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88" r:id="rId2"/>
    <p:sldId id="291" r:id="rId3"/>
    <p:sldId id="292" r:id="rId4"/>
    <p:sldId id="299" r:id="rId5"/>
    <p:sldId id="300" r:id="rId6"/>
    <p:sldId id="282" r:id="rId7"/>
    <p:sldId id="289" r:id="rId8"/>
    <p:sldId id="293" r:id="rId9"/>
    <p:sldId id="294" r:id="rId10"/>
    <p:sldId id="295" r:id="rId11"/>
    <p:sldId id="296" r:id="rId12"/>
    <p:sldId id="297" r:id="rId13"/>
    <p:sldId id="298" r:id="rId14"/>
    <p:sldId id="301" r:id="rId15"/>
    <p:sldId id="302" r:id="rId16"/>
    <p:sldId id="303" r:id="rId17"/>
    <p:sldId id="304" r:id="rId18"/>
    <p:sldId id="283" r:id="rId19"/>
    <p:sldId id="290" r:id="rId20"/>
    <p:sldId id="311" r:id="rId21"/>
    <p:sldId id="312" r:id="rId22"/>
    <p:sldId id="313" r:id="rId23"/>
    <p:sldId id="315" r:id="rId24"/>
    <p:sldId id="314" r:id="rId25"/>
    <p:sldId id="317" r:id="rId26"/>
    <p:sldId id="324" r:id="rId27"/>
    <p:sldId id="318" r:id="rId28"/>
    <p:sldId id="319" r:id="rId29"/>
    <p:sldId id="320" r:id="rId30"/>
    <p:sldId id="321" r:id="rId31"/>
    <p:sldId id="322" r:id="rId32"/>
    <p:sldId id="323" r:id="rId33"/>
    <p:sldId id="325" r:id="rId34"/>
    <p:sldId id="336" r:id="rId35"/>
    <p:sldId id="337" r:id="rId36"/>
    <p:sldId id="338" r:id="rId37"/>
    <p:sldId id="339" r:id="rId38"/>
    <p:sldId id="340" r:id="rId39"/>
    <p:sldId id="341" r:id="rId40"/>
    <p:sldId id="342" r:id="rId41"/>
    <p:sldId id="326" r:id="rId42"/>
    <p:sldId id="343" r:id="rId43"/>
    <p:sldId id="344" r:id="rId44"/>
    <p:sldId id="345" r:id="rId45"/>
    <p:sldId id="347" r:id="rId46"/>
    <p:sldId id="348" r:id="rId47"/>
    <p:sldId id="349" r:id="rId48"/>
    <p:sldId id="351" r:id="rId49"/>
    <p:sldId id="352" r:id="rId50"/>
    <p:sldId id="327" r:id="rId51"/>
    <p:sldId id="328" r:id="rId52"/>
    <p:sldId id="329" r:id="rId53"/>
    <p:sldId id="330" r:id="rId54"/>
    <p:sldId id="331" r:id="rId55"/>
    <p:sldId id="353" r:id="rId56"/>
    <p:sldId id="354" r:id="rId57"/>
    <p:sldId id="355" r:id="rId58"/>
    <p:sldId id="356" r:id="rId59"/>
    <p:sldId id="357" r:id="rId60"/>
    <p:sldId id="358" r:id="rId61"/>
    <p:sldId id="359" r:id="rId62"/>
    <p:sldId id="360" r:id="rId63"/>
    <p:sldId id="364" r:id="rId64"/>
    <p:sldId id="361" r:id="rId65"/>
    <p:sldId id="362" r:id="rId66"/>
    <p:sldId id="365" r:id="rId67"/>
    <p:sldId id="366" r:id="rId68"/>
    <p:sldId id="363" r:id="rId69"/>
    <p:sldId id="367" r:id="rId70"/>
    <p:sldId id="368" r:id="rId71"/>
    <p:sldId id="369" r:id="rId72"/>
    <p:sldId id="370" r:id="rId73"/>
    <p:sldId id="371" r:id="rId74"/>
    <p:sldId id="372" r:id="rId75"/>
    <p:sldId id="374" r:id="rId76"/>
    <p:sldId id="375" r:id="rId77"/>
    <p:sldId id="332" r:id="rId78"/>
    <p:sldId id="333" r:id="rId79"/>
    <p:sldId id="334" r:id="rId80"/>
    <p:sldId id="335" r:id="rId8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 userDrawn="1">
          <p15:clr>
            <a:srgbClr val="A4A3A4"/>
          </p15:clr>
        </p15:guide>
        <p15:guide id="2" pos="325" userDrawn="1">
          <p15:clr>
            <a:srgbClr val="A4A3A4"/>
          </p15:clr>
        </p15:guide>
        <p15:guide id="3" pos="7333" userDrawn="1">
          <p15:clr>
            <a:srgbClr val="A4A3A4"/>
          </p15:clr>
        </p15:guide>
        <p15:guide id="4" orient="horz" pos="7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5757"/>
    <a:srgbClr val="90BBE3"/>
    <a:srgbClr val="686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17" autoAdjust="0"/>
    <p:restoredTop sz="79713" autoAdjust="0"/>
  </p:normalViewPr>
  <p:slideViewPr>
    <p:cSldViewPr snapToGrid="0" showGuides="1">
      <p:cViewPr varScale="1">
        <p:scale>
          <a:sx n="58" d="100"/>
          <a:sy n="58" d="100"/>
        </p:scale>
        <p:origin x="1104" y="78"/>
      </p:cViewPr>
      <p:guideLst>
        <p:guide orient="horz" pos="300"/>
        <p:guide pos="325"/>
        <p:guide pos="7333"/>
        <p:guide orient="horz" pos="7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 Id="rId4"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422649-D3E1-4C79-A5B4-47AB8A4644AF}" type="datetimeFigureOut">
              <a:rPr lang="zh-CN" altLang="en-US" smtClean="0"/>
              <a:t>2021/4/15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92B43-BC91-4D58-8B0E-9730474BC27B}" type="slidenum">
              <a:rPr lang="zh-CN" altLang="en-US" smtClean="0"/>
              <a:t>‹#›</a:t>
            </a:fld>
            <a:endParaRPr lang="zh-CN" altLang="en-US"/>
          </a:p>
        </p:txBody>
      </p:sp>
    </p:spTree>
    <p:extLst>
      <p:ext uri="{BB962C8B-B14F-4D97-AF65-F5344CB8AC3E}">
        <p14:creationId xmlns:p14="http://schemas.microsoft.com/office/powerpoint/2010/main" val="3698872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1</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extLst>
      <p:ext uri="{BB962C8B-B14F-4D97-AF65-F5344CB8AC3E}">
        <p14:creationId xmlns:p14="http://schemas.microsoft.com/office/powerpoint/2010/main" val="26681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1D88A86-826D-48E2-87E2-ACD7F06CBB37}" type="slidenum">
              <a:rPr lang="en-US" altLang="zh-CN" sz="1300" smtClean="0">
                <a:latin typeface="Arial" panose="020B0604020202020204" pitchFamily="34" charset="0"/>
              </a:rPr>
              <a:pPr>
                <a:spcBef>
                  <a:spcPct val="0"/>
                </a:spcBef>
              </a:pPr>
              <a:t>10</a:t>
            </a:fld>
            <a:endParaRPr lang="en-US" altLang="zh-CN" sz="1300">
              <a:latin typeface="Arial" panose="020B0604020202020204" pitchFamily="34" charset="0"/>
            </a:endParaRPr>
          </a:p>
        </p:txBody>
      </p:sp>
      <p:sp>
        <p:nvSpPr>
          <p:cNvPr id="29699" name="Rectangle 2"/>
          <p:cNvSpPr>
            <a:spLocks noGrp="1" noRot="1" noChangeAspect="1" noChangeArrowheads="1" noTextEdit="1"/>
          </p:cNvSpPr>
          <p:nvPr>
            <p:ph type="sldImg"/>
          </p:nvPr>
        </p:nvSpPr>
        <p:spPr>
          <a:ln cap="flat"/>
        </p:spPr>
      </p:sp>
      <p:sp>
        <p:nvSpPr>
          <p:cNvPr id="297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en-US" dirty="0" smtClean="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050553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1D88A86-826D-48E2-87E2-ACD7F06CBB37}" type="slidenum">
              <a:rPr lang="en-US" altLang="zh-CN" sz="1300" smtClean="0">
                <a:latin typeface="Arial" panose="020B0604020202020204" pitchFamily="34" charset="0"/>
              </a:rPr>
              <a:pPr>
                <a:spcBef>
                  <a:spcPct val="0"/>
                </a:spcBef>
              </a:pPr>
              <a:t>11</a:t>
            </a:fld>
            <a:endParaRPr lang="en-US" altLang="zh-CN" sz="1300">
              <a:latin typeface="Arial" panose="020B0604020202020204" pitchFamily="34" charset="0"/>
            </a:endParaRPr>
          </a:p>
        </p:txBody>
      </p:sp>
      <p:sp>
        <p:nvSpPr>
          <p:cNvPr id="29699" name="Rectangle 2"/>
          <p:cNvSpPr>
            <a:spLocks noGrp="1" noRot="1" noChangeAspect="1" noChangeArrowheads="1" noTextEdit="1"/>
          </p:cNvSpPr>
          <p:nvPr>
            <p:ph type="sldImg"/>
          </p:nvPr>
        </p:nvSpPr>
        <p:spPr>
          <a:ln cap="flat"/>
        </p:spPr>
      </p:sp>
      <p:sp>
        <p:nvSpPr>
          <p:cNvPr id="297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en-US" dirty="0" smtClean="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290036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1D88A86-826D-48E2-87E2-ACD7F06CBB37}" type="slidenum">
              <a:rPr lang="en-US" altLang="zh-CN" sz="1300" smtClean="0">
                <a:latin typeface="Arial" panose="020B0604020202020204" pitchFamily="34" charset="0"/>
              </a:rPr>
              <a:pPr>
                <a:spcBef>
                  <a:spcPct val="0"/>
                </a:spcBef>
              </a:pPr>
              <a:t>12</a:t>
            </a:fld>
            <a:endParaRPr lang="en-US" altLang="zh-CN" sz="1300">
              <a:latin typeface="Arial" panose="020B0604020202020204" pitchFamily="34" charset="0"/>
            </a:endParaRPr>
          </a:p>
        </p:txBody>
      </p:sp>
      <p:sp>
        <p:nvSpPr>
          <p:cNvPr id="29699" name="Rectangle 2"/>
          <p:cNvSpPr>
            <a:spLocks noGrp="1" noRot="1" noChangeAspect="1" noChangeArrowheads="1" noTextEdit="1"/>
          </p:cNvSpPr>
          <p:nvPr>
            <p:ph type="sldImg"/>
          </p:nvPr>
        </p:nvSpPr>
        <p:spPr>
          <a:ln cap="flat"/>
        </p:spPr>
      </p:sp>
      <p:sp>
        <p:nvSpPr>
          <p:cNvPr id="297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en-US" dirty="0" smtClean="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545709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1D88A86-826D-48E2-87E2-ACD7F06CBB37}" type="slidenum">
              <a:rPr lang="en-US" altLang="zh-CN" sz="1300" smtClean="0">
                <a:latin typeface="Arial" panose="020B0604020202020204" pitchFamily="34" charset="0"/>
              </a:rPr>
              <a:pPr>
                <a:spcBef>
                  <a:spcPct val="0"/>
                </a:spcBef>
              </a:pPr>
              <a:t>13</a:t>
            </a:fld>
            <a:endParaRPr lang="en-US" altLang="zh-CN" sz="1300">
              <a:latin typeface="Arial" panose="020B0604020202020204" pitchFamily="34" charset="0"/>
            </a:endParaRPr>
          </a:p>
        </p:txBody>
      </p:sp>
      <p:sp>
        <p:nvSpPr>
          <p:cNvPr id="29699" name="Rectangle 2"/>
          <p:cNvSpPr>
            <a:spLocks noGrp="1" noRot="1" noChangeAspect="1" noChangeArrowheads="1" noTextEdit="1"/>
          </p:cNvSpPr>
          <p:nvPr>
            <p:ph type="sldImg"/>
          </p:nvPr>
        </p:nvSpPr>
        <p:spPr>
          <a:ln cap="flat"/>
        </p:spPr>
      </p:sp>
      <p:sp>
        <p:nvSpPr>
          <p:cNvPr id="297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en-US" dirty="0" smtClean="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018387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14</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extLst>
      <p:ext uri="{BB962C8B-B14F-4D97-AF65-F5344CB8AC3E}">
        <p14:creationId xmlns:p14="http://schemas.microsoft.com/office/powerpoint/2010/main" val="4278248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15</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zh-CN" dirty="0" smtClean="0"/>
              <a:t>14.A</a:t>
            </a:r>
            <a:r>
              <a:rPr lang="zh-CN" altLang="en-US" dirty="0" smtClean="0"/>
              <a:t>、</a:t>
            </a:r>
            <a:r>
              <a:rPr lang="en-US" altLang="zh-CN" dirty="0" smtClean="0"/>
              <a:t>B</a:t>
            </a:r>
            <a:r>
              <a:rPr lang="zh-CN" altLang="en-US" dirty="0" smtClean="0"/>
              <a:t>、</a:t>
            </a:r>
            <a:r>
              <a:rPr lang="en-US" altLang="zh-CN" dirty="0" smtClean="0"/>
              <a:t>D</a:t>
            </a:r>
            <a:endParaRPr lang="zh-CN" altLang="en-US" dirty="0"/>
          </a:p>
        </p:txBody>
      </p:sp>
    </p:spTree>
    <p:extLst>
      <p:ext uri="{BB962C8B-B14F-4D97-AF65-F5344CB8AC3E}">
        <p14:creationId xmlns:p14="http://schemas.microsoft.com/office/powerpoint/2010/main" val="570907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16</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zh-CN" dirty="0" smtClean="0"/>
              <a:t>14.A</a:t>
            </a:r>
            <a:r>
              <a:rPr lang="zh-CN" altLang="en-US" dirty="0" smtClean="0"/>
              <a:t>、</a:t>
            </a:r>
            <a:r>
              <a:rPr lang="en-US" altLang="zh-CN" dirty="0" smtClean="0"/>
              <a:t>B</a:t>
            </a:r>
            <a:r>
              <a:rPr lang="zh-CN" altLang="en-US" dirty="0" smtClean="0"/>
              <a:t>、</a:t>
            </a:r>
            <a:r>
              <a:rPr lang="en-US" altLang="zh-CN" dirty="0" smtClean="0"/>
              <a:t>D</a:t>
            </a:r>
            <a:endParaRPr lang="zh-CN" altLang="en-US" dirty="0"/>
          </a:p>
        </p:txBody>
      </p:sp>
    </p:spTree>
    <p:extLst>
      <p:ext uri="{BB962C8B-B14F-4D97-AF65-F5344CB8AC3E}">
        <p14:creationId xmlns:p14="http://schemas.microsoft.com/office/powerpoint/2010/main" val="725145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17</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zh-CN" dirty="0" smtClean="0"/>
              <a:t>14.A</a:t>
            </a:r>
            <a:r>
              <a:rPr lang="zh-CN" altLang="en-US" dirty="0" smtClean="0"/>
              <a:t>、</a:t>
            </a:r>
            <a:r>
              <a:rPr lang="en-US" altLang="zh-CN" dirty="0" smtClean="0"/>
              <a:t>B</a:t>
            </a:r>
            <a:r>
              <a:rPr lang="zh-CN" altLang="en-US" dirty="0" smtClean="0"/>
              <a:t>、</a:t>
            </a:r>
            <a:r>
              <a:rPr lang="en-US" altLang="zh-CN" dirty="0" smtClean="0"/>
              <a:t>D</a:t>
            </a:r>
            <a:endParaRPr lang="zh-CN" altLang="en-US" dirty="0"/>
          </a:p>
        </p:txBody>
      </p:sp>
    </p:spTree>
    <p:extLst>
      <p:ext uri="{BB962C8B-B14F-4D97-AF65-F5344CB8AC3E}">
        <p14:creationId xmlns:p14="http://schemas.microsoft.com/office/powerpoint/2010/main" val="2045570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18</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zh-CN" dirty="0" smtClean="0"/>
              <a:t>9.D 10.A  11.A  12.x     13.x</a:t>
            </a:r>
            <a:endParaRPr lang="zh-CN" altLang="en-US" dirty="0"/>
          </a:p>
        </p:txBody>
      </p:sp>
    </p:spTree>
    <p:extLst>
      <p:ext uri="{BB962C8B-B14F-4D97-AF65-F5344CB8AC3E}">
        <p14:creationId xmlns:p14="http://schemas.microsoft.com/office/powerpoint/2010/main" val="4076604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19</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zh-CN" dirty="0" smtClean="0"/>
              <a:t>14.A</a:t>
            </a:r>
            <a:r>
              <a:rPr lang="zh-CN" altLang="en-US" dirty="0" smtClean="0"/>
              <a:t>、</a:t>
            </a:r>
            <a:r>
              <a:rPr lang="en-US" altLang="zh-CN" dirty="0" smtClean="0"/>
              <a:t>B</a:t>
            </a:r>
            <a:r>
              <a:rPr lang="zh-CN" altLang="en-US" dirty="0" smtClean="0"/>
              <a:t>、</a:t>
            </a:r>
            <a:r>
              <a:rPr lang="en-US" altLang="zh-CN" dirty="0" smtClean="0"/>
              <a:t>D</a:t>
            </a:r>
            <a:endParaRPr lang="zh-CN" altLang="en-US" dirty="0"/>
          </a:p>
        </p:txBody>
      </p:sp>
    </p:spTree>
    <p:extLst>
      <p:ext uri="{BB962C8B-B14F-4D97-AF65-F5344CB8AC3E}">
        <p14:creationId xmlns:p14="http://schemas.microsoft.com/office/powerpoint/2010/main" val="1454952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2</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extLst>
      <p:ext uri="{BB962C8B-B14F-4D97-AF65-F5344CB8AC3E}">
        <p14:creationId xmlns:p14="http://schemas.microsoft.com/office/powerpoint/2010/main" val="7140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20</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extLst>
      <p:ext uri="{BB962C8B-B14F-4D97-AF65-F5344CB8AC3E}">
        <p14:creationId xmlns:p14="http://schemas.microsoft.com/office/powerpoint/2010/main" val="13765254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21</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extLst>
      <p:ext uri="{BB962C8B-B14F-4D97-AF65-F5344CB8AC3E}">
        <p14:creationId xmlns:p14="http://schemas.microsoft.com/office/powerpoint/2010/main" val="14386852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22</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extLst>
      <p:ext uri="{BB962C8B-B14F-4D97-AF65-F5344CB8AC3E}">
        <p14:creationId xmlns:p14="http://schemas.microsoft.com/office/powerpoint/2010/main" val="2114131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8DB9BEB-D718-4461-B995-72FC85D8B91E}" type="slidenum">
              <a:rPr lang="en-US" altLang="zh-CN" sz="1300" smtClean="0">
                <a:latin typeface="Arial" panose="020B0604020202020204" pitchFamily="34" charset="0"/>
              </a:rPr>
              <a:pPr>
                <a:spcBef>
                  <a:spcPct val="0"/>
                </a:spcBef>
              </a:pPr>
              <a:t>23</a:t>
            </a:fld>
            <a:endParaRPr lang="en-US" altLang="zh-CN" sz="1300">
              <a:latin typeface="Arial" panose="020B0604020202020204" pitchFamily="34" charset="0"/>
            </a:endParaRPr>
          </a:p>
        </p:txBody>
      </p:sp>
      <p:sp>
        <p:nvSpPr>
          <p:cNvPr id="36867" name="Rectangle 2"/>
          <p:cNvSpPr>
            <a:spLocks noGrp="1" noRot="1" noChangeAspect="1" noChangeArrowheads="1" noTextEdit="1"/>
          </p:cNvSpPr>
          <p:nvPr>
            <p:ph type="sldImg"/>
          </p:nvPr>
        </p:nvSpPr>
        <p:spPr>
          <a:ln cap="flat"/>
        </p:spPr>
      </p:sp>
      <p:sp>
        <p:nvSpPr>
          <p:cNvPr id="368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根据</a:t>
            </a:r>
            <a:r>
              <a:rPr lang="en-US" altLang="zh-CN" dirty="0"/>
              <a:t>HTTP</a:t>
            </a:r>
            <a:r>
              <a:rPr lang="zh-CN" altLang="en-US" dirty="0"/>
              <a:t>的功能需求，确定报文格式存在两种，举例说明</a:t>
            </a:r>
            <a:r>
              <a:rPr lang="en-US" altLang="zh-CN" dirty="0"/>
              <a:t>HTTP</a:t>
            </a:r>
            <a:r>
              <a:rPr lang="zh-CN" altLang="en-US" dirty="0"/>
              <a:t>请求报文格式，并对例子中的内容进行归纳，从而得到</a:t>
            </a:r>
            <a:r>
              <a:rPr lang="en-US" altLang="zh-CN" dirty="0"/>
              <a:t>HTTP</a:t>
            </a:r>
            <a:r>
              <a:rPr lang="zh-CN" altLang="en-US" dirty="0"/>
              <a:t>请求报文的通用格式。</a:t>
            </a:r>
          </a:p>
          <a:p>
            <a:pPr eaLnBrk="1" hangingPunct="1"/>
            <a:endParaRPr lang="zh-CN" altLang="en-US" dirty="0"/>
          </a:p>
        </p:txBody>
      </p:sp>
    </p:spTree>
    <p:extLst>
      <p:ext uri="{BB962C8B-B14F-4D97-AF65-F5344CB8AC3E}">
        <p14:creationId xmlns:p14="http://schemas.microsoft.com/office/powerpoint/2010/main" val="2970693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24</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extLst>
      <p:ext uri="{BB962C8B-B14F-4D97-AF65-F5344CB8AC3E}">
        <p14:creationId xmlns:p14="http://schemas.microsoft.com/office/powerpoint/2010/main" val="2605316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8DB9BEB-D718-4461-B995-72FC85D8B91E}" type="slidenum">
              <a:rPr lang="en-US" altLang="zh-CN" sz="1300" smtClean="0">
                <a:latin typeface="Arial" panose="020B0604020202020204" pitchFamily="34" charset="0"/>
              </a:rPr>
              <a:pPr>
                <a:spcBef>
                  <a:spcPct val="0"/>
                </a:spcBef>
              </a:pPr>
              <a:t>25</a:t>
            </a:fld>
            <a:endParaRPr lang="en-US" altLang="zh-CN" sz="1300">
              <a:latin typeface="Arial" panose="020B0604020202020204" pitchFamily="34" charset="0"/>
            </a:endParaRPr>
          </a:p>
        </p:txBody>
      </p:sp>
      <p:sp>
        <p:nvSpPr>
          <p:cNvPr id="36867" name="Rectangle 2"/>
          <p:cNvSpPr>
            <a:spLocks noGrp="1" noRot="1" noChangeAspect="1" noChangeArrowheads="1" noTextEdit="1"/>
          </p:cNvSpPr>
          <p:nvPr>
            <p:ph type="sldImg"/>
          </p:nvPr>
        </p:nvSpPr>
        <p:spPr>
          <a:ln cap="flat"/>
        </p:spPr>
      </p:sp>
      <p:sp>
        <p:nvSpPr>
          <p:cNvPr id="368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HTTP </a:t>
            </a:r>
            <a:r>
              <a:rPr lang="zh-CN" altLang="en-US" dirty="0"/>
              <a:t>请求方法：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https://www.runoob.com/http/http-methods.html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latinLnBrk="1"/>
            <a:r>
              <a:rPr lang="en-US" altLang="zh-CN" sz="1200" b="0" i="0" kern="1200" dirty="0">
                <a:solidFill>
                  <a:schemeClr val="tx1"/>
                </a:solidFill>
                <a:effectLst/>
                <a:latin typeface="+mn-lt"/>
                <a:ea typeface="+mn-ea"/>
                <a:cs typeface="+mn-cs"/>
              </a:rPr>
              <a:t>HTTP1.0 </a:t>
            </a:r>
            <a:r>
              <a:rPr lang="zh-CN" altLang="en-US" sz="1200" b="0" i="0" kern="1200" dirty="0">
                <a:solidFill>
                  <a:schemeClr val="tx1"/>
                </a:solidFill>
                <a:effectLst/>
                <a:latin typeface="+mn-lt"/>
                <a:ea typeface="+mn-ea"/>
                <a:cs typeface="+mn-cs"/>
              </a:rPr>
              <a:t>定义了三种请求方法： </a:t>
            </a:r>
            <a:r>
              <a:rPr lang="en-US" altLang="zh-CN" sz="1200" b="0" i="0" kern="1200" dirty="0">
                <a:solidFill>
                  <a:schemeClr val="tx1"/>
                </a:solidFill>
                <a:effectLst/>
                <a:latin typeface="+mn-lt"/>
                <a:ea typeface="+mn-ea"/>
                <a:cs typeface="+mn-cs"/>
              </a:rPr>
              <a:t>GET, POST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HEAD</a:t>
            </a:r>
            <a:r>
              <a:rPr lang="zh-CN" altLang="en-US" sz="1200" b="0" i="0" kern="1200" dirty="0">
                <a:solidFill>
                  <a:schemeClr val="tx1"/>
                </a:solidFill>
                <a:effectLst/>
                <a:latin typeface="+mn-lt"/>
                <a:ea typeface="+mn-ea"/>
                <a:cs typeface="+mn-cs"/>
              </a:rPr>
              <a:t>方法。</a:t>
            </a:r>
          </a:p>
          <a:p>
            <a:pPr latinLnBrk="1"/>
            <a:r>
              <a:rPr lang="en-US" altLang="zh-CN" sz="1200" b="0" i="0" kern="1200" dirty="0">
                <a:solidFill>
                  <a:schemeClr val="tx1"/>
                </a:solidFill>
                <a:effectLst/>
                <a:latin typeface="+mn-lt"/>
                <a:ea typeface="+mn-ea"/>
                <a:cs typeface="+mn-cs"/>
              </a:rPr>
              <a:t>HTTP1.1 </a:t>
            </a:r>
            <a:r>
              <a:rPr lang="zh-CN" altLang="en-US" sz="1200" b="0" i="0" kern="1200" dirty="0">
                <a:solidFill>
                  <a:schemeClr val="tx1"/>
                </a:solidFill>
                <a:effectLst/>
                <a:latin typeface="+mn-lt"/>
                <a:ea typeface="+mn-ea"/>
                <a:cs typeface="+mn-cs"/>
              </a:rPr>
              <a:t>新增了六种请求方法：</a:t>
            </a:r>
            <a:r>
              <a:rPr lang="en-US" altLang="zh-CN" sz="1200" b="0" i="0" kern="1200" dirty="0">
                <a:solidFill>
                  <a:schemeClr val="tx1"/>
                </a:solidFill>
                <a:effectLst/>
                <a:latin typeface="+mn-lt"/>
                <a:ea typeface="+mn-ea"/>
                <a:cs typeface="+mn-cs"/>
              </a:rPr>
              <a:t>OPTIONS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PUT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PATCH</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DELETE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TRACE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CONNECT </a:t>
            </a:r>
            <a:r>
              <a:rPr lang="zh-CN" altLang="en-US" sz="1200" b="0" i="0" kern="1200" dirty="0">
                <a:solidFill>
                  <a:schemeClr val="tx1"/>
                </a:solidFill>
                <a:effectLst/>
                <a:latin typeface="+mn-lt"/>
                <a:ea typeface="+mn-ea"/>
                <a:cs typeface="+mn-cs"/>
              </a:rPr>
              <a:t>方法</a:t>
            </a:r>
            <a:endParaRPr lang="en-US" altLang="zh-CN" sz="1200" b="0" i="0" kern="1200" dirty="0">
              <a:solidFill>
                <a:schemeClr val="tx1"/>
              </a:solidFill>
              <a:effectLst/>
              <a:latin typeface="+mn-lt"/>
              <a:ea typeface="+mn-ea"/>
              <a:cs typeface="+mn-cs"/>
            </a:endParaRPr>
          </a:p>
          <a:p>
            <a:pPr latinLnBrk="1"/>
            <a:endParaRPr lang="en-US" altLang="zh-CN" sz="1200" b="0" i="0" kern="1200" dirty="0">
              <a:solidFill>
                <a:schemeClr val="tx1"/>
              </a:solidFill>
              <a:effectLst/>
              <a:latin typeface="+mn-lt"/>
              <a:ea typeface="+mn-ea"/>
              <a:cs typeface="+mn-cs"/>
            </a:endParaRPr>
          </a:p>
          <a:p>
            <a:pPr latinLnBrk="1"/>
            <a:r>
              <a:rPr lang="zh-CN" altLang="en-US" sz="1200" b="0" i="0" kern="1200" dirty="0">
                <a:solidFill>
                  <a:schemeClr val="tx1"/>
                </a:solidFill>
                <a:effectLst/>
                <a:latin typeface="+mn-lt"/>
                <a:ea typeface="+mn-ea"/>
                <a:cs typeface="+mn-cs"/>
              </a:rPr>
              <a:t>打开</a:t>
            </a:r>
            <a:r>
              <a:rPr lang="en-US" altLang="zh-CN" sz="1200" b="0" i="0" kern="1200" dirty="0">
                <a:solidFill>
                  <a:schemeClr val="tx1"/>
                </a:solidFill>
                <a:effectLst/>
                <a:latin typeface="+mn-lt"/>
                <a:ea typeface="+mn-ea"/>
                <a:cs typeface="+mn-cs"/>
              </a:rPr>
              <a:t>IE</a:t>
            </a:r>
            <a:r>
              <a:rPr lang="zh-CN" altLang="en-US" sz="1200" b="0" i="0" kern="1200" dirty="0">
                <a:solidFill>
                  <a:schemeClr val="tx1"/>
                </a:solidFill>
                <a:effectLst/>
                <a:latin typeface="+mn-lt"/>
                <a:ea typeface="+mn-ea"/>
                <a:cs typeface="+mn-cs"/>
              </a:rPr>
              <a:t>浏览器，演示</a:t>
            </a:r>
            <a:r>
              <a:rPr lang="en-US" altLang="zh-CN" sz="1200" b="0" i="0" kern="1200" dirty="0">
                <a:solidFill>
                  <a:schemeClr val="tx1"/>
                </a:solidFill>
                <a:effectLst/>
                <a:latin typeface="+mn-lt"/>
                <a:ea typeface="+mn-ea"/>
                <a:cs typeface="+mn-cs"/>
              </a:rPr>
              <a:t>Internet</a:t>
            </a:r>
            <a:r>
              <a:rPr lang="zh-CN" altLang="en-US" sz="1200" b="0" i="0" kern="1200" dirty="0">
                <a:solidFill>
                  <a:schemeClr val="tx1"/>
                </a:solidFill>
                <a:effectLst/>
                <a:latin typeface="+mn-lt"/>
                <a:ea typeface="+mn-ea"/>
                <a:cs typeface="+mn-cs"/>
              </a:rPr>
              <a:t>选项</a:t>
            </a:r>
            <a:endParaRPr lang="en-US" altLang="zh-CN" sz="1200" b="0" i="0" kern="1200" dirty="0">
              <a:solidFill>
                <a:schemeClr val="tx1"/>
              </a:solidFill>
              <a:effectLst/>
              <a:latin typeface="+mn-lt"/>
              <a:ea typeface="+mn-ea"/>
              <a:cs typeface="+mn-cs"/>
            </a:endParaRPr>
          </a:p>
          <a:p>
            <a:pPr latinLnBrk="1"/>
            <a:endParaRPr lang="zh-CN" alt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Tree>
    <p:extLst>
      <p:ext uri="{BB962C8B-B14F-4D97-AF65-F5344CB8AC3E}">
        <p14:creationId xmlns:p14="http://schemas.microsoft.com/office/powerpoint/2010/main" val="3750547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26</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zh-CN" dirty="0" smtClean="0"/>
              <a:t>1.C</a:t>
            </a:r>
            <a:r>
              <a:rPr lang="zh-CN" altLang="en-US" dirty="0" smtClean="0"/>
              <a:t>；</a:t>
            </a:r>
            <a:r>
              <a:rPr lang="en-US" altLang="zh-CN" dirty="0" smtClean="0"/>
              <a:t>  2.</a:t>
            </a:r>
            <a:r>
              <a:rPr lang="zh-CN" altLang="en-US" dirty="0" smtClean="0"/>
              <a:t>（</a:t>
            </a:r>
            <a:r>
              <a:rPr lang="en-US" altLang="zh-CN" dirty="0" smtClean="0"/>
              <a:t>1</a:t>
            </a:r>
            <a:r>
              <a:rPr lang="zh-CN" altLang="en-US" dirty="0" smtClean="0"/>
              <a:t>）</a:t>
            </a:r>
            <a:r>
              <a:rPr lang="en-US" altLang="zh-CN" dirty="0" smtClean="0"/>
              <a:t>16</a:t>
            </a:r>
            <a:r>
              <a:rPr lang="en-US" altLang="zh-CN" baseline="0" dirty="0" smtClean="0"/>
              <a:t> </a:t>
            </a:r>
            <a:r>
              <a:rPr lang="zh-CN" altLang="en-US" baseline="0" dirty="0" smtClean="0"/>
              <a:t>（</a:t>
            </a:r>
            <a:r>
              <a:rPr lang="en-US" altLang="zh-CN" baseline="0" dirty="0" smtClean="0"/>
              <a:t>2</a:t>
            </a:r>
            <a:r>
              <a:rPr lang="zh-CN" altLang="en-US" baseline="0" dirty="0" smtClean="0"/>
              <a:t>）</a:t>
            </a:r>
            <a:r>
              <a:rPr lang="en-US" altLang="zh-CN" baseline="0" dirty="0" smtClean="0"/>
              <a:t>1,9 </a:t>
            </a:r>
            <a:r>
              <a:rPr lang="zh-CN" altLang="en-US" baseline="0" dirty="0" smtClean="0"/>
              <a:t>（</a:t>
            </a:r>
            <a:r>
              <a:rPr lang="en-US" altLang="zh-CN" baseline="0" dirty="0" smtClean="0"/>
              <a:t>3</a:t>
            </a:r>
            <a:r>
              <a:rPr lang="zh-CN" altLang="en-US" baseline="0" dirty="0" smtClean="0"/>
              <a:t>）</a:t>
            </a:r>
            <a:r>
              <a:rPr lang="en-US" altLang="zh-CN" baseline="0" dirty="0" smtClean="0"/>
              <a:t>3</a:t>
            </a:r>
            <a:r>
              <a:rPr lang="zh-CN" altLang="en-US" baseline="0" dirty="0" smtClean="0"/>
              <a:t>；</a:t>
            </a:r>
            <a:r>
              <a:rPr lang="en-US" altLang="zh-CN" baseline="0" dirty="0" smtClean="0"/>
              <a:t>    3.C</a:t>
            </a:r>
            <a:endParaRPr lang="zh-CN" altLang="en-US" dirty="0"/>
          </a:p>
        </p:txBody>
      </p:sp>
    </p:spTree>
    <p:extLst>
      <p:ext uri="{BB962C8B-B14F-4D97-AF65-F5344CB8AC3E}">
        <p14:creationId xmlns:p14="http://schemas.microsoft.com/office/powerpoint/2010/main" val="36700275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8DB9BEB-D718-4461-B995-72FC85D8B91E}" type="slidenum">
              <a:rPr lang="en-US" altLang="zh-CN" sz="1300" smtClean="0">
                <a:latin typeface="Arial" panose="020B0604020202020204" pitchFamily="34" charset="0"/>
              </a:rPr>
              <a:pPr>
                <a:spcBef>
                  <a:spcPct val="0"/>
                </a:spcBef>
              </a:pPr>
              <a:t>27</a:t>
            </a:fld>
            <a:endParaRPr lang="en-US" altLang="zh-CN" sz="1300">
              <a:latin typeface="Arial" panose="020B0604020202020204" pitchFamily="34" charset="0"/>
            </a:endParaRPr>
          </a:p>
        </p:txBody>
      </p:sp>
      <p:sp>
        <p:nvSpPr>
          <p:cNvPr id="36867" name="Rectangle 2"/>
          <p:cNvSpPr>
            <a:spLocks noGrp="1" noRot="1" noChangeAspect="1" noChangeArrowheads="1" noTextEdit="1"/>
          </p:cNvSpPr>
          <p:nvPr>
            <p:ph type="sldImg"/>
          </p:nvPr>
        </p:nvSpPr>
        <p:spPr>
          <a:ln cap="flat"/>
        </p:spPr>
      </p:sp>
      <p:sp>
        <p:nvSpPr>
          <p:cNvPr id="368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dirty="0"/>
              <a:t>举例说明</a:t>
            </a:r>
            <a:r>
              <a:rPr lang="en-US" altLang="zh-CN" dirty="0"/>
              <a:t>HTTP</a:t>
            </a:r>
            <a:r>
              <a:rPr lang="zh-CN" altLang="en-US" dirty="0"/>
              <a:t>响应报文格式，并对例子中的内容进行归纳，从而得到</a:t>
            </a:r>
            <a:r>
              <a:rPr lang="en-US" altLang="zh-CN" dirty="0"/>
              <a:t>HTTP</a:t>
            </a:r>
            <a:r>
              <a:rPr lang="zh-CN" altLang="en-US" dirty="0"/>
              <a:t>响应报文的通用格式，并板书给出。</a:t>
            </a:r>
          </a:p>
          <a:p>
            <a:pPr eaLnBrk="1" hangingPunct="1"/>
            <a:endParaRPr lang="en-US" altLang="zh-CN" dirty="0"/>
          </a:p>
          <a:p>
            <a:pPr eaLnBrk="1" hangingPunct="1"/>
            <a:endParaRPr lang="zh-CN" altLang="en-US" dirty="0"/>
          </a:p>
        </p:txBody>
      </p:sp>
    </p:spTree>
    <p:extLst>
      <p:ext uri="{BB962C8B-B14F-4D97-AF65-F5344CB8AC3E}">
        <p14:creationId xmlns:p14="http://schemas.microsoft.com/office/powerpoint/2010/main" val="36194017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a:extLst>
              <a:ext uri="{FF2B5EF4-FFF2-40B4-BE49-F238E27FC236}">
                <a16:creationId xmlns:a16="http://schemas.microsoft.com/office/drawing/2014/main" id="{7FF8F2E4-E6B0-B84B-B861-A4BD7EFBAD94}"/>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047ACC8-8B74-3746-B3EC-EECE0F583FBC}" type="slidenum">
              <a:rPr lang="en-US" altLang="zh-CN" sz="1300" smtClean="0">
                <a:latin typeface="Arial" panose="020B0604020202020204" pitchFamily="34" charset="0"/>
              </a:rPr>
              <a:pPr>
                <a:spcBef>
                  <a:spcPct val="0"/>
                </a:spcBef>
              </a:pPr>
              <a:t>28</a:t>
            </a:fld>
            <a:endParaRPr lang="en-US" altLang="zh-CN" sz="1300">
              <a:latin typeface="Arial" panose="020B0604020202020204" pitchFamily="34" charset="0"/>
            </a:endParaRPr>
          </a:p>
        </p:txBody>
      </p:sp>
      <p:sp>
        <p:nvSpPr>
          <p:cNvPr id="100354" name="Rectangle 2">
            <a:extLst>
              <a:ext uri="{FF2B5EF4-FFF2-40B4-BE49-F238E27FC236}">
                <a16:creationId xmlns:a16="http://schemas.microsoft.com/office/drawing/2014/main" id="{5CBCCEB2-3AA2-A34F-B3EE-1CF9BBC1478B}"/>
              </a:ext>
            </a:extLst>
          </p:cNvPr>
          <p:cNvSpPr>
            <a:spLocks noGrp="1" noRot="1" noChangeAspect="1" noChangeArrowheads="1" noTextEdit="1"/>
          </p:cNvSpPr>
          <p:nvPr>
            <p:ph type="sldImg"/>
          </p:nvPr>
        </p:nvSpPr>
        <p:spPr>
          <a:ln cap="flat"/>
        </p:spPr>
      </p:sp>
      <p:sp>
        <p:nvSpPr>
          <p:cNvPr id="100355" name="Rectangle 3">
            <a:extLst>
              <a:ext uri="{FF2B5EF4-FFF2-40B4-BE49-F238E27FC236}">
                <a16:creationId xmlns:a16="http://schemas.microsoft.com/office/drawing/2014/main" id="{467CA4FB-C42B-514A-8569-488B4987F2F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基于</a:t>
            </a:r>
            <a:r>
              <a:rPr lang="en-US" altLang="zh-CN" dirty="0"/>
              <a:t>HTTP</a:t>
            </a:r>
            <a:r>
              <a:rPr lang="zh-CN" altLang="en-US" dirty="0"/>
              <a:t>协议具体实现描述</a:t>
            </a:r>
            <a:r>
              <a:rPr lang="en-US" altLang="zh-CN" dirty="0"/>
              <a:t>Cookie</a:t>
            </a:r>
            <a:r>
              <a:rPr lang="zh-CN" altLang="en-US" dirty="0"/>
              <a:t>实现过程。</a:t>
            </a:r>
          </a:p>
          <a:p>
            <a:pPr eaLnBrk="1" hangingPunct="1"/>
            <a:endParaRPr lang="zh-CN" altLang="en-US" dirty="0"/>
          </a:p>
        </p:txBody>
      </p:sp>
    </p:spTree>
    <p:extLst>
      <p:ext uri="{BB962C8B-B14F-4D97-AF65-F5344CB8AC3E}">
        <p14:creationId xmlns:p14="http://schemas.microsoft.com/office/powerpoint/2010/main" val="31253332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a:extLst>
              <a:ext uri="{FF2B5EF4-FFF2-40B4-BE49-F238E27FC236}">
                <a16:creationId xmlns:a16="http://schemas.microsoft.com/office/drawing/2014/main" id="{A0E4E48E-91F0-4748-A2C3-A44EB4324D82}"/>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B9C967A-9A0B-CC49-B112-0D29E9ABB154}" type="slidenum">
              <a:rPr lang="en-US" altLang="zh-CN" sz="1300" smtClean="0">
                <a:latin typeface="Arial" panose="020B0604020202020204" pitchFamily="34" charset="0"/>
              </a:rPr>
              <a:pPr>
                <a:spcBef>
                  <a:spcPct val="0"/>
                </a:spcBef>
              </a:pPr>
              <a:t>29</a:t>
            </a:fld>
            <a:endParaRPr lang="en-US" altLang="zh-CN" sz="1300">
              <a:latin typeface="Arial" panose="020B0604020202020204" pitchFamily="34" charset="0"/>
            </a:endParaRPr>
          </a:p>
        </p:txBody>
      </p:sp>
      <p:sp>
        <p:nvSpPr>
          <p:cNvPr id="104450" name="Rectangle 2">
            <a:extLst>
              <a:ext uri="{FF2B5EF4-FFF2-40B4-BE49-F238E27FC236}">
                <a16:creationId xmlns:a16="http://schemas.microsoft.com/office/drawing/2014/main" id="{0BDDFB89-07DA-864D-869A-672AC27ED79D}"/>
              </a:ext>
            </a:extLst>
          </p:cNvPr>
          <p:cNvSpPr>
            <a:spLocks noGrp="1" noRot="1" noChangeAspect="1" noChangeArrowheads="1" noTextEdit="1"/>
          </p:cNvSpPr>
          <p:nvPr>
            <p:ph type="sldImg"/>
          </p:nvPr>
        </p:nvSpPr>
        <p:spPr>
          <a:ln cap="flat"/>
        </p:spPr>
      </p:sp>
      <p:sp>
        <p:nvSpPr>
          <p:cNvPr id="104451" name="Rectangle 3">
            <a:extLst>
              <a:ext uri="{FF2B5EF4-FFF2-40B4-BE49-F238E27FC236}">
                <a16:creationId xmlns:a16="http://schemas.microsoft.com/office/drawing/2014/main" id="{27154651-F975-9B4F-A1A6-1CC26617AD9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a:t>描述</a:t>
            </a:r>
            <a:r>
              <a:rPr lang="en-US" altLang="zh-CN"/>
              <a:t>Cookie</a:t>
            </a:r>
            <a:r>
              <a:rPr lang="zh-CN" altLang="en-US"/>
              <a:t>技术的作用</a:t>
            </a:r>
          </a:p>
        </p:txBody>
      </p:sp>
    </p:spTree>
    <p:extLst>
      <p:ext uri="{BB962C8B-B14F-4D97-AF65-F5344CB8AC3E}">
        <p14:creationId xmlns:p14="http://schemas.microsoft.com/office/powerpoint/2010/main" val="2238534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3</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extLst>
      <p:ext uri="{BB962C8B-B14F-4D97-AF65-F5344CB8AC3E}">
        <p14:creationId xmlns:p14="http://schemas.microsoft.com/office/powerpoint/2010/main" val="11773260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a:extLst>
              <a:ext uri="{FF2B5EF4-FFF2-40B4-BE49-F238E27FC236}">
                <a16:creationId xmlns:a16="http://schemas.microsoft.com/office/drawing/2014/main" id="{387263D1-A1FB-E940-831D-1D5C1454DE2A}"/>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0D25A56-62DC-4E40-B90C-743740CD4BF7}" type="slidenum">
              <a:rPr lang="en-US" altLang="zh-CN" sz="1300" smtClean="0">
                <a:latin typeface="Arial" panose="020B0604020202020204" pitchFamily="34" charset="0"/>
              </a:rPr>
              <a:pPr>
                <a:spcBef>
                  <a:spcPct val="0"/>
                </a:spcBef>
              </a:pPr>
              <a:t>30</a:t>
            </a:fld>
            <a:endParaRPr lang="en-US" altLang="zh-CN" sz="1300">
              <a:latin typeface="Arial" panose="020B0604020202020204" pitchFamily="34" charset="0"/>
            </a:endParaRPr>
          </a:p>
        </p:txBody>
      </p:sp>
      <p:sp>
        <p:nvSpPr>
          <p:cNvPr id="108546" name="Rectangle 2">
            <a:extLst>
              <a:ext uri="{FF2B5EF4-FFF2-40B4-BE49-F238E27FC236}">
                <a16:creationId xmlns:a16="http://schemas.microsoft.com/office/drawing/2014/main" id="{CEFB4C68-7818-2B40-88C6-D4719889B1AD}"/>
              </a:ext>
            </a:extLst>
          </p:cNvPr>
          <p:cNvSpPr>
            <a:spLocks noGrp="1" noRot="1" noChangeAspect="1" noChangeArrowheads="1" noTextEdit="1"/>
          </p:cNvSpPr>
          <p:nvPr>
            <p:ph type="sldImg"/>
          </p:nvPr>
        </p:nvSpPr>
        <p:spPr>
          <a:ln cap="flat"/>
        </p:spPr>
      </p:sp>
      <p:sp>
        <p:nvSpPr>
          <p:cNvPr id="108547" name="Rectangle 3">
            <a:extLst>
              <a:ext uri="{FF2B5EF4-FFF2-40B4-BE49-F238E27FC236}">
                <a16:creationId xmlns:a16="http://schemas.microsoft.com/office/drawing/2014/main" id="{385F8C2C-B7D5-6149-8FA7-1B66638F06D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dirty="0"/>
              <a:t>介绍</a:t>
            </a:r>
            <a:r>
              <a:rPr lang="en-US" altLang="zh-CN" dirty="0"/>
              <a:t>Web</a:t>
            </a:r>
            <a:r>
              <a:rPr lang="zh-CN" altLang="en-US" dirty="0"/>
              <a:t>缓存功能，描述其实现过程。结合实际举例分析。</a:t>
            </a:r>
          </a:p>
        </p:txBody>
      </p:sp>
    </p:spTree>
    <p:extLst>
      <p:ext uri="{BB962C8B-B14F-4D97-AF65-F5344CB8AC3E}">
        <p14:creationId xmlns:p14="http://schemas.microsoft.com/office/powerpoint/2010/main" val="14524151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a:extLst>
              <a:ext uri="{FF2B5EF4-FFF2-40B4-BE49-F238E27FC236}">
                <a16:creationId xmlns:a16="http://schemas.microsoft.com/office/drawing/2014/main" id="{E565C6EA-9B85-9946-BDD8-0D410A0703D2}"/>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F5B971F-3B42-7E4F-A5A2-1DBF1983CD38}" type="slidenum">
              <a:rPr lang="en-US" altLang="zh-CN" sz="1300" smtClean="0">
                <a:latin typeface="Arial" panose="020B0604020202020204" pitchFamily="34" charset="0"/>
              </a:rPr>
              <a:pPr>
                <a:spcBef>
                  <a:spcPct val="0"/>
                </a:spcBef>
              </a:pPr>
              <a:t>31</a:t>
            </a:fld>
            <a:endParaRPr lang="en-US" altLang="zh-CN" sz="1300">
              <a:latin typeface="Arial" panose="020B0604020202020204" pitchFamily="34" charset="0"/>
            </a:endParaRPr>
          </a:p>
        </p:txBody>
      </p:sp>
      <p:sp>
        <p:nvSpPr>
          <p:cNvPr id="106498" name="Rectangle 2">
            <a:extLst>
              <a:ext uri="{FF2B5EF4-FFF2-40B4-BE49-F238E27FC236}">
                <a16:creationId xmlns:a16="http://schemas.microsoft.com/office/drawing/2014/main" id="{75D7B97C-9C3B-D440-B137-3F9F40614B84}"/>
              </a:ext>
            </a:extLst>
          </p:cNvPr>
          <p:cNvSpPr>
            <a:spLocks noGrp="1" noRot="1" noChangeAspect="1" noChangeArrowheads="1" noTextEdit="1"/>
          </p:cNvSpPr>
          <p:nvPr>
            <p:ph type="sldImg"/>
          </p:nvPr>
        </p:nvSpPr>
        <p:spPr>
          <a:ln cap="flat"/>
        </p:spPr>
      </p:sp>
      <p:sp>
        <p:nvSpPr>
          <p:cNvPr id="106499" name="Rectangle 3">
            <a:extLst>
              <a:ext uri="{FF2B5EF4-FFF2-40B4-BE49-F238E27FC236}">
                <a16:creationId xmlns:a16="http://schemas.microsoft.com/office/drawing/2014/main" id="{125DACD5-BBF1-BB43-A57B-41FCB2EFE61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dirty="0"/>
              <a:t>介绍</a:t>
            </a:r>
            <a:r>
              <a:rPr lang="en-US" altLang="zh-CN" dirty="0"/>
              <a:t>Web</a:t>
            </a:r>
            <a:r>
              <a:rPr lang="zh-CN" altLang="en-US" dirty="0"/>
              <a:t>缓存功能，描述其实现过程。结合实际举例分析。</a:t>
            </a:r>
          </a:p>
        </p:txBody>
      </p:sp>
    </p:spTree>
    <p:extLst>
      <p:ext uri="{BB962C8B-B14F-4D97-AF65-F5344CB8AC3E}">
        <p14:creationId xmlns:p14="http://schemas.microsoft.com/office/powerpoint/2010/main" val="22400155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a:extLst>
              <a:ext uri="{FF2B5EF4-FFF2-40B4-BE49-F238E27FC236}">
                <a16:creationId xmlns:a16="http://schemas.microsoft.com/office/drawing/2014/main" id="{3451AF70-92F0-3E47-BECC-213528E55DF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464693C-4C43-4A49-938C-BAA8C9000042}" type="slidenum">
              <a:rPr lang="en-US" altLang="zh-CN" sz="1300" smtClean="0">
                <a:latin typeface="Arial" panose="020B0604020202020204" pitchFamily="34" charset="0"/>
              </a:rPr>
              <a:pPr>
                <a:spcBef>
                  <a:spcPct val="0"/>
                </a:spcBef>
              </a:pPr>
              <a:t>32</a:t>
            </a:fld>
            <a:endParaRPr lang="en-US" altLang="zh-CN" sz="1300">
              <a:latin typeface="Arial" panose="020B0604020202020204" pitchFamily="34" charset="0"/>
            </a:endParaRPr>
          </a:p>
        </p:txBody>
      </p:sp>
      <p:sp>
        <p:nvSpPr>
          <p:cNvPr id="118786" name="Rectangle 2">
            <a:extLst>
              <a:ext uri="{FF2B5EF4-FFF2-40B4-BE49-F238E27FC236}">
                <a16:creationId xmlns:a16="http://schemas.microsoft.com/office/drawing/2014/main" id="{E1D00453-3184-6F49-A55E-B18A0121D25A}"/>
              </a:ext>
            </a:extLst>
          </p:cNvPr>
          <p:cNvSpPr>
            <a:spLocks noGrp="1" noRot="1" noChangeAspect="1" noChangeArrowheads="1" noTextEdit="1"/>
          </p:cNvSpPr>
          <p:nvPr>
            <p:ph type="sldImg"/>
          </p:nvPr>
        </p:nvSpPr>
        <p:spPr>
          <a:ln cap="flat"/>
        </p:spPr>
      </p:sp>
      <p:sp>
        <p:nvSpPr>
          <p:cNvPr id="118787" name="Rectangle 3">
            <a:extLst>
              <a:ext uri="{FF2B5EF4-FFF2-40B4-BE49-F238E27FC236}">
                <a16:creationId xmlns:a16="http://schemas.microsoft.com/office/drawing/2014/main" id="{28A04CB8-6979-3245-A002-69DDB331D0A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a:t>给出网页文件更新的解决办法。</a:t>
            </a:r>
          </a:p>
        </p:txBody>
      </p:sp>
    </p:spTree>
    <p:extLst>
      <p:ext uri="{BB962C8B-B14F-4D97-AF65-F5344CB8AC3E}">
        <p14:creationId xmlns:p14="http://schemas.microsoft.com/office/powerpoint/2010/main" val="15512037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33</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zh-CN" dirty="0" smtClean="0"/>
              <a:t>4.x  5.x   6.C   7.C    8.A</a:t>
            </a:r>
            <a:endParaRPr lang="zh-CN" altLang="en-US" dirty="0"/>
          </a:p>
        </p:txBody>
      </p:sp>
    </p:spTree>
    <p:extLst>
      <p:ext uri="{BB962C8B-B14F-4D97-AF65-F5344CB8AC3E}">
        <p14:creationId xmlns:p14="http://schemas.microsoft.com/office/powerpoint/2010/main" val="1054244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a:extLst>
              <a:ext uri="{FF2B5EF4-FFF2-40B4-BE49-F238E27FC236}">
                <a16:creationId xmlns:a16="http://schemas.microsoft.com/office/drawing/2014/main" id="{01488A6A-4DFA-CA42-985E-D3F0F1CF37D7}"/>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C40C3BB-B099-A442-A2A5-988CB2551D21}" type="slidenum">
              <a:rPr lang="en-US" altLang="zh-CN" sz="1300" smtClean="0">
                <a:latin typeface="Arial" panose="020B0604020202020204" pitchFamily="34" charset="0"/>
              </a:rPr>
              <a:pPr>
                <a:spcBef>
                  <a:spcPct val="0"/>
                </a:spcBef>
              </a:pPr>
              <a:t>34</a:t>
            </a:fld>
            <a:endParaRPr lang="en-US" altLang="zh-CN" sz="1300">
              <a:latin typeface="Arial" panose="020B0604020202020204" pitchFamily="34" charset="0"/>
            </a:endParaRPr>
          </a:p>
        </p:txBody>
      </p:sp>
      <p:sp>
        <p:nvSpPr>
          <p:cNvPr id="145410" name="Rectangle 2">
            <a:extLst>
              <a:ext uri="{FF2B5EF4-FFF2-40B4-BE49-F238E27FC236}">
                <a16:creationId xmlns:a16="http://schemas.microsoft.com/office/drawing/2014/main" id="{95B1B7D2-69DC-0249-9803-A63B9D1999D8}"/>
              </a:ext>
            </a:extLst>
          </p:cNvPr>
          <p:cNvSpPr>
            <a:spLocks noGrp="1" noRot="1" noChangeAspect="1" noChangeArrowheads="1" noTextEdit="1"/>
          </p:cNvSpPr>
          <p:nvPr>
            <p:ph type="sldImg"/>
          </p:nvPr>
        </p:nvSpPr>
        <p:spPr>
          <a:ln cap="flat"/>
        </p:spPr>
      </p:sp>
      <p:sp>
        <p:nvSpPr>
          <p:cNvPr id="145411" name="Rectangle 3">
            <a:extLst>
              <a:ext uri="{FF2B5EF4-FFF2-40B4-BE49-F238E27FC236}">
                <a16:creationId xmlns:a16="http://schemas.microsoft.com/office/drawing/2014/main" id="{BE6EE48D-9032-0F46-9B91-A3F4233D113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dirty="0"/>
              <a:t>描述电子邮件系统的体系结构，并对用户代理进行简单介绍。</a:t>
            </a:r>
          </a:p>
        </p:txBody>
      </p:sp>
    </p:spTree>
    <p:extLst>
      <p:ext uri="{BB962C8B-B14F-4D97-AF65-F5344CB8AC3E}">
        <p14:creationId xmlns:p14="http://schemas.microsoft.com/office/powerpoint/2010/main" val="30659532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a:extLst>
              <a:ext uri="{FF2B5EF4-FFF2-40B4-BE49-F238E27FC236}">
                <a16:creationId xmlns:a16="http://schemas.microsoft.com/office/drawing/2014/main" id="{E9AC30B0-64B8-F04D-929A-81298DC31CE5}"/>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3CC49FC-358A-F243-8EEF-D981A85B817A}" type="slidenum">
              <a:rPr lang="en-US" altLang="zh-CN" sz="1300" smtClean="0">
                <a:latin typeface="Arial" panose="020B0604020202020204" pitchFamily="34" charset="0"/>
              </a:rPr>
              <a:pPr>
                <a:spcBef>
                  <a:spcPct val="0"/>
                </a:spcBef>
              </a:pPr>
              <a:t>35</a:t>
            </a:fld>
            <a:endParaRPr lang="en-US" altLang="zh-CN" sz="1300">
              <a:latin typeface="Arial" panose="020B0604020202020204" pitchFamily="34" charset="0"/>
            </a:endParaRPr>
          </a:p>
        </p:txBody>
      </p:sp>
      <p:sp>
        <p:nvSpPr>
          <p:cNvPr id="149506" name="Rectangle 2">
            <a:extLst>
              <a:ext uri="{FF2B5EF4-FFF2-40B4-BE49-F238E27FC236}">
                <a16:creationId xmlns:a16="http://schemas.microsoft.com/office/drawing/2014/main" id="{A613BBB2-72F1-EE4E-A271-8AF624F7509B}"/>
              </a:ext>
            </a:extLst>
          </p:cNvPr>
          <p:cNvSpPr>
            <a:spLocks noGrp="1" noRot="1" noChangeAspect="1" noChangeArrowheads="1" noTextEdit="1"/>
          </p:cNvSpPr>
          <p:nvPr>
            <p:ph type="sldImg"/>
          </p:nvPr>
        </p:nvSpPr>
        <p:spPr>
          <a:ln cap="flat"/>
        </p:spPr>
      </p:sp>
      <p:sp>
        <p:nvSpPr>
          <p:cNvPr id="149507" name="Rectangle 3">
            <a:extLst>
              <a:ext uri="{FF2B5EF4-FFF2-40B4-BE49-F238E27FC236}">
                <a16:creationId xmlns:a16="http://schemas.microsoft.com/office/drawing/2014/main" id="{EBBD351E-0E20-6C43-8390-D24C99876ED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a:t>介绍</a:t>
            </a:r>
            <a:r>
              <a:rPr lang="en-US" altLang="zh-CN"/>
              <a:t>SMTP</a:t>
            </a:r>
            <a:r>
              <a:rPr lang="zh-CN" altLang="en-US"/>
              <a:t>协议的实现方式</a:t>
            </a:r>
          </a:p>
        </p:txBody>
      </p:sp>
    </p:spTree>
    <p:extLst>
      <p:ext uri="{BB962C8B-B14F-4D97-AF65-F5344CB8AC3E}">
        <p14:creationId xmlns:p14="http://schemas.microsoft.com/office/powerpoint/2010/main" val="3207127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7">
            <a:extLst>
              <a:ext uri="{FF2B5EF4-FFF2-40B4-BE49-F238E27FC236}">
                <a16:creationId xmlns:a16="http://schemas.microsoft.com/office/drawing/2014/main" id="{D6E67C3A-074D-BD46-BB9A-1DA2517F2BD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954E817-DD2F-8A4C-B586-23F088ADC720}" type="slidenum">
              <a:rPr lang="en-US" altLang="zh-CN" sz="1300" smtClean="0">
                <a:latin typeface="Arial" panose="020B0604020202020204" pitchFamily="34" charset="0"/>
              </a:rPr>
              <a:pPr>
                <a:spcBef>
                  <a:spcPct val="0"/>
                </a:spcBef>
              </a:pPr>
              <a:t>36</a:t>
            </a:fld>
            <a:endParaRPr lang="en-US" altLang="zh-CN" sz="1300">
              <a:latin typeface="Arial" panose="020B0604020202020204" pitchFamily="34" charset="0"/>
            </a:endParaRPr>
          </a:p>
        </p:txBody>
      </p:sp>
      <p:sp>
        <p:nvSpPr>
          <p:cNvPr id="159746" name="Rectangle 2">
            <a:extLst>
              <a:ext uri="{FF2B5EF4-FFF2-40B4-BE49-F238E27FC236}">
                <a16:creationId xmlns:a16="http://schemas.microsoft.com/office/drawing/2014/main" id="{82E53C50-A8DC-8346-BCBB-E7AE80A27CD1}"/>
              </a:ext>
            </a:extLst>
          </p:cNvPr>
          <p:cNvSpPr>
            <a:spLocks noGrp="1" noRot="1" noChangeAspect="1" noChangeArrowheads="1" noTextEdit="1"/>
          </p:cNvSpPr>
          <p:nvPr>
            <p:ph type="sldImg"/>
          </p:nvPr>
        </p:nvSpPr>
        <p:spPr>
          <a:ln cap="flat"/>
        </p:spPr>
      </p:sp>
      <p:sp>
        <p:nvSpPr>
          <p:cNvPr id="159747" name="Rectangle 3">
            <a:extLst>
              <a:ext uri="{FF2B5EF4-FFF2-40B4-BE49-F238E27FC236}">
                <a16:creationId xmlns:a16="http://schemas.microsoft.com/office/drawing/2014/main" id="{BB272DAA-F0F9-B64A-85CC-A8C1F137057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a:t>总结和对比分析</a:t>
            </a:r>
          </a:p>
        </p:txBody>
      </p:sp>
    </p:spTree>
    <p:extLst>
      <p:ext uri="{BB962C8B-B14F-4D97-AF65-F5344CB8AC3E}">
        <p14:creationId xmlns:p14="http://schemas.microsoft.com/office/powerpoint/2010/main" val="22856996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a:extLst>
              <a:ext uri="{FF2B5EF4-FFF2-40B4-BE49-F238E27FC236}">
                <a16:creationId xmlns:a16="http://schemas.microsoft.com/office/drawing/2014/main" id="{2AD33209-4879-734E-AB7E-60D48722DEF4}"/>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34ACC9E-05F7-9844-801E-D247F74064D9}" type="slidenum">
              <a:rPr lang="en-US" altLang="zh-CN" sz="1300" smtClean="0">
                <a:latin typeface="Arial" panose="020B0604020202020204" pitchFamily="34" charset="0"/>
              </a:rPr>
              <a:pPr>
                <a:spcBef>
                  <a:spcPct val="0"/>
                </a:spcBef>
              </a:pPr>
              <a:t>37</a:t>
            </a:fld>
            <a:endParaRPr lang="en-US" altLang="zh-CN" sz="1300">
              <a:latin typeface="Arial" panose="020B0604020202020204" pitchFamily="34" charset="0"/>
            </a:endParaRPr>
          </a:p>
        </p:txBody>
      </p:sp>
      <p:sp>
        <p:nvSpPr>
          <p:cNvPr id="161794" name="Rectangle 2">
            <a:extLst>
              <a:ext uri="{FF2B5EF4-FFF2-40B4-BE49-F238E27FC236}">
                <a16:creationId xmlns:a16="http://schemas.microsoft.com/office/drawing/2014/main" id="{FF4E7700-DA62-CC48-9D7E-9CC542B7CE68}"/>
              </a:ext>
            </a:extLst>
          </p:cNvPr>
          <p:cNvSpPr>
            <a:spLocks noGrp="1" noRot="1" noChangeAspect="1" noChangeArrowheads="1" noTextEdit="1"/>
          </p:cNvSpPr>
          <p:nvPr>
            <p:ph type="sldImg"/>
          </p:nvPr>
        </p:nvSpPr>
        <p:spPr>
          <a:ln cap="flat"/>
        </p:spPr>
      </p:sp>
      <p:sp>
        <p:nvSpPr>
          <p:cNvPr id="161795" name="Rectangle 3">
            <a:extLst>
              <a:ext uri="{FF2B5EF4-FFF2-40B4-BE49-F238E27FC236}">
                <a16:creationId xmlns:a16="http://schemas.microsoft.com/office/drawing/2014/main" id="{1007525D-AC01-8D4E-98AF-942341DE162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a:t>介绍邮件消息的格式</a:t>
            </a:r>
          </a:p>
        </p:txBody>
      </p:sp>
    </p:spTree>
    <p:extLst>
      <p:ext uri="{BB962C8B-B14F-4D97-AF65-F5344CB8AC3E}">
        <p14:creationId xmlns:p14="http://schemas.microsoft.com/office/powerpoint/2010/main" val="3950273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a:extLst>
              <a:ext uri="{FF2B5EF4-FFF2-40B4-BE49-F238E27FC236}">
                <a16:creationId xmlns:a16="http://schemas.microsoft.com/office/drawing/2014/main" id="{28A829F5-4636-E444-95E2-AFA9CE19AF98}"/>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E707936-C3AA-B340-B511-A4585205FB8D}" type="slidenum">
              <a:rPr lang="en-US" altLang="zh-CN" sz="1300" smtClean="0">
                <a:latin typeface="Arial" panose="020B0604020202020204" pitchFamily="34" charset="0"/>
              </a:rPr>
              <a:pPr>
                <a:spcBef>
                  <a:spcPct val="0"/>
                </a:spcBef>
              </a:pPr>
              <a:t>38</a:t>
            </a:fld>
            <a:endParaRPr lang="en-US" altLang="zh-CN" sz="1300">
              <a:latin typeface="Arial" panose="020B0604020202020204" pitchFamily="34" charset="0"/>
            </a:endParaRPr>
          </a:p>
        </p:txBody>
      </p:sp>
      <p:sp>
        <p:nvSpPr>
          <p:cNvPr id="163842" name="Rectangle 2">
            <a:extLst>
              <a:ext uri="{FF2B5EF4-FFF2-40B4-BE49-F238E27FC236}">
                <a16:creationId xmlns:a16="http://schemas.microsoft.com/office/drawing/2014/main" id="{46393829-B5CE-C641-A69D-7B715E113B0C}"/>
              </a:ext>
            </a:extLst>
          </p:cNvPr>
          <p:cNvSpPr>
            <a:spLocks noGrp="1" noRot="1" noChangeAspect="1" noChangeArrowheads="1" noTextEdit="1"/>
          </p:cNvSpPr>
          <p:nvPr>
            <p:ph type="sldImg"/>
          </p:nvPr>
        </p:nvSpPr>
        <p:spPr>
          <a:ln cap="flat"/>
        </p:spPr>
      </p:sp>
      <p:sp>
        <p:nvSpPr>
          <p:cNvPr id="163843" name="Rectangle 3">
            <a:extLst>
              <a:ext uri="{FF2B5EF4-FFF2-40B4-BE49-F238E27FC236}">
                <a16:creationId xmlns:a16="http://schemas.microsoft.com/office/drawing/2014/main" id="{C803B608-97B0-0E4D-8CB7-60D00E88A2A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a:t>介绍多媒体扩展邮件消息格式</a:t>
            </a:r>
          </a:p>
        </p:txBody>
      </p:sp>
    </p:spTree>
    <p:extLst>
      <p:ext uri="{BB962C8B-B14F-4D97-AF65-F5344CB8AC3E}">
        <p14:creationId xmlns:p14="http://schemas.microsoft.com/office/powerpoint/2010/main" val="41397736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7">
            <a:extLst>
              <a:ext uri="{FF2B5EF4-FFF2-40B4-BE49-F238E27FC236}">
                <a16:creationId xmlns:a16="http://schemas.microsoft.com/office/drawing/2014/main" id="{A5761845-276B-3146-AD1F-57E8E425C7F0}"/>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22DBD43-057E-D447-99F5-292AADF88631}" type="slidenum">
              <a:rPr lang="en-US" altLang="zh-CN" sz="1300" smtClean="0">
                <a:latin typeface="Arial" panose="020B0604020202020204" pitchFamily="34" charset="0"/>
              </a:rPr>
              <a:pPr>
                <a:spcBef>
                  <a:spcPct val="0"/>
                </a:spcBef>
              </a:pPr>
              <a:t>39</a:t>
            </a:fld>
            <a:endParaRPr lang="en-US" altLang="zh-CN" sz="1300">
              <a:latin typeface="Arial" panose="020B0604020202020204" pitchFamily="34" charset="0"/>
            </a:endParaRPr>
          </a:p>
        </p:txBody>
      </p:sp>
      <p:sp>
        <p:nvSpPr>
          <p:cNvPr id="167938" name="Rectangle 2">
            <a:extLst>
              <a:ext uri="{FF2B5EF4-FFF2-40B4-BE49-F238E27FC236}">
                <a16:creationId xmlns:a16="http://schemas.microsoft.com/office/drawing/2014/main" id="{4AE24447-53F5-3245-BB60-107094BE78BC}"/>
              </a:ext>
            </a:extLst>
          </p:cNvPr>
          <p:cNvSpPr>
            <a:spLocks noGrp="1" noRot="1" noChangeAspect="1" noChangeArrowheads="1" noTextEdit="1"/>
          </p:cNvSpPr>
          <p:nvPr>
            <p:ph type="sldImg"/>
          </p:nvPr>
        </p:nvSpPr>
        <p:spPr>
          <a:ln cap="flat"/>
        </p:spPr>
      </p:sp>
      <p:sp>
        <p:nvSpPr>
          <p:cNvPr id="167939" name="Rectangle 3">
            <a:extLst>
              <a:ext uri="{FF2B5EF4-FFF2-40B4-BE49-F238E27FC236}">
                <a16:creationId xmlns:a16="http://schemas.microsoft.com/office/drawing/2014/main" id="{FEECF818-74B5-9947-B751-AF6C2C3A2BF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a:t>介绍邮件访问协议及其使用方法。</a:t>
            </a:r>
          </a:p>
        </p:txBody>
      </p:sp>
    </p:spTree>
    <p:extLst>
      <p:ext uri="{BB962C8B-B14F-4D97-AF65-F5344CB8AC3E}">
        <p14:creationId xmlns:p14="http://schemas.microsoft.com/office/powerpoint/2010/main" val="1756237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4</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extLst>
      <p:ext uri="{BB962C8B-B14F-4D97-AF65-F5344CB8AC3E}">
        <p14:creationId xmlns:p14="http://schemas.microsoft.com/office/powerpoint/2010/main" val="14078015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a:extLst>
              <a:ext uri="{FF2B5EF4-FFF2-40B4-BE49-F238E27FC236}">
                <a16:creationId xmlns:a16="http://schemas.microsoft.com/office/drawing/2014/main" id="{BD0AEA5C-DFF2-EE45-A95A-46D2B81630B4}"/>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0B3B5FE-0C6D-1942-9179-CFE27D233A3A}" type="slidenum">
              <a:rPr lang="en-US" altLang="zh-CN" sz="1300" smtClean="0">
                <a:latin typeface="Arial" panose="020B0604020202020204" pitchFamily="34" charset="0"/>
              </a:rPr>
              <a:pPr>
                <a:spcBef>
                  <a:spcPct val="0"/>
                </a:spcBef>
              </a:pPr>
              <a:t>40</a:t>
            </a:fld>
            <a:endParaRPr lang="en-US" altLang="zh-CN" sz="1300">
              <a:latin typeface="Arial" panose="020B0604020202020204" pitchFamily="34" charset="0"/>
            </a:endParaRPr>
          </a:p>
        </p:txBody>
      </p:sp>
      <p:sp>
        <p:nvSpPr>
          <p:cNvPr id="174082" name="Rectangle 2">
            <a:extLst>
              <a:ext uri="{FF2B5EF4-FFF2-40B4-BE49-F238E27FC236}">
                <a16:creationId xmlns:a16="http://schemas.microsoft.com/office/drawing/2014/main" id="{D19D3585-153E-6A4A-B51B-52F962B8DE00}"/>
              </a:ext>
            </a:extLst>
          </p:cNvPr>
          <p:cNvSpPr>
            <a:spLocks noGrp="1" noRot="1" noChangeAspect="1" noChangeArrowheads="1" noTextEdit="1"/>
          </p:cNvSpPr>
          <p:nvPr>
            <p:ph type="sldImg"/>
          </p:nvPr>
        </p:nvSpPr>
        <p:spPr>
          <a:ln cap="flat"/>
        </p:spPr>
      </p:sp>
      <p:sp>
        <p:nvSpPr>
          <p:cNvPr id="174083" name="Rectangle 3">
            <a:extLst>
              <a:ext uri="{FF2B5EF4-FFF2-40B4-BE49-F238E27FC236}">
                <a16:creationId xmlns:a16="http://schemas.microsoft.com/office/drawing/2014/main" id="{DC17AFA5-6ECD-EB4F-B2DF-A6EDDA98DD8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a:t>简单说明</a:t>
            </a:r>
            <a:r>
              <a:rPr lang="en-US" altLang="zh-CN"/>
              <a:t>POP3</a:t>
            </a:r>
            <a:r>
              <a:rPr lang="zh-CN" altLang="en-US"/>
              <a:t>协议的实现过程</a:t>
            </a:r>
          </a:p>
        </p:txBody>
      </p:sp>
    </p:spTree>
    <p:extLst>
      <p:ext uri="{BB962C8B-B14F-4D97-AF65-F5344CB8AC3E}">
        <p14:creationId xmlns:p14="http://schemas.microsoft.com/office/powerpoint/2010/main" val="38875094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41</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extLst>
      <p:ext uri="{BB962C8B-B14F-4D97-AF65-F5344CB8AC3E}">
        <p14:creationId xmlns:p14="http://schemas.microsoft.com/office/powerpoint/2010/main" val="42382341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7">
            <a:extLst>
              <a:ext uri="{FF2B5EF4-FFF2-40B4-BE49-F238E27FC236}">
                <a16:creationId xmlns:a16="http://schemas.microsoft.com/office/drawing/2014/main" id="{4D602CCD-8213-F242-9EDF-AFFE7B932024}"/>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3C4FA55-5DE1-CC48-A70D-55A33923AAE7}" type="slidenum">
              <a:rPr lang="en-US" altLang="zh-CN" sz="1300" smtClean="0">
                <a:latin typeface="Arial" panose="020B0604020202020204" pitchFamily="34" charset="0"/>
              </a:rPr>
              <a:pPr>
                <a:spcBef>
                  <a:spcPct val="0"/>
                </a:spcBef>
              </a:pPr>
              <a:t>42</a:t>
            </a:fld>
            <a:endParaRPr lang="en-US" altLang="zh-CN" sz="1300">
              <a:latin typeface="Arial" panose="020B0604020202020204" pitchFamily="34" charset="0"/>
            </a:endParaRPr>
          </a:p>
        </p:txBody>
      </p:sp>
      <p:sp>
        <p:nvSpPr>
          <p:cNvPr id="182274" name="Rectangle 2">
            <a:extLst>
              <a:ext uri="{FF2B5EF4-FFF2-40B4-BE49-F238E27FC236}">
                <a16:creationId xmlns:a16="http://schemas.microsoft.com/office/drawing/2014/main" id="{B21A3409-F742-924F-A190-337523B7D0DE}"/>
              </a:ext>
            </a:extLst>
          </p:cNvPr>
          <p:cNvSpPr>
            <a:spLocks noGrp="1" noRot="1" noChangeAspect="1" noChangeArrowheads="1" noTextEdit="1"/>
          </p:cNvSpPr>
          <p:nvPr>
            <p:ph type="sldImg"/>
          </p:nvPr>
        </p:nvSpPr>
        <p:spPr>
          <a:ln cap="flat"/>
        </p:spPr>
      </p:sp>
      <p:sp>
        <p:nvSpPr>
          <p:cNvPr id="182275" name="Rectangle 3">
            <a:extLst>
              <a:ext uri="{FF2B5EF4-FFF2-40B4-BE49-F238E27FC236}">
                <a16:creationId xmlns:a16="http://schemas.microsoft.com/office/drawing/2014/main" id="{55FD9423-8A57-D34A-ABC6-A89D3EA05D2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a:t>根据网页访问的实际过程引入网址和</a:t>
            </a:r>
            <a:r>
              <a:rPr lang="en-US" altLang="zh-CN"/>
              <a:t>IP</a:t>
            </a:r>
            <a:r>
              <a:rPr lang="zh-CN" altLang="en-US"/>
              <a:t>地址两个不同的地址表示方式，引入</a:t>
            </a:r>
            <a:r>
              <a:rPr lang="en-US" altLang="zh-CN"/>
              <a:t>DNS</a:t>
            </a:r>
            <a:r>
              <a:rPr lang="zh-CN" altLang="en-US"/>
              <a:t>的功能说明，探讨如何保存二者之间的对应关系。</a:t>
            </a:r>
          </a:p>
        </p:txBody>
      </p:sp>
    </p:spTree>
    <p:extLst>
      <p:ext uri="{BB962C8B-B14F-4D97-AF65-F5344CB8AC3E}">
        <p14:creationId xmlns:p14="http://schemas.microsoft.com/office/powerpoint/2010/main" val="18771417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7">
            <a:extLst>
              <a:ext uri="{FF2B5EF4-FFF2-40B4-BE49-F238E27FC236}">
                <a16:creationId xmlns:a16="http://schemas.microsoft.com/office/drawing/2014/main" id="{794C4A4E-65F2-7A40-A6E8-2CDBAA9A9AE9}"/>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AAA175E-3BD3-B245-8B5B-241D3DB10375}" type="slidenum">
              <a:rPr lang="en-US" altLang="zh-CN" sz="1300" smtClean="0">
                <a:latin typeface="Arial" panose="020B0604020202020204" pitchFamily="34" charset="0"/>
              </a:rPr>
              <a:pPr>
                <a:spcBef>
                  <a:spcPct val="0"/>
                </a:spcBef>
              </a:pPr>
              <a:t>43</a:t>
            </a:fld>
            <a:endParaRPr lang="en-US" altLang="zh-CN" sz="1300">
              <a:latin typeface="Arial" panose="020B0604020202020204" pitchFamily="34" charset="0"/>
            </a:endParaRPr>
          </a:p>
        </p:txBody>
      </p:sp>
      <p:sp>
        <p:nvSpPr>
          <p:cNvPr id="184322" name="Rectangle 2">
            <a:extLst>
              <a:ext uri="{FF2B5EF4-FFF2-40B4-BE49-F238E27FC236}">
                <a16:creationId xmlns:a16="http://schemas.microsoft.com/office/drawing/2014/main" id="{B818E3CC-7219-1C4B-B1E8-32801376D765}"/>
              </a:ext>
            </a:extLst>
          </p:cNvPr>
          <p:cNvSpPr>
            <a:spLocks noGrp="1" noRot="1" noChangeAspect="1" noChangeArrowheads="1" noTextEdit="1"/>
          </p:cNvSpPr>
          <p:nvPr>
            <p:ph type="sldImg"/>
          </p:nvPr>
        </p:nvSpPr>
        <p:spPr>
          <a:ln cap="flat"/>
        </p:spPr>
      </p:sp>
      <p:sp>
        <p:nvSpPr>
          <p:cNvPr id="184323" name="Rectangle 3">
            <a:extLst>
              <a:ext uri="{FF2B5EF4-FFF2-40B4-BE49-F238E27FC236}">
                <a16:creationId xmlns:a16="http://schemas.microsoft.com/office/drawing/2014/main" id="{3D61C987-0174-4644-859A-E862CCDD2C4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a:t>讨论</a:t>
            </a:r>
            <a:r>
              <a:rPr lang="en-US" altLang="zh-CN"/>
              <a:t>DNS</a:t>
            </a:r>
            <a:r>
              <a:rPr lang="zh-CN" altLang="en-US"/>
              <a:t>提供的功能，分析集中式与分布式的差异。</a:t>
            </a:r>
          </a:p>
        </p:txBody>
      </p:sp>
    </p:spTree>
    <p:extLst>
      <p:ext uri="{BB962C8B-B14F-4D97-AF65-F5344CB8AC3E}">
        <p14:creationId xmlns:p14="http://schemas.microsoft.com/office/powerpoint/2010/main" val="27490069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7">
            <a:extLst>
              <a:ext uri="{FF2B5EF4-FFF2-40B4-BE49-F238E27FC236}">
                <a16:creationId xmlns:a16="http://schemas.microsoft.com/office/drawing/2014/main" id="{76944314-BAF4-4E4F-A7F9-DADED5D411B4}"/>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6963B0D-8E38-B548-BE8B-BDE45B48F4E7}" type="slidenum">
              <a:rPr lang="en-US" altLang="zh-CN" sz="1300" smtClean="0">
                <a:latin typeface="Arial" panose="020B0604020202020204" pitchFamily="34" charset="0"/>
              </a:rPr>
              <a:pPr>
                <a:spcBef>
                  <a:spcPct val="0"/>
                </a:spcBef>
              </a:pPr>
              <a:t>44</a:t>
            </a:fld>
            <a:endParaRPr lang="en-US" altLang="zh-CN" sz="1300">
              <a:latin typeface="Arial" panose="020B0604020202020204" pitchFamily="34" charset="0"/>
            </a:endParaRPr>
          </a:p>
        </p:txBody>
      </p:sp>
      <p:sp>
        <p:nvSpPr>
          <p:cNvPr id="186370" name="Rectangle 2">
            <a:extLst>
              <a:ext uri="{FF2B5EF4-FFF2-40B4-BE49-F238E27FC236}">
                <a16:creationId xmlns:a16="http://schemas.microsoft.com/office/drawing/2014/main" id="{B2FB7CC7-82AB-DD4F-99EC-344B52D9A1F8}"/>
              </a:ext>
            </a:extLst>
          </p:cNvPr>
          <p:cNvSpPr>
            <a:spLocks noGrp="1" noRot="1" noChangeAspect="1" noChangeArrowheads="1" noTextEdit="1"/>
          </p:cNvSpPr>
          <p:nvPr>
            <p:ph type="sldImg"/>
          </p:nvPr>
        </p:nvSpPr>
        <p:spPr>
          <a:ln cap="flat"/>
        </p:spPr>
      </p:sp>
      <p:sp>
        <p:nvSpPr>
          <p:cNvPr id="186371" name="Rectangle 3">
            <a:extLst>
              <a:ext uri="{FF2B5EF4-FFF2-40B4-BE49-F238E27FC236}">
                <a16:creationId xmlns:a16="http://schemas.microsoft.com/office/drawing/2014/main" id="{523503C7-F0FD-B44A-B76B-CDCC17405F4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a:t>介绍分布式的组织方式，引入主机名的命名规则与数据库之间的对应关系。简单描述计算机查询目的计算机的域名对应的</a:t>
            </a:r>
            <a:r>
              <a:rPr lang="en-US" altLang="zh-CN"/>
              <a:t>IP</a:t>
            </a:r>
            <a:r>
              <a:rPr lang="zh-CN" altLang="en-US"/>
              <a:t>地址的过程。</a:t>
            </a:r>
          </a:p>
        </p:txBody>
      </p:sp>
    </p:spTree>
    <p:extLst>
      <p:ext uri="{BB962C8B-B14F-4D97-AF65-F5344CB8AC3E}">
        <p14:creationId xmlns:p14="http://schemas.microsoft.com/office/powerpoint/2010/main" val="1514395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7">
            <a:extLst>
              <a:ext uri="{FF2B5EF4-FFF2-40B4-BE49-F238E27FC236}">
                <a16:creationId xmlns:a16="http://schemas.microsoft.com/office/drawing/2014/main" id="{1FA096BF-1D11-734F-8D36-B95E5D053D61}"/>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724DD8A-4EA1-0D44-ADDB-B56D159BAEB3}" type="slidenum">
              <a:rPr lang="en-US" altLang="zh-CN" sz="1300" smtClean="0">
                <a:latin typeface="Arial" panose="020B0604020202020204" pitchFamily="34" charset="0"/>
              </a:rPr>
              <a:pPr>
                <a:spcBef>
                  <a:spcPct val="0"/>
                </a:spcBef>
              </a:pPr>
              <a:t>45</a:t>
            </a:fld>
            <a:endParaRPr lang="en-US" altLang="zh-CN" sz="1300">
              <a:latin typeface="Arial" panose="020B0604020202020204" pitchFamily="34" charset="0"/>
            </a:endParaRPr>
          </a:p>
        </p:txBody>
      </p:sp>
      <p:sp>
        <p:nvSpPr>
          <p:cNvPr id="198658" name="Rectangle 2">
            <a:extLst>
              <a:ext uri="{FF2B5EF4-FFF2-40B4-BE49-F238E27FC236}">
                <a16:creationId xmlns:a16="http://schemas.microsoft.com/office/drawing/2014/main" id="{56D21526-A9EF-1843-BC9B-CA6B41E851AF}"/>
              </a:ext>
            </a:extLst>
          </p:cNvPr>
          <p:cNvSpPr>
            <a:spLocks noGrp="1" noRot="1" noChangeAspect="1" noChangeArrowheads="1" noTextEdit="1"/>
          </p:cNvSpPr>
          <p:nvPr>
            <p:ph type="sldImg"/>
          </p:nvPr>
        </p:nvSpPr>
        <p:spPr>
          <a:ln cap="flat"/>
        </p:spPr>
      </p:sp>
      <p:sp>
        <p:nvSpPr>
          <p:cNvPr id="198659" name="Rectangle 3">
            <a:extLst>
              <a:ext uri="{FF2B5EF4-FFF2-40B4-BE49-F238E27FC236}">
                <a16:creationId xmlns:a16="http://schemas.microsoft.com/office/drawing/2014/main" id="{68826CCC-45AB-DA40-A9AE-902D068BFD2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a:t>介绍两种查询方法，并进行比较分析，给出实际应用的案例描述。</a:t>
            </a:r>
          </a:p>
        </p:txBody>
      </p:sp>
    </p:spTree>
    <p:extLst>
      <p:ext uri="{BB962C8B-B14F-4D97-AF65-F5344CB8AC3E}">
        <p14:creationId xmlns:p14="http://schemas.microsoft.com/office/powerpoint/2010/main" val="42283536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7">
            <a:extLst>
              <a:ext uri="{FF2B5EF4-FFF2-40B4-BE49-F238E27FC236}">
                <a16:creationId xmlns:a16="http://schemas.microsoft.com/office/drawing/2014/main" id="{1BF03CF9-CA03-754F-A0DF-8F50EB00E01B}"/>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F57E447-1AC3-5541-BA41-4C07A2D48FEB}" type="slidenum">
              <a:rPr lang="en-US" altLang="zh-CN" sz="1300" smtClean="0">
                <a:latin typeface="Arial" panose="020B0604020202020204" pitchFamily="34" charset="0"/>
              </a:rPr>
              <a:pPr>
                <a:spcBef>
                  <a:spcPct val="0"/>
                </a:spcBef>
              </a:pPr>
              <a:t>46</a:t>
            </a:fld>
            <a:endParaRPr lang="en-US" altLang="zh-CN" sz="1300">
              <a:latin typeface="Arial" panose="020B0604020202020204" pitchFamily="34" charset="0"/>
            </a:endParaRPr>
          </a:p>
        </p:txBody>
      </p:sp>
      <p:sp>
        <p:nvSpPr>
          <p:cNvPr id="200706" name="Rectangle 2">
            <a:extLst>
              <a:ext uri="{FF2B5EF4-FFF2-40B4-BE49-F238E27FC236}">
                <a16:creationId xmlns:a16="http://schemas.microsoft.com/office/drawing/2014/main" id="{826D1809-BEA0-9544-8362-57EDE32B590C}"/>
              </a:ext>
            </a:extLst>
          </p:cNvPr>
          <p:cNvSpPr>
            <a:spLocks noGrp="1" noRot="1" noChangeAspect="1" noChangeArrowheads="1" noTextEdit="1"/>
          </p:cNvSpPr>
          <p:nvPr>
            <p:ph type="sldImg"/>
          </p:nvPr>
        </p:nvSpPr>
        <p:spPr>
          <a:ln cap="flat"/>
        </p:spPr>
      </p:sp>
      <p:sp>
        <p:nvSpPr>
          <p:cNvPr id="200707" name="Rectangle 3">
            <a:extLst>
              <a:ext uri="{FF2B5EF4-FFF2-40B4-BE49-F238E27FC236}">
                <a16:creationId xmlns:a16="http://schemas.microsoft.com/office/drawing/2014/main" id="{DF6EF6B2-A2D0-914A-97D4-AA0CC9B1AB6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a:t>探讨如何查询域名所对应的</a:t>
            </a:r>
            <a:r>
              <a:rPr lang="en-US" altLang="zh-CN"/>
              <a:t>IP</a:t>
            </a:r>
            <a:r>
              <a:rPr lang="zh-CN" altLang="en-US"/>
              <a:t>地址，引入</a:t>
            </a:r>
            <a:r>
              <a:rPr lang="en-US" altLang="zh-CN"/>
              <a:t>DNS</a:t>
            </a:r>
            <a:r>
              <a:rPr lang="zh-CN" altLang="en-US"/>
              <a:t>查询的方法。</a:t>
            </a:r>
          </a:p>
        </p:txBody>
      </p:sp>
    </p:spTree>
    <p:extLst>
      <p:ext uri="{BB962C8B-B14F-4D97-AF65-F5344CB8AC3E}">
        <p14:creationId xmlns:p14="http://schemas.microsoft.com/office/powerpoint/2010/main" val="42411683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7">
            <a:extLst>
              <a:ext uri="{FF2B5EF4-FFF2-40B4-BE49-F238E27FC236}">
                <a16:creationId xmlns:a16="http://schemas.microsoft.com/office/drawing/2014/main" id="{81B5BE60-037C-4946-A7F2-4ED9A9F0A635}"/>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8BB4A85-5618-3640-86E7-3736CB0D7CC7}" type="slidenum">
              <a:rPr lang="en-US" altLang="zh-CN" sz="1300" smtClean="0">
                <a:latin typeface="Arial" panose="020B0604020202020204" pitchFamily="34" charset="0"/>
              </a:rPr>
              <a:pPr>
                <a:spcBef>
                  <a:spcPct val="0"/>
                </a:spcBef>
              </a:pPr>
              <a:t>47</a:t>
            </a:fld>
            <a:endParaRPr lang="en-US" altLang="zh-CN" sz="1300">
              <a:latin typeface="Arial" panose="020B0604020202020204" pitchFamily="34" charset="0"/>
            </a:endParaRPr>
          </a:p>
        </p:txBody>
      </p:sp>
      <p:sp>
        <p:nvSpPr>
          <p:cNvPr id="204802" name="Rectangle 2">
            <a:extLst>
              <a:ext uri="{FF2B5EF4-FFF2-40B4-BE49-F238E27FC236}">
                <a16:creationId xmlns:a16="http://schemas.microsoft.com/office/drawing/2014/main" id="{04821062-E52D-1B4F-83F4-D029B67F06C8}"/>
              </a:ext>
            </a:extLst>
          </p:cNvPr>
          <p:cNvSpPr>
            <a:spLocks noGrp="1" noRot="1" noChangeAspect="1" noChangeArrowheads="1" noTextEdit="1"/>
          </p:cNvSpPr>
          <p:nvPr>
            <p:ph type="sldImg"/>
          </p:nvPr>
        </p:nvSpPr>
        <p:spPr>
          <a:ln cap="flat"/>
        </p:spPr>
      </p:sp>
      <p:sp>
        <p:nvSpPr>
          <p:cNvPr id="204803" name="Rectangle 3">
            <a:extLst>
              <a:ext uri="{FF2B5EF4-FFF2-40B4-BE49-F238E27FC236}">
                <a16:creationId xmlns:a16="http://schemas.microsoft.com/office/drawing/2014/main" id="{CD8A3D70-0BA5-8943-BC2A-4B2D51940AD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dirty="0"/>
              <a:t>深入学习</a:t>
            </a:r>
            <a:r>
              <a:rPr lang="en-US" altLang="zh-CN" dirty="0"/>
              <a:t>DNS</a:t>
            </a:r>
            <a:r>
              <a:rPr lang="zh-CN" altLang="en-US" dirty="0"/>
              <a:t>实现技术中的记录保存格式及其类型说明。</a:t>
            </a:r>
          </a:p>
        </p:txBody>
      </p:sp>
    </p:spTree>
    <p:extLst>
      <p:ext uri="{BB962C8B-B14F-4D97-AF65-F5344CB8AC3E}">
        <p14:creationId xmlns:p14="http://schemas.microsoft.com/office/powerpoint/2010/main" val="36081387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7">
            <a:extLst>
              <a:ext uri="{FF2B5EF4-FFF2-40B4-BE49-F238E27FC236}">
                <a16:creationId xmlns:a16="http://schemas.microsoft.com/office/drawing/2014/main" id="{298FC70C-086A-DE4A-AB29-7AAFC8253BF2}"/>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CF8EA04-063D-3444-89E7-D1A90DC7206B}" type="slidenum">
              <a:rPr lang="en-US" altLang="zh-CN" sz="1300" smtClean="0">
                <a:latin typeface="Arial" panose="020B0604020202020204" pitchFamily="34" charset="0"/>
              </a:rPr>
              <a:pPr>
                <a:spcBef>
                  <a:spcPct val="0"/>
                </a:spcBef>
              </a:pPr>
              <a:t>48</a:t>
            </a:fld>
            <a:endParaRPr lang="en-US" altLang="zh-CN" sz="1300">
              <a:latin typeface="Arial" panose="020B0604020202020204" pitchFamily="34" charset="0"/>
            </a:endParaRPr>
          </a:p>
        </p:txBody>
      </p:sp>
      <p:sp>
        <p:nvSpPr>
          <p:cNvPr id="208898" name="Rectangle 2">
            <a:extLst>
              <a:ext uri="{FF2B5EF4-FFF2-40B4-BE49-F238E27FC236}">
                <a16:creationId xmlns:a16="http://schemas.microsoft.com/office/drawing/2014/main" id="{CBB0F30E-7E5D-4645-8B9C-512DF098BBF0}"/>
              </a:ext>
            </a:extLst>
          </p:cNvPr>
          <p:cNvSpPr>
            <a:spLocks noGrp="1" noRot="1" noChangeAspect="1" noChangeArrowheads="1" noTextEdit="1"/>
          </p:cNvSpPr>
          <p:nvPr>
            <p:ph type="sldImg"/>
          </p:nvPr>
        </p:nvSpPr>
        <p:spPr>
          <a:ln cap="flat"/>
        </p:spPr>
      </p:sp>
      <p:sp>
        <p:nvSpPr>
          <p:cNvPr id="208899" name="Rectangle 3">
            <a:extLst>
              <a:ext uri="{FF2B5EF4-FFF2-40B4-BE49-F238E27FC236}">
                <a16:creationId xmlns:a16="http://schemas.microsoft.com/office/drawing/2014/main" id="{FE653882-8AE0-8347-9F64-E43FC4C7C61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a:t>介绍</a:t>
            </a:r>
            <a:r>
              <a:rPr lang="en-US" altLang="zh-CN"/>
              <a:t>DNS</a:t>
            </a:r>
            <a:r>
              <a:rPr lang="zh-CN" altLang="en-US"/>
              <a:t>协议实现过程中所使用的报文格式及其各字段的含义。</a:t>
            </a:r>
            <a:r>
              <a:rPr lang="en-US" altLang="zh-CN"/>
              <a:t>RR</a:t>
            </a:r>
            <a:r>
              <a:rPr lang="zh-CN" altLang="en-US"/>
              <a:t>：</a:t>
            </a:r>
            <a:r>
              <a:rPr lang="en-US" altLang="zh-CN"/>
              <a:t>resource record(</a:t>
            </a:r>
            <a:r>
              <a:rPr lang="zh-CN" altLang="en-US"/>
              <a:t>资源记录</a:t>
            </a:r>
            <a:r>
              <a:rPr lang="en-US" altLang="zh-CN"/>
              <a:t>)</a:t>
            </a:r>
          </a:p>
        </p:txBody>
      </p:sp>
    </p:spTree>
    <p:extLst>
      <p:ext uri="{BB962C8B-B14F-4D97-AF65-F5344CB8AC3E}">
        <p14:creationId xmlns:p14="http://schemas.microsoft.com/office/powerpoint/2010/main" val="30376118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Rectangle 7">
            <a:extLst>
              <a:ext uri="{FF2B5EF4-FFF2-40B4-BE49-F238E27FC236}">
                <a16:creationId xmlns:a16="http://schemas.microsoft.com/office/drawing/2014/main" id="{0BF40A9A-F6C0-A041-866B-E80E548C4765}"/>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956FF00-FAF0-2842-9681-7D086E2DF0F9}" type="slidenum">
              <a:rPr lang="en-US" altLang="zh-CN" sz="1300" smtClean="0">
                <a:latin typeface="Arial" panose="020B0604020202020204" pitchFamily="34" charset="0"/>
              </a:rPr>
              <a:pPr>
                <a:spcBef>
                  <a:spcPct val="0"/>
                </a:spcBef>
              </a:pPr>
              <a:t>49</a:t>
            </a:fld>
            <a:endParaRPr lang="en-US" altLang="zh-CN" sz="1300">
              <a:latin typeface="Arial" panose="020B0604020202020204" pitchFamily="34" charset="0"/>
            </a:endParaRPr>
          </a:p>
        </p:txBody>
      </p:sp>
      <p:sp>
        <p:nvSpPr>
          <p:cNvPr id="217090" name="Rectangle 2">
            <a:extLst>
              <a:ext uri="{FF2B5EF4-FFF2-40B4-BE49-F238E27FC236}">
                <a16:creationId xmlns:a16="http://schemas.microsoft.com/office/drawing/2014/main" id="{B38000A6-79C9-0F4C-A254-B7D8553F7516}"/>
              </a:ext>
            </a:extLst>
          </p:cNvPr>
          <p:cNvSpPr>
            <a:spLocks noGrp="1" noRot="1" noChangeAspect="1" noChangeArrowheads="1" noTextEdit="1"/>
          </p:cNvSpPr>
          <p:nvPr>
            <p:ph type="sldImg"/>
          </p:nvPr>
        </p:nvSpPr>
        <p:spPr>
          <a:ln cap="flat"/>
        </p:spPr>
      </p:sp>
      <p:sp>
        <p:nvSpPr>
          <p:cNvPr id="217091" name="Rectangle 3">
            <a:extLst>
              <a:ext uri="{FF2B5EF4-FFF2-40B4-BE49-F238E27FC236}">
                <a16:creationId xmlns:a16="http://schemas.microsoft.com/office/drawing/2014/main" id="{194A6419-65DD-1241-9A3F-A9A5DF7FFBB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实例描述如何添加新的域名，并讲解数据库中</a:t>
            </a:r>
            <a:r>
              <a:rPr lang="en-US" altLang="zh-CN" dirty="0"/>
              <a:t>DNS</a:t>
            </a:r>
            <a:r>
              <a:rPr lang="zh-CN" altLang="en-US" dirty="0"/>
              <a:t>记录的变化情况</a:t>
            </a:r>
          </a:p>
          <a:p>
            <a:pPr eaLnBrk="1" hangingPunct="1"/>
            <a:endParaRPr lang="zh-CN" altLang="en-US" dirty="0"/>
          </a:p>
        </p:txBody>
      </p:sp>
    </p:spTree>
    <p:extLst>
      <p:ext uri="{BB962C8B-B14F-4D97-AF65-F5344CB8AC3E}">
        <p14:creationId xmlns:p14="http://schemas.microsoft.com/office/powerpoint/2010/main" val="2150384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5</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extLst>
      <p:ext uri="{BB962C8B-B14F-4D97-AF65-F5344CB8AC3E}">
        <p14:creationId xmlns:p14="http://schemas.microsoft.com/office/powerpoint/2010/main" val="35654742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50</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zh-CN" dirty="0" smtClean="0"/>
              <a:t>17.C  18. C 19.D  20.D</a:t>
            </a:r>
            <a:endParaRPr lang="zh-CN" altLang="en-US" dirty="0"/>
          </a:p>
        </p:txBody>
      </p:sp>
    </p:spTree>
    <p:extLst>
      <p:ext uri="{BB962C8B-B14F-4D97-AF65-F5344CB8AC3E}">
        <p14:creationId xmlns:p14="http://schemas.microsoft.com/office/powerpoint/2010/main" val="3918271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51</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zh-CN" dirty="0" smtClean="0"/>
              <a:t>21.C  22.C  23.A</a:t>
            </a:r>
            <a:endParaRPr lang="zh-CN" altLang="en-US" dirty="0"/>
          </a:p>
        </p:txBody>
      </p:sp>
    </p:spTree>
    <p:extLst>
      <p:ext uri="{BB962C8B-B14F-4D97-AF65-F5344CB8AC3E}">
        <p14:creationId xmlns:p14="http://schemas.microsoft.com/office/powerpoint/2010/main" val="15280888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52</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extLst>
      <p:ext uri="{BB962C8B-B14F-4D97-AF65-F5344CB8AC3E}">
        <p14:creationId xmlns:p14="http://schemas.microsoft.com/office/powerpoint/2010/main" val="234527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53</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extLst>
      <p:ext uri="{BB962C8B-B14F-4D97-AF65-F5344CB8AC3E}">
        <p14:creationId xmlns:p14="http://schemas.microsoft.com/office/powerpoint/2010/main" val="34069653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54</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extLst>
      <p:ext uri="{BB962C8B-B14F-4D97-AF65-F5344CB8AC3E}">
        <p14:creationId xmlns:p14="http://schemas.microsoft.com/office/powerpoint/2010/main" val="15617474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55</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extLst>
      <p:ext uri="{BB962C8B-B14F-4D97-AF65-F5344CB8AC3E}">
        <p14:creationId xmlns:p14="http://schemas.microsoft.com/office/powerpoint/2010/main" val="24110412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56</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19237626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57</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26069614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58</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6192589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59</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70430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6</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zh-CN" dirty="0" smtClean="0"/>
              <a:t>1.AB</a:t>
            </a:r>
            <a:r>
              <a:rPr lang="en-US" altLang="zh-CN" baseline="0" dirty="0" smtClean="0"/>
              <a:t>  2.B    3.B   4.C   5.C</a:t>
            </a:r>
            <a:endParaRPr lang="zh-CN" altLang="en-US" dirty="0"/>
          </a:p>
        </p:txBody>
      </p:sp>
    </p:spTree>
    <p:extLst>
      <p:ext uri="{BB962C8B-B14F-4D97-AF65-F5344CB8AC3E}">
        <p14:creationId xmlns:p14="http://schemas.microsoft.com/office/powerpoint/2010/main" val="38770902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60</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42703121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61</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27417077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62</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29504247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63</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65343240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64</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165210053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65</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2404703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66</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408798780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67</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367315431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68</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18259238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69</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970849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7</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zh-CN" dirty="0" smtClean="0"/>
              <a:t>6.C  7.C   8.</a:t>
            </a:r>
            <a:r>
              <a:rPr lang="zh-CN" altLang="en-US" dirty="0" smtClean="0"/>
              <a:t>正确</a:t>
            </a:r>
            <a:endParaRPr lang="zh-CN" altLang="en-US" dirty="0"/>
          </a:p>
        </p:txBody>
      </p:sp>
    </p:spTree>
    <p:extLst>
      <p:ext uri="{BB962C8B-B14F-4D97-AF65-F5344CB8AC3E}">
        <p14:creationId xmlns:p14="http://schemas.microsoft.com/office/powerpoint/2010/main" val="36069622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70</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63300940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71</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14727696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72</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257458808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73</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en-US" b="0" u="none" dirty="0"/>
          </a:p>
        </p:txBody>
      </p:sp>
    </p:spTree>
    <p:extLst>
      <p:ext uri="{BB962C8B-B14F-4D97-AF65-F5344CB8AC3E}">
        <p14:creationId xmlns:p14="http://schemas.microsoft.com/office/powerpoint/2010/main" val="2529216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74</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137995148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75</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402781909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40073B-DE38-4F5F-8C65-19600E6C9985}" type="slidenum">
              <a:rPr lang="en-US" altLang="zh-CN" sz="1300" smtClean="0">
                <a:latin typeface="Arial" panose="020B0604020202020204" pitchFamily="34" charset="0"/>
              </a:rPr>
              <a:pPr>
                <a:spcBef>
                  <a:spcPct val="0"/>
                </a:spcBef>
              </a:pPr>
              <a:t>76</a:t>
            </a:fld>
            <a:endParaRPr lang="en-US" altLang="zh-CN" sz="1300">
              <a:latin typeface="Arial" panose="020B060402020202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extLst>
      <p:ext uri="{BB962C8B-B14F-4D97-AF65-F5344CB8AC3E}">
        <p14:creationId xmlns:p14="http://schemas.microsoft.com/office/powerpoint/2010/main" val="198583360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77</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indent="0" eaLnBrk="1" hangingPunct="1">
              <a:buNone/>
            </a:pPr>
            <a:r>
              <a:rPr lang="en-US" altLang="zh-CN" dirty="0" smtClean="0"/>
              <a:t>1.B  2.X 3.D  4.D </a:t>
            </a:r>
            <a:r>
              <a:rPr lang="en-US" altLang="zh-CN" dirty="0" smtClean="0"/>
              <a:t>5.C </a:t>
            </a:r>
            <a:r>
              <a:rPr lang="en-US" altLang="zh-CN" dirty="0" smtClean="0"/>
              <a:t>6.D 7.X 8.C</a:t>
            </a:r>
            <a:r>
              <a:rPr lang="en-US" altLang="zh-CN" baseline="0" dirty="0" smtClean="0"/>
              <a:t> 9.C</a:t>
            </a:r>
            <a:endParaRPr lang="en-US" altLang="zh-CN" dirty="0" smtClean="0"/>
          </a:p>
          <a:p>
            <a:pPr marL="228600" indent="-228600" eaLnBrk="1" hangingPunct="1">
              <a:buAutoNum type="arabicPeriod"/>
            </a:pPr>
            <a:endParaRPr lang="en-US" altLang="zh-CN" dirty="0" smtClean="0"/>
          </a:p>
          <a:p>
            <a:pPr eaLnBrk="1" hangingPunct="1"/>
            <a:endParaRPr lang="zh-CN" altLang="en-US" dirty="0"/>
          </a:p>
        </p:txBody>
      </p:sp>
    </p:spTree>
    <p:extLst>
      <p:ext uri="{BB962C8B-B14F-4D97-AF65-F5344CB8AC3E}">
        <p14:creationId xmlns:p14="http://schemas.microsoft.com/office/powerpoint/2010/main" val="160035560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78</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10.</a:t>
            </a:r>
            <a:r>
              <a:rPr lang="en-US" altLang="zh-CN" baseline="0" dirty="0" smtClean="0"/>
              <a:t> A  11.A  12.A</a:t>
            </a:r>
            <a:r>
              <a:rPr lang="zh-CN" altLang="en-US" baseline="0" dirty="0" smtClean="0"/>
              <a:t>（</a:t>
            </a:r>
            <a:r>
              <a:rPr lang="zh-CN" altLang="zh-CN" sz="1200" kern="1200" dirty="0" smtClean="0">
                <a:solidFill>
                  <a:schemeClr val="tx1"/>
                </a:solidFill>
                <a:effectLst/>
                <a:latin typeface="+mn-lt"/>
                <a:ea typeface="+mn-ea"/>
                <a:cs typeface="+mn-cs"/>
              </a:rPr>
              <a:t>备注：比如，如果序号为</a:t>
            </a:r>
            <a:r>
              <a:rPr lang="en-US" altLang="zh-CN" sz="1200" kern="1200" dirty="0" err="1" smtClean="0">
                <a:solidFill>
                  <a:schemeClr val="tx1"/>
                </a:solidFill>
                <a:effectLst/>
                <a:latin typeface="+mn-lt"/>
                <a:ea typeface="+mn-ea"/>
                <a:cs typeface="+mn-cs"/>
              </a:rPr>
              <a:t>sendbase</a:t>
            </a:r>
            <a:r>
              <a:rPr lang="zh-CN" altLang="zh-CN" sz="1200" kern="1200" dirty="0" smtClean="0">
                <a:solidFill>
                  <a:schemeClr val="tx1"/>
                </a:solidFill>
                <a:effectLst/>
                <a:latin typeface="+mn-lt"/>
                <a:ea typeface="+mn-ea"/>
                <a:cs typeface="+mn-cs"/>
              </a:rPr>
              <a:t>的分组发送后，接收方正确的收到了该分组，但是对其应答的</a:t>
            </a:r>
            <a:r>
              <a:rPr lang="en-US" altLang="zh-CN" sz="1200" kern="1200" dirty="0" err="1" smtClean="0">
                <a:solidFill>
                  <a:schemeClr val="tx1"/>
                </a:solidFill>
                <a:effectLst/>
                <a:latin typeface="+mn-lt"/>
                <a:ea typeface="+mn-ea"/>
                <a:cs typeface="+mn-cs"/>
              </a:rPr>
              <a:t>ack</a:t>
            </a:r>
            <a:r>
              <a:rPr lang="zh-CN" altLang="zh-CN" sz="1200" kern="1200" dirty="0" smtClean="0">
                <a:solidFill>
                  <a:schemeClr val="tx1"/>
                </a:solidFill>
                <a:effectLst/>
                <a:latin typeface="+mn-lt"/>
                <a:ea typeface="+mn-ea"/>
                <a:cs typeface="+mn-cs"/>
              </a:rPr>
              <a:t>超时，没有到，于是发送方又重发了序号为</a:t>
            </a:r>
            <a:r>
              <a:rPr lang="en-US" altLang="zh-CN" sz="1200" kern="1200" dirty="0" err="1" smtClean="0">
                <a:solidFill>
                  <a:schemeClr val="tx1"/>
                </a:solidFill>
                <a:effectLst/>
                <a:latin typeface="+mn-lt"/>
                <a:ea typeface="+mn-ea"/>
                <a:cs typeface="+mn-cs"/>
              </a:rPr>
              <a:t>sendbase</a:t>
            </a:r>
            <a:r>
              <a:rPr lang="zh-CN" altLang="zh-CN" sz="1200" kern="1200" dirty="0" smtClean="0">
                <a:solidFill>
                  <a:schemeClr val="tx1"/>
                </a:solidFill>
                <a:effectLst/>
                <a:latin typeface="+mn-lt"/>
                <a:ea typeface="+mn-ea"/>
                <a:cs typeface="+mn-cs"/>
              </a:rPr>
              <a:t>的分组。而接收方，也会再次发送</a:t>
            </a:r>
            <a:r>
              <a:rPr lang="en-US" altLang="zh-CN" sz="1200" kern="1200" dirty="0" err="1" smtClean="0">
                <a:solidFill>
                  <a:schemeClr val="tx1"/>
                </a:solidFill>
                <a:effectLst/>
                <a:latin typeface="+mn-lt"/>
                <a:ea typeface="+mn-ea"/>
                <a:cs typeface="+mn-cs"/>
              </a:rPr>
              <a:t>ack</a:t>
            </a:r>
            <a:r>
              <a:rPr lang="zh-CN" altLang="zh-CN" sz="1200" kern="1200" dirty="0" smtClean="0">
                <a:solidFill>
                  <a:schemeClr val="tx1"/>
                </a:solidFill>
                <a:effectLst/>
                <a:latin typeface="+mn-lt"/>
                <a:ea typeface="+mn-ea"/>
                <a:cs typeface="+mn-cs"/>
              </a:rPr>
              <a:t>。后到的</a:t>
            </a:r>
            <a:r>
              <a:rPr lang="en-US" altLang="zh-CN" sz="1200" kern="1200" dirty="0" err="1" smtClean="0">
                <a:solidFill>
                  <a:schemeClr val="tx1"/>
                </a:solidFill>
                <a:effectLst/>
                <a:latin typeface="+mn-lt"/>
                <a:ea typeface="+mn-ea"/>
                <a:cs typeface="+mn-cs"/>
              </a:rPr>
              <a:t>ack</a:t>
            </a:r>
            <a:r>
              <a:rPr lang="zh-CN" altLang="zh-CN" sz="1200" kern="1200" dirty="0" smtClean="0">
                <a:solidFill>
                  <a:schemeClr val="tx1"/>
                </a:solidFill>
                <a:effectLst/>
                <a:latin typeface="+mn-lt"/>
                <a:ea typeface="+mn-ea"/>
                <a:cs typeface="+mn-cs"/>
              </a:rPr>
              <a:t>就可能在窗口外。</a:t>
            </a:r>
            <a:r>
              <a:rPr lang="zh-CN" altLang="en-US" baseline="0" dirty="0" smtClean="0"/>
              <a:t>）</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13.V  14.B  15.B</a:t>
            </a:r>
            <a:endParaRPr lang="en-US" altLang="zh-CN" dirty="0" smtClean="0"/>
          </a:p>
          <a:p>
            <a:pPr marL="228600" indent="-228600" eaLnBrk="1" hangingPunct="1">
              <a:buAutoNum type="arabicPeriod"/>
            </a:pPr>
            <a:endParaRPr lang="en-US" altLang="zh-CN" dirty="0" smtClean="0"/>
          </a:p>
          <a:p>
            <a:pPr eaLnBrk="1" hangingPunct="1"/>
            <a:endParaRPr lang="zh-CN" altLang="en-US" dirty="0"/>
          </a:p>
        </p:txBody>
      </p:sp>
    </p:spTree>
    <p:extLst>
      <p:ext uri="{BB962C8B-B14F-4D97-AF65-F5344CB8AC3E}">
        <p14:creationId xmlns:p14="http://schemas.microsoft.com/office/powerpoint/2010/main" val="257023221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79</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algn="just">
              <a:spcAft>
                <a:spcPts val="0"/>
              </a:spcAft>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16</a:t>
            </a:r>
            <a:r>
              <a:rPr lang="zh-CN" altLang="en-US" kern="100" dirty="0" smtClean="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答案：</a:t>
            </a: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D</a:t>
            </a:r>
            <a:endParaRPr lang="zh-CN" altLang="zh-CN" kern="100" dirty="0" smtClean="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提示：第</a:t>
            </a: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1</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个报文段的确认序号是：</a:t>
            </a: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500</a:t>
            </a:r>
            <a:endParaRPr lang="zh-CN" altLang="zh-CN" kern="100" dirty="0" smtClean="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第</a:t>
            </a: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2</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个报文段的确认序号是：</a:t>
            </a: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1000</a:t>
            </a:r>
            <a:endParaRPr lang="zh-CN" altLang="zh-CN" kern="100" dirty="0" smtClean="0">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17</a:t>
            </a:r>
            <a:r>
              <a:rPr lang="zh-CN" altLang="en-US" kern="100" dirty="0" smtClean="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答案：</a:t>
            </a: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B</a:t>
            </a:r>
            <a:endParaRPr lang="zh-CN" altLang="zh-CN" kern="100" dirty="0" smtClean="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提示：第三个段的序号为</a:t>
            </a: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900</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，则第二个段的序号为</a:t>
            </a: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900-400=500</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。而确认号是期待收到对方下一个报文段的第一个字节的序号。现在主机乙期待收到第二个段，故甲的确认号是</a:t>
            </a: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500</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smtClean="0">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18</a:t>
            </a:r>
            <a:r>
              <a:rPr lang="zh-CN" altLang="en-US" kern="100" dirty="0" smtClean="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答案：</a:t>
            </a: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C</a:t>
            </a:r>
            <a:endParaRPr lang="zh-CN" altLang="zh-CN" kern="100" dirty="0" smtClean="0">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19</a:t>
            </a:r>
            <a:r>
              <a:rPr lang="zh-CN" altLang="en-US" kern="100" dirty="0" smtClean="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答案：</a:t>
            </a: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A</a:t>
            </a:r>
            <a:endParaRPr lang="zh-CN" altLang="zh-CN" kern="100" dirty="0" smtClean="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提示：书中</a:t>
            </a:r>
            <a:r>
              <a:rPr lang="en-US" altLang="zh-CN" kern="100" dirty="0" err="1" smtClean="0">
                <a:latin typeface="Calibri" panose="020F0502020204030204" pitchFamily="34" charset="0"/>
                <a:ea typeface="宋体" panose="02010600030101010101" pitchFamily="2" charset="-122"/>
                <a:cs typeface="Times New Roman" panose="02020603050405020304" pitchFamily="18" charset="0"/>
              </a:rPr>
              <a:t>RcvWindow</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，用于流量控制。是接收方向发送方指示接收缓存可用空间的大小，主要用于发送方控制其发送窗口的大小。</a:t>
            </a:r>
            <a:endParaRPr lang="zh-CN" altLang="zh-CN"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20</a:t>
            </a:r>
            <a:r>
              <a:rPr lang="zh-CN" altLang="en-US" sz="1200" dirty="0" smtClean="0"/>
              <a:t>、</a:t>
            </a:r>
            <a:r>
              <a:rPr lang="en-US" altLang="zh-CN" dirty="0" smtClean="0"/>
              <a:t>A</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提示：窗口剩余要给未确认的报文段，</a:t>
            </a:r>
            <a:r>
              <a:rPr lang="en-US" altLang="zh-CN" sz="1200" kern="1200" dirty="0" smtClean="0">
                <a:solidFill>
                  <a:schemeClr val="tx1"/>
                </a:solidFill>
                <a:effectLst/>
                <a:latin typeface="+mn-lt"/>
                <a:ea typeface="+mn-ea"/>
                <a:cs typeface="+mn-cs"/>
              </a:rPr>
              <a:t>1000</a:t>
            </a:r>
            <a:r>
              <a:rPr lang="zh-CN" altLang="zh-CN" sz="1200" kern="1200" dirty="0" smtClean="0">
                <a:solidFill>
                  <a:schemeClr val="tx1"/>
                </a:solidFill>
                <a:effectLst/>
                <a:latin typeface="+mn-lt"/>
                <a:ea typeface="+mn-ea"/>
                <a:cs typeface="+mn-cs"/>
              </a:rPr>
              <a:t>字节长，窗口长度</a:t>
            </a:r>
            <a:r>
              <a:rPr lang="en-US" altLang="zh-CN" sz="1200" kern="1200" dirty="0" smtClean="0">
                <a:solidFill>
                  <a:schemeClr val="tx1"/>
                </a:solidFill>
                <a:effectLst/>
                <a:latin typeface="+mn-lt"/>
                <a:ea typeface="+mn-ea"/>
                <a:cs typeface="+mn-cs"/>
              </a:rPr>
              <a:t>2000</a:t>
            </a:r>
            <a:r>
              <a:rPr lang="zh-CN" altLang="zh-CN" sz="1200" kern="1200" dirty="0" smtClean="0">
                <a:solidFill>
                  <a:schemeClr val="tx1"/>
                </a:solidFill>
                <a:effectLst/>
                <a:latin typeface="+mn-lt"/>
                <a:ea typeface="+mn-ea"/>
                <a:cs typeface="+mn-cs"/>
              </a:rPr>
              <a:t>，所以剩余</a:t>
            </a:r>
            <a:r>
              <a:rPr lang="en-US" altLang="zh-CN" sz="1200" kern="1200" dirty="0" smtClean="0">
                <a:solidFill>
                  <a:schemeClr val="tx1"/>
                </a:solidFill>
                <a:effectLst/>
                <a:latin typeface="+mn-lt"/>
                <a:ea typeface="+mn-ea"/>
                <a:cs typeface="+mn-cs"/>
              </a:rPr>
              <a:t>1000</a:t>
            </a:r>
            <a:r>
              <a:rPr lang="zh-CN" altLang="zh-CN" sz="1200" kern="1200" dirty="0" smtClean="0">
                <a:solidFill>
                  <a:schemeClr val="tx1"/>
                </a:solidFill>
                <a:effectLst/>
                <a:latin typeface="+mn-lt"/>
                <a:ea typeface="+mn-ea"/>
                <a:cs typeface="+mn-cs"/>
              </a:rPr>
              <a:t>字节长。</a:t>
            </a:r>
          </a:p>
          <a:p>
            <a:pPr algn="just">
              <a:spcAft>
                <a:spcPts val="0"/>
              </a:spcAft>
            </a:pPr>
            <a:endParaRPr lang="zh-CN" altLang="zh-CN" kern="100" dirty="0" smtClean="0">
              <a:effectLst/>
              <a:latin typeface="Calibri" panose="020F0502020204030204" pitchFamily="34" charset="0"/>
              <a:ea typeface="宋体" panose="02010600030101010101" pitchFamily="2" charset="-122"/>
              <a:cs typeface="Times New Roman" panose="02020603050405020304" pitchFamily="18" charset="0"/>
            </a:endParaRPr>
          </a:p>
          <a:p>
            <a:pPr eaLnBrk="1" hangingPunct="1"/>
            <a:endParaRPr lang="zh-CN" altLang="en-US" dirty="0"/>
          </a:p>
        </p:txBody>
      </p:sp>
    </p:spTree>
    <p:extLst>
      <p:ext uri="{BB962C8B-B14F-4D97-AF65-F5344CB8AC3E}">
        <p14:creationId xmlns:p14="http://schemas.microsoft.com/office/powerpoint/2010/main" val="2777607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1D88A86-826D-48E2-87E2-ACD7F06CBB37}" type="slidenum">
              <a:rPr lang="en-US" altLang="zh-CN" sz="1300" smtClean="0">
                <a:latin typeface="Arial" panose="020B0604020202020204" pitchFamily="34" charset="0"/>
              </a:rPr>
              <a:pPr>
                <a:spcBef>
                  <a:spcPct val="0"/>
                </a:spcBef>
              </a:pPr>
              <a:t>8</a:t>
            </a:fld>
            <a:endParaRPr lang="en-US" altLang="zh-CN" sz="1300">
              <a:latin typeface="Arial" panose="020B0604020202020204" pitchFamily="34" charset="0"/>
            </a:endParaRPr>
          </a:p>
        </p:txBody>
      </p:sp>
      <p:sp>
        <p:nvSpPr>
          <p:cNvPr id="29699" name="Rectangle 2"/>
          <p:cNvSpPr>
            <a:spLocks noGrp="1" noRot="1" noChangeAspect="1" noChangeArrowheads="1" noTextEdit="1"/>
          </p:cNvSpPr>
          <p:nvPr>
            <p:ph type="sldImg"/>
          </p:nvPr>
        </p:nvSpPr>
        <p:spPr>
          <a:ln cap="flat"/>
        </p:spPr>
      </p:sp>
      <p:sp>
        <p:nvSpPr>
          <p:cNvPr id="297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en-US" dirty="0" smtClean="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23758762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5F87D40-72F0-4384-B962-2DB024AE6596}" type="slidenum">
              <a:rPr lang="en-US" altLang="zh-CN" sz="1300" smtClean="0">
                <a:latin typeface="Arial" panose="020B0604020202020204" pitchFamily="34" charset="0"/>
              </a:rPr>
              <a:pPr>
                <a:spcBef>
                  <a:spcPct val="0"/>
                </a:spcBef>
              </a:pPr>
              <a:t>80</a:t>
            </a:fld>
            <a:endParaRPr lang="en-US" altLang="zh-CN" sz="1300">
              <a:latin typeface="Arial" panose="020B060402020202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zh-CN" dirty="0" smtClean="0"/>
              <a:t>21.C   </a:t>
            </a:r>
            <a:endParaRPr lang="zh-CN" altLang="en-US" dirty="0"/>
          </a:p>
        </p:txBody>
      </p:sp>
    </p:spTree>
    <p:extLst>
      <p:ext uri="{BB962C8B-B14F-4D97-AF65-F5344CB8AC3E}">
        <p14:creationId xmlns:p14="http://schemas.microsoft.com/office/powerpoint/2010/main" val="1496516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1D88A86-826D-48E2-87E2-ACD7F06CBB37}" type="slidenum">
              <a:rPr lang="en-US" altLang="zh-CN" sz="1300" smtClean="0">
                <a:latin typeface="Arial" panose="020B0604020202020204" pitchFamily="34" charset="0"/>
              </a:rPr>
              <a:pPr>
                <a:spcBef>
                  <a:spcPct val="0"/>
                </a:spcBef>
              </a:pPr>
              <a:t>9</a:t>
            </a:fld>
            <a:endParaRPr lang="en-US" altLang="zh-CN" sz="1300">
              <a:latin typeface="Arial" panose="020B0604020202020204" pitchFamily="34" charset="0"/>
            </a:endParaRPr>
          </a:p>
        </p:txBody>
      </p:sp>
      <p:sp>
        <p:nvSpPr>
          <p:cNvPr id="29699" name="Rectangle 2"/>
          <p:cNvSpPr>
            <a:spLocks noGrp="1" noRot="1" noChangeAspect="1" noChangeArrowheads="1" noTextEdit="1"/>
          </p:cNvSpPr>
          <p:nvPr>
            <p:ph type="sldImg"/>
          </p:nvPr>
        </p:nvSpPr>
        <p:spPr>
          <a:ln cap="flat"/>
        </p:spPr>
      </p:sp>
      <p:sp>
        <p:nvSpPr>
          <p:cNvPr id="297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en-US" dirty="0" smtClean="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655214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13" name="圆角矩形 12"/>
          <p:cNvSpPr/>
          <p:nvPr userDrawn="1"/>
        </p:nvSpPr>
        <p:spPr>
          <a:xfrm rot="3249195">
            <a:off x="10070942" y="3140413"/>
            <a:ext cx="589616" cy="4927506"/>
          </a:xfrm>
          <a:prstGeom prst="roundRect">
            <a:avLst>
              <a:gd name="adj" fmla="val 50000"/>
            </a:avLst>
          </a:prstGeom>
          <a:solidFill>
            <a:srgbClr val="686E7E">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userDrawn="1"/>
        </p:nvSpPr>
        <p:spPr>
          <a:xfrm rot="3249195">
            <a:off x="9048551" y="4065046"/>
            <a:ext cx="578925" cy="3556031"/>
          </a:xfrm>
          <a:prstGeom prst="roundRect">
            <a:avLst>
              <a:gd name="adj" fmla="val 50000"/>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6479725" y="3800546"/>
            <a:ext cx="3877986" cy="584775"/>
          </a:xfrm>
          <a:prstGeom prst="rect">
            <a:avLst/>
          </a:prstGeom>
          <a:noFill/>
        </p:spPr>
        <p:txBody>
          <a:bodyPr wrap="none" rtlCol="0">
            <a:spAutoFit/>
          </a:bodyPr>
          <a:lstStyle/>
          <a:p>
            <a:pPr algn="r"/>
            <a:r>
              <a:rPr lang="en-US" altLang="zh-CN" sz="3200" b="1" dirty="0">
                <a:solidFill>
                  <a:srgbClr val="575757"/>
                </a:solidFill>
              </a:rPr>
              <a:t>《</a:t>
            </a:r>
            <a:r>
              <a:rPr lang="zh-CN" altLang="en-US" sz="3200" b="1" dirty="0">
                <a:solidFill>
                  <a:srgbClr val="575757"/>
                </a:solidFill>
              </a:rPr>
              <a:t>计算机网络系统</a:t>
            </a:r>
            <a:r>
              <a:rPr lang="en-US" altLang="zh-CN" sz="3200" b="1" dirty="0">
                <a:solidFill>
                  <a:srgbClr val="575757"/>
                </a:solidFill>
              </a:rPr>
              <a:t>》</a:t>
            </a:r>
            <a:endParaRPr lang="zh-CN" altLang="en-US" sz="3200" b="1" dirty="0">
              <a:solidFill>
                <a:srgbClr val="575757"/>
              </a:solidFill>
            </a:endParaRPr>
          </a:p>
        </p:txBody>
      </p:sp>
      <p:cxnSp>
        <p:nvCxnSpPr>
          <p:cNvPr id="20" name="直接连接符 19"/>
          <p:cNvCxnSpPr/>
          <p:nvPr userDrawn="1"/>
        </p:nvCxnSpPr>
        <p:spPr>
          <a:xfrm>
            <a:off x="6701246" y="4400168"/>
            <a:ext cx="3401213" cy="0"/>
          </a:xfrm>
          <a:prstGeom prst="line">
            <a:avLst/>
          </a:prstGeom>
          <a:ln w="25400">
            <a:solidFill>
              <a:srgbClr val="575757"/>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userDrawn="1"/>
        </p:nvSpPr>
        <p:spPr>
          <a:xfrm rot="3368301">
            <a:off x="6295868" y="-519379"/>
            <a:ext cx="589616" cy="4927506"/>
          </a:xfrm>
          <a:prstGeom prst="roundRect">
            <a:avLst>
              <a:gd name="adj" fmla="val 50000"/>
            </a:avLst>
          </a:prstGeom>
          <a:solidFill>
            <a:srgbClr val="686E7E">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userDrawn="1"/>
        </p:nvSpPr>
        <p:spPr>
          <a:xfrm rot="3437467">
            <a:off x="5333871" y="-305445"/>
            <a:ext cx="589616" cy="4927506"/>
          </a:xfrm>
          <a:prstGeom prst="roundRect">
            <a:avLst>
              <a:gd name="adj" fmla="val 50000"/>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9590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0-#ppt_w/2"/>
                                          </p:val>
                                        </p:tav>
                                        <p:tav tm="100000">
                                          <p:val>
                                            <p:strVal val="#ppt_x"/>
                                          </p:val>
                                        </p:tav>
                                      </p:tavLst>
                                    </p:anim>
                                    <p:anim calcmode="lin" valueType="num">
                                      <p:cBhvr additive="base">
                                        <p:cTn id="33"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p:bldP spid="12" grpId="0" animBg="1"/>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15" name="任意多边形 14"/>
          <p:cNvSpPr/>
          <p:nvPr userDrawn="1"/>
        </p:nvSpPr>
        <p:spPr>
          <a:xfrm rot="5400000">
            <a:off x="9944567" y="-470491"/>
            <a:ext cx="589616" cy="3905250"/>
          </a:xfrm>
          <a:custGeom>
            <a:avLst/>
            <a:gdLst>
              <a:gd name="connsiteX0" fmla="*/ 0 w 589616"/>
              <a:gd name="connsiteY0" fmla="*/ 4329742 h 4624550"/>
              <a:gd name="connsiteX1" fmla="*/ 0 w 589616"/>
              <a:gd name="connsiteY1" fmla="*/ 0 h 4624550"/>
              <a:gd name="connsiteX2" fmla="*/ 589616 w 589616"/>
              <a:gd name="connsiteY2" fmla="*/ 0 h 4624550"/>
              <a:gd name="connsiteX3" fmla="*/ 589616 w 589616"/>
              <a:gd name="connsiteY3" fmla="*/ 4329742 h 4624550"/>
              <a:gd name="connsiteX4" fmla="*/ 294808 w 589616"/>
              <a:gd name="connsiteY4" fmla="*/ 4624550 h 4624550"/>
              <a:gd name="connsiteX5" fmla="*/ 0 w 589616"/>
              <a:gd name="connsiteY5" fmla="*/ 4329742 h 46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9616" h="4624550">
                <a:moveTo>
                  <a:pt x="0" y="4329742"/>
                </a:moveTo>
                <a:lnTo>
                  <a:pt x="0" y="0"/>
                </a:lnTo>
                <a:lnTo>
                  <a:pt x="589616" y="0"/>
                </a:lnTo>
                <a:lnTo>
                  <a:pt x="589616" y="4329742"/>
                </a:lnTo>
                <a:cubicBezTo>
                  <a:pt x="589616" y="4492560"/>
                  <a:pt x="457626" y="4624550"/>
                  <a:pt x="294808" y="4624550"/>
                </a:cubicBezTo>
                <a:cubicBezTo>
                  <a:pt x="131990" y="4624550"/>
                  <a:pt x="0" y="4492560"/>
                  <a:pt x="0" y="4329742"/>
                </a:cubicBezTo>
                <a:close/>
              </a:path>
            </a:pathLst>
          </a:custGeom>
          <a:solidFill>
            <a:srgbClr val="686E7E">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userDrawn="1"/>
        </p:nvSpPr>
        <p:spPr>
          <a:xfrm rot="5400000">
            <a:off x="1482702" y="-398344"/>
            <a:ext cx="795552" cy="3760956"/>
          </a:xfrm>
          <a:custGeom>
            <a:avLst/>
            <a:gdLst>
              <a:gd name="connsiteX0" fmla="*/ 0 w 795552"/>
              <a:gd name="connsiteY0" fmla="*/ 3760956 h 3760956"/>
              <a:gd name="connsiteX1" fmla="*/ 0 w 795552"/>
              <a:gd name="connsiteY1" fmla="*/ 397776 h 3760956"/>
              <a:gd name="connsiteX2" fmla="*/ 397776 w 795552"/>
              <a:gd name="connsiteY2" fmla="*/ 0 h 3760956"/>
              <a:gd name="connsiteX3" fmla="*/ 795552 w 795552"/>
              <a:gd name="connsiteY3" fmla="*/ 397776 h 3760956"/>
              <a:gd name="connsiteX4" fmla="*/ 795552 w 795552"/>
              <a:gd name="connsiteY4" fmla="*/ 3760956 h 3760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5552" h="3760956">
                <a:moveTo>
                  <a:pt x="0" y="3760956"/>
                </a:moveTo>
                <a:lnTo>
                  <a:pt x="0" y="397776"/>
                </a:lnTo>
                <a:cubicBezTo>
                  <a:pt x="0" y="178090"/>
                  <a:pt x="178090" y="0"/>
                  <a:pt x="397776" y="0"/>
                </a:cubicBezTo>
                <a:cubicBezTo>
                  <a:pt x="617462" y="0"/>
                  <a:pt x="795552" y="178090"/>
                  <a:pt x="795552" y="397776"/>
                </a:cubicBezTo>
                <a:lnTo>
                  <a:pt x="795552" y="3760956"/>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3832287" y="1020469"/>
            <a:ext cx="1569660" cy="923330"/>
          </a:xfrm>
          <a:prstGeom prst="rect">
            <a:avLst/>
          </a:prstGeom>
          <a:noFill/>
        </p:spPr>
        <p:txBody>
          <a:bodyPr wrap="none" rtlCol="0">
            <a:spAutoFit/>
          </a:bodyPr>
          <a:lstStyle/>
          <a:p>
            <a:r>
              <a:rPr lang="zh-CN" altLang="en-US" sz="5400" b="1" dirty="0">
                <a:solidFill>
                  <a:srgbClr val="575757"/>
                </a:solidFill>
              </a:rPr>
              <a:t>目录</a:t>
            </a:r>
          </a:p>
        </p:txBody>
      </p:sp>
      <p:sp>
        <p:nvSpPr>
          <p:cNvPr id="17" name="文本框 16"/>
          <p:cNvSpPr txBox="1"/>
          <p:nvPr userDrawn="1"/>
        </p:nvSpPr>
        <p:spPr>
          <a:xfrm>
            <a:off x="5361818" y="1097414"/>
            <a:ext cx="2028119" cy="769441"/>
          </a:xfrm>
          <a:prstGeom prst="rect">
            <a:avLst/>
          </a:prstGeom>
          <a:noFill/>
        </p:spPr>
        <p:txBody>
          <a:bodyPr wrap="none" rtlCol="0">
            <a:spAutoFit/>
          </a:bodyPr>
          <a:lstStyle/>
          <a:p>
            <a:r>
              <a:rPr lang="en-US" altLang="zh-CN" sz="4400" b="1" dirty="0">
                <a:solidFill>
                  <a:srgbClr val="575757"/>
                </a:solidFill>
              </a:rPr>
              <a:t>CONTENT</a:t>
            </a:r>
            <a:endParaRPr lang="zh-CN" altLang="en-US" sz="4400" b="1" dirty="0">
              <a:solidFill>
                <a:srgbClr val="575757"/>
              </a:solidFill>
            </a:endParaRPr>
          </a:p>
        </p:txBody>
      </p:sp>
    </p:spTree>
    <p:extLst>
      <p:ext uri="{BB962C8B-B14F-4D97-AF65-F5344CB8AC3E}">
        <p14:creationId xmlns:p14="http://schemas.microsoft.com/office/powerpoint/2010/main" val="265119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0-#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3" grpId="0" animBg="1"/>
      <p:bldP spid="16" grpId="0"/>
      <p:bldP spid="17"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3" name="圆角矩形 2"/>
          <p:cNvSpPr/>
          <p:nvPr userDrawn="1"/>
        </p:nvSpPr>
        <p:spPr>
          <a:xfrm rot="3451016">
            <a:off x="9900969" y="-608721"/>
            <a:ext cx="770864" cy="5276976"/>
          </a:xfrm>
          <a:prstGeom prst="roundRect">
            <a:avLst>
              <a:gd name="adj" fmla="val 50000"/>
            </a:avLst>
          </a:prstGeom>
          <a:solidFill>
            <a:srgbClr val="686E7E">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userDrawn="1"/>
        </p:nvSpPr>
        <p:spPr>
          <a:xfrm rot="3451016">
            <a:off x="10541378" y="-820257"/>
            <a:ext cx="578925" cy="3556031"/>
          </a:xfrm>
          <a:prstGeom prst="roundRect">
            <a:avLst>
              <a:gd name="adj" fmla="val 50000"/>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7101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任意多边形 4">
            <a:extLst>
              <a:ext uri="{FF2B5EF4-FFF2-40B4-BE49-F238E27FC236}">
                <a16:creationId xmlns:a16="http://schemas.microsoft.com/office/drawing/2014/main" id="{C414AD3A-5E27-440D-AFF8-C2267F937EB7}"/>
              </a:ext>
            </a:extLst>
          </p:cNvPr>
          <p:cNvSpPr/>
          <p:nvPr userDrawn="1"/>
        </p:nvSpPr>
        <p:spPr>
          <a:xfrm>
            <a:off x="0" y="267494"/>
            <a:ext cx="539552" cy="205898"/>
          </a:xfrm>
          <a:custGeom>
            <a:avLst/>
            <a:gdLst>
              <a:gd name="connsiteX0" fmla="*/ 0 w 539552"/>
              <a:gd name="connsiteY0" fmla="*/ 0 h 205898"/>
              <a:gd name="connsiteX1" fmla="*/ 436603 w 539552"/>
              <a:gd name="connsiteY1" fmla="*/ 0 h 205898"/>
              <a:gd name="connsiteX2" fmla="*/ 539552 w 539552"/>
              <a:gd name="connsiteY2" fmla="*/ 102949 h 205898"/>
              <a:gd name="connsiteX3" fmla="*/ 436603 w 539552"/>
              <a:gd name="connsiteY3" fmla="*/ 205898 h 205898"/>
              <a:gd name="connsiteX4" fmla="*/ 0 w 539552"/>
              <a:gd name="connsiteY4" fmla="*/ 205898 h 20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552" h="205898">
                <a:moveTo>
                  <a:pt x="0" y="0"/>
                </a:moveTo>
                <a:lnTo>
                  <a:pt x="436603" y="0"/>
                </a:lnTo>
                <a:cubicBezTo>
                  <a:pt x="493460" y="0"/>
                  <a:pt x="539552" y="46092"/>
                  <a:pt x="539552" y="102949"/>
                </a:cubicBezTo>
                <a:cubicBezTo>
                  <a:pt x="539552" y="159806"/>
                  <a:pt x="493460" y="205898"/>
                  <a:pt x="436603" y="205898"/>
                </a:cubicBezTo>
                <a:lnTo>
                  <a:pt x="0" y="205898"/>
                </a:lnTo>
                <a:close/>
              </a:path>
            </a:pathLst>
          </a:custGeom>
          <a:solidFill>
            <a:srgbClr val="5757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76616" y="66900"/>
            <a:ext cx="1784754" cy="406492"/>
          </a:xfrm>
          <a:prstGeom prst="rect">
            <a:avLst/>
          </a:prstGeom>
        </p:spPr>
      </p:pic>
    </p:spTree>
    <p:extLst>
      <p:ext uri="{BB962C8B-B14F-4D97-AF65-F5344CB8AC3E}">
        <p14:creationId xmlns:p14="http://schemas.microsoft.com/office/powerpoint/2010/main" val="277204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5" name="圆角矩形 4"/>
          <p:cNvSpPr/>
          <p:nvPr userDrawn="1"/>
        </p:nvSpPr>
        <p:spPr>
          <a:xfrm rot="3249195">
            <a:off x="10070942" y="3140413"/>
            <a:ext cx="589616" cy="4927506"/>
          </a:xfrm>
          <a:prstGeom prst="roundRect">
            <a:avLst>
              <a:gd name="adj" fmla="val 50000"/>
            </a:avLst>
          </a:prstGeom>
          <a:solidFill>
            <a:srgbClr val="686E7E">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userDrawn="1"/>
        </p:nvSpPr>
        <p:spPr>
          <a:xfrm rot="3249195">
            <a:off x="9048551" y="4065046"/>
            <a:ext cx="578925" cy="3556031"/>
          </a:xfrm>
          <a:prstGeom prst="roundRect">
            <a:avLst>
              <a:gd name="adj" fmla="val 50000"/>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5234094" y="4400168"/>
            <a:ext cx="4959859" cy="0"/>
          </a:xfrm>
          <a:prstGeom prst="line">
            <a:avLst/>
          </a:prstGeom>
          <a:ln w="25400">
            <a:solidFill>
              <a:srgbClr val="575757"/>
            </a:solidFill>
          </a:ln>
        </p:spPr>
        <p:style>
          <a:lnRef idx="1">
            <a:schemeClr val="accent1"/>
          </a:lnRef>
          <a:fillRef idx="0">
            <a:schemeClr val="accent1"/>
          </a:fillRef>
          <a:effectRef idx="0">
            <a:schemeClr val="accent1"/>
          </a:effectRef>
          <a:fontRef idx="minor">
            <a:schemeClr val="tx1"/>
          </a:fontRef>
        </p:style>
      </p:cxnSp>
      <p:sp>
        <p:nvSpPr>
          <p:cNvPr id="11" name="圆角矩形 10"/>
          <p:cNvSpPr/>
          <p:nvPr userDrawn="1"/>
        </p:nvSpPr>
        <p:spPr>
          <a:xfrm rot="3368301">
            <a:off x="6295868" y="-519379"/>
            <a:ext cx="589616" cy="4927506"/>
          </a:xfrm>
          <a:prstGeom prst="roundRect">
            <a:avLst>
              <a:gd name="adj" fmla="val 50000"/>
            </a:avLst>
          </a:prstGeom>
          <a:solidFill>
            <a:srgbClr val="686E7E">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userDrawn="1"/>
        </p:nvSpPr>
        <p:spPr>
          <a:xfrm rot="3437467">
            <a:off x="5333871" y="-305445"/>
            <a:ext cx="589616" cy="4927506"/>
          </a:xfrm>
          <a:prstGeom prst="roundRect">
            <a:avLst>
              <a:gd name="adj" fmla="val 50000"/>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userDrawn="1"/>
        </p:nvSpPr>
        <p:spPr>
          <a:xfrm>
            <a:off x="5772103" y="3630727"/>
            <a:ext cx="4698722" cy="769441"/>
          </a:xfrm>
          <a:prstGeom prst="rect">
            <a:avLst/>
          </a:prstGeom>
          <a:noFill/>
        </p:spPr>
        <p:txBody>
          <a:bodyPr wrap="none" rtlCol="0">
            <a:spAutoFit/>
          </a:bodyPr>
          <a:lstStyle/>
          <a:p>
            <a:r>
              <a:rPr lang="zh-CN" altLang="en-US" sz="4400" b="1" dirty="0">
                <a:solidFill>
                  <a:srgbClr val="575757"/>
                </a:solidFill>
              </a:rPr>
              <a:t>感谢大家</a:t>
            </a:r>
            <a:r>
              <a:rPr lang="zh-CN" altLang="en-US" sz="4400" b="1">
                <a:solidFill>
                  <a:srgbClr val="575757"/>
                </a:solidFill>
              </a:rPr>
              <a:t>的观看！</a:t>
            </a:r>
            <a:endParaRPr lang="zh-CN" altLang="en-US" sz="4400" b="1" dirty="0">
              <a:solidFill>
                <a:srgbClr val="575757"/>
              </a:solidFill>
            </a:endParaRPr>
          </a:p>
        </p:txBody>
      </p:sp>
    </p:spTree>
    <p:extLst>
      <p:ext uri="{BB962C8B-B14F-4D97-AF65-F5344CB8AC3E}">
        <p14:creationId xmlns:p14="http://schemas.microsoft.com/office/powerpoint/2010/main" val="132577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914400" y="1524000"/>
            <a:ext cx="5080000" cy="4800600"/>
          </a:xfrm>
        </p:spPr>
        <p:txBody>
          <a:bodyPr/>
          <a:lstStyle>
            <a:lvl1pPr>
              <a:defRPr sz="3600"/>
            </a:lvl1pPr>
            <a:lvl2pPr>
              <a:defRPr sz="3600"/>
            </a:lvl2pPr>
            <a:lvl3pPr>
              <a:defRPr sz="3600"/>
            </a:lvl3pPr>
            <a:lvl4pPr>
              <a:defRPr sz="3600"/>
            </a:lvl4pPr>
            <a:lvl5pPr>
              <a:defRPr sz="3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524000"/>
            <a:ext cx="5080000" cy="4800600"/>
          </a:xfrm>
        </p:spPr>
        <p:txBody>
          <a:bodyPr/>
          <a:lstStyle>
            <a:lvl1pPr>
              <a:defRPr sz="3600"/>
            </a:lvl1pPr>
            <a:lvl2pPr>
              <a:defRPr sz="3600"/>
            </a:lvl2pPr>
            <a:lvl3pPr>
              <a:defRPr sz="3600"/>
            </a:lvl3pPr>
            <a:lvl4pPr>
              <a:defRPr sz="3600"/>
            </a:lvl4pPr>
            <a:lvl5pPr>
              <a:defRPr sz="3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FB12030-791F-8A42-87C0-BDBA6E534A58}"/>
              </a:ext>
            </a:extLst>
          </p:cNvPr>
          <p:cNvSpPr>
            <a:spLocks noGrp="1"/>
          </p:cNvSpPr>
          <p:nvPr>
            <p:ph type="ftr" sz="quarter" idx="10"/>
          </p:nvPr>
        </p:nvSpPr>
        <p:spPr>
          <a:xfrm>
            <a:off x="7112000" y="6362700"/>
            <a:ext cx="4165600" cy="457200"/>
          </a:xfrm>
          <a:prstGeom prst="rect">
            <a:avLst/>
          </a:prstGeom>
        </p:spPr>
        <p:txBody>
          <a:bodyPr vert="horz" wrap="square" lIns="91440" tIns="45720" rIns="91440" bIns="45720" numCol="1" anchor="t" anchorCtr="0" compatLnSpc="1">
            <a:prstTxWarp prst="textNoShape">
              <a:avLst/>
            </a:prstTxWarp>
          </a:bodyPr>
          <a:lstStyle>
            <a:lvl1pPr>
              <a:defRPr>
                <a:ea typeface="宋体" charset="-122"/>
              </a:defRPr>
            </a:lvl1pPr>
          </a:lstStyle>
          <a:p>
            <a:pPr>
              <a:defRPr/>
            </a:pPr>
            <a:r>
              <a:rPr lang="en-US" altLang="zh-CN"/>
              <a:t>Copyright © 2008 W. W. Norton &amp; Company.</a:t>
            </a:r>
          </a:p>
          <a:p>
            <a:pPr>
              <a:defRPr/>
            </a:pPr>
            <a:r>
              <a:rPr lang="en-US" altLang="zh-CN"/>
              <a:t>All rights reserved.</a:t>
            </a:r>
            <a:endParaRPr lang="en-US" altLang="zh-CN" sz="1400"/>
          </a:p>
        </p:txBody>
      </p:sp>
    </p:spTree>
    <p:extLst>
      <p:ext uri="{BB962C8B-B14F-4D97-AF65-F5344CB8AC3E}">
        <p14:creationId xmlns:p14="http://schemas.microsoft.com/office/powerpoint/2010/main" val="22488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4AB475-DB26-7F46-89F2-3EE54CEE5A10}"/>
              </a:ext>
            </a:extLst>
          </p:cNvPr>
          <p:cNvSpPr>
            <a:spLocks noGrp="1"/>
          </p:cNvSpPr>
          <p:nvPr>
            <p:ph type="ftr" sz="quarter" idx="10"/>
          </p:nvPr>
        </p:nvSpPr>
        <p:spPr>
          <a:xfrm>
            <a:off x="7112000" y="6362700"/>
            <a:ext cx="4165600" cy="457200"/>
          </a:xfrm>
          <a:prstGeom prst="rect">
            <a:avLst/>
          </a:prstGeom>
        </p:spPr>
        <p:txBody>
          <a:bodyPr vert="horz" wrap="square" lIns="91440" tIns="45720" rIns="91440" bIns="45720" numCol="1" anchor="t" anchorCtr="0" compatLnSpc="1">
            <a:prstTxWarp prst="textNoShape">
              <a:avLst/>
            </a:prstTxWarp>
          </a:bodyPr>
          <a:lstStyle>
            <a:lvl1pPr>
              <a:defRPr>
                <a:ea typeface="宋体" charset="-122"/>
              </a:defRPr>
            </a:lvl1pPr>
          </a:lstStyle>
          <a:p>
            <a:pPr>
              <a:defRPr/>
            </a:pPr>
            <a:r>
              <a:rPr lang="en-US" altLang="zh-CN"/>
              <a:t>Copyright © 2008 W. W. Norton &amp; Company.</a:t>
            </a:r>
          </a:p>
          <a:p>
            <a:pPr>
              <a:defRPr/>
            </a:pPr>
            <a:r>
              <a:rPr lang="en-US" altLang="zh-CN"/>
              <a:t>All rights reserved.</a:t>
            </a:r>
            <a:endParaRPr lang="en-US" altLang="zh-CN" sz="1400"/>
          </a:p>
        </p:txBody>
      </p:sp>
    </p:spTree>
    <p:extLst>
      <p:ext uri="{BB962C8B-B14F-4D97-AF65-F5344CB8AC3E}">
        <p14:creationId xmlns:p14="http://schemas.microsoft.com/office/powerpoint/2010/main" val="2396254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任意多边形 4">
            <a:extLst>
              <a:ext uri="{FF2B5EF4-FFF2-40B4-BE49-F238E27FC236}">
                <a16:creationId xmlns:a16="http://schemas.microsoft.com/office/drawing/2014/main" id="{3A8B1BB4-8211-AC41-820C-C30993BCCFE4}"/>
              </a:ext>
            </a:extLst>
          </p:cNvPr>
          <p:cNvSpPr/>
          <p:nvPr userDrawn="1"/>
        </p:nvSpPr>
        <p:spPr>
          <a:xfrm>
            <a:off x="0" y="267494"/>
            <a:ext cx="539552" cy="205898"/>
          </a:xfrm>
          <a:custGeom>
            <a:avLst/>
            <a:gdLst>
              <a:gd name="connsiteX0" fmla="*/ 0 w 539552"/>
              <a:gd name="connsiteY0" fmla="*/ 0 h 205898"/>
              <a:gd name="connsiteX1" fmla="*/ 436603 w 539552"/>
              <a:gd name="connsiteY1" fmla="*/ 0 h 205898"/>
              <a:gd name="connsiteX2" fmla="*/ 539552 w 539552"/>
              <a:gd name="connsiteY2" fmla="*/ 102949 h 205898"/>
              <a:gd name="connsiteX3" fmla="*/ 436603 w 539552"/>
              <a:gd name="connsiteY3" fmla="*/ 205898 h 205898"/>
              <a:gd name="connsiteX4" fmla="*/ 0 w 539552"/>
              <a:gd name="connsiteY4" fmla="*/ 205898 h 20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552" h="205898">
                <a:moveTo>
                  <a:pt x="0" y="0"/>
                </a:moveTo>
                <a:lnTo>
                  <a:pt x="436603" y="0"/>
                </a:lnTo>
                <a:cubicBezTo>
                  <a:pt x="493460" y="0"/>
                  <a:pt x="539552" y="46092"/>
                  <a:pt x="539552" y="102949"/>
                </a:cubicBezTo>
                <a:cubicBezTo>
                  <a:pt x="539552" y="159806"/>
                  <a:pt x="493460" y="205898"/>
                  <a:pt x="436603" y="205898"/>
                </a:cubicBezTo>
                <a:lnTo>
                  <a:pt x="0" y="205898"/>
                </a:lnTo>
                <a:close/>
              </a:path>
            </a:pathLst>
          </a:custGeom>
          <a:solidFill>
            <a:srgbClr val="5757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5" name="图片 5">
            <a:extLst>
              <a:ext uri="{FF2B5EF4-FFF2-40B4-BE49-F238E27FC236}">
                <a16:creationId xmlns:a16="http://schemas.microsoft.com/office/drawing/2014/main" id="{0D140C06-68F6-AC4B-BC77-AB2D85D9297B}"/>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0276616" y="66900"/>
            <a:ext cx="1784754" cy="406492"/>
          </a:xfrm>
          <a:prstGeom prst="rect">
            <a:avLst/>
          </a:prstGeom>
        </p:spPr>
      </p:pic>
    </p:spTree>
    <p:extLst>
      <p:ext uri="{BB962C8B-B14F-4D97-AF65-F5344CB8AC3E}">
        <p14:creationId xmlns:p14="http://schemas.microsoft.com/office/powerpoint/2010/main" val="3472523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8.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e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3.emf"/><Relationship Id="rId3" Type="http://schemas.openxmlformats.org/officeDocument/2006/relationships/notesSlide" Target="../notesSlides/notesSlide34.xml"/><Relationship Id="rId7" Type="http://schemas.openxmlformats.org/officeDocument/2006/relationships/image" Target="../media/image10.emf"/><Relationship Id="rId12"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2.emf"/><Relationship Id="rId5" Type="http://schemas.openxmlformats.org/officeDocument/2006/relationships/image" Target="../media/image9.emf"/><Relationship Id="rId15" Type="http://schemas.openxmlformats.org/officeDocument/2006/relationships/image" Target="../media/image14.e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1.emf"/><Relationship Id="rId14" Type="http://schemas.openxmlformats.org/officeDocument/2006/relationships/oleObject" Target="../embeddings/oleObject8.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notesSlide" Target="../notesSlides/notesSlide39.xml"/><Relationship Id="rId7" Type="http://schemas.openxmlformats.org/officeDocument/2006/relationships/image" Target="../media/image16.e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image" Target="../media/image15.emf"/><Relationship Id="rId4" Type="http://schemas.openxmlformats.org/officeDocument/2006/relationships/oleObject" Target="../embeddings/oleObject9.bin"/><Relationship Id="rId9" Type="http://schemas.openxmlformats.org/officeDocument/2006/relationships/image" Target="../media/image18.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20.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image" Target="../media/image19.emf"/><Relationship Id="rId4" Type="http://schemas.openxmlformats.org/officeDocument/2006/relationships/oleObject" Target="../embeddings/oleObject11.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22.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image" Target="../media/image21.emf"/><Relationship Id="rId4" Type="http://schemas.openxmlformats.org/officeDocument/2006/relationships/oleObject" Target="../embeddings/oleObject13.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53.xml"/><Relationship Id="rId7" Type="http://schemas.openxmlformats.org/officeDocument/2006/relationships/image" Target="../media/image24.e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16.bin"/><Relationship Id="rId11" Type="http://schemas.openxmlformats.org/officeDocument/2006/relationships/image" Target="../media/image26.emf"/><Relationship Id="rId5" Type="http://schemas.openxmlformats.org/officeDocument/2006/relationships/image" Target="../media/image23.e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25.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2" name="矩形 1"/>
          <p:cNvSpPr/>
          <p:nvPr/>
        </p:nvSpPr>
        <p:spPr>
          <a:xfrm>
            <a:off x="207079" y="890767"/>
            <a:ext cx="11796499" cy="5632311"/>
          </a:xfrm>
          <a:prstGeom prst="rect">
            <a:avLst/>
          </a:prstGeom>
        </p:spPr>
        <p:txBody>
          <a:bodyPr wrap="square">
            <a:spAutoFit/>
          </a:bodyPr>
          <a:lstStyle/>
          <a:p>
            <a:pPr lvl="0">
              <a:spcBef>
                <a:spcPct val="0"/>
              </a:spcBef>
              <a:buSzPct val="100000"/>
            </a:pPr>
            <a:r>
              <a:rPr lang="en-US" altLang="zh-CN" sz="2400" dirty="0" smtClean="0">
                <a:latin typeface="+mn-ea"/>
              </a:rPr>
              <a:t>1</a:t>
            </a:r>
            <a:r>
              <a:rPr lang="zh-CN" altLang="en-US" sz="2400" dirty="0" smtClean="0">
                <a:latin typeface="+mn-ea"/>
              </a:rPr>
              <a:t>、计算机网络两大功能</a:t>
            </a:r>
            <a:endParaRPr lang="en-US" altLang="zh-CN" sz="2400" dirty="0" smtClean="0">
              <a:latin typeface="+mn-ea"/>
            </a:endParaRPr>
          </a:p>
          <a:p>
            <a:pPr lvl="0">
              <a:spcBef>
                <a:spcPct val="0"/>
              </a:spcBef>
              <a:buSzPct val="100000"/>
            </a:pPr>
            <a:r>
              <a:rPr lang="en-US" altLang="zh-CN" sz="2400" dirty="0" smtClean="0">
                <a:latin typeface="+mn-ea"/>
              </a:rPr>
              <a:t>2</a:t>
            </a:r>
            <a:r>
              <a:rPr lang="zh-CN" altLang="en-US" sz="2400" dirty="0" smtClean="0">
                <a:latin typeface="+mn-ea"/>
              </a:rPr>
              <a:t>、怎样描述</a:t>
            </a:r>
            <a:r>
              <a:rPr lang="en-US" altLang="zh-CN" sz="2400" dirty="0" smtClean="0">
                <a:latin typeface="+mn-ea"/>
              </a:rPr>
              <a:t>Internet</a:t>
            </a:r>
            <a:r>
              <a:rPr lang="zh-CN" altLang="en-US" sz="2400" dirty="0" smtClean="0">
                <a:latin typeface="+mn-ea"/>
              </a:rPr>
              <a:t>：</a:t>
            </a:r>
            <a:endParaRPr lang="en-US" altLang="zh-CN" sz="2400" dirty="0" smtClean="0">
              <a:latin typeface="+mn-ea"/>
            </a:endParaRPr>
          </a:p>
          <a:p>
            <a:pPr lvl="0">
              <a:spcBef>
                <a:spcPct val="0"/>
              </a:spcBef>
              <a:buSzPct val="100000"/>
            </a:pPr>
            <a:r>
              <a:rPr lang="zh-CN" altLang="en-US" sz="2400" dirty="0" smtClean="0">
                <a:latin typeface="+mn-ea"/>
              </a:rPr>
              <a:t>（</a:t>
            </a:r>
            <a:r>
              <a:rPr lang="en-US" altLang="zh-CN" sz="2400" dirty="0" smtClean="0">
                <a:latin typeface="+mn-ea"/>
              </a:rPr>
              <a:t>1</a:t>
            </a:r>
            <a:r>
              <a:rPr lang="zh-CN" altLang="en-US" sz="2400" dirty="0" smtClean="0">
                <a:latin typeface="+mn-ea"/>
              </a:rPr>
              <a:t>）具体构成：计算互连设备、通信链路、分组交换设备</a:t>
            </a:r>
            <a:endParaRPr lang="en-US" altLang="zh-CN" sz="2400" dirty="0" smtClean="0">
              <a:latin typeface="+mn-ea"/>
            </a:endParaRPr>
          </a:p>
          <a:p>
            <a:pPr>
              <a:spcBef>
                <a:spcPct val="0"/>
              </a:spcBef>
              <a:buSzPct val="100000"/>
            </a:pPr>
            <a:r>
              <a:rPr lang="zh-CN" altLang="en-US" sz="2400" dirty="0" smtClean="0">
                <a:latin typeface="+mn-ea"/>
              </a:rPr>
              <a:t>（</a:t>
            </a:r>
            <a:r>
              <a:rPr lang="en-US" altLang="zh-CN" sz="2400" dirty="0" smtClean="0">
                <a:latin typeface="+mn-ea"/>
              </a:rPr>
              <a:t>2</a:t>
            </a:r>
            <a:r>
              <a:rPr lang="zh-CN" altLang="en-US" sz="2400" dirty="0" smtClean="0">
                <a:latin typeface="+mn-ea"/>
              </a:rPr>
              <a:t>）提供服务：</a:t>
            </a:r>
            <a:r>
              <a:rPr lang="zh-CN" altLang="en-US" sz="2400" dirty="0">
                <a:latin typeface="+mn-ea"/>
                <a:cs typeface="微软雅黑" panose="020B0503020204020204" pitchFamily="34" charset="-122"/>
              </a:rPr>
              <a:t>提供网络应用基础</a:t>
            </a:r>
            <a:r>
              <a:rPr lang="zh-CN" altLang="en-US" sz="2400" dirty="0" smtClean="0">
                <a:latin typeface="+mn-ea"/>
                <a:cs typeface="微软雅黑" panose="020B0503020204020204" pitchFamily="34" charset="-122"/>
              </a:rPr>
              <a:t>架构、无连接服务和面向连接服务</a:t>
            </a:r>
            <a:r>
              <a:rPr lang="en-US" altLang="zh-CN" sz="2400" dirty="0" smtClean="0">
                <a:latin typeface="+mn-ea"/>
                <a:cs typeface="微软雅黑" panose="020B0503020204020204" pitchFamily="34" charset="-122"/>
              </a:rPr>
              <a:t>(</a:t>
            </a:r>
            <a:r>
              <a:rPr lang="zh-CN" altLang="en-US" sz="2400" dirty="0" smtClean="0">
                <a:latin typeface="+mn-ea"/>
                <a:cs typeface="微软雅黑" panose="020B0503020204020204" pitchFamily="34" charset="-122"/>
              </a:rPr>
              <a:t>套接字</a:t>
            </a:r>
            <a:r>
              <a:rPr lang="en-US" altLang="zh-CN" sz="2400" dirty="0" smtClean="0">
                <a:latin typeface="+mn-ea"/>
                <a:cs typeface="微软雅黑" panose="020B0503020204020204" pitchFamily="34" charset="-122"/>
              </a:rPr>
              <a:t>)</a:t>
            </a:r>
            <a:endParaRPr lang="zh-CN" altLang="en-US" sz="2400" dirty="0">
              <a:latin typeface="+mn-ea"/>
              <a:cs typeface="微软雅黑" panose="020B0503020204020204" pitchFamily="34" charset="-122"/>
            </a:endParaRPr>
          </a:p>
          <a:p>
            <a:pPr lvl="0">
              <a:spcBef>
                <a:spcPct val="0"/>
              </a:spcBef>
              <a:buSzPct val="100000"/>
            </a:pPr>
            <a:r>
              <a:rPr lang="en-US" altLang="zh-CN" sz="2400" dirty="0" smtClean="0">
                <a:latin typeface="+mn-ea"/>
              </a:rPr>
              <a:t>3</a:t>
            </a:r>
            <a:r>
              <a:rPr lang="zh-CN" altLang="en-US" sz="2400" dirty="0" smtClean="0">
                <a:latin typeface="+mn-ea"/>
              </a:rPr>
              <a:t>、协议的基本要素：语法、语义、同步</a:t>
            </a:r>
            <a:endParaRPr lang="en-US" altLang="zh-CN" sz="2400" dirty="0" smtClean="0">
              <a:latin typeface="+mn-ea"/>
            </a:endParaRPr>
          </a:p>
          <a:p>
            <a:pPr lvl="0">
              <a:spcBef>
                <a:spcPct val="0"/>
              </a:spcBef>
              <a:buSzPct val="100000"/>
            </a:pPr>
            <a:r>
              <a:rPr lang="en-US" altLang="zh-CN" sz="2400" dirty="0" smtClean="0">
                <a:latin typeface="+mn-ea"/>
              </a:rPr>
              <a:t>4</a:t>
            </a:r>
            <a:r>
              <a:rPr lang="zh-CN" altLang="en-US" sz="2400" dirty="0" smtClean="0">
                <a:latin typeface="+mn-ea"/>
              </a:rPr>
              <a:t>、</a:t>
            </a:r>
            <a:r>
              <a:rPr lang="en-US" altLang="zh-CN" sz="2400" dirty="0" smtClean="0">
                <a:latin typeface="+mn-ea"/>
              </a:rPr>
              <a:t>Internet</a:t>
            </a:r>
            <a:r>
              <a:rPr lang="zh-CN" altLang="en-US" sz="2400" dirty="0" smtClean="0">
                <a:latin typeface="+mn-ea"/>
              </a:rPr>
              <a:t>标准的几个阶段：因特网草案、建议标准、草案标准、因特网标准</a:t>
            </a:r>
            <a:endParaRPr lang="en-US" altLang="zh-CN" sz="2400" dirty="0" smtClean="0">
              <a:latin typeface="+mn-ea"/>
            </a:endParaRPr>
          </a:p>
          <a:p>
            <a:pPr lvl="0">
              <a:spcBef>
                <a:spcPct val="0"/>
              </a:spcBef>
              <a:buSzPct val="100000"/>
            </a:pPr>
            <a:r>
              <a:rPr lang="en-US" altLang="zh-CN" sz="2400" dirty="0" smtClean="0">
                <a:latin typeface="+mn-ea"/>
              </a:rPr>
              <a:t>5</a:t>
            </a:r>
            <a:r>
              <a:rPr lang="zh-CN" altLang="en-US" sz="2400" dirty="0" smtClean="0">
                <a:latin typeface="+mn-ea"/>
              </a:rPr>
              <a:t>、因特网组成部分（网络边缘、接入网、网络核心）</a:t>
            </a:r>
            <a:endParaRPr lang="en-US" altLang="zh-CN" sz="2400" dirty="0" smtClean="0">
              <a:latin typeface="+mn-ea"/>
            </a:endParaRPr>
          </a:p>
          <a:p>
            <a:pPr lvl="0">
              <a:spcBef>
                <a:spcPct val="0"/>
              </a:spcBef>
              <a:buSzPct val="100000"/>
            </a:pPr>
            <a:r>
              <a:rPr lang="en-US" altLang="zh-CN" sz="2400" dirty="0">
                <a:latin typeface="+mn-ea"/>
              </a:rPr>
              <a:t>6</a:t>
            </a:r>
            <a:r>
              <a:rPr lang="zh-CN" altLang="en-US" sz="2400" dirty="0" smtClean="0">
                <a:latin typeface="+mn-ea"/>
              </a:rPr>
              <a:t>、端系统（主机）之间通信模型：</a:t>
            </a:r>
            <a:r>
              <a:rPr lang="en-US" altLang="zh-CN" sz="2400" dirty="0" smtClean="0">
                <a:latin typeface="+mn-ea"/>
              </a:rPr>
              <a:t>C/S</a:t>
            </a:r>
            <a:r>
              <a:rPr lang="zh-CN" altLang="en-US" sz="2400" dirty="0" smtClean="0">
                <a:latin typeface="+mn-ea"/>
              </a:rPr>
              <a:t>、</a:t>
            </a:r>
            <a:r>
              <a:rPr lang="en-US" altLang="zh-CN" sz="2400" dirty="0" smtClean="0">
                <a:latin typeface="+mn-ea"/>
              </a:rPr>
              <a:t>P2P</a:t>
            </a:r>
          </a:p>
          <a:p>
            <a:pPr lvl="0">
              <a:spcBef>
                <a:spcPct val="0"/>
              </a:spcBef>
              <a:buSzPct val="100000"/>
            </a:pPr>
            <a:r>
              <a:rPr lang="en-US" altLang="zh-CN" sz="2400" dirty="0">
                <a:latin typeface="+mn-ea"/>
              </a:rPr>
              <a:t>7</a:t>
            </a:r>
            <a:r>
              <a:rPr lang="zh-CN" altLang="en-US" sz="2400" dirty="0" smtClean="0">
                <a:latin typeface="+mn-ea"/>
              </a:rPr>
              <a:t>、接入网络</a:t>
            </a:r>
            <a:endParaRPr lang="en-US" altLang="zh-CN" sz="2400" dirty="0" smtClean="0">
              <a:latin typeface="+mn-ea"/>
            </a:endParaRPr>
          </a:p>
          <a:p>
            <a:pPr lvl="0">
              <a:spcBef>
                <a:spcPct val="0"/>
              </a:spcBef>
              <a:buSzPct val="100000"/>
            </a:pPr>
            <a:r>
              <a:rPr lang="zh-CN" altLang="en-US" sz="2400" dirty="0" smtClean="0">
                <a:latin typeface="+mn-ea"/>
              </a:rPr>
              <a:t>（</a:t>
            </a:r>
            <a:r>
              <a:rPr lang="en-US" altLang="zh-CN" sz="2400" dirty="0" smtClean="0">
                <a:latin typeface="+mn-ea"/>
              </a:rPr>
              <a:t>1</a:t>
            </a:r>
            <a:r>
              <a:rPr lang="zh-CN" altLang="en-US" sz="2400" dirty="0" smtClean="0">
                <a:latin typeface="+mn-ea"/>
              </a:rPr>
              <a:t>）家庭接入</a:t>
            </a:r>
            <a:r>
              <a:rPr lang="en-US" altLang="zh-CN" sz="2400" dirty="0" smtClean="0">
                <a:latin typeface="+mn-ea"/>
              </a:rPr>
              <a:t>:</a:t>
            </a:r>
          </a:p>
          <a:p>
            <a:pPr lvl="0">
              <a:spcBef>
                <a:spcPct val="0"/>
              </a:spcBef>
              <a:buSzPct val="100000"/>
            </a:pPr>
            <a:r>
              <a:rPr lang="en-US" altLang="zh-CN" sz="2400" dirty="0">
                <a:latin typeface="+mn-ea"/>
              </a:rPr>
              <a:t> </a:t>
            </a:r>
            <a:r>
              <a:rPr lang="en-US" altLang="zh-CN" sz="2400" dirty="0" smtClean="0">
                <a:latin typeface="+mn-ea"/>
              </a:rPr>
              <a:t>     ADSL</a:t>
            </a:r>
            <a:r>
              <a:rPr lang="zh-CN" altLang="en-US" sz="2400" dirty="0" smtClean="0">
                <a:latin typeface="+mn-ea"/>
              </a:rPr>
              <a:t>（</a:t>
            </a:r>
            <a:r>
              <a:rPr lang="en-US" altLang="zh-CN" sz="2400" dirty="0" smtClean="0">
                <a:latin typeface="+mn-ea"/>
              </a:rPr>
              <a:t>1/8Mbps</a:t>
            </a:r>
            <a:r>
              <a:rPr lang="zh-CN" altLang="en-US" sz="2400" dirty="0" smtClean="0">
                <a:latin typeface="+mn-ea"/>
              </a:rPr>
              <a:t>）、电缆（</a:t>
            </a:r>
            <a:r>
              <a:rPr lang="en-US" altLang="zh-CN" sz="2400" dirty="0" smtClean="0">
                <a:latin typeface="+mn-ea"/>
              </a:rPr>
              <a:t>30/42Mbps,500-5000</a:t>
            </a:r>
            <a:r>
              <a:rPr lang="zh-CN" altLang="en-US" sz="2400" dirty="0" smtClean="0">
                <a:latin typeface="+mn-ea"/>
              </a:rPr>
              <a:t>个用户）、光纤到户（</a:t>
            </a:r>
            <a:r>
              <a:rPr lang="en-US" altLang="zh-CN" sz="2400" dirty="0" smtClean="0">
                <a:latin typeface="+mn-ea"/>
              </a:rPr>
              <a:t>20Mbps-1Gbps</a:t>
            </a:r>
            <a:r>
              <a:rPr lang="zh-CN" altLang="en-US" sz="2400" dirty="0" smtClean="0">
                <a:latin typeface="+mn-ea"/>
              </a:rPr>
              <a:t>）</a:t>
            </a:r>
            <a:endParaRPr lang="en-US" altLang="zh-CN" sz="2400" dirty="0" smtClean="0">
              <a:latin typeface="+mn-ea"/>
            </a:endParaRPr>
          </a:p>
          <a:p>
            <a:pPr lvl="0">
              <a:spcBef>
                <a:spcPct val="0"/>
              </a:spcBef>
              <a:buSzPct val="100000"/>
            </a:pPr>
            <a:r>
              <a:rPr lang="zh-CN" altLang="en-US" sz="2400" dirty="0" smtClean="0">
                <a:latin typeface="+mn-ea"/>
              </a:rPr>
              <a:t>（</a:t>
            </a:r>
            <a:r>
              <a:rPr lang="en-US" altLang="zh-CN" sz="2400" dirty="0" smtClean="0">
                <a:latin typeface="+mn-ea"/>
              </a:rPr>
              <a:t>2</a:t>
            </a:r>
            <a:r>
              <a:rPr lang="zh-CN" altLang="en-US" sz="2400" dirty="0" smtClean="0">
                <a:latin typeface="+mn-ea"/>
              </a:rPr>
              <a:t>）企业</a:t>
            </a:r>
            <a:r>
              <a:rPr lang="zh-CN" altLang="en-US" sz="2400" dirty="0">
                <a:latin typeface="+mn-ea"/>
              </a:rPr>
              <a:t>局域网</a:t>
            </a:r>
            <a:r>
              <a:rPr lang="zh-CN" altLang="en-US" sz="2400" dirty="0" smtClean="0">
                <a:latin typeface="+mn-ea"/>
              </a:rPr>
              <a:t>接入：以太网</a:t>
            </a:r>
            <a:r>
              <a:rPr lang="en-US" altLang="zh-CN" sz="2400" dirty="0" smtClean="0">
                <a:latin typeface="+mn-ea"/>
              </a:rPr>
              <a:t>(10M/100M/1G/10G)</a:t>
            </a:r>
            <a:r>
              <a:rPr lang="zh-CN" altLang="en-US" sz="2400" dirty="0" smtClean="0">
                <a:latin typeface="+mn-ea"/>
              </a:rPr>
              <a:t>、</a:t>
            </a:r>
            <a:r>
              <a:rPr lang="en-US" altLang="zh-CN" sz="2400" dirty="0" smtClean="0">
                <a:latin typeface="+mn-ea"/>
              </a:rPr>
              <a:t>WIFI(54/11/600Mbps)</a:t>
            </a:r>
          </a:p>
          <a:p>
            <a:pPr lvl="0">
              <a:spcBef>
                <a:spcPct val="0"/>
              </a:spcBef>
              <a:buSzPct val="100000"/>
            </a:pPr>
            <a:r>
              <a:rPr lang="zh-CN" altLang="en-US" sz="2400" dirty="0" smtClean="0">
                <a:latin typeface="+mn-ea"/>
              </a:rPr>
              <a:t>（</a:t>
            </a:r>
            <a:r>
              <a:rPr lang="en-US" altLang="zh-CN" sz="2400" dirty="0" smtClean="0">
                <a:latin typeface="+mn-ea"/>
              </a:rPr>
              <a:t>3</a:t>
            </a:r>
            <a:r>
              <a:rPr lang="zh-CN" altLang="en-US" sz="2400" dirty="0" smtClean="0">
                <a:latin typeface="+mn-ea"/>
              </a:rPr>
              <a:t>）广域无线接入：</a:t>
            </a:r>
            <a:r>
              <a:rPr lang="en-US" altLang="zh-CN" sz="2400" dirty="0" smtClean="0">
                <a:latin typeface="+mn-ea"/>
              </a:rPr>
              <a:t>3G(</a:t>
            </a:r>
            <a:r>
              <a:rPr lang="zh-CN" altLang="en-US" sz="2400" dirty="0">
                <a:latin typeface="+mn-ea"/>
              </a:rPr>
              <a:t>上行</a:t>
            </a:r>
            <a:r>
              <a:rPr lang="en-US" altLang="zh-CN" sz="2400" dirty="0" smtClean="0">
                <a:latin typeface="+mn-ea"/>
              </a:rPr>
              <a:t>384kbps/</a:t>
            </a:r>
            <a:r>
              <a:rPr lang="zh-CN" altLang="en-US" sz="2400" dirty="0" smtClean="0">
                <a:latin typeface="+mn-ea"/>
              </a:rPr>
              <a:t>下行</a:t>
            </a:r>
            <a:r>
              <a:rPr lang="en-US" altLang="zh-CN" sz="2400" dirty="0" smtClean="0">
                <a:latin typeface="+mn-ea"/>
              </a:rPr>
              <a:t>3.6Mbps)</a:t>
            </a:r>
            <a:r>
              <a:rPr lang="zh-CN" altLang="en-US" sz="2400" dirty="0" smtClean="0">
                <a:latin typeface="+mn-ea"/>
              </a:rPr>
              <a:t>、</a:t>
            </a:r>
            <a:r>
              <a:rPr lang="en-US" altLang="zh-CN" sz="2400" dirty="0" smtClean="0">
                <a:latin typeface="+mn-ea"/>
              </a:rPr>
              <a:t>4G(100/150Mbps)</a:t>
            </a:r>
            <a:r>
              <a:rPr lang="zh-CN" altLang="en-US" sz="2400" dirty="0" smtClean="0">
                <a:latin typeface="+mn-ea"/>
              </a:rPr>
              <a:t>、</a:t>
            </a:r>
            <a:r>
              <a:rPr lang="en-US" altLang="zh-CN" sz="2400" dirty="0" smtClean="0">
                <a:latin typeface="+mn-ea"/>
              </a:rPr>
              <a:t>5G(150M/1Gbps)</a:t>
            </a:r>
            <a:endParaRPr lang="zh-CN" altLang="en-US" sz="2400" dirty="0">
              <a:latin typeface="+mn-ea"/>
            </a:endParaRPr>
          </a:p>
        </p:txBody>
      </p:sp>
      <p:sp>
        <p:nvSpPr>
          <p:cNvPr id="3" name="矩形 2"/>
          <p:cNvSpPr/>
          <p:nvPr/>
        </p:nvSpPr>
        <p:spPr>
          <a:xfrm>
            <a:off x="11098283" y="521435"/>
            <a:ext cx="822661" cy="369332"/>
          </a:xfrm>
          <a:prstGeom prst="rect">
            <a:avLst/>
          </a:prstGeom>
        </p:spPr>
        <p:txBody>
          <a:bodyPr wrap="none">
            <a:spAutoFit/>
          </a:bodyPr>
          <a:lstStyle/>
          <a:p>
            <a:r>
              <a:rPr lang="en-US" altLang="zh-CN" dirty="0" smtClean="0">
                <a:latin typeface="+mn-ea"/>
              </a:rPr>
              <a:t>03/02</a:t>
            </a:r>
            <a:endParaRPr lang="zh-CN" altLang="en-US" dirty="0"/>
          </a:p>
        </p:txBody>
      </p:sp>
    </p:spTree>
    <p:extLst>
      <p:ext uri="{BB962C8B-B14F-4D97-AF65-F5344CB8AC3E}">
        <p14:creationId xmlns:p14="http://schemas.microsoft.com/office/powerpoint/2010/main" val="9954672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2320925" y="4937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ea"/>
              <a:ea typeface="+mn-ea"/>
              <a:cs typeface="+mn-ea"/>
              <a:sym typeface="+mn-lt"/>
            </a:endParaRPr>
          </a:p>
        </p:txBody>
      </p:sp>
      <p:sp>
        <p:nvSpPr>
          <p:cNvPr id="2" name="矩形 1"/>
          <p:cNvSpPr/>
          <p:nvPr/>
        </p:nvSpPr>
        <p:spPr>
          <a:xfrm>
            <a:off x="428679" y="555120"/>
            <a:ext cx="11126011" cy="1569660"/>
          </a:xfrm>
          <a:prstGeom prst="rect">
            <a:avLst/>
          </a:prstGeom>
        </p:spPr>
        <p:txBody>
          <a:bodyPr wrap="square">
            <a:spAutoFit/>
          </a:bodyPr>
          <a:lstStyle/>
          <a:p>
            <a:r>
              <a:rPr lang="en-US" altLang="zh-CN" sz="2400" dirty="0" smtClean="0"/>
              <a:t>R11</a:t>
            </a:r>
            <a:r>
              <a:rPr lang="zh-CN" altLang="en-US" sz="2400" dirty="0" smtClean="0"/>
              <a:t>、假定</a:t>
            </a:r>
            <a:r>
              <a:rPr lang="zh-CN" altLang="en-US" sz="2400" dirty="0"/>
              <a:t>在发送主机和接收主机间只有一台分组交换机。发送主机和交换机间以及交换机和接收主机间 的传输速率分别</a:t>
            </a:r>
            <a:r>
              <a:rPr lang="zh-CN" altLang="en-US" sz="2400" dirty="0" smtClean="0"/>
              <a:t>是</a:t>
            </a:r>
            <a:r>
              <a:rPr lang="en-US" altLang="zh-CN" sz="2400" dirty="0" smtClean="0"/>
              <a:t>R1</a:t>
            </a:r>
            <a:r>
              <a:rPr lang="zh-CN" altLang="en-US" sz="2400" dirty="0" smtClean="0"/>
              <a:t>和</a:t>
            </a:r>
            <a:r>
              <a:rPr lang="en-US" altLang="zh-CN" sz="2400" dirty="0" smtClean="0"/>
              <a:t>R2</a:t>
            </a:r>
            <a:r>
              <a:rPr lang="zh-CN" altLang="en-US" sz="2400" dirty="0" smtClean="0"/>
              <a:t>。</a:t>
            </a:r>
            <a:r>
              <a:rPr lang="zh-CN" altLang="en-US" sz="2400" dirty="0"/>
              <a:t>假设该交换机使用存储转发分组交换方式，发送一个长度</a:t>
            </a:r>
            <a:r>
              <a:rPr lang="zh-CN" altLang="en-US" sz="2400" dirty="0" smtClean="0"/>
              <a:t>为</a:t>
            </a:r>
            <a:r>
              <a:rPr lang="en-US" altLang="zh-CN" sz="2400" dirty="0" smtClean="0"/>
              <a:t>L</a:t>
            </a:r>
            <a:r>
              <a:rPr lang="zh-CN" altLang="en-US" sz="2400" dirty="0" smtClean="0"/>
              <a:t>的</a:t>
            </a:r>
            <a:r>
              <a:rPr lang="zh-CN" altLang="en-US" sz="2400" dirty="0"/>
              <a:t>分组 的端到端总时延是什么？（忽略排队时延、传播时延和处理时延。）</a:t>
            </a:r>
          </a:p>
        </p:txBody>
      </p:sp>
      <p:sp>
        <p:nvSpPr>
          <p:cNvPr id="7"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3" name="矩形 2"/>
          <p:cNvSpPr/>
          <p:nvPr/>
        </p:nvSpPr>
        <p:spPr>
          <a:xfrm>
            <a:off x="428678" y="3191054"/>
            <a:ext cx="11126011" cy="1569660"/>
          </a:xfrm>
          <a:prstGeom prst="rect">
            <a:avLst/>
          </a:prstGeom>
        </p:spPr>
        <p:txBody>
          <a:bodyPr wrap="square">
            <a:spAutoFit/>
          </a:bodyPr>
          <a:lstStyle/>
          <a:p>
            <a:r>
              <a:rPr lang="en-US" altLang="zh-CN" sz="2400" dirty="0" smtClean="0"/>
              <a:t>R18</a:t>
            </a:r>
            <a:r>
              <a:rPr lang="zh-CN" altLang="en-US" sz="2400" dirty="0" smtClean="0"/>
              <a:t>、—</a:t>
            </a:r>
            <a:r>
              <a:rPr lang="zh-CN" altLang="en-US" sz="2400" dirty="0"/>
              <a:t>个长度为1000字节的分组经距离为2500km的链路传播，传播速率为2.5xl0</a:t>
            </a:r>
            <a:r>
              <a:rPr lang="zh-CN" altLang="en-US" sz="2400" baseline="30000" dirty="0"/>
              <a:t>8</a:t>
            </a:r>
            <a:r>
              <a:rPr lang="zh-CN" altLang="en-US" sz="2400" dirty="0"/>
              <a:t>m/s并且传输速率 为2Mbps,它需要用多长时间？更为一般地，一个长度</a:t>
            </a:r>
            <a:r>
              <a:rPr lang="zh-CN" altLang="en-US" sz="2400" dirty="0" smtClean="0"/>
              <a:t>为</a:t>
            </a:r>
            <a:r>
              <a:rPr lang="en-US" altLang="zh-CN" sz="2400" dirty="0" smtClean="0"/>
              <a:t>L</a:t>
            </a:r>
          </a:p>
          <a:p>
            <a:r>
              <a:rPr lang="zh-CN" altLang="en-US" sz="2400" dirty="0" smtClean="0"/>
              <a:t>的</a:t>
            </a:r>
            <a:r>
              <a:rPr lang="zh-CN" altLang="en-US" sz="2400" dirty="0"/>
              <a:t>分组经距离</a:t>
            </a:r>
            <a:r>
              <a:rPr lang="zh-CN" altLang="en-US" sz="2400" dirty="0" smtClean="0"/>
              <a:t>为</a:t>
            </a:r>
            <a:r>
              <a:rPr lang="en-US" altLang="zh-CN" sz="2400" dirty="0" smtClean="0"/>
              <a:t>d</a:t>
            </a:r>
            <a:r>
              <a:rPr lang="zh-CN" altLang="en-US" sz="2400" dirty="0" smtClean="0"/>
              <a:t>的</a:t>
            </a:r>
            <a:r>
              <a:rPr lang="zh-CN" altLang="en-US" sz="2400" dirty="0"/>
              <a:t>链路传播，传播速率</a:t>
            </a:r>
            <a:r>
              <a:rPr lang="zh-CN" altLang="en-US" sz="2400" dirty="0" smtClean="0"/>
              <a:t>为</a:t>
            </a:r>
            <a:r>
              <a:rPr lang="en-US" altLang="zh-CN" sz="2400" dirty="0" smtClean="0"/>
              <a:t>s</a:t>
            </a:r>
            <a:r>
              <a:rPr lang="zh-CN" altLang="en-US" sz="2400" dirty="0" smtClean="0"/>
              <a:t>并且</a:t>
            </a:r>
            <a:r>
              <a:rPr lang="zh-CN" altLang="en-US" sz="2400" dirty="0"/>
              <a:t>传输速率为Rbps,它需要用多长时间</a:t>
            </a:r>
            <a:r>
              <a:rPr lang="zh-CN" altLang="en-US" sz="2400" dirty="0" smtClean="0"/>
              <a:t>？</a:t>
            </a:r>
            <a:endParaRPr lang="zh-CN" altLang="en-US" sz="2400" dirty="0"/>
          </a:p>
        </p:txBody>
      </p:sp>
      <p:sp>
        <p:nvSpPr>
          <p:cNvPr id="4" name="矩形 3"/>
          <p:cNvSpPr/>
          <p:nvPr/>
        </p:nvSpPr>
        <p:spPr>
          <a:xfrm>
            <a:off x="3610566" y="2414943"/>
            <a:ext cx="1665841" cy="461665"/>
          </a:xfrm>
          <a:prstGeom prst="rect">
            <a:avLst/>
          </a:prstGeom>
        </p:spPr>
        <p:txBody>
          <a:bodyPr wrap="none">
            <a:spAutoFit/>
          </a:bodyPr>
          <a:lstStyle/>
          <a:p>
            <a:r>
              <a:rPr lang="en-US" altLang="zh-CN" sz="2400" dirty="0" smtClean="0">
                <a:solidFill>
                  <a:srgbClr val="FF0000"/>
                </a:solidFill>
              </a:rPr>
              <a:t>L/R1+L/R2</a:t>
            </a:r>
            <a:endParaRPr lang="zh-CN" altLang="en-US" sz="2400" dirty="0">
              <a:solidFill>
                <a:srgbClr val="FF0000"/>
              </a:solidFill>
            </a:endParaRPr>
          </a:p>
        </p:txBody>
      </p:sp>
      <p:sp>
        <p:nvSpPr>
          <p:cNvPr id="8" name="矩形 7"/>
          <p:cNvSpPr/>
          <p:nvPr/>
        </p:nvSpPr>
        <p:spPr>
          <a:xfrm>
            <a:off x="2048439" y="4982827"/>
            <a:ext cx="5780750" cy="461665"/>
          </a:xfrm>
          <a:prstGeom prst="rect">
            <a:avLst/>
          </a:prstGeom>
        </p:spPr>
        <p:txBody>
          <a:bodyPr wrap="none">
            <a:spAutoFit/>
          </a:bodyPr>
          <a:lstStyle/>
          <a:p>
            <a:r>
              <a:rPr lang="en-US" altLang="zh-CN" sz="2400" dirty="0" smtClean="0">
                <a:solidFill>
                  <a:srgbClr val="FF0000"/>
                </a:solidFill>
              </a:rPr>
              <a:t>(1000 X 8)/(2X10</a:t>
            </a:r>
            <a:r>
              <a:rPr lang="en-US" altLang="zh-CN" sz="2400" baseline="30000" dirty="0" smtClean="0">
                <a:solidFill>
                  <a:srgbClr val="FF0000"/>
                </a:solidFill>
              </a:rPr>
              <a:t>6</a:t>
            </a:r>
            <a:r>
              <a:rPr lang="en-US" altLang="zh-CN" sz="2400" dirty="0" smtClean="0">
                <a:solidFill>
                  <a:srgbClr val="FF0000"/>
                </a:solidFill>
              </a:rPr>
              <a:t>)+2500x1000/(2.5x10</a:t>
            </a:r>
            <a:r>
              <a:rPr lang="en-US" altLang="zh-CN" sz="2400" baseline="30000" dirty="0" smtClean="0">
                <a:solidFill>
                  <a:srgbClr val="FF0000"/>
                </a:solidFill>
              </a:rPr>
              <a:t>8</a:t>
            </a:r>
            <a:r>
              <a:rPr lang="en-US" altLang="zh-CN" sz="2400" dirty="0" smtClean="0">
                <a:solidFill>
                  <a:srgbClr val="FF0000"/>
                </a:solidFill>
              </a:rPr>
              <a:t>)</a:t>
            </a:r>
            <a:endParaRPr lang="zh-CN" altLang="en-US" sz="2400" dirty="0">
              <a:solidFill>
                <a:srgbClr val="FF0000"/>
              </a:solidFill>
            </a:endParaRPr>
          </a:p>
        </p:txBody>
      </p:sp>
      <p:sp>
        <p:nvSpPr>
          <p:cNvPr id="9" name="矩形 8"/>
          <p:cNvSpPr/>
          <p:nvPr/>
        </p:nvSpPr>
        <p:spPr>
          <a:xfrm>
            <a:off x="3478226" y="5666605"/>
            <a:ext cx="1253869" cy="461665"/>
          </a:xfrm>
          <a:prstGeom prst="rect">
            <a:avLst/>
          </a:prstGeom>
        </p:spPr>
        <p:txBody>
          <a:bodyPr wrap="none">
            <a:spAutoFit/>
          </a:bodyPr>
          <a:lstStyle/>
          <a:p>
            <a:r>
              <a:rPr lang="en-US" altLang="zh-CN" sz="2400" dirty="0" smtClean="0">
                <a:solidFill>
                  <a:srgbClr val="FF0000"/>
                </a:solidFill>
              </a:rPr>
              <a:t>L/</a:t>
            </a:r>
            <a:r>
              <a:rPr lang="en-US" altLang="zh-CN" sz="2400" dirty="0" err="1" smtClean="0">
                <a:solidFill>
                  <a:srgbClr val="FF0000"/>
                </a:solidFill>
              </a:rPr>
              <a:t>R+d</a:t>
            </a:r>
            <a:r>
              <a:rPr lang="en-US" altLang="zh-CN" sz="2400" dirty="0" smtClean="0">
                <a:solidFill>
                  <a:srgbClr val="FF0000"/>
                </a:solidFill>
              </a:rPr>
              <a:t>/s</a:t>
            </a:r>
            <a:endParaRPr lang="zh-CN" altLang="en-US" sz="2400" dirty="0">
              <a:solidFill>
                <a:srgbClr val="FF0000"/>
              </a:solidFill>
            </a:endParaRPr>
          </a:p>
        </p:txBody>
      </p:sp>
    </p:spTree>
    <p:extLst>
      <p:ext uri="{BB962C8B-B14F-4D97-AF65-F5344CB8AC3E}">
        <p14:creationId xmlns:p14="http://schemas.microsoft.com/office/powerpoint/2010/main" val="28544579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2320925" y="4937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ea"/>
              <a:ea typeface="+mn-ea"/>
              <a:cs typeface="+mn-ea"/>
              <a:sym typeface="+mn-lt"/>
            </a:endParaRPr>
          </a:p>
        </p:txBody>
      </p:sp>
      <p:sp>
        <p:nvSpPr>
          <p:cNvPr id="2" name="矩形 1"/>
          <p:cNvSpPr/>
          <p:nvPr/>
        </p:nvSpPr>
        <p:spPr>
          <a:xfrm>
            <a:off x="428679" y="555120"/>
            <a:ext cx="11126011" cy="1938992"/>
          </a:xfrm>
          <a:prstGeom prst="rect">
            <a:avLst/>
          </a:prstGeom>
        </p:spPr>
        <p:txBody>
          <a:bodyPr wrap="square">
            <a:spAutoFit/>
          </a:bodyPr>
          <a:lstStyle/>
          <a:p>
            <a:r>
              <a:rPr lang="en-US" altLang="zh-CN" sz="2400" dirty="0" smtClean="0"/>
              <a:t>R19.</a:t>
            </a:r>
            <a:r>
              <a:rPr lang="zh-CN" altLang="en-US" sz="2400" dirty="0"/>
              <a:t>假定主机</a:t>
            </a:r>
            <a:r>
              <a:rPr lang="en-US" altLang="zh-CN" sz="2400" dirty="0"/>
              <a:t>A</a:t>
            </a:r>
            <a:r>
              <a:rPr lang="zh-CN" altLang="en-US" sz="2400" dirty="0"/>
              <a:t>要向主机</a:t>
            </a:r>
            <a:r>
              <a:rPr lang="en-US" altLang="zh-CN" sz="2400" dirty="0"/>
              <a:t>B</a:t>
            </a:r>
            <a:r>
              <a:rPr lang="zh-CN" altLang="en-US" sz="2400" dirty="0"/>
              <a:t>发送一个大文件。从主机</a:t>
            </a:r>
            <a:r>
              <a:rPr lang="en-US" altLang="zh-CN" sz="2400" dirty="0"/>
              <a:t>A</a:t>
            </a:r>
            <a:r>
              <a:rPr lang="zh-CN" altLang="en-US" sz="2400" dirty="0"/>
              <a:t>到主机</a:t>
            </a:r>
            <a:r>
              <a:rPr lang="en-US" altLang="zh-CN" sz="2400" dirty="0"/>
              <a:t>B</a:t>
            </a:r>
            <a:r>
              <a:rPr lang="zh-CN" altLang="en-US" sz="2400" dirty="0"/>
              <a:t>的路径上有</a:t>
            </a:r>
            <a:r>
              <a:rPr lang="en-US" altLang="zh-CN" sz="2400" dirty="0"/>
              <a:t>3</a:t>
            </a:r>
            <a:r>
              <a:rPr lang="zh-CN" altLang="en-US" sz="2400" dirty="0"/>
              <a:t>段链路，其速率分别为 </a:t>
            </a:r>
            <a:r>
              <a:rPr lang="en-US" altLang="zh-CN" sz="2400" dirty="0"/>
              <a:t>R1 = 500kbps, R2 = 2Mbps, R3 = 1 Mbps.</a:t>
            </a:r>
          </a:p>
          <a:p>
            <a:r>
              <a:rPr lang="en-US" altLang="zh-CN" sz="2400" dirty="0"/>
              <a:t>a.</a:t>
            </a:r>
            <a:r>
              <a:rPr lang="zh-CN" altLang="en-US" sz="2400" dirty="0"/>
              <a:t>假定该网络中没有其他流量，该文件传送的吞吐量是多少？</a:t>
            </a:r>
          </a:p>
          <a:p>
            <a:r>
              <a:rPr lang="en-US" altLang="zh-CN" sz="2400" dirty="0"/>
              <a:t>b.</a:t>
            </a:r>
            <a:r>
              <a:rPr lang="zh-CN" altLang="en-US" sz="2400" dirty="0"/>
              <a:t>假定该文件为</a:t>
            </a:r>
            <a:r>
              <a:rPr lang="en-US" altLang="zh-CN" sz="2400" dirty="0"/>
              <a:t>4MB</a:t>
            </a:r>
            <a:r>
              <a:rPr lang="zh-CN" altLang="en-US" sz="2400" dirty="0"/>
              <a:t>。用吞吐量除以文件长度，将该文件传输到主机</a:t>
            </a:r>
            <a:r>
              <a:rPr lang="en-US" altLang="zh-CN" sz="2400" dirty="0"/>
              <a:t>B</a:t>
            </a:r>
            <a:r>
              <a:rPr lang="zh-CN" altLang="en-US" sz="2400" dirty="0"/>
              <a:t>大致需要多长时间</a:t>
            </a:r>
            <a:r>
              <a:rPr lang="zh-CN" altLang="en-US" sz="2400" dirty="0" smtClean="0"/>
              <a:t>？</a:t>
            </a:r>
            <a:endParaRPr lang="zh-CN" altLang="en-US" sz="2400" dirty="0"/>
          </a:p>
        </p:txBody>
      </p:sp>
      <p:sp>
        <p:nvSpPr>
          <p:cNvPr id="7"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3" name="矩形 2"/>
          <p:cNvSpPr/>
          <p:nvPr/>
        </p:nvSpPr>
        <p:spPr>
          <a:xfrm>
            <a:off x="428678" y="3191054"/>
            <a:ext cx="11126011" cy="2677656"/>
          </a:xfrm>
          <a:prstGeom prst="rect">
            <a:avLst/>
          </a:prstGeom>
        </p:spPr>
        <p:txBody>
          <a:bodyPr wrap="square">
            <a:spAutoFit/>
          </a:bodyPr>
          <a:lstStyle/>
          <a:p>
            <a:r>
              <a:rPr lang="en-US" altLang="zh-CN" sz="2400" dirty="0" smtClean="0"/>
              <a:t>P7.</a:t>
            </a:r>
            <a:r>
              <a:rPr lang="zh-CN" altLang="en-US" sz="2400" dirty="0"/>
              <a:t>在这个习题中，我们考虑从主机</a:t>
            </a:r>
            <a:r>
              <a:rPr lang="en-US" altLang="zh-CN" sz="2400" dirty="0"/>
              <a:t>A</a:t>
            </a:r>
            <a:r>
              <a:rPr lang="zh-CN" altLang="en-US" sz="2400" dirty="0"/>
              <a:t>向主机</a:t>
            </a:r>
            <a:r>
              <a:rPr lang="en-US" altLang="zh-CN" sz="2400" dirty="0"/>
              <a:t>B</a:t>
            </a:r>
            <a:r>
              <a:rPr lang="zh-CN" altLang="en-US" sz="2400" dirty="0"/>
              <a:t>通过分组交换网发送语音（</a:t>
            </a:r>
            <a:r>
              <a:rPr lang="en-US" altLang="zh-CN" sz="2400" dirty="0"/>
              <a:t>VoIP</a:t>
            </a:r>
            <a:r>
              <a:rPr lang="zh-CN" altLang="en-US" sz="2400" dirty="0"/>
              <a:t>）。主机</a:t>
            </a:r>
            <a:r>
              <a:rPr lang="en-US" altLang="zh-CN" sz="2400" dirty="0"/>
              <a:t>A</a:t>
            </a:r>
            <a:r>
              <a:rPr lang="zh-CN" altLang="en-US" sz="2400" dirty="0"/>
              <a:t>将模拟语音 转换为传输中的</a:t>
            </a:r>
            <a:r>
              <a:rPr lang="en-US" altLang="zh-CN" sz="2400" dirty="0"/>
              <a:t>64kbps</a:t>
            </a:r>
            <a:r>
              <a:rPr lang="zh-CN" altLang="en-US" sz="2400" dirty="0"/>
              <a:t>数字比特流。然后主机</a:t>
            </a:r>
            <a:r>
              <a:rPr lang="en-US" altLang="zh-CN" sz="2400" dirty="0"/>
              <a:t>A</a:t>
            </a:r>
            <a:r>
              <a:rPr lang="zh-CN" altLang="en-US" sz="2400" dirty="0"/>
              <a:t>将这些比特分为</a:t>
            </a:r>
            <a:r>
              <a:rPr lang="en-US" altLang="zh-CN" sz="2400" dirty="0"/>
              <a:t>56</a:t>
            </a:r>
            <a:r>
              <a:rPr lang="zh-CN" altLang="en-US" sz="2400" dirty="0"/>
              <a:t>字节的分组。</a:t>
            </a:r>
            <a:r>
              <a:rPr lang="en-US" altLang="zh-CN" sz="2400" dirty="0"/>
              <a:t>A</a:t>
            </a:r>
            <a:r>
              <a:rPr lang="zh-CN" altLang="en-US" sz="2400" dirty="0"/>
              <a:t>和</a:t>
            </a:r>
            <a:r>
              <a:rPr lang="en-US" altLang="zh-CN" sz="2400" dirty="0"/>
              <a:t>B</a:t>
            </a:r>
            <a:r>
              <a:rPr lang="zh-CN" altLang="en-US" sz="2400" dirty="0"/>
              <a:t>之间有一条 链路：它的传输速率是</a:t>
            </a:r>
            <a:r>
              <a:rPr lang="en-US" altLang="zh-CN" sz="2400" dirty="0"/>
              <a:t>2Mbps,</a:t>
            </a:r>
            <a:r>
              <a:rPr lang="zh-CN" altLang="en-US" sz="2400" dirty="0"/>
              <a:t>传播时延是</a:t>
            </a:r>
            <a:r>
              <a:rPr lang="en-US" altLang="zh-CN" sz="2400" dirty="0"/>
              <a:t>10ms</a:t>
            </a:r>
            <a:r>
              <a:rPr lang="zh-CN" altLang="en-US" sz="2400" dirty="0"/>
              <a:t>。一旦</a:t>
            </a:r>
            <a:r>
              <a:rPr lang="en-US" altLang="zh-CN" sz="2400" dirty="0"/>
              <a:t>A</a:t>
            </a:r>
            <a:r>
              <a:rPr lang="zh-CN" altLang="en-US" sz="2400" dirty="0"/>
              <a:t>收集了一个分组，就将它向主机</a:t>
            </a:r>
            <a:r>
              <a:rPr lang="en-US" altLang="zh-CN" sz="2400" dirty="0"/>
              <a:t>B</a:t>
            </a:r>
            <a:r>
              <a:rPr lang="zh-CN" altLang="en-US" sz="2400" dirty="0"/>
              <a:t>发送。 一旦主机</a:t>
            </a:r>
            <a:r>
              <a:rPr lang="en-US" altLang="zh-CN" sz="2400" dirty="0"/>
              <a:t>B</a:t>
            </a:r>
            <a:r>
              <a:rPr lang="zh-CN" altLang="en-US" sz="2400" dirty="0"/>
              <a:t>接收到一个完整的分组，它将该分组的比特转换成模拟信号。从比特产生（从位于主机 </a:t>
            </a:r>
            <a:r>
              <a:rPr lang="en-US" altLang="zh-CN" sz="2400" dirty="0"/>
              <a:t>A</a:t>
            </a:r>
            <a:r>
              <a:rPr lang="zh-CN" altLang="en-US" sz="2400" dirty="0"/>
              <a:t>的初始模拟信号起）的时刻起，到该比特被解码（在主机</a:t>
            </a:r>
            <a:r>
              <a:rPr lang="en-US" altLang="zh-CN" sz="2400" dirty="0"/>
              <a:t>B</a:t>
            </a:r>
            <a:r>
              <a:rPr lang="zh-CN" altLang="en-US" sz="2400" dirty="0"/>
              <a:t>上作为模拟信号的一部分），花了多少 时间？</a:t>
            </a:r>
          </a:p>
        </p:txBody>
      </p:sp>
      <p:sp>
        <p:nvSpPr>
          <p:cNvPr id="6" name="矩形 5"/>
          <p:cNvSpPr/>
          <p:nvPr/>
        </p:nvSpPr>
        <p:spPr>
          <a:xfrm>
            <a:off x="2320925" y="2370853"/>
            <a:ext cx="3355406" cy="461665"/>
          </a:xfrm>
          <a:prstGeom prst="rect">
            <a:avLst/>
          </a:prstGeom>
        </p:spPr>
        <p:txBody>
          <a:bodyPr wrap="none">
            <a:spAutoFit/>
          </a:bodyPr>
          <a:lstStyle/>
          <a:p>
            <a:r>
              <a:rPr lang="en-US" altLang="zh-CN" sz="2400" dirty="0" smtClean="0">
                <a:solidFill>
                  <a:srgbClr val="FF0000"/>
                </a:solidFill>
              </a:rPr>
              <a:t>(4 X 8 X 10</a:t>
            </a:r>
            <a:r>
              <a:rPr lang="en-US" altLang="zh-CN" sz="2400" baseline="30000" dirty="0" smtClean="0">
                <a:solidFill>
                  <a:srgbClr val="FF0000"/>
                </a:solidFill>
              </a:rPr>
              <a:t>6</a:t>
            </a:r>
            <a:r>
              <a:rPr lang="en-US" altLang="zh-CN" sz="2400" dirty="0" smtClean="0">
                <a:solidFill>
                  <a:srgbClr val="FF0000"/>
                </a:solidFill>
              </a:rPr>
              <a:t>)/(500x10</a:t>
            </a:r>
            <a:r>
              <a:rPr lang="en-US" altLang="zh-CN" sz="2400" baseline="30000" dirty="0">
                <a:solidFill>
                  <a:srgbClr val="FF0000"/>
                </a:solidFill>
              </a:rPr>
              <a:t>3</a:t>
            </a:r>
            <a:r>
              <a:rPr lang="en-US" altLang="zh-CN" sz="2400" dirty="0" smtClean="0">
                <a:solidFill>
                  <a:srgbClr val="FF0000"/>
                </a:solidFill>
              </a:rPr>
              <a:t>)</a:t>
            </a:r>
            <a:endParaRPr lang="zh-CN" altLang="en-US" sz="2400" dirty="0">
              <a:solidFill>
                <a:srgbClr val="FF0000"/>
              </a:solidFill>
            </a:endParaRPr>
          </a:p>
        </p:txBody>
      </p:sp>
      <p:sp>
        <p:nvSpPr>
          <p:cNvPr id="8" name="矩形 7"/>
          <p:cNvSpPr/>
          <p:nvPr/>
        </p:nvSpPr>
        <p:spPr>
          <a:xfrm>
            <a:off x="1924685" y="5637877"/>
            <a:ext cx="5872120" cy="461665"/>
          </a:xfrm>
          <a:prstGeom prst="rect">
            <a:avLst/>
          </a:prstGeom>
        </p:spPr>
        <p:txBody>
          <a:bodyPr wrap="none">
            <a:spAutoFit/>
          </a:bodyPr>
          <a:lstStyle/>
          <a:p>
            <a:r>
              <a:rPr lang="en-US" altLang="zh-CN" sz="2400" dirty="0" smtClean="0">
                <a:solidFill>
                  <a:srgbClr val="FF0000"/>
                </a:solidFill>
              </a:rPr>
              <a:t>(56 X 8)/(64 X 10</a:t>
            </a:r>
            <a:r>
              <a:rPr lang="en-US" altLang="zh-CN" sz="2400" baseline="30000" dirty="0">
                <a:solidFill>
                  <a:srgbClr val="FF0000"/>
                </a:solidFill>
              </a:rPr>
              <a:t>3</a:t>
            </a:r>
            <a:r>
              <a:rPr lang="en-US" altLang="zh-CN" sz="2400" dirty="0" smtClean="0">
                <a:solidFill>
                  <a:srgbClr val="FF0000"/>
                </a:solidFill>
              </a:rPr>
              <a:t>)+(56X8)/(2x10</a:t>
            </a:r>
            <a:r>
              <a:rPr lang="en-US" altLang="zh-CN" sz="2400" baseline="30000" dirty="0" smtClean="0">
                <a:solidFill>
                  <a:srgbClr val="FF0000"/>
                </a:solidFill>
              </a:rPr>
              <a:t>6</a:t>
            </a:r>
            <a:r>
              <a:rPr lang="en-US" altLang="zh-CN" sz="2400" dirty="0" smtClean="0">
                <a:solidFill>
                  <a:srgbClr val="FF0000"/>
                </a:solidFill>
              </a:rPr>
              <a:t>)+0.01</a:t>
            </a:r>
            <a:endParaRPr lang="zh-CN" altLang="en-US" sz="2400" dirty="0">
              <a:solidFill>
                <a:srgbClr val="FF0000"/>
              </a:solidFill>
            </a:endParaRPr>
          </a:p>
        </p:txBody>
      </p:sp>
    </p:spTree>
    <p:extLst>
      <p:ext uri="{BB962C8B-B14F-4D97-AF65-F5344CB8AC3E}">
        <p14:creationId xmlns:p14="http://schemas.microsoft.com/office/powerpoint/2010/main" val="14438529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2320925" y="4937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ea"/>
              <a:ea typeface="+mn-ea"/>
              <a:cs typeface="+mn-ea"/>
              <a:sym typeface="+mn-lt"/>
            </a:endParaRPr>
          </a:p>
        </p:txBody>
      </p:sp>
      <p:sp>
        <p:nvSpPr>
          <p:cNvPr id="2" name="矩形 1"/>
          <p:cNvSpPr/>
          <p:nvPr/>
        </p:nvSpPr>
        <p:spPr>
          <a:xfrm>
            <a:off x="428679" y="555120"/>
            <a:ext cx="11763321" cy="3046988"/>
          </a:xfrm>
          <a:prstGeom prst="rect">
            <a:avLst/>
          </a:prstGeom>
        </p:spPr>
        <p:txBody>
          <a:bodyPr wrap="square">
            <a:spAutoFit/>
          </a:bodyPr>
          <a:lstStyle/>
          <a:p>
            <a:r>
              <a:rPr lang="en-US" altLang="zh-CN" sz="2400" dirty="0" smtClean="0"/>
              <a:t>P25.</a:t>
            </a:r>
            <a:r>
              <a:rPr lang="zh-CN" altLang="en-US" sz="2400" dirty="0"/>
              <a:t>假定两台主机</a:t>
            </a:r>
            <a:r>
              <a:rPr lang="en-US" altLang="zh-CN" sz="2400" dirty="0"/>
              <a:t>A</a:t>
            </a:r>
            <a:r>
              <a:rPr lang="zh-CN" altLang="en-US" sz="2400" dirty="0"/>
              <a:t>和</a:t>
            </a:r>
            <a:r>
              <a:rPr lang="en-US" altLang="zh-CN" sz="2400" dirty="0"/>
              <a:t>B</a:t>
            </a:r>
            <a:r>
              <a:rPr lang="zh-CN" altLang="en-US" sz="2400" dirty="0"/>
              <a:t>相隔</a:t>
            </a:r>
            <a:r>
              <a:rPr lang="en-US" altLang="zh-CN" sz="2400" dirty="0"/>
              <a:t>20000km,</a:t>
            </a:r>
            <a:r>
              <a:rPr lang="zh-CN" altLang="en-US" sz="2400" dirty="0"/>
              <a:t>由一条直接</a:t>
            </a:r>
            <a:r>
              <a:rPr lang="zh-CN" altLang="en-US" sz="2400" dirty="0" smtClean="0"/>
              <a:t>的</a:t>
            </a:r>
            <a:r>
              <a:rPr lang="en-US" altLang="zh-CN" sz="2400" dirty="0"/>
              <a:t>R</a:t>
            </a:r>
            <a:r>
              <a:rPr lang="en-US" altLang="zh-CN" sz="2400" dirty="0" smtClean="0"/>
              <a:t>= </a:t>
            </a:r>
            <a:r>
              <a:rPr lang="en-US" altLang="zh-CN" sz="2400" dirty="0"/>
              <a:t>2Mbps</a:t>
            </a:r>
            <a:r>
              <a:rPr lang="zh-CN" altLang="en-US" sz="2400" dirty="0"/>
              <a:t>的链路相连。假定跨越该链路的</a:t>
            </a:r>
            <a:r>
              <a:rPr lang="zh-CN" altLang="en-US" sz="2400" dirty="0" smtClean="0"/>
              <a:t>传播速率</a:t>
            </a:r>
            <a:r>
              <a:rPr lang="zh-CN" altLang="en-US" sz="2400" dirty="0"/>
              <a:t>是 </a:t>
            </a:r>
            <a:r>
              <a:rPr lang="en-US" altLang="zh-CN" sz="2400" dirty="0"/>
              <a:t>2.5 x l0</a:t>
            </a:r>
            <a:r>
              <a:rPr lang="en-US" altLang="zh-CN" sz="2400" baseline="30000" dirty="0"/>
              <a:t>8</a:t>
            </a:r>
            <a:r>
              <a:rPr lang="en-US" altLang="zh-CN" sz="2400" dirty="0"/>
              <a:t>m/s.</a:t>
            </a:r>
          </a:p>
          <a:p>
            <a:r>
              <a:rPr lang="en-US" altLang="zh-CN" sz="2400" dirty="0"/>
              <a:t>a.</a:t>
            </a:r>
            <a:r>
              <a:rPr lang="zh-CN" altLang="en-US" sz="2400" dirty="0"/>
              <a:t>计算带宽</a:t>
            </a:r>
            <a:r>
              <a:rPr lang="en-US" altLang="zh-CN" sz="2400" dirty="0"/>
              <a:t>-</a:t>
            </a:r>
            <a:r>
              <a:rPr lang="zh-CN" altLang="en-US" sz="2400" dirty="0"/>
              <a:t>时延积</a:t>
            </a:r>
            <a:r>
              <a:rPr lang="en-US" altLang="zh-CN" sz="2400" dirty="0"/>
              <a:t>R.t</a:t>
            </a:r>
            <a:r>
              <a:rPr lang="en-US" altLang="zh-CN" sz="2400" baseline="-25000" dirty="0"/>
              <a:t>prop</a:t>
            </a:r>
            <a:r>
              <a:rPr lang="en-US" altLang="zh-CN" sz="2400" dirty="0"/>
              <a:t>.</a:t>
            </a:r>
          </a:p>
          <a:p>
            <a:r>
              <a:rPr lang="en-US" altLang="zh-CN" sz="2400" dirty="0"/>
              <a:t>b</a:t>
            </a:r>
            <a:r>
              <a:rPr lang="zh-CN" altLang="en-US" sz="2400" dirty="0"/>
              <a:t>考虑从主机</a:t>
            </a:r>
            <a:r>
              <a:rPr lang="en-US" altLang="zh-CN" sz="2400" dirty="0"/>
              <a:t>A</a:t>
            </a:r>
            <a:r>
              <a:rPr lang="zh-CN" altLang="en-US" sz="2400" dirty="0"/>
              <a:t>到主机</a:t>
            </a:r>
            <a:r>
              <a:rPr lang="en-US" altLang="zh-CN" sz="2400" dirty="0"/>
              <a:t>B</a:t>
            </a:r>
            <a:r>
              <a:rPr lang="zh-CN" altLang="en-US" sz="2400" dirty="0"/>
              <a:t>发送一个</a:t>
            </a:r>
            <a:r>
              <a:rPr lang="en-US" altLang="zh-CN" sz="2400" dirty="0"/>
              <a:t>800 000</a:t>
            </a:r>
            <a:r>
              <a:rPr lang="zh-CN" altLang="en-US" sz="2400" dirty="0"/>
              <a:t>比特的</a:t>
            </a:r>
            <a:r>
              <a:rPr lang="zh-CN" altLang="en-US" sz="2400" dirty="0" smtClean="0"/>
              <a:t>文件</a:t>
            </a:r>
            <a:r>
              <a:rPr lang="zh-CN" altLang="en-US" sz="2400" dirty="0"/>
              <a:t>。</a:t>
            </a:r>
            <a:r>
              <a:rPr lang="zh-CN" altLang="en-US" sz="2400" dirty="0" smtClean="0"/>
              <a:t>假定</a:t>
            </a:r>
            <a:r>
              <a:rPr lang="zh-CN" altLang="en-US" sz="2400" dirty="0"/>
              <a:t>该文件作为一个大的报文连续发送。在任何给定的时间，在链路上具有的比特数量最大值是多少</a:t>
            </a:r>
            <a:r>
              <a:rPr lang="en-US" altLang="zh-CN" sz="2400" dirty="0"/>
              <a:t>?</a:t>
            </a:r>
          </a:p>
          <a:p>
            <a:r>
              <a:rPr lang="en-US" altLang="zh-CN" sz="2400" dirty="0"/>
              <a:t>c.</a:t>
            </a:r>
            <a:r>
              <a:rPr lang="zh-CN" altLang="en-US" sz="2400" dirty="0"/>
              <a:t>给出带宽</a:t>
            </a:r>
            <a:r>
              <a:rPr lang="en-US" altLang="zh-CN" sz="2400" dirty="0"/>
              <a:t>-</a:t>
            </a:r>
            <a:r>
              <a:rPr lang="zh-CN" altLang="en-US" sz="2400" dirty="0"/>
              <a:t>时延积的一种解释。</a:t>
            </a:r>
          </a:p>
          <a:p>
            <a:r>
              <a:rPr lang="en-US" altLang="zh-CN" sz="2400" dirty="0"/>
              <a:t>d.</a:t>
            </a:r>
            <a:r>
              <a:rPr lang="zh-CN" altLang="en-US" sz="2400" dirty="0"/>
              <a:t>在该链路上一个比特的宽度（以米计）是多少？它比一个足球场更长吗？</a:t>
            </a:r>
          </a:p>
          <a:p>
            <a:r>
              <a:rPr lang="en-US" altLang="zh-CN" sz="2400" dirty="0"/>
              <a:t>e.</a:t>
            </a:r>
            <a:r>
              <a:rPr lang="zh-CN" altLang="en-US" sz="2400" dirty="0"/>
              <a:t>用传播</a:t>
            </a:r>
            <a:r>
              <a:rPr lang="zh-CN" altLang="en-US" sz="2400" dirty="0" smtClean="0"/>
              <a:t>速率</a:t>
            </a:r>
            <a:r>
              <a:rPr lang="en-US" altLang="zh-CN" sz="2400" dirty="0" smtClean="0"/>
              <a:t>s</a:t>
            </a:r>
            <a:r>
              <a:rPr lang="zh-CN" altLang="en-US" sz="2400" dirty="0" smtClean="0"/>
              <a:t>、</a:t>
            </a:r>
            <a:r>
              <a:rPr lang="zh-CN" altLang="en-US" sz="2400" dirty="0"/>
              <a:t>带宽</a:t>
            </a:r>
            <a:r>
              <a:rPr lang="en-US" altLang="zh-CN" sz="2400" dirty="0"/>
              <a:t>R</a:t>
            </a:r>
            <a:r>
              <a:rPr lang="zh-CN" altLang="en-US" sz="2400" dirty="0"/>
              <a:t>和</a:t>
            </a:r>
            <a:r>
              <a:rPr lang="zh-CN" altLang="en-US" sz="2400" dirty="0" smtClean="0"/>
              <a:t>链路</a:t>
            </a:r>
            <a:r>
              <a:rPr lang="en-US" altLang="zh-CN" sz="2400" dirty="0" smtClean="0"/>
              <a:t>m</a:t>
            </a:r>
            <a:r>
              <a:rPr lang="zh-CN" altLang="en-US" sz="2400" dirty="0" smtClean="0"/>
              <a:t>的</a:t>
            </a:r>
            <a:r>
              <a:rPr lang="zh-CN" altLang="en-US" sz="2400" dirty="0"/>
              <a:t>长度表示，推导出一个比特宽度的一般表示式。</a:t>
            </a:r>
          </a:p>
        </p:txBody>
      </p:sp>
      <p:sp>
        <p:nvSpPr>
          <p:cNvPr id="7"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3" name="矩形 2"/>
          <p:cNvSpPr/>
          <p:nvPr/>
        </p:nvSpPr>
        <p:spPr>
          <a:xfrm>
            <a:off x="3510984" y="3981585"/>
            <a:ext cx="4158060" cy="400110"/>
          </a:xfrm>
          <a:prstGeom prst="rect">
            <a:avLst/>
          </a:prstGeom>
        </p:spPr>
        <p:txBody>
          <a:bodyPr wrap="square">
            <a:spAutoFit/>
          </a:bodyPr>
          <a:lstStyle/>
          <a:p>
            <a:r>
              <a:rPr lang="zh-CN" altLang="en-US" b="1" dirty="0" smtClean="0">
                <a:solidFill>
                  <a:srgbClr val="FF0000"/>
                </a:solidFill>
                <a:latin typeface="黑体" panose="02010609060101010101" pitchFamily="49" charset="-122"/>
                <a:ea typeface="黑体" panose="02010609060101010101" pitchFamily="49" charset="-122"/>
              </a:rPr>
              <a:t>时延</a:t>
            </a:r>
            <a:r>
              <a:rPr lang="zh-CN" altLang="en-US" b="1" dirty="0">
                <a:solidFill>
                  <a:srgbClr val="FF0000"/>
                </a:solidFill>
                <a:latin typeface="黑体" panose="02010609060101010101" pitchFamily="49" charset="-122"/>
                <a:ea typeface="黑体" panose="02010609060101010101" pitchFamily="49" charset="-122"/>
              </a:rPr>
              <a:t>带宽积 </a:t>
            </a:r>
            <a:r>
              <a:rPr lang="en-US" altLang="zh-CN" b="1" dirty="0">
                <a:solidFill>
                  <a:srgbClr val="FF0000"/>
                </a:solidFill>
                <a:latin typeface="Tahoma" panose="020B0604030504040204" pitchFamily="34" charset="0"/>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传播时延 </a:t>
            </a:r>
            <a:r>
              <a:rPr lang="en-US" altLang="zh-CN" sz="2000" b="1" dirty="0" smtClean="0">
                <a:solidFill>
                  <a:srgbClr val="FF0000"/>
                </a:solidFill>
                <a:latin typeface="黑体" panose="02010609060101010101" pitchFamily="49" charset="-122"/>
                <a:ea typeface="黑体" panose="02010609060101010101" pitchFamily="49" charset="-122"/>
              </a:rPr>
              <a:t>X</a:t>
            </a:r>
            <a:r>
              <a:rPr lang="zh-CN" altLang="en-US" sz="2000" b="1" dirty="0" smtClean="0">
                <a:solidFill>
                  <a:srgbClr val="FF0000"/>
                </a:solidFill>
                <a:latin typeface="黑体" panose="02010609060101010101" pitchFamily="49" charset="-122"/>
                <a:ea typeface="黑体" panose="02010609060101010101" pitchFamily="49" charset="-122"/>
              </a:rPr>
              <a:t> </a:t>
            </a:r>
            <a:r>
              <a:rPr lang="zh-CN" altLang="en-US" b="1" dirty="0">
                <a:solidFill>
                  <a:srgbClr val="FF0000"/>
                </a:solidFill>
                <a:latin typeface="黑体" panose="02010609060101010101" pitchFamily="49" charset="-122"/>
                <a:ea typeface="黑体" panose="02010609060101010101" pitchFamily="49" charset="-122"/>
              </a:rPr>
              <a:t>带宽 </a:t>
            </a:r>
            <a:endParaRPr lang="zh-CN" altLang="en-US" b="1" dirty="0">
              <a:solidFill>
                <a:srgbClr val="FF0000"/>
              </a:solidFill>
            </a:endParaRPr>
          </a:p>
        </p:txBody>
      </p:sp>
      <p:pic>
        <p:nvPicPr>
          <p:cNvPr id="4" name="图片 3"/>
          <p:cNvPicPr>
            <a:picLocks noChangeAspect="1"/>
          </p:cNvPicPr>
          <p:nvPr/>
        </p:nvPicPr>
        <p:blipFill>
          <a:blip r:embed="rId3"/>
          <a:stretch>
            <a:fillRect/>
          </a:stretch>
        </p:blipFill>
        <p:spPr>
          <a:xfrm>
            <a:off x="2171296" y="4608520"/>
            <a:ext cx="6571429" cy="1400000"/>
          </a:xfrm>
          <a:prstGeom prst="rect">
            <a:avLst/>
          </a:prstGeom>
        </p:spPr>
      </p:pic>
      <p:sp>
        <p:nvSpPr>
          <p:cNvPr id="5" name="矩形 4"/>
          <p:cNvSpPr/>
          <p:nvPr/>
        </p:nvSpPr>
        <p:spPr>
          <a:xfrm>
            <a:off x="2171296" y="6235345"/>
            <a:ext cx="7089082" cy="461665"/>
          </a:xfrm>
          <a:prstGeom prst="rect">
            <a:avLst/>
          </a:prstGeom>
        </p:spPr>
        <p:txBody>
          <a:bodyPr wrap="square">
            <a:spAutoFit/>
          </a:bodyPr>
          <a:lstStyle/>
          <a:p>
            <a:r>
              <a:rPr lang="zh-CN" altLang="en-US" sz="2400" b="1" dirty="0" smtClean="0">
                <a:solidFill>
                  <a:srgbClr val="FF0000"/>
                </a:solidFill>
                <a:latin typeface="宋体" panose="02010600030101010101" pitchFamily="2" charset="-122"/>
                <a:ea typeface="宋体" panose="02010600030101010101" pitchFamily="2" charset="-122"/>
              </a:rPr>
              <a:t>链路</a:t>
            </a:r>
            <a:r>
              <a:rPr lang="zh-CN" altLang="en-US" sz="2400" b="1" dirty="0">
                <a:solidFill>
                  <a:srgbClr val="FF0000"/>
                </a:solidFill>
                <a:latin typeface="宋体" panose="02010600030101010101" pitchFamily="2" charset="-122"/>
                <a:ea typeface="宋体" panose="02010600030101010101" pitchFamily="2" charset="-122"/>
              </a:rPr>
              <a:t>的时延带宽积又称为以比特为单位的链路长度 </a:t>
            </a:r>
          </a:p>
        </p:txBody>
      </p:sp>
      <p:sp>
        <p:nvSpPr>
          <p:cNvPr id="6" name="矩形 5"/>
          <p:cNvSpPr/>
          <p:nvPr/>
        </p:nvSpPr>
        <p:spPr>
          <a:xfrm>
            <a:off x="11340918" y="3232776"/>
            <a:ext cx="535724" cy="369332"/>
          </a:xfrm>
          <a:prstGeom prst="rect">
            <a:avLst/>
          </a:prstGeom>
        </p:spPr>
        <p:txBody>
          <a:bodyPr wrap="none">
            <a:spAutoFit/>
          </a:bodyPr>
          <a:lstStyle/>
          <a:p>
            <a:r>
              <a:rPr lang="en-US" altLang="zh-CN" b="1" dirty="0" smtClean="0">
                <a:solidFill>
                  <a:srgbClr val="FF0000"/>
                </a:solidFill>
                <a:latin typeface="宋体" panose="02010600030101010101" pitchFamily="2" charset="-122"/>
                <a:ea typeface="宋体" panose="02010600030101010101" pitchFamily="2" charset="-122"/>
              </a:rPr>
              <a:t>s/R</a:t>
            </a:r>
            <a:endParaRPr lang="zh-CN" altLang="en-US" dirty="0"/>
          </a:p>
        </p:txBody>
      </p:sp>
    </p:spTree>
    <p:extLst>
      <p:ext uri="{BB962C8B-B14F-4D97-AF65-F5344CB8AC3E}">
        <p14:creationId xmlns:p14="http://schemas.microsoft.com/office/powerpoint/2010/main" val="8418306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2320925" y="4937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ea"/>
              <a:ea typeface="+mn-ea"/>
              <a:cs typeface="+mn-ea"/>
              <a:sym typeface="+mn-lt"/>
            </a:endParaRPr>
          </a:p>
        </p:txBody>
      </p:sp>
      <p:sp>
        <p:nvSpPr>
          <p:cNvPr id="2" name="矩形 1"/>
          <p:cNvSpPr/>
          <p:nvPr/>
        </p:nvSpPr>
        <p:spPr>
          <a:xfrm>
            <a:off x="428679" y="555120"/>
            <a:ext cx="11763321" cy="1569660"/>
          </a:xfrm>
          <a:prstGeom prst="rect">
            <a:avLst/>
          </a:prstGeom>
        </p:spPr>
        <p:txBody>
          <a:bodyPr wrap="square">
            <a:spAutoFit/>
          </a:bodyPr>
          <a:lstStyle/>
          <a:p>
            <a:r>
              <a:rPr lang="en-US" altLang="zh-CN" sz="2400" dirty="0" smtClean="0">
                <a:latin typeface="+mn-ea"/>
              </a:rPr>
              <a:t>P33.</a:t>
            </a:r>
            <a:r>
              <a:rPr lang="zh-CN" altLang="en-US" sz="2400" dirty="0" smtClean="0">
                <a:latin typeface="+mn-ea"/>
              </a:rPr>
              <a:t>考虑</a:t>
            </a:r>
            <a:r>
              <a:rPr lang="zh-CN" altLang="en-US" sz="2400" dirty="0">
                <a:latin typeface="+mn-ea"/>
              </a:rPr>
              <a:t>从主机</a:t>
            </a:r>
            <a:r>
              <a:rPr lang="en-US" altLang="zh-CN" sz="2400" dirty="0">
                <a:latin typeface="+mn-ea"/>
              </a:rPr>
              <a:t>A</a:t>
            </a:r>
            <a:r>
              <a:rPr lang="zh-CN" altLang="en-US" sz="2400" dirty="0">
                <a:latin typeface="+mn-ea"/>
              </a:rPr>
              <a:t>到主机</a:t>
            </a:r>
            <a:r>
              <a:rPr lang="en-US" altLang="zh-CN" sz="2400" dirty="0">
                <a:latin typeface="+mn-ea"/>
              </a:rPr>
              <a:t>B</a:t>
            </a:r>
            <a:r>
              <a:rPr lang="zh-CN" altLang="en-US" sz="2400" dirty="0">
                <a:latin typeface="+mn-ea"/>
              </a:rPr>
              <a:t>发送一个</a:t>
            </a:r>
            <a:r>
              <a:rPr lang="en-US" altLang="zh-CN" sz="2400" dirty="0">
                <a:latin typeface="+mn-ea"/>
              </a:rPr>
              <a:t>F</a:t>
            </a:r>
            <a:r>
              <a:rPr lang="zh-CN" altLang="en-US" sz="2400" dirty="0">
                <a:latin typeface="+mn-ea"/>
              </a:rPr>
              <a:t>比特的大文件。</a:t>
            </a:r>
            <a:r>
              <a:rPr lang="en-US" altLang="zh-CN" sz="2400" dirty="0">
                <a:latin typeface="+mn-ea"/>
              </a:rPr>
              <a:t>A</a:t>
            </a:r>
            <a:r>
              <a:rPr lang="zh-CN" altLang="en-US" sz="2400" dirty="0">
                <a:latin typeface="+mn-ea"/>
              </a:rPr>
              <a:t>和</a:t>
            </a:r>
            <a:r>
              <a:rPr lang="en-US" altLang="zh-CN" sz="2400" dirty="0">
                <a:latin typeface="+mn-ea"/>
              </a:rPr>
              <a:t>B</a:t>
            </a:r>
            <a:r>
              <a:rPr lang="zh-CN" altLang="en-US" sz="2400" dirty="0">
                <a:latin typeface="+mn-ea"/>
              </a:rPr>
              <a:t>之间有三段链路（和两台交换机），并且 该链路不拥塞（即没有排队时延）。主机</a:t>
            </a:r>
            <a:r>
              <a:rPr lang="en-US" altLang="zh-CN" sz="2400" dirty="0">
                <a:latin typeface="+mn-ea"/>
              </a:rPr>
              <a:t>A</a:t>
            </a:r>
            <a:r>
              <a:rPr lang="zh-CN" altLang="en-US" sz="2400" dirty="0">
                <a:latin typeface="+mn-ea"/>
              </a:rPr>
              <a:t>将该文件分为每个为</a:t>
            </a:r>
            <a:r>
              <a:rPr lang="en-US" altLang="zh-CN" sz="2400" dirty="0">
                <a:latin typeface="+mn-ea"/>
              </a:rPr>
              <a:t>S</a:t>
            </a:r>
            <a:r>
              <a:rPr lang="zh-CN" altLang="en-US" sz="2400" dirty="0">
                <a:latin typeface="+mn-ea"/>
              </a:rPr>
              <a:t>比特的报文段，并为每个报文段 增加一个</a:t>
            </a:r>
            <a:r>
              <a:rPr lang="en-US" altLang="zh-CN" sz="2400" dirty="0">
                <a:latin typeface="+mn-ea"/>
              </a:rPr>
              <a:t>80</a:t>
            </a:r>
            <a:r>
              <a:rPr lang="zh-CN" altLang="en-US" sz="2400" dirty="0">
                <a:latin typeface="+mn-ea"/>
              </a:rPr>
              <a:t>比特的首部，</a:t>
            </a:r>
            <a:r>
              <a:rPr lang="zh-CN" altLang="en-US" sz="2400" dirty="0" smtClean="0">
                <a:latin typeface="+mn-ea"/>
              </a:rPr>
              <a:t>形成</a:t>
            </a:r>
            <a:r>
              <a:rPr lang="en-US" altLang="zh-CN" sz="2400" dirty="0" smtClean="0">
                <a:latin typeface="+mn-ea"/>
              </a:rPr>
              <a:t>L= </a:t>
            </a:r>
            <a:r>
              <a:rPr lang="en-US" altLang="zh-CN" sz="2400" dirty="0">
                <a:latin typeface="+mn-ea"/>
              </a:rPr>
              <a:t>80+5</a:t>
            </a:r>
            <a:r>
              <a:rPr lang="zh-CN" altLang="en-US" sz="2400" dirty="0">
                <a:latin typeface="+mn-ea"/>
              </a:rPr>
              <a:t>比特的分组。每条链路的传输速率为</a:t>
            </a:r>
            <a:r>
              <a:rPr lang="en-US" altLang="zh-CN" sz="2400" dirty="0">
                <a:latin typeface="+mn-ea"/>
              </a:rPr>
              <a:t>Kbps</a:t>
            </a:r>
            <a:r>
              <a:rPr lang="zh-CN" altLang="en-US" sz="2400" dirty="0">
                <a:latin typeface="+mn-ea"/>
              </a:rPr>
              <a:t>。求出从</a:t>
            </a:r>
            <a:r>
              <a:rPr lang="en-US" altLang="zh-CN" sz="2400" dirty="0">
                <a:latin typeface="+mn-ea"/>
              </a:rPr>
              <a:t>A</a:t>
            </a:r>
            <a:r>
              <a:rPr lang="zh-CN" altLang="en-US" sz="2400" dirty="0">
                <a:latin typeface="+mn-ea"/>
              </a:rPr>
              <a:t>到</a:t>
            </a:r>
            <a:r>
              <a:rPr lang="en-US" altLang="zh-CN" sz="2400" dirty="0">
                <a:latin typeface="+mn-ea"/>
              </a:rPr>
              <a:t>B </a:t>
            </a:r>
            <a:r>
              <a:rPr lang="zh-CN" altLang="en-US" sz="2400" dirty="0">
                <a:latin typeface="+mn-ea"/>
              </a:rPr>
              <a:t>移动该文件时延最小的值</a:t>
            </a:r>
            <a:r>
              <a:rPr lang="en-US" altLang="zh-CN" sz="2400" dirty="0">
                <a:latin typeface="+mn-ea"/>
              </a:rPr>
              <a:t>S</a:t>
            </a:r>
            <a:r>
              <a:rPr lang="zh-CN" altLang="en-US" sz="2400" dirty="0">
                <a:latin typeface="+mn-ea"/>
              </a:rPr>
              <a:t>。忽略传播时延。</a:t>
            </a:r>
          </a:p>
        </p:txBody>
      </p:sp>
      <p:sp>
        <p:nvSpPr>
          <p:cNvPr id="7"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pic>
        <p:nvPicPr>
          <p:cNvPr id="4" name="图片 3"/>
          <p:cNvPicPr>
            <a:picLocks noChangeAspect="1"/>
          </p:cNvPicPr>
          <p:nvPr/>
        </p:nvPicPr>
        <p:blipFill>
          <a:blip r:embed="rId3"/>
          <a:stretch>
            <a:fillRect/>
          </a:stretch>
        </p:blipFill>
        <p:spPr>
          <a:xfrm>
            <a:off x="1967431" y="2686656"/>
            <a:ext cx="7858125" cy="1019175"/>
          </a:xfrm>
          <a:prstGeom prst="rect">
            <a:avLst/>
          </a:prstGeom>
        </p:spPr>
      </p:pic>
      <p:sp>
        <p:nvSpPr>
          <p:cNvPr id="6" name="矩形 5"/>
          <p:cNvSpPr/>
          <p:nvPr/>
        </p:nvSpPr>
        <p:spPr>
          <a:xfrm>
            <a:off x="3513599" y="4805557"/>
            <a:ext cx="3236336" cy="461665"/>
          </a:xfrm>
          <a:prstGeom prst="rect">
            <a:avLst/>
          </a:prstGeom>
        </p:spPr>
        <p:txBody>
          <a:bodyPr wrap="square">
            <a:spAutoFit/>
          </a:bodyPr>
          <a:lstStyle/>
          <a:p>
            <a:r>
              <a:rPr lang="en-US" altLang="zh-CN" sz="2400" b="1" dirty="0" smtClean="0">
                <a:solidFill>
                  <a:srgbClr val="FF0000"/>
                </a:solidFill>
                <a:latin typeface="宋体" panose="02010600030101010101" pitchFamily="2" charset="-122"/>
                <a:ea typeface="宋体" panose="02010600030101010101" pitchFamily="2" charset="-122"/>
              </a:rPr>
              <a:t>(2+F/S)(80+S)/R</a:t>
            </a:r>
            <a:endParaRPr lang="zh-CN" altLang="en-US" sz="2400" b="1"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388464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4" name="矩形 3"/>
          <p:cNvSpPr/>
          <p:nvPr/>
        </p:nvSpPr>
        <p:spPr>
          <a:xfrm>
            <a:off x="626489" y="679809"/>
            <a:ext cx="11293962" cy="6063198"/>
          </a:xfrm>
          <a:prstGeom prst="rect">
            <a:avLst/>
          </a:prstGeom>
        </p:spPr>
        <p:txBody>
          <a:bodyPr wrap="square">
            <a:spAutoFit/>
          </a:bodyPr>
          <a:lstStyle/>
          <a:p>
            <a:r>
              <a:rPr lang="en-US" altLang="zh-CN" sz="2400" b="1" dirty="0" smtClean="0">
                <a:latin typeface="+mn-ea"/>
              </a:rPr>
              <a:t>1.</a:t>
            </a:r>
            <a:r>
              <a:rPr lang="zh-CN" altLang="en-US" sz="2400" b="1" dirty="0" smtClean="0">
                <a:latin typeface="+mn-ea"/>
              </a:rPr>
              <a:t>协议分层</a:t>
            </a:r>
            <a:endParaRPr lang="en-US" altLang="zh-CN" sz="2400" b="1" dirty="0" smtClean="0">
              <a:latin typeface="+mn-ea"/>
            </a:endParaRPr>
          </a:p>
          <a:p>
            <a:r>
              <a:rPr lang="zh-CN" altLang="en-US" sz="2000" dirty="0" smtClean="0">
                <a:latin typeface="+mn-ea"/>
              </a:rPr>
              <a:t>（</a:t>
            </a:r>
            <a:r>
              <a:rPr lang="en-US" altLang="zh-CN" sz="2000" dirty="0" smtClean="0">
                <a:latin typeface="+mn-ea"/>
              </a:rPr>
              <a:t>1</a:t>
            </a:r>
            <a:r>
              <a:rPr lang="zh-CN" altLang="en-US" sz="2000" dirty="0" smtClean="0">
                <a:latin typeface="+mn-ea"/>
              </a:rPr>
              <a:t>）计算机网络体系结构</a:t>
            </a:r>
            <a:r>
              <a:rPr lang="zh-CN" altLang="zh-CN" sz="2000" dirty="0" smtClean="0"/>
              <a:t>分为</a:t>
            </a:r>
            <a:r>
              <a:rPr lang="zh-CN" altLang="zh-CN" sz="2000" dirty="0"/>
              <a:t>很多层，每层完成一个特定功能，层和层之间相互协作，底层为上一层提供服务，上层使用底层提供的</a:t>
            </a:r>
            <a:r>
              <a:rPr lang="zh-CN" altLang="zh-CN" sz="2000" dirty="0" smtClean="0"/>
              <a:t>服务</a:t>
            </a:r>
            <a:r>
              <a:rPr lang="zh-CN" altLang="en-US" sz="2000" dirty="0" smtClean="0"/>
              <a:t>（</a:t>
            </a:r>
            <a:r>
              <a:rPr lang="zh-CN" altLang="en-US" sz="2000" dirty="0"/>
              <a:t>服务模型</a:t>
            </a:r>
            <a:r>
              <a:rPr lang="zh-CN" altLang="en-US" sz="2000" dirty="0" smtClean="0"/>
              <a:t>）</a:t>
            </a:r>
            <a:r>
              <a:rPr lang="zh-CN" altLang="zh-CN" sz="2000" dirty="0" smtClean="0"/>
              <a:t>，</a:t>
            </a:r>
            <a:r>
              <a:rPr lang="zh-CN" altLang="zh-CN" sz="2000" dirty="0"/>
              <a:t>实现本层的功能，再为上一层提供服务。 </a:t>
            </a:r>
            <a:endParaRPr lang="en-US" altLang="zh-CN" sz="2000" dirty="0" smtClean="0">
              <a:latin typeface="+mn-ea"/>
            </a:endParaRPr>
          </a:p>
          <a:p>
            <a:r>
              <a:rPr lang="zh-CN" altLang="en-US" sz="2000" dirty="0"/>
              <a:t>（</a:t>
            </a:r>
            <a:r>
              <a:rPr lang="en-US" altLang="zh-CN" sz="2000" dirty="0"/>
              <a:t>2</a:t>
            </a:r>
            <a:r>
              <a:rPr lang="zh-CN" altLang="en-US" sz="2000" dirty="0" smtClean="0"/>
              <a:t>）网络设计者以分层的方式组织协议，以及实现这些协议的网络软硬件。</a:t>
            </a:r>
            <a:endParaRPr lang="en-US" altLang="zh-CN" sz="2000" dirty="0" smtClean="0"/>
          </a:p>
          <a:p>
            <a:r>
              <a:rPr lang="zh-CN" altLang="en-US" sz="2000" dirty="0">
                <a:latin typeface="+mn-ea"/>
              </a:rPr>
              <a:t>（</a:t>
            </a:r>
            <a:r>
              <a:rPr lang="en-US" altLang="zh-CN" sz="2000" dirty="0">
                <a:latin typeface="+mn-ea"/>
              </a:rPr>
              <a:t>3</a:t>
            </a:r>
            <a:r>
              <a:rPr lang="zh-CN" altLang="en-US" sz="2000" dirty="0">
                <a:latin typeface="+mn-ea"/>
              </a:rPr>
              <a:t>）一个协议层能够用软件、硬件或者两者结合实现</a:t>
            </a:r>
            <a:endParaRPr lang="en-US" altLang="zh-CN" sz="2000" dirty="0">
              <a:latin typeface="+mn-ea"/>
            </a:endParaRPr>
          </a:p>
          <a:p>
            <a:r>
              <a:rPr lang="zh-CN" altLang="en-US" sz="2000" dirty="0" smtClean="0">
                <a:latin typeface="+mn-ea"/>
              </a:rPr>
              <a:t>（</a:t>
            </a:r>
            <a:r>
              <a:rPr lang="en-US" altLang="zh-CN" sz="2000" dirty="0" smtClean="0">
                <a:latin typeface="+mn-ea"/>
              </a:rPr>
              <a:t>4</a:t>
            </a:r>
            <a:r>
              <a:rPr lang="zh-CN" altLang="en-US" sz="2000" dirty="0" smtClean="0">
                <a:latin typeface="+mn-ea"/>
              </a:rPr>
              <a:t>）各层的所有协议称为协议栈，如因特网</a:t>
            </a:r>
            <a:r>
              <a:rPr lang="en-US" altLang="zh-CN" sz="2000" dirty="0" smtClean="0">
                <a:latin typeface="+mn-ea"/>
              </a:rPr>
              <a:t>TCP/IP</a:t>
            </a:r>
            <a:r>
              <a:rPr lang="zh-CN" altLang="en-US" sz="2000" dirty="0" smtClean="0">
                <a:latin typeface="+mn-ea"/>
              </a:rPr>
              <a:t>协议栈</a:t>
            </a:r>
            <a:endParaRPr lang="en-US" altLang="zh-CN" sz="2000" dirty="0" smtClean="0">
              <a:latin typeface="+mn-ea"/>
            </a:endParaRPr>
          </a:p>
          <a:p>
            <a:endParaRPr lang="en-US" altLang="zh-CN" sz="2000" dirty="0" smtClean="0">
              <a:latin typeface="+mn-ea"/>
            </a:endParaRPr>
          </a:p>
          <a:p>
            <a:r>
              <a:rPr lang="en-US" altLang="zh-CN" sz="2400" b="1" dirty="0">
                <a:latin typeface="+mn-ea"/>
              </a:rPr>
              <a:t>2.ISO</a:t>
            </a:r>
            <a:r>
              <a:rPr lang="zh-CN" altLang="en-US" sz="2400" b="1" dirty="0">
                <a:latin typeface="+mn-ea"/>
              </a:rPr>
              <a:t>模型（</a:t>
            </a:r>
            <a:r>
              <a:rPr lang="en-US" altLang="zh-CN" sz="2400" b="1" dirty="0">
                <a:latin typeface="+mn-ea"/>
              </a:rPr>
              <a:t>7</a:t>
            </a:r>
            <a:r>
              <a:rPr lang="zh-CN" altLang="en-US" sz="2400" b="1" dirty="0">
                <a:latin typeface="+mn-ea"/>
              </a:rPr>
              <a:t>层）</a:t>
            </a:r>
            <a:endParaRPr lang="en-US" altLang="zh-CN" sz="2400" b="1" dirty="0">
              <a:latin typeface="+mn-ea"/>
            </a:endParaRPr>
          </a:p>
          <a:p>
            <a:r>
              <a:rPr lang="zh-CN" altLang="en-US" sz="2000" dirty="0" smtClean="0">
                <a:latin typeface="+mn-ea"/>
              </a:rPr>
              <a:t>（</a:t>
            </a:r>
            <a:r>
              <a:rPr lang="en-US" altLang="zh-CN" sz="2000" dirty="0" smtClean="0">
                <a:latin typeface="+mn-ea"/>
              </a:rPr>
              <a:t>1</a:t>
            </a:r>
            <a:r>
              <a:rPr lang="zh-CN" altLang="en-US" sz="2000" dirty="0" smtClean="0">
                <a:latin typeface="+mn-ea"/>
              </a:rPr>
              <a:t>）应用层：网络应用程序和应用层协议（</a:t>
            </a:r>
            <a:r>
              <a:rPr lang="en-US" altLang="zh-CN" sz="2000" dirty="0" smtClean="0">
                <a:latin typeface="+mn-ea"/>
              </a:rPr>
              <a:t>Web</a:t>
            </a:r>
            <a:r>
              <a:rPr lang="zh-CN" altLang="en-US" sz="2000" dirty="0" smtClean="0">
                <a:latin typeface="+mn-ea"/>
              </a:rPr>
              <a:t>应用</a:t>
            </a:r>
            <a:r>
              <a:rPr lang="en-US" altLang="zh-CN" sz="2000" dirty="0" smtClean="0">
                <a:latin typeface="+mn-ea"/>
              </a:rPr>
              <a:t>【HTTP】</a:t>
            </a:r>
            <a:r>
              <a:rPr lang="zh-CN" altLang="en-US" sz="2000" dirty="0" smtClean="0">
                <a:latin typeface="+mn-ea"/>
              </a:rPr>
              <a:t>、电子邮件</a:t>
            </a:r>
            <a:r>
              <a:rPr lang="en-US" altLang="zh-CN" sz="2000" dirty="0" smtClean="0">
                <a:latin typeface="+mn-ea"/>
              </a:rPr>
              <a:t>【SMTP】</a:t>
            </a:r>
            <a:r>
              <a:rPr lang="zh-CN" altLang="en-US" sz="2000" dirty="0" smtClean="0">
                <a:latin typeface="+mn-ea"/>
              </a:rPr>
              <a:t>、文件传输</a:t>
            </a:r>
            <a:r>
              <a:rPr lang="en-US" altLang="zh-CN" sz="2000" dirty="0" smtClean="0">
                <a:latin typeface="+mn-ea"/>
              </a:rPr>
              <a:t>【FTP】</a:t>
            </a:r>
            <a:r>
              <a:rPr lang="zh-CN" altLang="en-US" sz="2000" dirty="0" smtClean="0">
                <a:latin typeface="+mn-ea"/>
              </a:rPr>
              <a:t>）；交换的分组（报文）；</a:t>
            </a:r>
            <a:endParaRPr lang="en-US" altLang="zh-CN" sz="2000" dirty="0" smtClean="0">
              <a:latin typeface="+mn-ea"/>
            </a:endParaRPr>
          </a:p>
          <a:p>
            <a:r>
              <a:rPr lang="zh-CN" altLang="en-US" sz="2000" dirty="0" smtClean="0">
                <a:latin typeface="+mn-ea"/>
              </a:rPr>
              <a:t>（</a:t>
            </a:r>
            <a:r>
              <a:rPr lang="en-US" altLang="zh-CN" sz="2000" dirty="0" smtClean="0">
                <a:latin typeface="+mn-ea"/>
              </a:rPr>
              <a:t>2</a:t>
            </a:r>
            <a:r>
              <a:rPr lang="zh-CN" altLang="en-US" sz="2000" dirty="0" smtClean="0">
                <a:latin typeface="+mn-ea"/>
              </a:rPr>
              <a:t>）表示层：应用程序能解释交换数据的含义。服务包括数据压缩、数据加密、数据描述。</a:t>
            </a:r>
            <a:endParaRPr lang="en-US" altLang="zh-CN" sz="2000" dirty="0" smtClean="0">
              <a:latin typeface="+mn-ea"/>
            </a:endParaRPr>
          </a:p>
          <a:p>
            <a:r>
              <a:rPr lang="zh-CN" altLang="en-US" sz="2000" dirty="0" smtClean="0">
                <a:latin typeface="+mn-ea"/>
              </a:rPr>
              <a:t>（</a:t>
            </a:r>
            <a:r>
              <a:rPr lang="en-US" altLang="zh-CN" sz="2000" dirty="0" smtClean="0">
                <a:latin typeface="+mn-ea"/>
              </a:rPr>
              <a:t>3</a:t>
            </a:r>
            <a:r>
              <a:rPr lang="zh-CN" altLang="en-US" sz="2000" dirty="0" smtClean="0">
                <a:latin typeface="+mn-ea"/>
              </a:rPr>
              <a:t>）会话层：提供数据交换的定界和同步功能，包括建立检查点和同步方法。</a:t>
            </a:r>
            <a:endParaRPr lang="en-US" altLang="zh-CN" sz="2000" dirty="0" smtClean="0">
              <a:latin typeface="+mn-ea"/>
            </a:endParaRPr>
          </a:p>
          <a:p>
            <a:r>
              <a:rPr lang="zh-CN" altLang="en-US" sz="2000" dirty="0" smtClean="0">
                <a:latin typeface="+mn-ea"/>
              </a:rPr>
              <a:t>（</a:t>
            </a:r>
            <a:r>
              <a:rPr lang="en-US" altLang="zh-CN" sz="2000" dirty="0">
                <a:latin typeface="+mn-ea"/>
              </a:rPr>
              <a:t>4</a:t>
            </a:r>
            <a:r>
              <a:rPr lang="zh-CN" altLang="en-US" sz="2000" dirty="0" smtClean="0">
                <a:latin typeface="+mn-ea"/>
              </a:rPr>
              <a:t>）运输层：应用程序端点之间传输应用层报文（</a:t>
            </a:r>
            <a:r>
              <a:rPr lang="en-US" altLang="zh-CN" sz="2000" dirty="0" smtClean="0">
                <a:latin typeface="+mn-ea"/>
              </a:rPr>
              <a:t>TCP【</a:t>
            </a:r>
            <a:r>
              <a:rPr lang="zh-CN" altLang="en-US" sz="2000" dirty="0" smtClean="0">
                <a:latin typeface="+mn-ea"/>
              </a:rPr>
              <a:t>面向连接、可靠传输、流量控制、拥塞控制</a:t>
            </a:r>
            <a:r>
              <a:rPr lang="en-US" altLang="zh-CN" sz="2000" dirty="0" smtClean="0">
                <a:latin typeface="+mn-ea"/>
              </a:rPr>
              <a:t>】</a:t>
            </a:r>
            <a:r>
              <a:rPr lang="zh-CN" altLang="en-US" sz="2000" dirty="0" smtClean="0">
                <a:latin typeface="+mn-ea"/>
              </a:rPr>
              <a:t>、</a:t>
            </a:r>
            <a:r>
              <a:rPr lang="en-US" altLang="zh-CN" sz="2000" dirty="0" smtClean="0">
                <a:latin typeface="+mn-ea"/>
              </a:rPr>
              <a:t>UDP</a:t>
            </a:r>
            <a:r>
              <a:rPr lang="zh-CN" altLang="en-US" sz="2000" dirty="0" smtClean="0">
                <a:latin typeface="+mn-ea"/>
              </a:rPr>
              <a:t>）；不提供时间保证；运输层的分组（报文段）。</a:t>
            </a:r>
            <a:endParaRPr lang="en-US" altLang="zh-CN" sz="2000" dirty="0" smtClean="0">
              <a:latin typeface="+mn-ea"/>
            </a:endParaRPr>
          </a:p>
          <a:p>
            <a:r>
              <a:rPr lang="zh-CN" altLang="en-US" sz="2000" dirty="0" smtClean="0">
                <a:latin typeface="+mn-ea"/>
              </a:rPr>
              <a:t>（</a:t>
            </a:r>
            <a:r>
              <a:rPr lang="en-US" altLang="zh-CN" sz="2000" dirty="0" smtClean="0">
                <a:latin typeface="+mn-ea"/>
              </a:rPr>
              <a:t>5</a:t>
            </a:r>
            <a:r>
              <a:rPr lang="zh-CN" altLang="en-US" sz="2000" dirty="0" smtClean="0">
                <a:latin typeface="+mn-ea"/>
              </a:rPr>
              <a:t>）网络层：将网络层分组（数据报）从一台主机传输到另一台主机（网际协议</a:t>
            </a:r>
            <a:r>
              <a:rPr lang="en-US" altLang="zh-CN" sz="2000" dirty="0" smtClean="0">
                <a:latin typeface="+mn-ea"/>
              </a:rPr>
              <a:t>IP</a:t>
            </a:r>
            <a:r>
              <a:rPr lang="zh-CN" altLang="en-US" sz="2000" dirty="0" smtClean="0">
                <a:latin typeface="+mn-ea"/>
              </a:rPr>
              <a:t>、路由选择协议）。</a:t>
            </a:r>
            <a:endParaRPr lang="en-US" altLang="zh-CN" sz="2000" dirty="0" smtClean="0">
              <a:latin typeface="+mn-ea"/>
            </a:endParaRPr>
          </a:p>
          <a:p>
            <a:r>
              <a:rPr lang="zh-CN" altLang="en-US" sz="2000" dirty="0" smtClean="0">
                <a:latin typeface="+mn-ea"/>
              </a:rPr>
              <a:t>（</a:t>
            </a:r>
            <a:r>
              <a:rPr lang="en-US" altLang="zh-CN" sz="2000" dirty="0" smtClean="0">
                <a:latin typeface="+mn-ea"/>
              </a:rPr>
              <a:t>6</a:t>
            </a:r>
            <a:r>
              <a:rPr lang="zh-CN" altLang="en-US" sz="2000" dirty="0" smtClean="0">
                <a:latin typeface="+mn-ea"/>
              </a:rPr>
              <a:t>）链路层：将分组（帧）从一个节点（主机或路由器）传输到另一个节点（</a:t>
            </a:r>
            <a:r>
              <a:rPr lang="zh-CN" altLang="en-US" sz="2000" dirty="0" smtClean="0">
                <a:solidFill>
                  <a:srgbClr val="FF0000"/>
                </a:solidFill>
                <a:latin typeface="+mn-ea"/>
              </a:rPr>
              <a:t>可靠交付</a:t>
            </a:r>
            <a:r>
              <a:rPr lang="zh-CN" altLang="en-US" sz="2000" dirty="0" smtClean="0">
                <a:latin typeface="+mn-ea"/>
              </a:rPr>
              <a:t>、不同链路</a:t>
            </a:r>
            <a:r>
              <a:rPr lang="en-US" altLang="zh-CN" sz="2000" dirty="0" smtClean="0">
                <a:latin typeface="+mn-ea"/>
              </a:rPr>
              <a:t>【</a:t>
            </a:r>
            <a:r>
              <a:rPr lang="zh-CN" altLang="en-US" sz="2000" dirty="0">
                <a:latin typeface="+mn-ea"/>
              </a:rPr>
              <a:t>以太网、</a:t>
            </a:r>
            <a:r>
              <a:rPr lang="en-US" altLang="zh-CN" sz="2000" dirty="0" err="1">
                <a:latin typeface="+mn-ea"/>
              </a:rPr>
              <a:t>Wifi</a:t>
            </a:r>
            <a:r>
              <a:rPr lang="zh-CN" altLang="en-US" sz="2000" dirty="0">
                <a:latin typeface="+mn-ea"/>
              </a:rPr>
              <a:t>、电缆</a:t>
            </a:r>
            <a:r>
              <a:rPr lang="en-US" altLang="zh-CN" sz="2000" dirty="0" smtClean="0">
                <a:latin typeface="+mn-ea"/>
              </a:rPr>
              <a:t>】</a:t>
            </a:r>
            <a:r>
              <a:rPr lang="zh-CN" altLang="en-US" sz="2000" dirty="0" smtClean="0">
                <a:latin typeface="+mn-ea"/>
              </a:rPr>
              <a:t>有不同协议，广播链路和点对点链路）。</a:t>
            </a:r>
            <a:endParaRPr lang="en-US" altLang="zh-CN" sz="2000" dirty="0" smtClean="0">
              <a:latin typeface="+mn-ea"/>
            </a:endParaRPr>
          </a:p>
          <a:p>
            <a:r>
              <a:rPr lang="zh-CN" altLang="en-US" sz="2000" dirty="0" smtClean="0">
                <a:latin typeface="+mn-ea"/>
              </a:rPr>
              <a:t>（</a:t>
            </a:r>
            <a:r>
              <a:rPr lang="en-US" altLang="zh-CN" sz="2000" dirty="0" smtClean="0">
                <a:latin typeface="+mn-ea"/>
              </a:rPr>
              <a:t>7</a:t>
            </a:r>
            <a:r>
              <a:rPr lang="zh-CN" altLang="en-US" sz="2000" dirty="0" smtClean="0">
                <a:latin typeface="+mn-ea"/>
              </a:rPr>
              <a:t>）物理层：将数据帧一个</a:t>
            </a:r>
            <a:r>
              <a:rPr lang="en-US" altLang="zh-CN" sz="2000" dirty="0" smtClean="0">
                <a:latin typeface="+mn-ea"/>
              </a:rPr>
              <a:t>bit</a:t>
            </a:r>
            <a:r>
              <a:rPr lang="zh-CN" altLang="en-US" sz="2000" dirty="0" smtClean="0">
                <a:latin typeface="+mn-ea"/>
              </a:rPr>
              <a:t>一个</a:t>
            </a:r>
            <a:r>
              <a:rPr lang="en-US" altLang="zh-CN" sz="2000" dirty="0" smtClean="0">
                <a:latin typeface="+mn-ea"/>
              </a:rPr>
              <a:t>bit</a:t>
            </a:r>
            <a:r>
              <a:rPr lang="zh-CN" altLang="en-US" sz="2000" dirty="0" smtClean="0">
                <a:latin typeface="+mn-ea"/>
              </a:rPr>
              <a:t>从一个节点移动到另一个节点（协议与传输媒体有关）。</a:t>
            </a:r>
            <a:endParaRPr lang="zh-CN" altLang="en-US" sz="2400" dirty="0" smtClean="0">
              <a:latin typeface="+mn-ea"/>
            </a:endParaRPr>
          </a:p>
        </p:txBody>
      </p:sp>
      <p:sp>
        <p:nvSpPr>
          <p:cNvPr id="6" name="矩形 5"/>
          <p:cNvSpPr/>
          <p:nvPr/>
        </p:nvSpPr>
        <p:spPr>
          <a:xfrm>
            <a:off x="11098283" y="521435"/>
            <a:ext cx="822661" cy="369332"/>
          </a:xfrm>
          <a:prstGeom prst="rect">
            <a:avLst/>
          </a:prstGeom>
        </p:spPr>
        <p:txBody>
          <a:bodyPr wrap="none">
            <a:spAutoFit/>
          </a:bodyPr>
          <a:lstStyle/>
          <a:p>
            <a:r>
              <a:rPr lang="en-US" altLang="zh-CN" dirty="0" smtClean="0">
                <a:latin typeface="+mn-ea"/>
              </a:rPr>
              <a:t>03/16</a:t>
            </a:r>
            <a:endParaRPr lang="zh-CN" altLang="en-US" dirty="0"/>
          </a:p>
        </p:txBody>
      </p:sp>
    </p:spTree>
    <p:extLst>
      <p:ext uri="{BB962C8B-B14F-4D97-AF65-F5344CB8AC3E}">
        <p14:creationId xmlns:p14="http://schemas.microsoft.com/office/powerpoint/2010/main" val="32661412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4" name="矩形 3"/>
          <p:cNvSpPr/>
          <p:nvPr/>
        </p:nvSpPr>
        <p:spPr>
          <a:xfrm>
            <a:off x="626489" y="679809"/>
            <a:ext cx="11293962" cy="4339650"/>
          </a:xfrm>
          <a:prstGeom prst="rect">
            <a:avLst/>
          </a:prstGeom>
        </p:spPr>
        <p:txBody>
          <a:bodyPr wrap="square">
            <a:spAutoFit/>
          </a:bodyPr>
          <a:lstStyle/>
          <a:p>
            <a:r>
              <a:rPr lang="en-US" altLang="zh-CN" sz="2400" b="1" dirty="0">
                <a:latin typeface="+mn-ea"/>
              </a:rPr>
              <a:t>3</a:t>
            </a:r>
            <a:r>
              <a:rPr lang="zh-CN" altLang="en-US" sz="2400" b="1" dirty="0" smtClean="0">
                <a:latin typeface="+mn-ea"/>
              </a:rPr>
              <a:t>、协议分层的好处</a:t>
            </a:r>
            <a:endParaRPr lang="en-US" altLang="zh-CN" sz="2400" b="1" dirty="0" smtClean="0">
              <a:latin typeface="+mn-ea"/>
            </a:endParaRPr>
          </a:p>
          <a:p>
            <a:r>
              <a:rPr lang="zh-CN" altLang="en-US" sz="2400" b="1" dirty="0" smtClean="0">
                <a:latin typeface="+mn-ea"/>
              </a:rPr>
              <a:t>（</a:t>
            </a:r>
            <a:r>
              <a:rPr lang="en-US" altLang="zh-CN" sz="2400" b="1" dirty="0" smtClean="0">
                <a:latin typeface="+mn-ea"/>
              </a:rPr>
              <a:t>1</a:t>
            </a:r>
            <a:r>
              <a:rPr lang="zh-CN" altLang="en-US" sz="2400" b="1" dirty="0" smtClean="0">
                <a:latin typeface="+mn-ea"/>
              </a:rPr>
              <a:t>）</a:t>
            </a:r>
            <a:r>
              <a:rPr lang="zh-CN" altLang="en-US" sz="2400" b="1" dirty="0"/>
              <a:t>结构清晰，有利于识别复杂系统的部件及其关系 </a:t>
            </a:r>
          </a:p>
          <a:p>
            <a:r>
              <a:rPr lang="zh-CN" altLang="en-US" sz="2400" b="1" dirty="0" smtClean="0">
                <a:latin typeface="+mn-ea"/>
              </a:rPr>
              <a:t>（</a:t>
            </a:r>
            <a:r>
              <a:rPr lang="en-US" altLang="zh-CN" sz="2400" b="1" dirty="0" smtClean="0">
                <a:latin typeface="+mn-ea"/>
              </a:rPr>
              <a:t>2</a:t>
            </a:r>
            <a:r>
              <a:rPr lang="zh-CN" altLang="en-US" sz="2400" b="1" dirty="0" smtClean="0">
                <a:latin typeface="+mn-ea"/>
              </a:rPr>
              <a:t>）</a:t>
            </a:r>
            <a:r>
              <a:rPr lang="zh-CN" altLang="en-US" sz="2400" b="1" dirty="0">
                <a:latin typeface="+mn-ea"/>
              </a:rPr>
              <a:t>模块化使得系统的</a:t>
            </a:r>
            <a:r>
              <a:rPr lang="zh-CN" altLang="en-US" sz="2400" b="1" dirty="0">
                <a:solidFill>
                  <a:srgbClr val="FF0000"/>
                </a:solidFill>
                <a:latin typeface="+mn-ea"/>
              </a:rPr>
              <a:t>升级、维护</a:t>
            </a:r>
          </a:p>
          <a:p>
            <a:r>
              <a:rPr lang="zh-CN" altLang="en-US" sz="2400" b="1" dirty="0" smtClean="0">
                <a:latin typeface="+mn-ea"/>
              </a:rPr>
              <a:t>（</a:t>
            </a:r>
            <a:r>
              <a:rPr lang="en-US" altLang="zh-CN" sz="2400" b="1" dirty="0" smtClean="0">
                <a:latin typeface="+mn-ea"/>
              </a:rPr>
              <a:t>3</a:t>
            </a:r>
            <a:r>
              <a:rPr lang="zh-CN" altLang="en-US" sz="2400" b="1" dirty="0" smtClean="0">
                <a:latin typeface="+mn-ea"/>
              </a:rPr>
              <a:t>）</a:t>
            </a:r>
            <a:r>
              <a:rPr lang="zh-CN" altLang="en-US" sz="2400" b="1" dirty="0"/>
              <a:t>有利于标准化 </a:t>
            </a:r>
            <a:endParaRPr lang="en-US" altLang="zh-CN" sz="2400" b="1" dirty="0"/>
          </a:p>
          <a:p>
            <a:endParaRPr lang="en-US" altLang="zh-CN" sz="2400" b="1" dirty="0">
              <a:latin typeface="+mn-ea"/>
            </a:endParaRPr>
          </a:p>
          <a:p>
            <a:endParaRPr lang="en-US" altLang="zh-CN" sz="2400" b="1" dirty="0" smtClean="0">
              <a:latin typeface="+mn-ea"/>
            </a:endParaRPr>
          </a:p>
          <a:p>
            <a:r>
              <a:rPr lang="en-US" altLang="zh-CN" sz="2400" b="1" dirty="0" smtClean="0">
                <a:latin typeface="+mn-ea"/>
              </a:rPr>
              <a:t>4</a:t>
            </a:r>
            <a:r>
              <a:rPr lang="zh-CN" altLang="en-US" sz="2400" b="1" dirty="0" smtClean="0">
                <a:latin typeface="+mn-ea"/>
              </a:rPr>
              <a:t>、为什么存在网络</a:t>
            </a:r>
            <a:r>
              <a:rPr lang="zh-CN" altLang="en-US" sz="2400" b="1" dirty="0">
                <a:latin typeface="+mn-ea"/>
              </a:rPr>
              <a:t>安全</a:t>
            </a:r>
            <a:endParaRPr lang="en-US" altLang="zh-CN" sz="2400" b="1" dirty="0">
              <a:latin typeface="+mn-ea"/>
            </a:endParaRPr>
          </a:p>
          <a:p>
            <a:r>
              <a:rPr lang="zh-CN" altLang="en-US" sz="2000" dirty="0" smtClean="0">
                <a:latin typeface="+mn-ea"/>
              </a:rPr>
              <a:t>（</a:t>
            </a:r>
            <a:r>
              <a:rPr lang="en-US" altLang="zh-CN" sz="2000" dirty="0" smtClean="0">
                <a:latin typeface="+mn-ea"/>
              </a:rPr>
              <a:t>1</a:t>
            </a:r>
            <a:r>
              <a:rPr lang="zh-CN" altLang="en-US" sz="2000" dirty="0" smtClean="0">
                <a:latin typeface="+mn-ea"/>
              </a:rPr>
              <a:t>）</a:t>
            </a:r>
            <a:r>
              <a:rPr lang="zh-CN" altLang="zh-CN" sz="2000" dirty="0"/>
              <a:t>网络的开放性，</a:t>
            </a:r>
            <a:r>
              <a:rPr lang="en-US" altLang="zh-CN" sz="2000" dirty="0"/>
              <a:t>internet</a:t>
            </a:r>
            <a:r>
              <a:rPr lang="zh-CN" altLang="zh-CN" sz="2000" dirty="0"/>
              <a:t>是一个开放性的网络，架构、技术和协议，涉及的原理和知识都是公开</a:t>
            </a:r>
            <a:r>
              <a:rPr lang="zh-CN" altLang="zh-CN" sz="2000" dirty="0" smtClean="0"/>
              <a:t>的</a:t>
            </a:r>
            <a:r>
              <a:rPr lang="zh-CN" altLang="en-US" sz="2000" dirty="0" smtClean="0"/>
              <a:t>。</a:t>
            </a:r>
            <a:endParaRPr lang="en-US" altLang="zh-CN" sz="2000" dirty="0" smtClean="0">
              <a:latin typeface="+mn-ea"/>
            </a:endParaRPr>
          </a:p>
          <a:p>
            <a:r>
              <a:rPr lang="zh-CN" altLang="en-US" sz="2000" dirty="0" smtClean="0">
                <a:latin typeface="+mn-ea"/>
              </a:rPr>
              <a:t>（</a:t>
            </a:r>
            <a:r>
              <a:rPr lang="en-US" altLang="zh-CN" sz="2000" dirty="0" smtClean="0">
                <a:latin typeface="+mn-ea"/>
              </a:rPr>
              <a:t>2</a:t>
            </a:r>
            <a:r>
              <a:rPr lang="zh-CN" altLang="en-US" sz="2000" dirty="0" smtClean="0">
                <a:latin typeface="+mn-ea"/>
              </a:rPr>
              <a:t>）</a:t>
            </a:r>
            <a:r>
              <a:rPr lang="zh-CN" altLang="zh-CN" sz="2000" dirty="0"/>
              <a:t>软硬件和协议涉及局限造成</a:t>
            </a:r>
            <a:r>
              <a:rPr lang="zh-CN" altLang="zh-CN" sz="2000" dirty="0" smtClean="0"/>
              <a:t>的</a:t>
            </a:r>
            <a:r>
              <a:rPr lang="zh-CN" altLang="en-US" sz="2000" dirty="0" smtClean="0"/>
              <a:t>。</a:t>
            </a:r>
            <a:endParaRPr lang="en-US" altLang="zh-CN" sz="2000" dirty="0">
              <a:latin typeface="+mn-ea"/>
            </a:endParaRPr>
          </a:p>
          <a:p>
            <a:endParaRPr lang="en-US" altLang="zh-CN" sz="2400" dirty="0" smtClean="0">
              <a:latin typeface="+mn-ea"/>
            </a:endParaRPr>
          </a:p>
          <a:p>
            <a:r>
              <a:rPr lang="en-US" altLang="zh-CN" sz="2400" b="1" dirty="0">
                <a:latin typeface="+mn-ea"/>
              </a:rPr>
              <a:t>5</a:t>
            </a:r>
            <a:r>
              <a:rPr lang="zh-CN" altLang="en-US" sz="2400" b="1" dirty="0" smtClean="0">
                <a:latin typeface="+mn-ea"/>
              </a:rPr>
              <a:t>、</a:t>
            </a:r>
            <a:r>
              <a:rPr lang="zh-CN" altLang="zh-CN" sz="2400" b="1" dirty="0"/>
              <a:t>常见的网络攻击</a:t>
            </a:r>
            <a:r>
              <a:rPr lang="zh-CN" altLang="en-US" sz="2400" dirty="0"/>
              <a:t>：</a:t>
            </a:r>
            <a:r>
              <a:rPr lang="zh-CN" altLang="zh-CN" sz="2400" dirty="0"/>
              <a:t>被动攻击和</a:t>
            </a:r>
            <a:r>
              <a:rPr lang="zh-CN" altLang="zh-CN" sz="2400" dirty="0" smtClean="0"/>
              <a:t>主动攻击</a:t>
            </a:r>
            <a:endParaRPr lang="en-US" altLang="zh-CN" sz="2400" dirty="0" smtClean="0">
              <a:latin typeface="+mn-ea"/>
            </a:endParaRPr>
          </a:p>
        </p:txBody>
      </p:sp>
      <p:sp>
        <p:nvSpPr>
          <p:cNvPr id="6" name="矩形 5"/>
          <p:cNvSpPr/>
          <p:nvPr/>
        </p:nvSpPr>
        <p:spPr>
          <a:xfrm>
            <a:off x="11098283" y="521435"/>
            <a:ext cx="822661" cy="369332"/>
          </a:xfrm>
          <a:prstGeom prst="rect">
            <a:avLst/>
          </a:prstGeom>
        </p:spPr>
        <p:txBody>
          <a:bodyPr wrap="none">
            <a:spAutoFit/>
          </a:bodyPr>
          <a:lstStyle/>
          <a:p>
            <a:r>
              <a:rPr lang="en-US" altLang="zh-CN" dirty="0" smtClean="0">
                <a:latin typeface="+mn-ea"/>
              </a:rPr>
              <a:t>03/16</a:t>
            </a:r>
            <a:endParaRPr lang="zh-CN" altLang="en-US" dirty="0"/>
          </a:p>
        </p:txBody>
      </p:sp>
    </p:spTree>
    <p:extLst>
      <p:ext uri="{BB962C8B-B14F-4D97-AF65-F5344CB8AC3E}">
        <p14:creationId xmlns:p14="http://schemas.microsoft.com/office/powerpoint/2010/main" val="299431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4" name="矩形 3"/>
          <p:cNvSpPr/>
          <p:nvPr/>
        </p:nvSpPr>
        <p:spPr>
          <a:xfrm>
            <a:off x="626489" y="679809"/>
            <a:ext cx="11293962" cy="5232202"/>
          </a:xfrm>
          <a:prstGeom prst="rect">
            <a:avLst/>
          </a:prstGeom>
        </p:spPr>
        <p:txBody>
          <a:bodyPr wrap="square">
            <a:spAutoFit/>
          </a:bodyPr>
          <a:lstStyle/>
          <a:p>
            <a:r>
              <a:rPr lang="en-US" altLang="zh-CN" sz="2400" b="1" dirty="0">
                <a:latin typeface="+mn-ea"/>
              </a:rPr>
              <a:t>6</a:t>
            </a:r>
            <a:r>
              <a:rPr lang="zh-CN" altLang="en-US" sz="2400" b="1" dirty="0">
                <a:latin typeface="+mn-ea"/>
              </a:rPr>
              <a:t>、</a:t>
            </a:r>
            <a:r>
              <a:rPr lang="zh-CN" altLang="zh-CN" sz="2400" b="1" dirty="0">
                <a:latin typeface="+mn-ea"/>
              </a:rPr>
              <a:t>恶意软件</a:t>
            </a:r>
            <a:endParaRPr lang="en-US" altLang="zh-CN" sz="2400" b="1" dirty="0">
              <a:latin typeface="+mn-ea"/>
            </a:endParaRPr>
          </a:p>
          <a:p>
            <a:r>
              <a:rPr lang="zh-CN" altLang="en-US" sz="2000" dirty="0" smtClean="0"/>
              <a:t>病毒、</a:t>
            </a:r>
            <a:r>
              <a:rPr lang="zh-CN" altLang="zh-CN" sz="2000" dirty="0" smtClean="0"/>
              <a:t>蠕虫</a:t>
            </a:r>
            <a:r>
              <a:rPr lang="zh-CN" altLang="en-US" sz="2000" dirty="0" smtClean="0"/>
              <a:t>、</a:t>
            </a:r>
            <a:r>
              <a:rPr lang="zh-CN" altLang="en-US" sz="2000" dirty="0"/>
              <a:t>僵尸网络</a:t>
            </a:r>
          </a:p>
          <a:p>
            <a:endParaRPr lang="en-US" altLang="zh-CN" sz="2400" b="1" dirty="0">
              <a:latin typeface="+mn-ea"/>
            </a:endParaRPr>
          </a:p>
          <a:p>
            <a:r>
              <a:rPr lang="en-US" altLang="zh-CN" sz="2400" b="1" dirty="0" smtClean="0">
                <a:latin typeface="+mn-ea"/>
              </a:rPr>
              <a:t>7</a:t>
            </a:r>
            <a:r>
              <a:rPr lang="zh-CN" altLang="en-US" sz="2400" b="1" dirty="0" smtClean="0">
                <a:latin typeface="+mn-ea"/>
              </a:rPr>
              <a:t>、</a:t>
            </a:r>
            <a:r>
              <a:rPr lang="en-US" altLang="zh-CN" dirty="0"/>
              <a:t> </a:t>
            </a:r>
            <a:r>
              <a:rPr lang="en-US" altLang="zh-CN" sz="2400" b="1" dirty="0" err="1">
                <a:latin typeface="+mn-ea"/>
              </a:rPr>
              <a:t>DoS</a:t>
            </a:r>
            <a:r>
              <a:rPr lang="zh-CN" altLang="zh-CN" sz="2400" b="1" dirty="0">
                <a:latin typeface="+mn-ea"/>
              </a:rPr>
              <a:t>攻击</a:t>
            </a:r>
            <a:endParaRPr lang="en-US" altLang="zh-CN" sz="2400" b="1" dirty="0">
              <a:latin typeface="+mn-ea"/>
            </a:endParaRPr>
          </a:p>
          <a:p>
            <a:pPr marL="0" lvl="1"/>
            <a:r>
              <a:rPr lang="zh-CN" altLang="en-US" sz="2000" dirty="0"/>
              <a:t>弱点</a:t>
            </a:r>
            <a:r>
              <a:rPr lang="zh-CN" altLang="en-US" sz="2000" dirty="0" smtClean="0"/>
              <a:t>攻击</a:t>
            </a:r>
            <a:r>
              <a:rPr lang="en-US" altLang="zh-CN" sz="2000" dirty="0" smtClean="0"/>
              <a:t>【</a:t>
            </a:r>
            <a:r>
              <a:rPr lang="zh-CN" altLang="en-US" sz="2000" dirty="0" smtClean="0"/>
              <a:t>向目标主机上</a:t>
            </a:r>
            <a:r>
              <a:rPr lang="zh-CN" altLang="zh-CN" dirty="0" smtClean="0"/>
              <a:t>易</a:t>
            </a:r>
            <a:r>
              <a:rPr lang="zh-CN" altLang="zh-CN" dirty="0"/>
              <a:t>受攻击的应用程序和操作系统发送精细的报文</a:t>
            </a:r>
            <a:r>
              <a:rPr lang="en-US" altLang="zh-CN" sz="2000" dirty="0" smtClean="0"/>
              <a:t>】</a:t>
            </a:r>
            <a:r>
              <a:rPr lang="zh-CN" altLang="en-US" sz="2000" dirty="0" smtClean="0"/>
              <a:t>、</a:t>
            </a:r>
            <a:r>
              <a:rPr lang="zh-CN" altLang="en-US" sz="2000" dirty="0"/>
              <a:t>带宽洪</a:t>
            </a:r>
            <a:r>
              <a:rPr lang="zh-CN" altLang="en-US" sz="2000" dirty="0" smtClean="0"/>
              <a:t>泛</a:t>
            </a:r>
            <a:r>
              <a:rPr lang="en-US" altLang="zh-CN" sz="2000" dirty="0" smtClean="0"/>
              <a:t>【</a:t>
            </a:r>
            <a:r>
              <a:rPr lang="zh-CN" altLang="zh-CN" dirty="0"/>
              <a:t>向目标主机发送大量分组</a:t>
            </a:r>
            <a:r>
              <a:rPr lang="en-US" altLang="zh-CN" sz="2000" dirty="0" smtClean="0"/>
              <a:t>】</a:t>
            </a:r>
            <a:r>
              <a:rPr lang="zh-CN" altLang="en-US" sz="2000" dirty="0" smtClean="0"/>
              <a:t>、</a:t>
            </a:r>
            <a:r>
              <a:rPr lang="zh-CN" altLang="en-US" sz="2000" dirty="0"/>
              <a:t>连接洪</a:t>
            </a:r>
            <a:r>
              <a:rPr lang="zh-CN" altLang="en-US" sz="2000" dirty="0" smtClean="0"/>
              <a:t>泛</a:t>
            </a:r>
            <a:r>
              <a:rPr lang="en-US" altLang="zh-CN" sz="2000" dirty="0" smtClean="0"/>
              <a:t>【</a:t>
            </a:r>
            <a:r>
              <a:rPr lang="zh-CN" altLang="zh-CN" dirty="0"/>
              <a:t>利用目标主机创建半开或全开的</a:t>
            </a:r>
            <a:r>
              <a:rPr lang="en-US" altLang="zh-CN" dirty="0"/>
              <a:t>TCP</a:t>
            </a:r>
            <a:r>
              <a:rPr lang="zh-CN" altLang="zh-CN" dirty="0"/>
              <a:t>连接</a:t>
            </a:r>
            <a:r>
              <a:rPr lang="en-US" altLang="zh-CN" sz="2000" dirty="0" smtClean="0"/>
              <a:t>】</a:t>
            </a:r>
            <a:endParaRPr lang="zh-CN" altLang="en-US" sz="2000" dirty="0"/>
          </a:p>
          <a:p>
            <a:endParaRPr lang="en-US" altLang="zh-CN" sz="2400" dirty="0" smtClean="0">
              <a:latin typeface="+mn-ea"/>
            </a:endParaRPr>
          </a:p>
          <a:p>
            <a:r>
              <a:rPr lang="en-US" altLang="zh-CN" sz="2400" b="1" dirty="0">
                <a:latin typeface="+mn-ea"/>
              </a:rPr>
              <a:t>8</a:t>
            </a:r>
            <a:r>
              <a:rPr lang="zh-CN" altLang="en-US" sz="2400" b="1" dirty="0">
                <a:latin typeface="+mn-ea"/>
              </a:rPr>
              <a:t>、嗅探</a:t>
            </a:r>
            <a:r>
              <a:rPr lang="zh-CN" altLang="en-US" sz="2400" b="1" dirty="0" smtClean="0">
                <a:latin typeface="+mn-ea"/>
              </a:rPr>
              <a:t>分组</a:t>
            </a:r>
            <a:endParaRPr lang="en-US" altLang="zh-CN" sz="2400" b="1" dirty="0" smtClean="0">
              <a:latin typeface="+mn-ea"/>
            </a:endParaRPr>
          </a:p>
          <a:p>
            <a:r>
              <a:rPr lang="zh-CN" altLang="en-US" sz="2000" dirty="0"/>
              <a:t>无线网络和以太网</a:t>
            </a:r>
            <a:r>
              <a:rPr lang="en-US" altLang="zh-CN" sz="2000" dirty="0" smtClean="0"/>
              <a:t>LAN</a:t>
            </a:r>
            <a:r>
              <a:rPr lang="zh-CN" altLang="en-US" sz="2000" dirty="0" smtClean="0"/>
              <a:t>；数据加密</a:t>
            </a:r>
            <a:endParaRPr lang="en-US" altLang="zh-CN" sz="2000" dirty="0"/>
          </a:p>
          <a:p>
            <a:endParaRPr lang="en-US" altLang="zh-CN" sz="2400" b="1" dirty="0" smtClean="0">
              <a:latin typeface="+mn-ea"/>
            </a:endParaRPr>
          </a:p>
          <a:p>
            <a:r>
              <a:rPr lang="en-US" altLang="zh-CN" sz="2400" b="1" dirty="0">
                <a:latin typeface="+mn-ea"/>
              </a:rPr>
              <a:t>9</a:t>
            </a:r>
            <a:r>
              <a:rPr lang="zh-CN" altLang="en-US" sz="2400" b="1" dirty="0">
                <a:latin typeface="+mn-ea"/>
              </a:rPr>
              <a:t>、</a:t>
            </a:r>
            <a:r>
              <a:rPr lang="zh-CN" altLang="en-US" sz="2400" b="1" dirty="0" smtClean="0">
                <a:latin typeface="+mn-ea"/>
              </a:rPr>
              <a:t>伪装（</a:t>
            </a:r>
            <a:r>
              <a:rPr lang="en-US" altLang="zh-CN" sz="2400" dirty="0" smtClean="0"/>
              <a:t>IP</a:t>
            </a:r>
            <a:r>
              <a:rPr lang="zh-CN" altLang="en-US" sz="2400" dirty="0" smtClean="0"/>
              <a:t>哄骗</a:t>
            </a:r>
            <a:r>
              <a:rPr lang="zh-CN" altLang="en-US" sz="2400" b="1" dirty="0" smtClean="0">
                <a:latin typeface="+mn-ea"/>
              </a:rPr>
              <a:t>）</a:t>
            </a:r>
            <a:endParaRPr lang="zh-CN" altLang="en-US" sz="2400" b="1" dirty="0">
              <a:latin typeface="+mn-ea"/>
            </a:endParaRPr>
          </a:p>
          <a:p>
            <a:r>
              <a:rPr lang="zh-CN" altLang="en-US" sz="2000" dirty="0"/>
              <a:t>端点鉴别</a:t>
            </a:r>
            <a:endParaRPr lang="en-US" altLang="zh-CN" sz="2000" b="1" dirty="0" smtClean="0">
              <a:latin typeface="+mn-ea"/>
            </a:endParaRPr>
          </a:p>
          <a:p>
            <a:endParaRPr lang="en-US" altLang="zh-CN" sz="2400" b="1" dirty="0" smtClean="0">
              <a:latin typeface="+mn-ea"/>
            </a:endParaRPr>
          </a:p>
          <a:p>
            <a:r>
              <a:rPr lang="en-US" altLang="zh-CN" sz="2400" b="1" dirty="0">
                <a:latin typeface="+mn-ea"/>
              </a:rPr>
              <a:t>10</a:t>
            </a:r>
            <a:r>
              <a:rPr lang="zh-CN" altLang="en-US" sz="2400" b="1" dirty="0">
                <a:latin typeface="+mn-ea"/>
              </a:rPr>
              <a:t>、</a:t>
            </a:r>
            <a:r>
              <a:rPr lang="zh-CN" altLang="zh-CN" sz="2400" b="1" dirty="0">
                <a:latin typeface="+mn-ea"/>
              </a:rPr>
              <a:t>中间人攻击</a:t>
            </a:r>
            <a:endParaRPr lang="en-US" altLang="zh-CN" sz="2400" b="1" dirty="0">
              <a:latin typeface="+mn-ea"/>
            </a:endParaRPr>
          </a:p>
          <a:p>
            <a:r>
              <a:rPr lang="zh-CN" altLang="zh-CN" dirty="0"/>
              <a:t>攻击者与通讯的两端分别创建独立的联系，并交换其所收到的</a:t>
            </a:r>
            <a:r>
              <a:rPr lang="zh-CN" altLang="zh-CN" dirty="0" smtClean="0"/>
              <a:t>数据</a:t>
            </a:r>
            <a:r>
              <a:rPr lang="zh-CN" altLang="en-US" dirty="0" smtClean="0"/>
              <a:t>；</a:t>
            </a:r>
            <a:r>
              <a:rPr lang="zh-CN" altLang="en-US" dirty="0"/>
              <a:t>虚拟专用网</a:t>
            </a:r>
            <a:r>
              <a:rPr lang="en-US" altLang="zh-CN" dirty="0"/>
              <a:t>(VPN</a:t>
            </a:r>
            <a:r>
              <a:rPr lang="en-US" altLang="zh-CN" dirty="0" smtClean="0"/>
              <a:t>)</a:t>
            </a:r>
            <a:r>
              <a:rPr lang="zh-CN" altLang="en-US" dirty="0" smtClean="0"/>
              <a:t>、</a:t>
            </a:r>
            <a:r>
              <a:rPr lang="en-US" altLang="zh-CN" dirty="0"/>
              <a:t>SSL</a:t>
            </a:r>
            <a:r>
              <a:rPr lang="zh-CN" altLang="en-US" dirty="0"/>
              <a:t>证书</a:t>
            </a:r>
            <a:endParaRPr lang="en-US" altLang="zh-CN" dirty="0" smtClean="0"/>
          </a:p>
        </p:txBody>
      </p:sp>
      <p:sp>
        <p:nvSpPr>
          <p:cNvPr id="6" name="矩形 5"/>
          <p:cNvSpPr/>
          <p:nvPr/>
        </p:nvSpPr>
        <p:spPr>
          <a:xfrm>
            <a:off x="11098283" y="521435"/>
            <a:ext cx="822661" cy="369332"/>
          </a:xfrm>
          <a:prstGeom prst="rect">
            <a:avLst/>
          </a:prstGeom>
        </p:spPr>
        <p:txBody>
          <a:bodyPr wrap="none">
            <a:spAutoFit/>
          </a:bodyPr>
          <a:lstStyle/>
          <a:p>
            <a:r>
              <a:rPr lang="en-US" altLang="zh-CN" dirty="0" smtClean="0">
                <a:latin typeface="+mn-ea"/>
              </a:rPr>
              <a:t>03/16</a:t>
            </a:r>
            <a:endParaRPr lang="zh-CN" altLang="en-US" dirty="0"/>
          </a:p>
        </p:txBody>
      </p:sp>
    </p:spTree>
    <p:extLst>
      <p:ext uri="{BB962C8B-B14F-4D97-AF65-F5344CB8AC3E}">
        <p14:creationId xmlns:p14="http://schemas.microsoft.com/office/powerpoint/2010/main" val="26483242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4" name="矩形 3"/>
          <p:cNvSpPr/>
          <p:nvPr/>
        </p:nvSpPr>
        <p:spPr>
          <a:xfrm>
            <a:off x="626489" y="679809"/>
            <a:ext cx="11293962" cy="5232202"/>
          </a:xfrm>
          <a:prstGeom prst="rect">
            <a:avLst/>
          </a:prstGeom>
        </p:spPr>
        <p:txBody>
          <a:bodyPr wrap="square">
            <a:spAutoFit/>
          </a:bodyPr>
          <a:lstStyle/>
          <a:p>
            <a:r>
              <a:rPr lang="en-US" altLang="zh-CN" sz="2400" b="1" dirty="0" smtClean="0">
                <a:latin typeface="+mn-ea"/>
              </a:rPr>
              <a:t>11</a:t>
            </a:r>
            <a:r>
              <a:rPr lang="zh-CN" altLang="en-US" sz="2400" b="1" dirty="0" smtClean="0">
                <a:latin typeface="+mn-ea"/>
              </a:rPr>
              <a:t>、</a:t>
            </a:r>
            <a:r>
              <a:rPr lang="zh-CN" altLang="en-US" sz="2400" b="1" dirty="0">
                <a:latin typeface="+mn-ea"/>
                <a:sym typeface="+mn-lt"/>
              </a:rPr>
              <a:t>网络应用程序</a:t>
            </a:r>
            <a:endParaRPr lang="zh-CN" altLang="en-US" sz="2400" b="1" dirty="0">
              <a:latin typeface="+mn-ea"/>
            </a:endParaRPr>
          </a:p>
          <a:p>
            <a:r>
              <a:rPr lang="zh-CN" altLang="en-US" sz="2000" dirty="0" smtClean="0">
                <a:latin typeface="+mn-ea"/>
              </a:rPr>
              <a:t>（</a:t>
            </a:r>
            <a:r>
              <a:rPr lang="en-US" altLang="zh-CN" sz="2000" dirty="0" smtClean="0">
                <a:latin typeface="+mn-ea"/>
              </a:rPr>
              <a:t>1</a:t>
            </a:r>
            <a:r>
              <a:rPr lang="zh-CN" altLang="en-US" sz="2000" dirty="0" smtClean="0">
                <a:latin typeface="+mn-ea"/>
              </a:rPr>
              <a:t>）部署在端系统上</a:t>
            </a:r>
            <a:endParaRPr lang="en-US" altLang="zh-CN" sz="2000" dirty="0" smtClean="0">
              <a:latin typeface="+mn-ea"/>
            </a:endParaRPr>
          </a:p>
          <a:p>
            <a:r>
              <a:rPr lang="zh-CN" altLang="en-US" sz="2000" dirty="0" smtClean="0">
                <a:latin typeface="+mn-ea"/>
              </a:rPr>
              <a:t>（</a:t>
            </a:r>
            <a:r>
              <a:rPr lang="en-US" altLang="zh-CN" sz="2000" dirty="0" smtClean="0">
                <a:latin typeface="+mn-ea"/>
              </a:rPr>
              <a:t>2</a:t>
            </a:r>
            <a:r>
              <a:rPr lang="zh-CN" altLang="en-US" sz="2000" dirty="0" smtClean="0">
                <a:latin typeface="+mn-ea"/>
              </a:rPr>
              <a:t>）</a:t>
            </a:r>
            <a:r>
              <a:rPr lang="zh-CN" altLang="en-US" sz="2000" dirty="0">
                <a:cs typeface="+mn-ea"/>
                <a:sym typeface="+mn-lt"/>
              </a:rPr>
              <a:t>没有应用程序</a:t>
            </a:r>
            <a:r>
              <a:rPr lang="zh-CN" altLang="en-US" sz="2000" dirty="0" smtClean="0">
                <a:cs typeface="+mn-ea"/>
                <a:sym typeface="+mn-lt"/>
              </a:rPr>
              <a:t>软件运行</a:t>
            </a:r>
            <a:r>
              <a:rPr lang="zh-CN" altLang="en-US" sz="2000" dirty="0">
                <a:cs typeface="+mn-ea"/>
                <a:sym typeface="+mn-lt"/>
              </a:rPr>
              <a:t>在网络核心设备上</a:t>
            </a:r>
          </a:p>
          <a:p>
            <a:endParaRPr lang="en-US" altLang="zh-CN" sz="2400" b="1" dirty="0">
              <a:latin typeface="+mn-ea"/>
            </a:endParaRPr>
          </a:p>
          <a:p>
            <a:r>
              <a:rPr lang="en-US" altLang="zh-CN" sz="2400" b="1" dirty="0">
                <a:latin typeface="+mn-ea"/>
              </a:rPr>
              <a:t>12</a:t>
            </a:r>
            <a:r>
              <a:rPr lang="zh-CN" altLang="en-US" sz="2400" b="1" dirty="0">
                <a:latin typeface="+mn-ea"/>
              </a:rPr>
              <a:t>、</a:t>
            </a:r>
            <a:r>
              <a:rPr lang="zh-CN" altLang="en-US" sz="2400" b="1" dirty="0">
                <a:latin typeface="+mn-ea"/>
                <a:sym typeface="+mn-lt"/>
              </a:rPr>
              <a:t>网络</a:t>
            </a:r>
            <a:r>
              <a:rPr lang="zh-CN" altLang="en-US" sz="2400" b="1" dirty="0" smtClean="0">
                <a:latin typeface="+mn-ea"/>
                <a:sym typeface="+mn-lt"/>
              </a:rPr>
              <a:t>应用程序体系结构</a:t>
            </a:r>
            <a:endParaRPr lang="en-US" altLang="zh-CN" sz="2400" b="1" dirty="0" smtClean="0">
              <a:latin typeface="+mn-ea"/>
              <a:sym typeface="+mn-lt"/>
            </a:endParaRPr>
          </a:p>
          <a:p>
            <a:r>
              <a:rPr lang="zh-CN" altLang="en-US" sz="2000" dirty="0" smtClean="0">
                <a:latin typeface="+mn-ea"/>
                <a:sym typeface="+mn-lt"/>
              </a:rPr>
              <a:t>（</a:t>
            </a:r>
            <a:r>
              <a:rPr lang="en-US" altLang="zh-CN" sz="2000" dirty="0" smtClean="0">
                <a:latin typeface="+mn-ea"/>
                <a:sym typeface="+mn-lt"/>
              </a:rPr>
              <a:t>1</a:t>
            </a:r>
            <a:r>
              <a:rPr lang="zh-CN" altLang="en-US" sz="2000" dirty="0" smtClean="0">
                <a:latin typeface="+mn-ea"/>
                <a:sym typeface="+mn-lt"/>
              </a:rPr>
              <a:t>）</a:t>
            </a:r>
            <a:r>
              <a:rPr lang="en-US" altLang="zh-CN" sz="2000" dirty="0" smtClean="0">
                <a:latin typeface="+mn-ea"/>
                <a:sym typeface="+mn-lt"/>
              </a:rPr>
              <a:t>C/S</a:t>
            </a:r>
          </a:p>
          <a:p>
            <a:pPr marL="0" lvl="1"/>
            <a:r>
              <a:rPr lang="en-US" altLang="zh-CN" sz="2000" dirty="0" smtClean="0">
                <a:latin typeface="+mn-ea"/>
                <a:sym typeface="+mn-lt"/>
              </a:rPr>
              <a:t>	Server</a:t>
            </a:r>
            <a:r>
              <a:rPr lang="zh-CN" altLang="en-US" sz="2000" dirty="0" smtClean="0">
                <a:latin typeface="+mn-ea"/>
                <a:sym typeface="+mn-lt"/>
              </a:rPr>
              <a:t>：</a:t>
            </a:r>
            <a:r>
              <a:rPr lang="zh-CN" altLang="en-US" sz="2000" dirty="0">
                <a:cs typeface="+mn-ea"/>
                <a:sym typeface="+mn-lt"/>
              </a:rPr>
              <a:t>具有固定的、众所周知的</a:t>
            </a:r>
            <a:r>
              <a:rPr lang="en-US" altLang="zh-CN" sz="2000" dirty="0">
                <a:cs typeface="+mn-ea"/>
                <a:sym typeface="+mn-lt"/>
              </a:rPr>
              <a:t>IP</a:t>
            </a:r>
            <a:r>
              <a:rPr lang="zh-CN" altLang="en-US" sz="2000" dirty="0" smtClean="0">
                <a:cs typeface="+mn-ea"/>
                <a:sym typeface="+mn-lt"/>
              </a:rPr>
              <a:t>地址；</a:t>
            </a:r>
            <a:r>
              <a:rPr lang="zh-CN" altLang="en-US" sz="2000" dirty="0">
                <a:cs typeface="+mn-ea"/>
                <a:sym typeface="+mn-lt"/>
              </a:rPr>
              <a:t>总是打开的</a:t>
            </a:r>
            <a:r>
              <a:rPr lang="zh-CN" altLang="en-US" sz="2000" dirty="0" smtClean="0">
                <a:cs typeface="+mn-ea"/>
                <a:sym typeface="+mn-lt"/>
              </a:rPr>
              <a:t>主机；</a:t>
            </a:r>
            <a:r>
              <a:rPr lang="zh-CN" altLang="en-US" sz="2000" dirty="0">
                <a:cs typeface="+mn-ea"/>
                <a:sym typeface="+mn-lt"/>
              </a:rPr>
              <a:t>主机</a:t>
            </a:r>
            <a:r>
              <a:rPr lang="zh-CN" altLang="en-US" sz="2000" dirty="0" smtClean="0">
                <a:cs typeface="+mn-ea"/>
                <a:sym typeface="+mn-lt"/>
              </a:rPr>
              <a:t>群集；</a:t>
            </a:r>
            <a:endParaRPr lang="en-US" altLang="zh-CN" sz="2000" dirty="0" smtClean="0">
              <a:latin typeface="+mn-ea"/>
              <a:sym typeface="+mn-lt"/>
            </a:endParaRPr>
          </a:p>
          <a:p>
            <a:pPr marL="0" lvl="1"/>
            <a:r>
              <a:rPr lang="en-US" altLang="zh-CN" sz="2000" dirty="0" smtClean="0">
                <a:latin typeface="+mn-ea"/>
                <a:sym typeface="+mn-lt"/>
              </a:rPr>
              <a:t>	Client</a:t>
            </a:r>
            <a:r>
              <a:rPr lang="zh-CN" altLang="en-US" sz="2000" dirty="0" smtClean="0">
                <a:latin typeface="+mn-ea"/>
                <a:sym typeface="+mn-lt"/>
              </a:rPr>
              <a:t>：</a:t>
            </a:r>
            <a:r>
              <a:rPr lang="zh-CN" altLang="en-US" sz="2000" dirty="0">
                <a:cs typeface="+mn-ea"/>
                <a:sym typeface="+mn-lt"/>
              </a:rPr>
              <a:t>可以间断的同服务器</a:t>
            </a:r>
            <a:r>
              <a:rPr lang="zh-CN" altLang="en-US" sz="2000" dirty="0" smtClean="0">
                <a:cs typeface="+mn-ea"/>
                <a:sym typeface="+mn-lt"/>
              </a:rPr>
              <a:t>连接；</a:t>
            </a:r>
            <a:r>
              <a:rPr lang="zh-CN" altLang="en-US" sz="2000" dirty="0">
                <a:cs typeface="+mn-ea"/>
                <a:sym typeface="+mn-lt"/>
              </a:rPr>
              <a:t>拥有动态</a:t>
            </a:r>
            <a:r>
              <a:rPr lang="en-US" altLang="zh-CN" sz="2000" dirty="0">
                <a:cs typeface="+mn-ea"/>
                <a:sym typeface="+mn-lt"/>
              </a:rPr>
              <a:t>IP</a:t>
            </a:r>
            <a:r>
              <a:rPr lang="zh-CN" altLang="en-US" sz="2000" dirty="0" smtClean="0">
                <a:cs typeface="+mn-ea"/>
                <a:sym typeface="+mn-lt"/>
              </a:rPr>
              <a:t>地址；</a:t>
            </a:r>
            <a:r>
              <a:rPr lang="zh-CN" altLang="en-US" sz="2000" dirty="0">
                <a:cs typeface="+mn-ea"/>
                <a:sym typeface="+mn-lt"/>
              </a:rPr>
              <a:t>客户机相互之间不直接通信</a:t>
            </a:r>
          </a:p>
          <a:p>
            <a:endParaRPr lang="en-US" altLang="zh-CN" sz="2400" dirty="0" smtClean="0">
              <a:latin typeface="+mn-ea"/>
              <a:sym typeface="+mn-lt"/>
            </a:endParaRPr>
          </a:p>
          <a:p>
            <a:r>
              <a:rPr lang="zh-CN" altLang="en-US" sz="2400" dirty="0" smtClean="0">
                <a:latin typeface="+mn-ea"/>
                <a:sym typeface="+mn-lt"/>
              </a:rPr>
              <a:t>（</a:t>
            </a:r>
            <a:r>
              <a:rPr lang="en-US" altLang="zh-CN" sz="2400" dirty="0" smtClean="0">
                <a:latin typeface="+mn-ea"/>
                <a:sym typeface="+mn-lt"/>
              </a:rPr>
              <a:t>2</a:t>
            </a:r>
            <a:r>
              <a:rPr lang="zh-CN" altLang="en-US" sz="2400" dirty="0" smtClean="0">
                <a:latin typeface="+mn-ea"/>
                <a:sym typeface="+mn-lt"/>
              </a:rPr>
              <a:t>）</a:t>
            </a:r>
            <a:r>
              <a:rPr lang="en-US" altLang="zh-CN" sz="2400" dirty="0" smtClean="0">
                <a:latin typeface="+mn-ea"/>
                <a:sym typeface="+mn-lt"/>
              </a:rPr>
              <a:t>P2P</a:t>
            </a:r>
          </a:p>
          <a:p>
            <a:r>
              <a:rPr lang="en-US" altLang="zh-CN" sz="2400" dirty="0" smtClean="0">
                <a:latin typeface="+mn-ea"/>
                <a:sym typeface="+mn-lt"/>
              </a:rPr>
              <a:t>	</a:t>
            </a:r>
            <a:r>
              <a:rPr lang="zh-CN" altLang="en-US" sz="2000" dirty="0">
                <a:latin typeface="+mn-ea"/>
                <a:cs typeface="+mn-ea"/>
                <a:sym typeface="+mn-lt"/>
              </a:rPr>
              <a:t>任意一对主机直接相互</a:t>
            </a:r>
            <a:r>
              <a:rPr lang="zh-CN" altLang="en-US" sz="2000" dirty="0" smtClean="0">
                <a:latin typeface="+mn-ea"/>
                <a:cs typeface="+mn-ea"/>
                <a:sym typeface="+mn-lt"/>
              </a:rPr>
              <a:t>通信；</a:t>
            </a:r>
            <a:r>
              <a:rPr lang="zh-CN" altLang="en-US" sz="2000" dirty="0">
                <a:latin typeface="+mn-ea"/>
                <a:cs typeface="+mn-ea"/>
                <a:sym typeface="+mn-lt"/>
              </a:rPr>
              <a:t>对等方间歇连接并且可以改变</a:t>
            </a:r>
            <a:r>
              <a:rPr lang="en-US" altLang="zh-CN" sz="2000" dirty="0">
                <a:latin typeface="+mn-ea"/>
                <a:cs typeface="+mn-ea"/>
                <a:sym typeface="+mn-lt"/>
              </a:rPr>
              <a:t>IP</a:t>
            </a:r>
            <a:r>
              <a:rPr lang="zh-CN" altLang="en-US" sz="2000" dirty="0" smtClean="0">
                <a:latin typeface="+mn-ea"/>
                <a:cs typeface="+mn-ea"/>
                <a:sym typeface="+mn-lt"/>
              </a:rPr>
              <a:t>地址；</a:t>
            </a:r>
            <a:r>
              <a:rPr lang="zh-CN" altLang="en-US" sz="2000" dirty="0">
                <a:solidFill>
                  <a:schemeClr val="accent2"/>
                </a:solidFill>
                <a:cs typeface="+mn-ea"/>
                <a:sym typeface="+mn-lt"/>
              </a:rPr>
              <a:t>自</a:t>
            </a:r>
            <a:r>
              <a:rPr lang="zh-CN" altLang="en-US" sz="2000" dirty="0" smtClean="0">
                <a:solidFill>
                  <a:schemeClr val="accent2"/>
                </a:solidFill>
                <a:cs typeface="+mn-ea"/>
                <a:sym typeface="+mn-lt"/>
              </a:rPr>
              <a:t>扩展性；</a:t>
            </a:r>
            <a:r>
              <a:rPr lang="zh-CN" altLang="en-US" sz="2000" dirty="0">
                <a:solidFill>
                  <a:schemeClr val="accent2"/>
                </a:solidFill>
                <a:cs typeface="+mn-ea"/>
                <a:sym typeface="+mn-lt"/>
              </a:rPr>
              <a:t>难以管理</a:t>
            </a:r>
          </a:p>
          <a:p>
            <a:endParaRPr lang="en-US" altLang="zh-CN" sz="2400" dirty="0" smtClean="0">
              <a:latin typeface="+mn-ea"/>
              <a:sym typeface="+mn-lt"/>
            </a:endParaRPr>
          </a:p>
          <a:p>
            <a:r>
              <a:rPr lang="zh-CN" altLang="en-US" sz="2400" dirty="0" smtClean="0">
                <a:latin typeface="+mn-ea"/>
                <a:sym typeface="+mn-lt"/>
              </a:rPr>
              <a:t>（</a:t>
            </a:r>
            <a:r>
              <a:rPr lang="en-US" altLang="zh-CN" sz="2400" dirty="0" smtClean="0">
                <a:latin typeface="+mn-ea"/>
                <a:sym typeface="+mn-lt"/>
              </a:rPr>
              <a:t>3</a:t>
            </a:r>
            <a:r>
              <a:rPr lang="zh-CN" altLang="en-US" sz="2400" dirty="0" smtClean="0">
                <a:latin typeface="+mn-ea"/>
                <a:sym typeface="+mn-lt"/>
              </a:rPr>
              <a:t>）</a:t>
            </a:r>
            <a:r>
              <a:rPr lang="en-US" altLang="zh-CN" sz="2400" dirty="0" smtClean="0">
                <a:latin typeface="+mn-ea"/>
                <a:sym typeface="+mn-lt"/>
              </a:rPr>
              <a:t>C/S</a:t>
            </a:r>
            <a:r>
              <a:rPr lang="zh-CN" altLang="en-US" sz="2400" dirty="0" smtClean="0">
                <a:latin typeface="+mn-ea"/>
                <a:sym typeface="+mn-lt"/>
              </a:rPr>
              <a:t>和</a:t>
            </a:r>
            <a:r>
              <a:rPr lang="en-US" altLang="zh-CN" sz="2400" dirty="0" smtClean="0">
                <a:latin typeface="+mn-ea"/>
                <a:sym typeface="+mn-lt"/>
              </a:rPr>
              <a:t>P2P</a:t>
            </a:r>
            <a:r>
              <a:rPr lang="zh-CN" altLang="en-US" sz="2400" dirty="0" smtClean="0">
                <a:latin typeface="+mn-ea"/>
                <a:sym typeface="+mn-lt"/>
              </a:rPr>
              <a:t>混合</a:t>
            </a:r>
            <a:endParaRPr lang="en-US" altLang="zh-CN" sz="2400" dirty="0" smtClean="0">
              <a:latin typeface="+mn-ea"/>
              <a:sym typeface="+mn-lt"/>
            </a:endParaRPr>
          </a:p>
          <a:p>
            <a:r>
              <a:rPr lang="en-US" altLang="zh-CN" sz="2400" dirty="0" smtClean="0">
                <a:latin typeface="+mn-ea"/>
                <a:sym typeface="+mn-lt"/>
              </a:rPr>
              <a:t>	</a:t>
            </a:r>
            <a:r>
              <a:rPr lang="zh-CN" altLang="en-US" sz="2000" dirty="0">
                <a:cs typeface="+mn-ea"/>
                <a:sym typeface="+mn-lt"/>
              </a:rPr>
              <a:t>中心服务器记录对等方</a:t>
            </a:r>
            <a:r>
              <a:rPr lang="zh-CN" altLang="en-US" sz="2000" dirty="0" smtClean="0">
                <a:cs typeface="+mn-ea"/>
                <a:sym typeface="+mn-lt"/>
              </a:rPr>
              <a:t>内容（</a:t>
            </a:r>
            <a:r>
              <a:rPr lang="zh-CN" altLang="en-US" sz="2000" dirty="0">
                <a:cs typeface="+mn-ea"/>
                <a:sym typeface="+mn-lt"/>
              </a:rPr>
              <a:t>用户</a:t>
            </a:r>
            <a:r>
              <a:rPr lang="zh-CN" altLang="en-US" sz="2000" dirty="0" smtClean="0">
                <a:cs typeface="+mn-ea"/>
                <a:sym typeface="+mn-lt"/>
              </a:rPr>
              <a:t>注册、文件存储信息等），供用户搜索；</a:t>
            </a:r>
            <a:endParaRPr lang="zh-CN" altLang="en-US" sz="2000" dirty="0">
              <a:cs typeface="+mn-ea"/>
              <a:sym typeface="+mn-lt"/>
            </a:endParaRPr>
          </a:p>
          <a:p>
            <a:endParaRPr lang="en-US" altLang="zh-CN" dirty="0" smtClean="0"/>
          </a:p>
        </p:txBody>
      </p:sp>
      <p:sp>
        <p:nvSpPr>
          <p:cNvPr id="6" name="矩形 5"/>
          <p:cNvSpPr/>
          <p:nvPr/>
        </p:nvSpPr>
        <p:spPr>
          <a:xfrm>
            <a:off x="11098283" y="521435"/>
            <a:ext cx="822661" cy="369332"/>
          </a:xfrm>
          <a:prstGeom prst="rect">
            <a:avLst/>
          </a:prstGeom>
        </p:spPr>
        <p:txBody>
          <a:bodyPr wrap="none">
            <a:spAutoFit/>
          </a:bodyPr>
          <a:lstStyle/>
          <a:p>
            <a:r>
              <a:rPr lang="en-US" altLang="zh-CN" dirty="0" smtClean="0">
                <a:latin typeface="+mn-ea"/>
              </a:rPr>
              <a:t>03/16</a:t>
            </a:r>
            <a:endParaRPr lang="zh-CN" altLang="en-US" dirty="0"/>
          </a:p>
        </p:txBody>
      </p:sp>
    </p:spTree>
    <p:extLst>
      <p:ext uri="{BB962C8B-B14F-4D97-AF65-F5344CB8AC3E}">
        <p14:creationId xmlns:p14="http://schemas.microsoft.com/office/powerpoint/2010/main" val="12416800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673441" y="390213"/>
            <a:ext cx="4072337"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90000"/>
              </a:lnSpc>
              <a:buFontTx/>
              <a:buNone/>
            </a:pPr>
            <a:endParaRPr lang="en-US" altLang="zh-CN" sz="2400" dirty="0">
              <a:latin typeface="+mn-lt"/>
              <a:ea typeface="+mn-ea"/>
              <a:cs typeface="+mn-ea"/>
              <a:sym typeface="+mn-lt"/>
            </a:endParaRPr>
          </a:p>
        </p:txBody>
      </p:sp>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4" name="矩形 3"/>
          <p:cNvSpPr/>
          <p:nvPr/>
        </p:nvSpPr>
        <p:spPr>
          <a:xfrm>
            <a:off x="611560" y="769690"/>
            <a:ext cx="10795782" cy="5632311"/>
          </a:xfrm>
          <a:prstGeom prst="rect">
            <a:avLst/>
          </a:prstGeom>
        </p:spPr>
        <p:txBody>
          <a:bodyPr wrap="square">
            <a:spAutoFit/>
          </a:bodyPr>
          <a:lstStyle/>
          <a:p>
            <a:pPr algn="just">
              <a:spcAft>
                <a:spcPts val="0"/>
              </a:spcAft>
            </a:pPr>
            <a:r>
              <a:rPr lang="en-US" altLang="zh-CN" sz="2400" kern="100" dirty="0" smtClean="0">
                <a:latin typeface="+mn-ea"/>
                <a:cs typeface="Times New Roman" panose="02020603050405020304" pitchFamily="18" charset="0"/>
              </a:rPr>
              <a:t>9</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在</a:t>
            </a:r>
            <a:r>
              <a:rPr lang="en-US" altLang="zh-CN" sz="2400" kern="100" dirty="0">
                <a:latin typeface="+mn-ea"/>
                <a:cs typeface="Times New Roman" panose="02020603050405020304" pitchFamily="18" charset="0"/>
              </a:rPr>
              <a:t>OSI</a:t>
            </a:r>
            <a:r>
              <a:rPr lang="zh-CN" altLang="zh-CN" sz="2400" kern="100" dirty="0">
                <a:latin typeface="+mn-ea"/>
                <a:cs typeface="Times New Roman" panose="02020603050405020304" pitchFamily="18" charset="0"/>
              </a:rPr>
              <a:t>参考模型中，不同节点的同等层通过（ </a:t>
            </a:r>
            <a:r>
              <a:rPr lang="en-US" altLang="zh-CN" sz="2400" kern="100" dirty="0" smtClean="0">
                <a:solidFill>
                  <a:srgbClr val="FF0000"/>
                </a:solidFill>
                <a:latin typeface="+mn-ea"/>
                <a:cs typeface="Times New Roman" panose="02020603050405020304" pitchFamily="18" charset="0"/>
              </a:rPr>
              <a:t>  </a:t>
            </a:r>
            <a:r>
              <a:rPr lang="en-US" altLang="zh-CN" sz="2400" kern="100" dirty="0" smtClean="0">
                <a:latin typeface="+mn-ea"/>
                <a:cs typeface="Times New Roman" panose="02020603050405020304" pitchFamily="18" charset="0"/>
              </a:rPr>
              <a:t> </a:t>
            </a:r>
            <a:r>
              <a:rPr lang="zh-CN" altLang="zh-CN" sz="2400" kern="100" dirty="0">
                <a:latin typeface="+mn-ea"/>
                <a:cs typeface="Times New Roman" panose="02020603050405020304" pitchFamily="18" charset="0"/>
              </a:rPr>
              <a:t>）来实现对等层之间的通信。</a:t>
            </a:r>
          </a:p>
          <a:p>
            <a:pPr algn="just">
              <a:spcAft>
                <a:spcPts val="0"/>
              </a:spcAft>
            </a:pPr>
            <a:r>
              <a:rPr lang="en-US" altLang="zh-CN" sz="2400" kern="100" dirty="0">
                <a:latin typeface="+mn-ea"/>
                <a:cs typeface="Times New Roman" panose="02020603050405020304" pitchFamily="18" charset="0"/>
              </a:rPr>
              <a:t>A</a:t>
            </a:r>
            <a:r>
              <a:rPr lang="zh-CN" altLang="zh-CN" sz="2400" kern="100" dirty="0">
                <a:latin typeface="+mn-ea"/>
                <a:cs typeface="Times New Roman" panose="02020603050405020304" pitchFamily="18" charset="0"/>
              </a:rPr>
              <a:t>、接口</a:t>
            </a:r>
            <a:r>
              <a:rPr lang="en-US" altLang="zh-CN" sz="2400" kern="100" dirty="0">
                <a:latin typeface="+mn-ea"/>
                <a:cs typeface="Times New Roman" panose="02020603050405020304" pitchFamily="18" charset="0"/>
              </a:rPr>
              <a:t>     B</a:t>
            </a:r>
            <a:r>
              <a:rPr lang="zh-CN" altLang="zh-CN" sz="2400" kern="100" dirty="0">
                <a:latin typeface="+mn-ea"/>
                <a:cs typeface="Times New Roman" panose="02020603050405020304" pitchFamily="18" charset="0"/>
              </a:rPr>
              <a:t>、进程</a:t>
            </a:r>
            <a:r>
              <a:rPr lang="en-US" altLang="zh-CN" sz="2400" kern="100" dirty="0">
                <a:latin typeface="+mn-ea"/>
                <a:cs typeface="Times New Roman" panose="02020603050405020304" pitchFamily="18" charset="0"/>
              </a:rPr>
              <a:t>     C</a:t>
            </a:r>
            <a:r>
              <a:rPr lang="zh-CN" altLang="zh-CN" sz="2400" kern="100" dirty="0">
                <a:latin typeface="+mn-ea"/>
                <a:cs typeface="Times New Roman" panose="02020603050405020304" pitchFamily="18" charset="0"/>
              </a:rPr>
              <a:t>、程序</a:t>
            </a:r>
            <a:r>
              <a:rPr lang="en-US" altLang="zh-CN" sz="2400" kern="100" dirty="0">
                <a:latin typeface="+mn-ea"/>
                <a:cs typeface="Times New Roman" panose="02020603050405020304" pitchFamily="18" charset="0"/>
              </a:rPr>
              <a:t>     D</a:t>
            </a:r>
            <a:r>
              <a:rPr lang="zh-CN" altLang="zh-CN" sz="2400" kern="100" dirty="0">
                <a:latin typeface="+mn-ea"/>
                <a:cs typeface="Times New Roman" panose="02020603050405020304" pitchFamily="18" charset="0"/>
              </a:rPr>
              <a:t>、协议</a:t>
            </a:r>
          </a:p>
          <a:p>
            <a:pPr algn="just">
              <a:spcAft>
                <a:spcPts val="0"/>
              </a:spcAft>
            </a:pPr>
            <a:r>
              <a:rPr lang="en-US" altLang="zh-CN" sz="2400" kern="100" dirty="0">
                <a:latin typeface="+mn-ea"/>
                <a:cs typeface="Times New Roman" panose="02020603050405020304" pitchFamily="18" charset="0"/>
              </a:rPr>
              <a:t> </a:t>
            </a:r>
            <a:endParaRPr lang="zh-CN" altLang="en-US" dirty="0"/>
          </a:p>
          <a:p>
            <a:r>
              <a:rPr lang="en-US" altLang="zh-CN" sz="2400" kern="100" dirty="0" smtClean="0">
                <a:latin typeface="+mn-ea"/>
                <a:cs typeface="Times New Roman" panose="02020603050405020304" pitchFamily="18" charset="0"/>
              </a:rPr>
              <a:t>10.</a:t>
            </a:r>
            <a:r>
              <a:rPr lang="zh-CN" altLang="zh-CN" sz="2400" kern="100" dirty="0">
                <a:latin typeface="+mn-ea"/>
                <a:cs typeface="Times New Roman" panose="02020603050405020304" pitchFamily="18" charset="0"/>
              </a:rPr>
              <a:t>在</a:t>
            </a:r>
            <a:r>
              <a:rPr lang="en-US" altLang="zh-CN" sz="2400" kern="100" dirty="0">
                <a:latin typeface="+mn-ea"/>
                <a:cs typeface="Times New Roman" panose="02020603050405020304" pitchFamily="18" charset="0"/>
              </a:rPr>
              <a:t>OSI</a:t>
            </a:r>
            <a:r>
              <a:rPr lang="zh-CN" altLang="zh-CN" sz="2400" kern="100" dirty="0">
                <a:latin typeface="+mn-ea"/>
                <a:cs typeface="Times New Roman" panose="02020603050405020304" pitchFamily="18" charset="0"/>
              </a:rPr>
              <a:t>参考模型中，</a:t>
            </a:r>
            <a:r>
              <a:rPr lang="zh-CN" altLang="en-US" sz="2400" kern="100" dirty="0" smtClean="0">
                <a:latin typeface="+mn-ea"/>
                <a:cs typeface="Times New Roman" panose="02020603050405020304" pitchFamily="18" charset="0"/>
              </a:rPr>
              <a:t>同</a:t>
            </a:r>
            <a:r>
              <a:rPr lang="zh-CN" altLang="en-US" sz="2400" kern="100" dirty="0">
                <a:latin typeface="+mn-ea"/>
                <a:cs typeface="Times New Roman" panose="02020603050405020304" pitchFamily="18" charset="0"/>
              </a:rPr>
              <a:t>系统的相邻层实体间</a:t>
            </a:r>
            <a:r>
              <a:rPr lang="zh-CN" altLang="en-US" sz="2400" kern="100" dirty="0" smtClean="0">
                <a:latin typeface="+mn-ea"/>
                <a:cs typeface="Times New Roman" panose="02020603050405020304" pitchFamily="18" charset="0"/>
              </a:rPr>
              <a:t>通过</a:t>
            </a:r>
            <a:r>
              <a:rPr lang="en-US" altLang="zh-CN" sz="2400" kern="100" dirty="0" smtClean="0">
                <a:latin typeface="+mn-ea"/>
                <a:cs typeface="Times New Roman" panose="02020603050405020304" pitchFamily="18" charset="0"/>
              </a:rPr>
              <a:t>(    )</a:t>
            </a:r>
            <a:r>
              <a:rPr lang="zh-CN" altLang="en-US" sz="2400" kern="100" dirty="0" smtClean="0">
                <a:latin typeface="+mn-ea"/>
                <a:cs typeface="Times New Roman" panose="02020603050405020304" pitchFamily="18" charset="0"/>
              </a:rPr>
              <a:t>进行</a:t>
            </a:r>
            <a:r>
              <a:rPr lang="zh-CN" altLang="en-US" sz="2400" kern="100" dirty="0">
                <a:latin typeface="+mn-ea"/>
                <a:cs typeface="Times New Roman" panose="02020603050405020304" pitchFamily="18" charset="0"/>
              </a:rPr>
              <a:t>交互</a:t>
            </a:r>
          </a:p>
          <a:p>
            <a:pPr algn="just"/>
            <a:r>
              <a:rPr lang="en-US" altLang="zh-CN" sz="2400" kern="100" dirty="0">
                <a:latin typeface="+mn-ea"/>
                <a:cs typeface="Times New Roman" panose="02020603050405020304" pitchFamily="18" charset="0"/>
              </a:rPr>
              <a:t>A</a:t>
            </a:r>
            <a:r>
              <a:rPr lang="zh-CN" altLang="zh-CN" sz="2400" kern="100" dirty="0">
                <a:latin typeface="+mn-ea"/>
                <a:cs typeface="Times New Roman" panose="02020603050405020304" pitchFamily="18" charset="0"/>
              </a:rPr>
              <a:t>、接口</a:t>
            </a:r>
            <a:r>
              <a:rPr lang="en-US" altLang="zh-CN" sz="2400" kern="100" dirty="0">
                <a:latin typeface="+mn-ea"/>
                <a:cs typeface="Times New Roman" panose="02020603050405020304" pitchFamily="18" charset="0"/>
              </a:rPr>
              <a:t>     B</a:t>
            </a:r>
            <a:r>
              <a:rPr lang="zh-CN" altLang="zh-CN" sz="2400" kern="100" dirty="0">
                <a:latin typeface="+mn-ea"/>
                <a:cs typeface="Times New Roman" panose="02020603050405020304" pitchFamily="18" charset="0"/>
              </a:rPr>
              <a:t>、进程</a:t>
            </a:r>
            <a:r>
              <a:rPr lang="en-US" altLang="zh-CN" sz="2400" kern="100" dirty="0">
                <a:latin typeface="+mn-ea"/>
                <a:cs typeface="Times New Roman" panose="02020603050405020304" pitchFamily="18" charset="0"/>
              </a:rPr>
              <a:t>     C</a:t>
            </a:r>
            <a:r>
              <a:rPr lang="zh-CN" altLang="zh-CN" sz="2400" kern="100" dirty="0">
                <a:latin typeface="+mn-ea"/>
                <a:cs typeface="Times New Roman" panose="02020603050405020304" pitchFamily="18" charset="0"/>
              </a:rPr>
              <a:t>、程序</a:t>
            </a:r>
            <a:r>
              <a:rPr lang="en-US" altLang="zh-CN" sz="2400" kern="100" dirty="0">
                <a:latin typeface="+mn-ea"/>
                <a:cs typeface="Times New Roman" panose="02020603050405020304" pitchFamily="18" charset="0"/>
              </a:rPr>
              <a:t>     D</a:t>
            </a:r>
            <a:r>
              <a:rPr lang="zh-CN" altLang="zh-CN" sz="2400" kern="100" dirty="0">
                <a:latin typeface="+mn-ea"/>
                <a:cs typeface="Times New Roman" panose="02020603050405020304" pitchFamily="18" charset="0"/>
              </a:rPr>
              <a:t>、协议</a:t>
            </a:r>
          </a:p>
          <a:p>
            <a:pPr algn="just"/>
            <a:endParaRPr lang="en-US" altLang="zh-CN" sz="2400" kern="100" dirty="0" smtClean="0">
              <a:latin typeface="+mn-ea"/>
              <a:cs typeface="Times New Roman" panose="02020603050405020304" pitchFamily="18" charset="0"/>
            </a:endParaRPr>
          </a:p>
          <a:p>
            <a:pPr algn="just"/>
            <a:r>
              <a:rPr lang="en-US" altLang="zh-CN" sz="2400" kern="100" dirty="0" smtClean="0">
                <a:latin typeface="+mn-ea"/>
                <a:cs typeface="Times New Roman" panose="02020603050405020304" pitchFamily="18" charset="0"/>
              </a:rPr>
              <a:t>11</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协议</a:t>
            </a:r>
            <a:r>
              <a:rPr lang="zh-CN" altLang="zh-CN" sz="2400" kern="100" dirty="0">
                <a:latin typeface="+mn-ea"/>
                <a:cs typeface="Times New Roman" panose="02020603050405020304" pitchFamily="18" charset="0"/>
              </a:rPr>
              <a:t>分层服务模型中，第</a:t>
            </a:r>
            <a:r>
              <a:rPr lang="en-US" altLang="zh-CN" sz="2400" kern="100" dirty="0">
                <a:latin typeface="+mn-ea"/>
                <a:cs typeface="Times New Roman" panose="02020603050405020304" pitchFamily="18" charset="0"/>
              </a:rPr>
              <a:t>N</a:t>
            </a:r>
            <a:r>
              <a:rPr lang="zh-CN" altLang="zh-CN" sz="2400" kern="100" dirty="0">
                <a:latin typeface="+mn-ea"/>
                <a:cs typeface="Times New Roman" panose="02020603050405020304" pitchFamily="18" charset="0"/>
              </a:rPr>
              <a:t>层和其上的</a:t>
            </a:r>
            <a:r>
              <a:rPr lang="en-US" altLang="zh-CN" sz="2400" kern="100" dirty="0">
                <a:latin typeface="+mn-ea"/>
                <a:cs typeface="Times New Roman" panose="02020603050405020304" pitchFamily="18" charset="0"/>
              </a:rPr>
              <a:t>N+1</a:t>
            </a:r>
            <a:r>
              <a:rPr lang="zh-CN" altLang="zh-CN" sz="2400" kern="100" dirty="0">
                <a:latin typeface="+mn-ea"/>
                <a:cs typeface="Times New Roman" panose="02020603050405020304" pitchFamily="18" charset="0"/>
              </a:rPr>
              <a:t>层的关系是</a:t>
            </a:r>
            <a:r>
              <a:rPr lang="en-US" altLang="zh-CN" sz="2400" kern="100" dirty="0">
                <a:latin typeface="+mn-ea"/>
                <a:cs typeface="Times New Roman" panose="02020603050405020304" pitchFamily="18" charset="0"/>
              </a:rPr>
              <a:t>(  </a:t>
            </a:r>
            <a:r>
              <a:rPr lang="en-US" altLang="zh-CN" sz="2400" kern="100" dirty="0" smtClean="0">
                <a:solidFill>
                  <a:srgbClr val="FF0000"/>
                </a:solidFill>
                <a:latin typeface="+mn-ea"/>
                <a:cs typeface="Times New Roman" panose="02020603050405020304" pitchFamily="18" charset="0"/>
              </a:rPr>
              <a:t>     </a:t>
            </a:r>
            <a:r>
              <a:rPr lang="en-US" altLang="zh-CN" sz="2400" kern="100" dirty="0" smtClean="0">
                <a:latin typeface="+mn-ea"/>
                <a:cs typeface="Times New Roman" panose="02020603050405020304" pitchFamily="18" charset="0"/>
              </a:rPr>
              <a:t>  </a:t>
            </a:r>
            <a:r>
              <a:rPr lang="en-US" altLang="zh-CN" sz="2400" kern="100" dirty="0">
                <a:latin typeface="+mn-ea"/>
                <a:cs typeface="Times New Roman" panose="02020603050405020304" pitchFamily="18" charset="0"/>
              </a:rPr>
              <a:t>)</a:t>
            </a:r>
            <a:endParaRPr lang="zh-CN" altLang="zh-CN" sz="2400" kern="100" dirty="0">
              <a:latin typeface="+mn-ea"/>
              <a:cs typeface="Times New Roman" panose="02020603050405020304" pitchFamily="18" charset="0"/>
            </a:endParaRPr>
          </a:p>
          <a:p>
            <a:pPr algn="just">
              <a:spcAft>
                <a:spcPts val="0"/>
              </a:spcAft>
            </a:pPr>
            <a:r>
              <a:rPr lang="en-US" altLang="zh-CN" sz="2400" kern="100" dirty="0">
                <a:latin typeface="+mn-ea"/>
                <a:cs typeface="Times New Roman" panose="02020603050405020304" pitchFamily="18" charset="0"/>
              </a:rPr>
              <a:t>A</a:t>
            </a:r>
            <a:r>
              <a:rPr lang="zh-CN" altLang="zh-CN"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N</a:t>
            </a:r>
            <a:r>
              <a:rPr lang="zh-CN" altLang="zh-CN" sz="2400" kern="100" dirty="0">
                <a:latin typeface="+mn-ea"/>
                <a:cs typeface="Times New Roman" panose="02020603050405020304" pitchFamily="18" charset="0"/>
              </a:rPr>
              <a:t>层为</a:t>
            </a:r>
            <a:r>
              <a:rPr lang="en-US" altLang="zh-CN" sz="2400" kern="100" dirty="0">
                <a:latin typeface="+mn-ea"/>
                <a:cs typeface="Times New Roman" panose="02020603050405020304" pitchFamily="18" charset="0"/>
              </a:rPr>
              <a:t>N+1</a:t>
            </a:r>
            <a:r>
              <a:rPr lang="zh-CN" altLang="zh-CN" sz="2400" kern="100" dirty="0">
                <a:latin typeface="+mn-ea"/>
                <a:cs typeface="Times New Roman" panose="02020603050405020304" pitchFamily="18" charset="0"/>
              </a:rPr>
              <a:t>层提供服务</a:t>
            </a:r>
          </a:p>
          <a:p>
            <a:pPr algn="just">
              <a:spcAft>
                <a:spcPts val="0"/>
              </a:spcAft>
            </a:pPr>
            <a:r>
              <a:rPr lang="en-US" altLang="zh-CN" sz="2400" kern="100" dirty="0">
                <a:latin typeface="+mn-ea"/>
                <a:cs typeface="Times New Roman" panose="02020603050405020304" pitchFamily="18" charset="0"/>
              </a:rPr>
              <a:t>B</a:t>
            </a:r>
            <a:r>
              <a:rPr lang="zh-CN" altLang="zh-CN"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N+1</a:t>
            </a:r>
            <a:r>
              <a:rPr lang="zh-CN" altLang="zh-CN" sz="2400" kern="100" dirty="0">
                <a:latin typeface="+mn-ea"/>
                <a:cs typeface="Times New Roman" panose="02020603050405020304" pitchFamily="18" charset="0"/>
              </a:rPr>
              <a:t>层将从</a:t>
            </a:r>
            <a:r>
              <a:rPr lang="en-US" altLang="zh-CN" sz="2400" kern="100" dirty="0">
                <a:latin typeface="+mn-ea"/>
                <a:cs typeface="Times New Roman" panose="02020603050405020304" pitchFamily="18" charset="0"/>
              </a:rPr>
              <a:t>N</a:t>
            </a:r>
            <a:r>
              <a:rPr lang="zh-CN" altLang="zh-CN" sz="2400" kern="100" dirty="0">
                <a:latin typeface="+mn-ea"/>
                <a:cs typeface="Times New Roman" panose="02020603050405020304" pitchFamily="18" charset="0"/>
              </a:rPr>
              <a:t>层接收的信息增加了首部信息</a:t>
            </a:r>
          </a:p>
          <a:p>
            <a:pPr algn="just">
              <a:spcAft>
                <a:spcPts val="0"/>
              </a:spcAft>
            </a:pPr>
            <a:r>
              <a:rPr lang="en-US" altLang="zh-CN" sz="2400" kern="100" dirty="0">
                <a:latin typeface="+mn-ea"/>
                <a:cs typeface="Times New Roman" panose="02020603050405020304" pitchFamily="18" charset="0"/>
              </a:rPr>
              <a:t>C</a:t>
            </a:r>
            <a:r>
              <a:rPr lang="zh-CN" altLang="zh-CN"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N</a:t>
            </a:r>
            <a:r>
              <a:rPr lang="zh-CN" altLang="zh-CN" sz="2400" kern="100" dirty="0">
                <a:latin typeface="+mn-ea"/>
                <a:cs typeface="Times New Roman" panose="02020603050405020304" pitchFamily="18" charset="0"/>
              </a:rPr>
              <a:t>层利用</a:t>
            </a:r>
            <a:r>
              <a:rPr lang="en-US" altLang="zh-CN" sz="2400" kern="100" dirty="0">
                <a:latin typeface="+mn-ea"/>
                <a:cs typeface="Times New Roman" panose="02020603050405020304" pitchFamily="18" charset="0"/>
              </a:rPr>
              <a:t>N+1</a:t>
            </a:r>
            <a:r>
              <a:rPr lang="zh-CN" altLang="zh-CN" sz="2400" kern="100" dirty="0">
                <a:latin typeface="+mn-ea"/>
                <a:cs typeface="Times New Roman" panose="02020603050405020304" pitchFamily="18" charset="0"/>
              </a:rPr>
              <a:t>层提供的服务</a:t>
            </a:r>
          </a:p>
          <a:p>
            <a:pPr algn="just">
              <a:spcAft>
                <a:spcPts val="0"/>
              </a:spcAft>
            </a:pPr>
            <a:r>
              <a:rPr lang="en-US" altLang="zh-CN" sz="2400" kern="100" dirty="0">
                <a:latin typeface="+mn-ea"/>
                <a:cs typeface="Times New Roman" panose="02020603050405020304" pitchFamily="18" charset="0"/>
              </a:rPr>
              <a:t>D</a:t>
            </a:r>
            <a:r>
              <a:rPr lang="zh-CN" altLang="zh-CN" sz="2400" kern="100" dirty="0">
                <a:latin typeface="+mn-ea"/>
                <a:cs typeface="Times New Roman" panose="02020603050405020304" pitchFamily="18" charset="0"/>
              </a:rPr>
              <a:t>、</a:t>
            </a:r>
            <a:r>
              <a:rPr lang="en-US" altLang="zh-CN" sz="2400" kern="100" dirty="0">
                <a:latin typeface="+mn-ea"/>
                <a:cs typeface="Times New Roman" panose="02020603050405020304" pitchFamily="18" charset="0"/>
              </a:rPr>
              <a:t>N</a:t>
            </a:r>
            <a:r>
              <a:rPr lang="zh-CN" altLang="zh-CN" sz="2400" kern="100" dirty="0">
                <a:latin typeface="+mn-ea"/>
                <a:cs typeface="Times New Roman" panose="02020603050405020304" pitchFamily="18" charset="0"/>
              </a:rPr>
              <a:t>层对</a:t>
            </a:r>
            <a:r>
              <a:rPr lang="en-US" altLang="zh-CN" sz="2400" kern="100" dirty="0">
                <a:latin typeface="+mn-ea"/>
                <a:cs typeface="Times New Roman" panose="02020603050405020304" pitchFamily="18" charset="0"/>
              </a:rPr>
              <a:t>N+1</a:t>
            </a:r>
            <a:r>
              <a:rPr lang="zh-CN" altLang="zh-CN" sz="2400" kern="100" dirty="0">
                <a:latin typeface="+mn-ea"/>
                <a:cs typeface="Times New Roman" panose="02020603050405020304" pitchFamily="18" charset="0"/>
              </a:rPr>
              <a:t>层没有任何作用</a:t>
            </a:r>
          </a:p>
          <a:p>
            <a:pPr algn="just">
              <a:spcAft>
                <a:spcPts val="0"/>
              </a:spcAft>
            </a:pPr>
            <a:r>
              <a:rPr lang="en-US" altLang="zh-CN" sz="2400" kern="100" dirty="0">
                <a:latin typeface="+mn-ea"/>
                <a:cs typeface="Times New Roman" panose="02020603050405020304" pitchFamily="18" charset="0"/>
              </a:rPr>
              <a:t> </a:t>
            </a:r>
            <a:endParaRPr lang="zh-CN" altLang="zh-CN" sz="2400" kern="100" dirty="0">
              <a:latin typeface="+mn-ea"/>
              <a:cs typeface="Times New Roman" panose="02020603050405020304" pitchFamily="18" charset="0"/>
            </a:endParaRPr>
          </a:p>
          <a:p>
            <a:pPr algn="just">
              <a:spcAft>
                <a:spcPts val="0"/>
              </a:spcAft>
            </a:pPr>
            <a:r>
              <a:rPr lang="en-US" altLang="zh-CN" sz="2400" kern="100" dirty="0" smtClean="0">
                <a:latin typeface="+mn-ea"/>
                <a:cs typeface="Times New Roman" panose="02020603050405020304" pitchFamily="18" charset="0"/>
              </a:rPr>
              <a:t>12</a:t>
            </a:r>
            <a:r>
              <a:rPr lang="zh-CN" altLang="en-US" sz="2400" kern="100" dirty="0" smtClean="0">
                <a:latin typeface="+mn-ea"/>
                <a:cs typeface="Times New Roman" panose="02020603050405020304" pitchFamily="18" charset="0"/>
              </a:rPr>
              <a:t>、</a:t>
            </a:r>
            <a:r>
              <a:rPr lang="zh-CN" altLang="zh-CN" sz="2400" kern="100" dirty="0" smtClean="0">
                <a:latin typeface="+mn-ea"/>
                <a:cs typeface="Times New Roman" panose="02020603050405020304" pitchFamily="18" charset="0"/>
              </a:rPr>
              <a:t>一</a:t>
            </a:r>
            <a:r>
              <a:rPr lang="zh-CN" altLang="zh-CN" sz="2400" kern="100" dirty="0">
                <a:latin typeface="+mn-ea"/>
                <a:cs typeface="Times New Roman" panose="02020603050405020304" pitchFamily="18" charset="0"/>
              </a:rPr>
              <a:t>个协议包括两个方面，即对上层提供服务和对协议本身的实现。</a:t>
            </a:r>
            <a:r>
              <a:rPr lang="en-US" altLang="zh-CN" sz="2400" kern="100" dirty="0">
                <a:latin typeface="+mn-ea"/>
                <a:cs typeface="Times New Roman" panose="02020603050405020304" pitchFamily="18" charset="0"/>
              </a:rPr>
              <a:t>(  </a:t>
            </a:r>
            <a:r>
              <a:rPr lang="en-US" altLang="zh-CN" sz="2400" kern="100" dirty="0" smtClean="0">
                <a:solidFill>
                  <a:srgbClr val="FF0000"/>
                </a:solidFill>
                <a:latin typeface="+mn-ea"/>
                <a:cs typeface="Times New Roman" panose="02020603050405020304" pitchFamily="18" charset="0"/>
              </a:rPr>
              <a:t>     </a:t>
            </a:r>
            <a:r>
              <a:rPr lang="en-US" altLang="zh-CN" sz="2400" kern="100" dirty="0" smtClean="0">
                <a:latin typeface="+mn-ea"/>
                <a:cs typeface="Times New Roman" panose="02020603050405020304" pitchFamily="18" charset="0"/>
              </a:rPr>
              <a:t>  )</a:t>
            </a:r>
          </a:p>
          <a:p>
            <a:pPr algn="just">
              <a:spcAft>
                <a:spcPts val="0"/>
              </a:spcAft>
            </a:pPr>
            <a:endParaRPr lang="en-US" altLang="zh-CN" sz="2400" kern="100" dirty="0" smtClean="0">
              <a:latin typeface="+mn-ea"/>
              <a:cs typeface="Times New Roman" panose="02020603050405020304" pitchFamily="18" charset="0"/>
            </a:endParaRPr>
          </a:p>
          <a:p>
            <a:pPr algn="just"/>
            <a:r>
              <a:rPr lang="en-US" altLang="zh-CN" sz="2400" kern="100" dirty="0" smtClean="0">
                <a:effectLst/>
                <a:latin typeface="+mn-ea"/>
                <a:cs typeface="Times New Roman" panose="02020603050405020304" pitchFamily="18" charset="0"/>
              </a:rPr>
              <a:t>13</a:t>
            </a:r>
            <a:r>
              <a:rPr lang="zh-CN" altLang="en-US" sz="2400" kern="100" dirty="0" smtClean="0">
                <a:effectLst/>
                <a:latin typeface="+mn-ea"/>
                <a:cs typeface="Times New Roman" panose="02020603050405020304" pitchFamily="18" charset="0"/>
              </a:rPr>
              <a:t>、</a:t>
            </a:r>
            <a:r>
              <a:rPr lang="zh-CN" altLang="zh-CN" sz="2400" kern="100" dirty="0">
                <a:latin typeface="+mn-ea"/>
                <a:cs typeface="Times New Roman" panose="02020603050405020304" pitchFamily="18" charset="0"/>
              </a:rPr>
              <a:t>使用加密机制可以防范分布式拒绝服务（</a:t>
            </a:r>
            <a:r>
              <a:rPr lang="en-US" altLang="zh-CN" sz="2400" kern="100" dirty="0" err="1">
                <a:latin typeface="+mn-ea"/>
                <a:cs typeface="Times New Roman" panose="02020603050405020304" pitchFamily="18" charset="0"/>
              </a:rPr>
              <a:t>DDoS</a:t>
            </a:r>
            <a:r>
              <a:rPr lang="zh-CN" altLang="zh-CN" sz="2400" kern="100" dirty="0">
                <a:latin typeface="+mn-ea"/>
                <a:cs typeface="Times New Roman" panose="02020603050405020304" pitchFamily="18" charset="0"/>
              </a:rPr>
              <a:t>）攻击。 （</a:t>
            </a:r>
            <a:r>
              <a:rPr lang="en-US" altLang="zh-CN" sz="2400" kern="100" dirty="0">
                <a:latin typeface="+mn-ea"/>
                <a:cs typeface="Times New Roman" panose="02020603050405020304" pitchFamily="18" charset="0"/>
              </a:rPr>
              <a:t>  </a:t>
            </a:r>
            <a:r>
              <a:rPr lang="en-US" altLang="zh-CN" sz="2400" kern="100" dirty="0">
                <a:solidFill>
                  <a:srgbClr val="FF0000"/>
                </a:solidFill>
                <a:latin typeface="+mn-ea"/>
                <a:cs typeface="Times New Roman" panose="02020603050405020304" pitchFamily="18" charset="0"/>
              </a:rPr>
              <a:t>   </a:t>
            </a:r>
            <a:r>
              <a:rPr lang="en-US" altLang="zh-CN" sz="2400" kern="100" dirty="0">
                <a:latin typeface="+mn-ea"/>
                <a:cs typeface="Times New Roman" panose="02020603050405020304" pitchFamily="18" charset="0"/>
              </a:rPr>
              <a:t>  </a:t>
            </a:r>
            <a:r>
              <a:rPr lang="zh-CN" altLang="zh-CN" sz="2400" kern="100" dirty="0" smtClean="0">
                <a:latin typeface="+mn-ea"/>
                <a:cs typeface="Times New Roman" panose="02020603050405020304" pitchFamily="18" charset="0"/>
              </a:rPr>
              <a:t>）</a:t>
            </a:r>
            <a:endParaRPr lang="zh-CN" altLang="zh-CN" sz="24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21800292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4" name="矩形 3"/>
          <p:cNvSpPr/>
          <p:nvPr/>
        </p:nvSpPr>
        <p:spPr>
          <a:xfrm>
            <a:off x="626489" y="679809"/>
            <a:ext cx="11293962" cy="2308324"/>
          </a:xfrm>
          <a:prstGeom prst="rect">
            <a:avLst/>
          </a:prstGeom>
        </p:spPr>
        <p:txBody>
          <a:bodyPr wrap="square">
            <a:spAutoFit/>
          </a:bodyPr>
          <a:lstStyle/>
          <a:p>
            <a:r>
              <a:rPr lang="en-US" altLang="zh-CN" sz="2400" dirty="0" smtClean="0">
                <a:latin typeface="+mn-ea"/>
              </a:rPr>
              <a:t>14</a:t>
            </a:r>
            <a:r>
              <a:rPr lang="zh-CN" altLang="en-US" sz="2400" dirty="0" smtClean="0">
                <a:latin typeface="+mn-ea"/>
              </a:rPr>
              <a:t>、</a:t>
            </a:r>
            <a:r>
              <a:rPr lang="zh-CN" altLang="zh-CN" sz="2400" dirty="0" smtClean="0">
                <a:latin typeface="+mn-ea"/>
              </a:rPr>
              <a:t>以下</a:t>
            </a:r>
            <a:r>
              <a:rPr lang="zh-CN" altLang="zh-CN" sz="2400" dirty="0">
                <a:latin typeface="+mn-ea"/>
              </a:rPr>
              <a:t>对“</a:t>
            </a:r>
            <a:r>
              <a:rPr lang="en-US" altLang="zh-CN" sz="2400" dirty="0">
                <a:latin typeface="+mn-ea"/>
              </a:rPr>
              <a:t>TCP</a:t>
            </a:r>
            <a:r>
              <a:rPr lang="zh-CN" altLang="zh-CN" sz="2400" dirty="0">
                <a:latin typeface="+mn-ea"/>
              </a:rPr>
              <a:t>服务”描述正确的有（多选）</a:t>
            </a:r>
            <a:r>
              <a:rPr lang="zh-CN" altLang="zh-CN" sz="2400" dirty="0" smtClean="0">
                <a:latin typeface="+mn-ea"/>
              </a:rPr>
              <a:t>：</a:t>
            </a:r>
            <a:endParaRPr lang="zh-CN" altLang="zh-CN" sz="2400" dirty="0">
              <a:latin typeface="+mn-ea"/>
            </a:endParaRPr>
          </a:p>
          <a:p>
            <a:r>
              <a:rPr lang="en-US" altLang="zh-CN" sz="2400" dirty="0">
                <a:latin typeface="+mn-ea"/>
              </a:rPr>
              <a:t>A </a:t>
            </a:r>
            <a:r>
              <a:rPr lang="zh-CN" altLang="zh-CN" sz="2400" dirty="0">
                <a:latin typeface="+mn-ea"/>
              </a:rPr>
              <a:t>可靠、顺序、字节流传输</a:t>
            </a:r>
          </a:p>
          <a:p>
            <a:r>
              <a:rPr lang="en-US" altLang="zh-CN" sz="2400" dirty="0">
                <a:latin typeface="+mn-ea"/>
              </a:rPr>
              <a:t>B </a:t>
            </a:r>
            <a:r>
              <a:rPr lang="zh-CN" altLang="zh-CN" sz="2400" dirty="0">
                <a:latin typeface="+mn-ea"/>
              </a:rPr>
              <a:t>流量控制</a:t>
            </a:r>
            <a:r>
              <a:rPr lang="en-US" altLang="zh-CN" sz="2400" dirty="0">
                <a:latin typeface="+mn-ea"/>
              </a:rPr>
              <a:t>,</a:t>
            </a:r>
            <a:r>
              <a:rPr lang="zh-CN" altLang="zh-CN" sz="2400" dirty="0">
                <a:latin typeface="+mn-ea"/>
              </a:rPr>
              <a:t>发送者不至于淹没接收者</a:t>
            </a:r>
          </a:p>
          <a:p>
            <a:r>
              <a:rPr lang="en-US" altLang="zh-CN" sz="2400" dirty="0">
                <a:latin typeface="+mn-ea"/>
              </a:rPr>
              <a:t>C </a:t>
            </a:r>
            <a:r>
              <a:rPr lang="zh-CN" altLang="zh-CN" sz="2400" dirty="0">
                <a:latin typeface="+mn-ea"/>
              </a:rPr>
              <a:t>面向无连接，无状态的</a:t>
            </a:r>
          </a:p>
          <a:p>
            <a:r>
              <a:rPr lang="en-US" altLang="zh-CN" sz="2400" dirty="0">
                <a:latin typeface="+mn-ea"/>
              </a:rPr>
              <a:t>D </a:t>
            </a:r>
            <a:r>
              <a:rPr lang="zh-CN" altLang="zh-CN" sz="2400" dirty="0">
                <a:latin typeface="+mn-ea"/>
              </a:rPr>
              <a:t>拥塞控制</a:t>
            </a:r>
            <a:r>
              <a:rPr lang="en-US" altLang="zh-CN" sz="2400" dirty="0">
                <a:latin typeface="+mn-ea"/>
              </a:rPr>
              <a:t>,</a:t>
            </a:r>
            <a:r>
              <a:rPr lang="zh-CN" altLang="zh-CN" sz="2400" dirty="0">
                <a:latin typeface="+mn-ea"/>
              </a:rPr>
              <a:t>当网络拥塞时发送者降低发送</a:t>
            </a:r>
            <a:r>
              <a:rPr lang="zh-CN" altLang="zh-CN" sz="2400" dirty="0" smtClean="0">
                <a:latin typeface="+mn-ea"/>
              </a:rPr>
              <a:t>速率</a:t>
            </a:r>
            <a:endParaRPr lang="en-US" altLang="zh-CN" sz="2400" dirty="0" smtClean="0">
              <a:latin typeface="+mn-ea"/>
            </a:endParaRPr>
          </a:p>
          <a:p>
            <a:endParaRPr lang="en-US" altLang="zh-CN" sz="2400" dirty="0" smtClean="0">
              <a:latin typeface="+mn-ea"/>
            </a:endParaRPr>
          </a:p>
        </p:txBody>
      </p:sp>
    </p:spTree>
    <p:extLst>
      <p:ext uri="{BB962C8B-B14F-4D97-AF65-F5344CB8AC3E}">
        <p14:creationId xmlns:p14="http://schemas.microsoft.com/office/powerpoint/2010/main" val="16884048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2" name="矩形 1"/>
          <p:cNvSpPr/>
          <p:nvPr/>
        </p:nvSpPr>
        <p:spPr>
          <a:xfrm>
            <a:off x="259866" y="597980"/>
            <a:ext cx="11661078" cy="5139869"/>
          </a:xfrm>
          <a:prstGeom prst="rect">
            <a:avLst/>
          </a:prstGeom>
        </p:spPr>
        <p:txBody>
          <a:bodyPr wrap="square">
            <a:spAutoFit/>
          </a:bodyPr>
          <a:lstStyle/>
          <a:p>
            <a:r>
              <a:rPr lang="en-US" altLang="zh-CN" sz="2400" dirty="0" smtClean="0">
                <a:latin typeface="+mn-ea"/>
              </a:rPr>
              <a:t>1</a:t>
            </a:r>
            <a:r>
              <a:rPr lang="zh-CN" altLang="en-US" sz="2400" dirty="0" smtClean="0">
                <a:latin typeface="+mn-ea"/>
              </a:rPr>
              <a:t>、</a:t>
            </a:r>
            <a:r>
              <a:rPr lang="zh-CN" altLang="en-US" sz="2400" dirty="0">
                <a:latin typeface="+mn-ea"/>
              </a:rPr>
              <a:t>物理</a:t>
            </a:r>
            <a:r>
              <a:rPr lang="zh-CN" altLang="en-US" sz="2400" dirty="0" smtClean="0">
                <a:latin typeface="+mn-ea"/>
              </a:rPr>
              <a:t>媒体</a:t>
            </a:r>
            <a:endParaRPr lang="en-US" altLang="zh-CN" sz="2400" dirty="0" smtClean="0">
              <a:latin typeface="+mn-ea"/>
            </a:endParaRPr>
          </a:p>
          <a:p>
            <a:r>
              <a:rPr lang="zh-CN" altLang="en-US" sz="2400" dirty="0" smtClean="0">
                <a:latin typeface="+mn-ea"/>
              </a:rPr>
              <a:t>（</a:t>
            </a:r>
            <a:r>
              <a:rPr lang="en-US" altLang="zh-CN" sz="2400" dirty="0" smtClean="0">
                <a:latin typeface="+mn-ea"/>
              </a:rPr>
              <a:t>1</a:t>
            </a:r>
            <a:r>
              <a:rPr lang="zh-CN" altLang="en-US" sz="2400" dirty="0" smtClean="0">
                <a:latin typeface="+mn-ea"/>
              </a:rPr>
              <a:t>）通过</a:t>
            </a:r>
            <a:r>
              <a:rPr lang="zh-CN" altLang="en-US" sz="2400" dirty="0">
                <a:latin typeface="+mn-ea"/>
              </a:rPr>
              <a:t>传播电磁波或光脉冲来发送</a:t>
            </a:r>
            <a:r>
              <a:rPr lang="zh-CN" altLang="en-US" sz="2400" b="1" dirty="0">
                <a:solidFill>
                  <a:srgbClr val="FF0000"/>
                </a:solidFill>
                <a:latin typeface="+mn-ea"/>
              </a:rPr>
              <a:t>比特</a:t>
            </a:r>
            <a:r>
              <a:rPr lang="zh-CN" altLang="en-US" sz="2400" b="1" dirty="0" smtClean="0">
                <a:solidFill>
                  <a:srgbClr val="FF0000"/>
                </a:solidFill>
                <a:latin typeface="+mn-ea"/>
              </a:rPr>
              <a:t>流，</a:t>
            </a:r>
            <a:r>
              <a:rPr lang="zh-CN" altLang="en-US" sz="2400" dirty="0" smtClean="0">
                <a:latin typeface="+mn-ea"/>
              </a:rPr>
              <a:t>在物理媒体中数据传输是串行的。</a:t>
            </a:r>
            <a:endParaRPr lang="en-US" altLang="zh-CN" sz="2400" dirty="0" smtClean="0">
              <a:latin typeface="+mn-ea"/>
            </a:endParaRPr>
          </a:p>
          <a:p>
            <a:r>
              <a:rPr lang="zh-CN" altLang="en-US" sz="2400" dirty="0" smtClean="0">
                <a:latin typeface="+mn-ea"/>
              </a:rPr>
              <a:t>（</a:t>
            </a:r>
            <a:r>
              <a:rPr lang="en-US" altLang="zh-CN" sz="2400" dirty="0" smtClean="0">
                <a:latin typeface="+mn-ea"/>
              </a:rPr>
              <a:t>2</a:t>
            </a:r>
            <a:r>
              <a:rPr lang="zh-CN" altLang="en-US" sz="2400" dirty="0" smtClean="0">
                <a:latin typeface="+mn-ea"/>
              </a:rPr>
              <a:t>）物理媒体分类：</a:t>
            </a:r>
            <a:r>
              <a:rPr lang="zh-CN" altLang="en-US" sz="2400" dirty="0">
                <a:latin typeface="+mn-ea"/>
              </a:rPr>
              <a:t>导引型</a:t>
            </a:r>
            <a:r>
              <a:rPr lang="zh-CN" altLang="en-US" sz="2400" dirty="0" smtClean="0">
                <a:latin typeface="+mn-ea"/>
              </a:rPr>
              <a:t>媒体和</a:t>
            </a:r>
            <a:r>
              <a:rPr lang="zh-CN" altLang="en-US" sz="2400" dirty="0">
                <a:latin typeface="+mn-ea"/>
              </a:rPr>
              <a:t>非导引型媒体</a:t>
            </a:r>
            <a:endParaRPr lang="en-US" altLang="zh-CN" sz="2400" dirty="0" smtClean="0">
              <a:latin typeface="+mn-ea"/>
            </a:endParaRPr>
          </a:p>
          <a:p>
            <a:r>
              <a:rPr lang="zh-CN" altLang="en-US" sz="2400" dirty="0" smtClean="0">
                <a:latin typeface="+mn-ea"/>
              </a:rPr>
              <a:t>（</a:t>
            </a:r>
            <a:r>
              <a:rPr lang="en-US" altLang="zh-CN" sz="2400" dirty="0" smtClean="0">
                <a:latin typeface="+mn-ea"/>
              </a:rPr>
              <a:t>3</a:t>
            </a:r>
            <a:r>
              <a:rPr lang="zh-CN" altLang="en-US" sz="2400" dirty="0" smtClean="0">
                <a:latin typeface="+mn-ea"/>
              </a:rPr>
              <a:t>）物理</a:t>
            </a:r>
            <a:r>
              <a:rPr lang="zh-CN" altLang="en-US" sz="2400" dirty="0">
                <a:latin typeface="+mn-ea"/>
              </a:rPr>
              <a:t>媒体的性能对网络的通信、速度、距离、价格以及网络中的结点数和可靠性都有很大影响</a:t>
            </a:r>
            <a:endParaRPr lang="en-US" altLang="zh-CN" sz="2400" dirty="0" smtClean="0">
              <a:latin typeface="+mn-ea"/>
            </a:endParaRPr>
          </a:p>
          <a:p>
            <a:r>
              <a:rPr lang="zh-CN" altLang="en-US" sz="2400" dirty="0" smtClean="0">
                <a:latin typeface="+mn-ea"/>
              </a:rPr>
              <a:t>（</a:t>
            </a:r>
            <a:r>
              <a:rPr lang="en-US" altLang="zh-CN" sz="2400" dirty="0" smtClean="0">
                <a:latin typeface="+mn-ea"/>
              </a:rPr>
              <a:t>4</a:t>
            </a:r>
            <a:r>
              <a:rPr lang="zh-CN" altLang="en-US" sz="2400" dirty="0" smtClean="0">
                <a:latin typeface="+mn-ea"/>
              </a:rPr>
              <a:t>）</a:t>
            </a:r>
            <a:r>
              <a:rPr lang="zh-CN" altLang="en-US" sz="2400" dirty="0">
                <a:latin typeface="+mn-ea"/>
              </a:rPr>
              <a:t>导引</a:t>
            </a:r>
            <a:r>
              <a:rPr lang="zh-CN" altLang="en-US" sz="2400" dirty="0" smtClean="0">
                <a:latin typeface="+mn-ea"/>
              </a:rPr>
              <a:t>型媒体：</a:t>
            </a:r>
            <a:r>
              <a:rPr lang="zh-CN" altLang="en-US" sz="2000" dirty="0" smtClean="0">
                <a:latin typeface="+mn-ea"/>
              </a:rPr>
              <a:t>双绞线（</a:t>
            </a:r>
            <a:r>
              <a:rPr lang="en-US" altLang="zh-CN" sz="2000" dirty="0" smtClean="0">
                <a:latin typeface="+mn-ea"/>
              </a:rPr>
              <a:t>10-600Mbps</a:t>
            </a:r>
            <a:r>
              <a:rPr lang="zh-CN" altLang="en-US" sz="2000" dirty="0" smtClean="0">
                <a:latin typeface="+mn-ea"/>
              </a:rPr>
              <a:t>、屏蔽和非屏蔽），同轴电缆（</a:t>
            </a:r>
            <a:r>
              <a:rPr lang="en-US" altLang="zh-CN" sz="2000" dirty="0" smtClean="0">
                <a:latin typeface="+mn-ea"/>
              </a:rPr>
              <a:t>10Mbps</a:t>
            </a:r>
            <a:r>
              <a:rPr lang="zh-CN" altLang="en-US" sz="2000" dirty="0" smtClean="0">
                <a:latin typeface="+mn-ea"/>
              </a:rPr>
              <a:t>），光纤（</a:t>
            </a:r>
            <a:r>
              <a:rPr lang="zh-CN" altLang="en-US" sz="2000" dirty="0">
                <a:latin typeface="+mn-ea"/>
                <a:cs typeface="微软雅黑" panose="020B0503020204020204" pitchFamily="34" charset="-122"/>
              </a:rPr>
              <a:t>数十或数百 </a:t>
            </a:r>
            <a:r>
              <a:rPr lang="en-US" altLang="zh-CN" sz="2000" dirty="0" err="1">
                <a:latin typeface="+mn-ea"/>
                <a:cs typeface="微软雅黑" panose="020B0503020204020204" pitchFamily="34" charset="-122"/>
              </a:rPr>
              <a:t>Gbps</a:t>
            </a:r>
            <a:r>
              <a:rPr lang="en-US" altLang="zh-CN" sz="2000" dirty="0">
                <a:latin typeface="+mn-ea"/>
                <a:cs typeface="微软雅黑" panose="020B0503020204020204" pitchFamily="34" charset="-122"/>
              </a:rPr>
              <a:t> </a:t>
            </a:r>
            <a:r>
              <a:rPr lang="zh-CN" altLang="en-US" sz="2000" dirty="0" smtClean="0">
                <a:latin typeface="+mn-ea"/>
                <a:cs typeface="微软雅黑" panose="020B0503020204020204" pitchFamily="34" charset="-122"/>
              </a:rPr>
              <a:t>，传输距离远、防止</a:t>
            </a:r>
            <a:r>
              <a:rPr lang="zh-CN" altLang="en-US" sz="2000" dirty="0">
                <a:latin typeface="+mn-ea"/>
                <a:cs typeface="微软雅黑" panose="020B0503020204020204" pitchFamily="34" charset="-122"/>
              </a:rPr>
              <a:t>电磁干扰，难以被分光窃听</a:t>
            </a:r>
            <a:r>
              <a:rPr lang="zh-CN" altLang="en-US" sz="2000" dirty="0" smtClean="0">
                <a:latin typeface="+mn-ea"/>
              </a:rPr>
              <a:t>）</a:t>
            </a:r>
            <a:endParaRPr lang="en-US" altLang="zh-CN" sz="2000" dirty="0" smtClean="0">
              <a:latin typeface="+mn-ea"/>
            </a:endParaRPr>
          </a:p>
          <a:p>
            <a:r>
              <a:rPr lang="zh-CN" altLang="en-US" sz="2400" dirty="0" smtClean="0">
                <a:latin typeface="+mn-ea"/>
              </a:rPr>
              <a:t>（</a:t>
            </a:r>
            <a:r>
              <a:rPr lang="en-US" altLang="zh-CN" sz="2400" dirty="0" smtClean="0">
                <a:latin typeface="+mn-ea"/>
              </a:rPr>
              <a:t>5</a:t>
            </a:r>
            <a:r>
              <a:rPr lang="zh-CN" altLang="en-US" sz="2400" dirty="0" smtClean="0">
                <a:latin typeface="+mn-ea"/>
              </a:rPr>
              <a:t>）</a:t>
            </a:r>
            <a:r>
              <a:rPr lang="zh-CN" altLang="en-US" sz="2400" dirty="0">
                <a:latin typeface="+mn-ea"/>
              </a:rPr>
              <a:t>非导引型</a:t>
            </a:r>
            <a:r>
              <a:rPr lang="zh-CN" altLang="en-US" sz="2400" dirty="0" smtClean="0">
                <a:latin typeface="+mn-ea"/>
              </a:rPr>
              <a:t>媒体：</a:t>
            </a:r>
            <a:r>
              <a:rPr lang="zh-CN" altLang="en-US" sz="2000" dirty="0">
                <a:latin typeface="+mn-ea"/>
                <a:cs typeface="微软雅黑" panose="020B0503020204020204" pitchFamily="34" charset="-122"/>
              </a:rPr>
              <a:t>多路径</a:t>
            </a:r>
            <a:r>
              <a:rPr lang="zh-CN" altLang="en-US" sz="2000" dirty="0" smtClean="0">
                <a:latin typeface="+mn-ea"/>
                <a:cs typeface="微软雅黑" panose="020B0503020204020204" pitchFamily="34" charset="-122"/>
              </a:rPr>
              <a:t>衰落、</a:t>
            </a:r>
            <a:r>
              <a:rPr lang="zh-CN" altLang="en-US" sz="2000" dirty="0">
                <a:latin typeface="+mn-ea"/>
                <a:cs typeface="微软雅黑" panose="020B0503020204020204" pitchFamily="34" charset="-122"/>
              </a:rPr>
              <a:t>盲区</a:t>
            </a:r>
            <a:r>
              <a:rPr lang="zh-CN" altLang="en-US" sz="2000" dirty="0" smtClean="0">
                <a:latin typeface="+mn-ea"/>
                <a:cs typeface="微软雅黑" panose="020B0503020204020204" pitchFamily="34" charset="-122"/>
              </a:rPr>
              <a:t>衰落、干扰</a:t>
            </a:r>
            <a:endParaRPr lang="en-US" altLang="zh-CN" sz="2000" dirty="0" smtClean="0">
              <a:latin typeface="+mn-ea"/>
            </a:endParaRPr>
          </a:p>
          <a:p>
            <a:r>
              <a:rPr lang="en-US" altLang="zh-CN" sz="2400" dirty="0">
                <a:latin typeface="+mn-ea"/>
              </a:rPr>
              <a:t>	</a:t>
            </a:r>
            <a:r>
              <a:rPr lang="zh-CN" altLang="en-US" sz="2000" dirty="0" smtClean="0">
                <a:latin typeface="+mn-ea"/>
              </a:rPr>
              <a:t>地面微波（</a:t>
            </a:r>
            <a:r>
              <a:rPr lang="en-US" altLang="zh-CN" sz="2000" dirty="0" smtClean="0">
                <a:latin typeface="+mn-ea"/>
              </a:rPr>
              <a:t>45Mbps</a:t>
            </a:r>
            <a:r>
              <a:rPr lang="zh-CN" altLang="en-US" sz="2000" dirty="0" smtClean="0">
                <a:latin typeface="+mn-ea"/>
              </a:rPr>
              <a:t>），</a:t>
            </a:r>
            <a:r>
              <a:rPr lang="en-US" altLang="zh-CN" sz="2000" dirty="0" err="1" smtClean="0">
                <a:latin typeface="+mn-ea"/>
              </a:rPr>
              <a:t>WiFi</a:t>
            </a:r>
            <a:r>
              <a:rPr lang="zh-CN" altLang="en-US" sz="2000" dirty="0" smtClean="0">
                <a:latin typeface="+mn-ea"/>
              </a:rPr>
              <a:t>（</a:t>
            </a:r>
            <a:r>
              <a:rPr lang="en-US" altLang="zh-CN" sz="2000" dirty="0" smtClean="0">
                <a:latin typeface="+mn-ea"/>
              </a:rPr>
              <a:t>11/54/600Mbps</a:t>
            </a:r>
            <a:r>
              <a:rPr lang="zh-CN" altLang="en-US" sz="2000" dirty="0" smtClean="0">
                <a:latin typeface="+mn-ea"/>
              </a:rPr>
              <a:t>）</a:t>
            </a:r>
            <a:r>
              <a:rPr lang="en-US" altLang="zh-CN" sz="2000" dirty="0" smtClean="0">
                <a:latin typeface="+mn-ea"/>
              </a:rPr>
              <a:t>,</a:t>
            </a:r>
            <a:r>
              <a:rPr lang="zh-CN" altLang="en-US" sz="2000" dirty="0" smtClean="0">
                <a:latin typeface="+mn-ea"/>
              </a:rPr>
              <a:t>广域无线电（</a:t>
            </a:r>
            <a:r>
              <a:rPr lang="en-US" altLang="zh-CN" sz="2000" dirty="0" smtClean="0">
                <a:latin typeface="+mn-ea"/>
              </a:rPr>
              <a:t>3G</a:t>
            </a:r>
            <a:r>
              <a:rPr lang="zh-CN" altLang="en-US" sz="2000" dirty="0" smtClean="0">
                <a:latin typeface="+mn-ea"/>
              </a:rPr>
              <a:t>、</a:t>
            </a:r>
            <a:r>
              <a:rPr lang="en-US" altLang="zh-CN" sz="2000" dirty="0" smtClean="0">
                <a:latin typeface="+mn-ea"/>
              </a:rPr>
              <a:t>4G</a:t>
            </a:r>
            <a:r>
              <a:rPr lang="zh-CN" altLang="en-US" sz="2000" dirty="0" smtClean="0">
                <a:latin typeface="+mn-ea"/>
              </a:rPr>
              <a:t>、</a:t>
            </a:r>
            <a:r>
              <a:rPr lang="en-US" altLang="zh-CN" sz="2000" dirty="0" smtClean="0">
                <a:latin typeface="+mn-ea"/>
              </a:rPr>
              <a:t>5G</a:t>
            </a:r>
            <a:r>
              <a:rPr lang="zh-CN" altLang="en-US" sz="2000" dirty="0" smtClean="0">
                <a:latin typeface="+mn-ea"/>
              </a:rPr>
              <a:t>）、卫星（</a:t>
            </a:r>
            <a:r>
              <a:rPr lang="zh-CN" altLang="en-US" sz="2000" dirty="0">
                <a:latin typeface="+mn-ea"/>
                <a:cs typeface="微软雅黑" panose="020B0503020204020204" pitchFamily="34" charset="-122"/>
              </a:rPr>
              <a:t>高达数百</a:t>
            </a:r>
            <a:r>
              <a:rPr lang="en-US" altLang="zh-CN" sz="2000" dirty="0">
                <a:latin typeface="+mn-ea"/>
                <a:cs typeface="微软雅黑" panose="020B0503020204020204" pitchFamily="34" charset="-122"/>
              </a:rPr>
              <a:t>Mbps </a:t>
            </a:r>
            <a:r>
              <a:rPr lang="zh-CN" altLang="en-US" sz="2000" dirty="0" smtClean="0">
                <a:latin typeface="+mn-ea"/>
                <a:cs typeface="微软雅黑" panose="020B0503020204020204" pitchFamily="34" charset="-122"/>
              </a:rPr>
              <a:t>、</a:t>
            </a:r>
            <a:r>
              <a:rPr lang="en-US" altLang="zh-CN" sz="2000" dirty="0">
                <a:solidFill>
                  <a:srgbClr val="FF0000"/>
                </a:solidFill>
                <a:latin typeface="+mn-ea"/>
                <a:cs typeface="微软雅黑" panose="020B0503020204020204" pitchFamily="34" charset="-122"/>
              </a:rPr>
              <a:t> </a:t>
            </a:r>
            <a:r>
              <a:rPr lang="en-US" altLang="zh-CN" sz="2000" dirty="0">
                <a:latin typeface="+mn-ea"/>
                <a:cs typeface="微软雅黑" panose="020B0503020204020204" pitchFamily="34" charset="-122"/>
              </a:rPr>
              <a:t>250 </a:t>
            </a:r>
            <a:r>
              <a:rPr lang="en-US" altLang="zh-CN" sz="2000" dirty="0" err="1">
                <a:latin typeface="+mn-ea"/>
                <a:cs typeface="微软雅黑" panose="020B0503020204020204" pitchFamily="34" charset="-122"/>
              </a:rPr>
              <a:t>msec</a:t>
            </a:r>
            <a:r>
              <a:rPr lang="zh-CN" altLang="en-US" sz="2000" dirty="0" smtClean="0">
                <a:latin typeface="+mn-ea"/>
                <a:cs typeface="微软雅黑" panose="020B0503020204020204" pitchFamily="34" charset="-122"/>
              </a:rPr>
              <a:t>毫秒延时</a:t>
            </a:r>
            <a:r>
              <a:rPr lang="zh-CN" altLang="en-US" sz="2000" dirty="0" smtClean="0">
                <a:latin typeface="+mn-ea"/>
              </a:rPr>
              <a:t>）</a:t>
            </a:r>
            <a:endParaRPr lang="en-US" altLang="zh-CN" sz="2000" dirty="0" smtClean="0">
              <a:latin typeface="+mn-ea"/>
            </a:endParaRPr>
          </a:p>
          <a:p>
            <a:endParaRPr lang="en-US" altLang="zh-CN" sz="2400" dirty="0" smtClean="0">
              <a:latin typeface="+mn-ea"/>
            </a:endParaRPr>
          </a:p>
          <a:p>
            <a:r>
              <a:rPr lang="en-US" altLang="zh-CN" sz="2400" dirty="0">
                <a:latin typeface="+mn-ea"/>
              </a:rPr>
              <a:t>2</a:t>
            </a:r>
            <a:r>
              <a:rPr lang="zh-CN" altLang="en-US" sz="2400" dirty="0" smtClean="0">
                <a:latin typeface="+mn-ea"/>
              </a:rPr>
              <a:t>、端系统上因特网提供的服务</a:t>
            </a:r>
            <a:endParaRPr lang="en-US" altLang="zh-CN" sz="2400" dirty="0" smtClean="0">
              <a:latin typeface="+mn-ea"/>
            </a:endParaRPr>
          </a:p>
          <a:p>
            <a:r>
              <a:rPr lang="zh-CN" altLang="en-US" sz="2400" dirty="0" smtClean="0">
                <a:latin typeface="+mn-ea"/>
              </a:rPr>
              <a:t>（</a:t>
            </a:r>
            <a:r>
              <a:rPr lang="en-US" altLang="zh-CN" sz="2400" dirty="0" smtClean="0">
                <a:latin typeface="+mn-ea"/>
              </a:rPr>
              <a:t>1</a:t>
            </a:r>
            <a:r>
              <a:rPr lang="zh-CN" altLang="en-US" sz="2400" dirty="0" smtClean="0">
                <a:latin typeface="+mn-ea"/>
              </a:rPr>
              <a:t>）面向连接的服务</a:t>
            </a:r>
            <a:r>
              <a:rPr lang="en-US" altLang="zh-CN" sz="2400" dirty="0" smtClean="0">
                <a:latin typeface="+mn-ea"/>
              </a:rPr>
              <a:t>TCP</a:t>
            </a:r>
            <a:r>
              <a:rPr lang="zh-CN" altLang="en-US" sz="2400" dirty="0" smtClean="0">
                <a:latin typeface="+mn-ea"/>
              </a:rPr>
              <a:t>（</a:t>
            </a:r>
            <a:r>
              <a:rPr lang="en-US" altLang="zh-CN" sz="2400" dirty="0" smtClean="0">
                <a:latin typeface="+mn-ea"/>
              </a:rPr>
              <a:t>RFC793</a:t>
            </a:r>
            <a:r>
              <a:rPr lang="zh-CN" altLang="en-US" sz="2400" dirty="0" smtClean="0">
                <a:latin typeface="+mn-ea"/>
              </a:rPr>
              <a:t>）：</a:t>
            </a:r>
            <a:r>
              <a:rPr lang="zh-CN" altLang="en-US" sz="2000" dirty="0" smtClean="0">
                <a:latin typeface="+mn-ea"/>
              </a:rPr>
              <a:t>可靠、顺序、字节流传输；流量控制；拥塞控制</a:t>
            </a:r>
            <a:endParaRPr lang="en-US" altLang="zh-CN" sz="2000" dirty="0" smtClean="0">
              <a:latin typeface="+mn-ea"/>
            </a:endParaRPr>
          </a:p>
          <a:p>
            <a:r>
              <a:rPr lang="zh-CN" altLang="en-US" sz="2400" dirty="0" smtClean="0">
                <a:latin typeface="+mn-ea"/>
              </a:rPr>
              <a:t>（</a:t>
            </a:r>
            <a:r>
              <a:rPr lang="en-US" altLang="zh-CN" sz="2400" dirty="0" smtClean="0">
                <a:latin typeface="+mn-ea"/>
              </a:rPr>
              <a:t>2</a:t>
            </a:r>
            <a:r>
              <a:rPr lang="zh-CN" altLang="en-US" sz="2400" dirty="0" smtClean="0">
                <a:latin typeface="+mn-ea"/>
              </a:rPr>
              <a:t>）无连接服务</a:t>
            </a:r>
            <a:r>
              <a:rPr lang="en-US" altLang="zh-CN" sz="2400" dirty="0" smtClean="0">
                <a:latin typeface="+mn-ea"/>
              </a:rPr>
              <a:t>UDP</a:t>
            </a:r>
            <a:r>
              <a:rPr lang="zh-CN" altLang="en-US" sz="2400" dirty="0" smtClean="0">
                <a:latin typeface="+mn-ea"/>
              </a:rPr>
              <a:t>（</a:t>
            </a:r>
            <a:r>
              <a:rPr lang="en-US" altLang="zh-CN" sz="2400" dirty="0" smtClean="0">
                <a:latin typeface="+mn-ea"/>
              </a:rPr>
              <a:t>RFC768</a:t>
            </a:r>
            <a:r>
              <a:rPr lang="zh-CN" altLang="en-US" sz="2400" dirty="0" smtClean="0">
                <a:latin typeface="+mn-ea"/>
              </a:rPr>
              <a:t>）：</a:t>
            </a:r>
            <a:r>
              <a:rPr lang="zh-CN" altLang="en-US" sz="2000" dirty="0" smtClean="0">
                <a:latin typeface="+mn-ea"/>
              </a:rPr>
              <a:t>不可靠数据传输、无流量控制、无拥塞控制</a:t>
            </a:r>
            <a:endParaRPr lang="en-US" altLang="zh-CN" sz="2000" dirty="0" smtClean="0">
              <a:latin typeface="+mn-ea"/>
            </a:endParaRPr>
          </a:p>
        </p:txBody>
      </p:sp>
      <p:sp>
        <p:nvSpPr>
          <p:cNvPr id="6" name="矩形 5"/>
          <p:cNvSpPr/>
          <p:nvPr/>
        </p:nvSpPr>
        <p:spPr>
          <a:xfrm>
            <a:off x="11098283" y="521435"/>
            <a:ext cx="822661" cy="369332"/>
          </a:xfrm>
          <a:prstGeom prst="rect">
            <a:avLst/>
          </a:prstGeom>
        </p:spPr>
        <p:txBody>
          <a:bodyPr wrap="none">
            <a:spAutoFit/>
          </a:bodyPr>
          <a:lstStyle/>
          <a:p>
            <a:r>
              <a:rPr lang="en-US" altLang="zh-CN" dirty="0" smtClean="0">
                <a:latin typeface="+mn-ea"/>
              </a:rPr>
              <a:t>03/04</a:t>
            </a:r>
            <a:endParaRPr lang="zh-CN" altLang="en-US" dirty="0"/>
          </a:p>
        </p:txBody>
      </p:sp>
    </p:spTree>
    <p:extLst>
      <p:ext uri="{BB962C8B-B14F-4D97-AF65-F5344CB8AC3E}">
        <p14:creationId xmlns:p14="http://schemas.microsoft.com/office/powerpoint/2010/main" val="20012406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4" name="矩形 3"/>
          <p:cNvSpPr/>
          <p:nvPr/>
        </p:nvSpPr>
        <p:spPr>
          <a:xfrm>
            <a:off x="310605" y="388486"/>
            <a:ext cx="11593220" cy="2862322"/>
          </a:xfrm>
          <a:prstGeom prst="rect">
            <a:avLst/>
          </a:prstGeom>
        </p:spPr>
        <p:txBody>
          <a:bodyPr wrap="square">
            <a:spAutoFit/>
          </a:bodyPr>
          <a:lstStyle/>
          <a:p>
            <a:r>
              <a:rPr lang="en-US" altLang="zh-CN" sz="2000" dirty="0" smtClean="0">
                <a:latin typeface="+mn-ea"/>
              </a:rPr>
              <a:t>1</a:t>
            </a:r>
            <a:r>
              <a:rPr lang="zh-CN" altLang="en-US" sz="2000" dirty="0" smtClean="0">
                <a:latin typeface="+mn-ea"/>
              </a:rPr>
              <a:t>、进程通信</a:t>
            </a:r>
            <a:endParaRPr lang="en-US" altLang="zh-CN" sz="2000" dirty="0" smtClean="0">
              <a:latin typeface="+mn-ea"/>
            </a:endParaRPr>
          </a:p>
          <a:p>
            <a:r>
              <a:rPr lang="zh-CN" altLang="en-US" sz="2000" dirty="0" smtClean="0">
                <a:latin typeface="+mn-ea"/>
              </a:rPr>
              <a:t>（</a:t>
            </a:r>
            <a:r>
              <a:rPr lang="en-US" altLang="zh-CN" sz="2000" dirty="0" smtClean="0">
                <a:latin typeface="+mn-ea"/>
              </a:rPr>
              <a:t>1</a:t>
            </a:r>
            <a:r>
              <a:rPr lang="zh-CN" altLang="en-US" sz="2000" dirty="0" smtClean="0">
                <a:latin typeface="+mn-ea"/>
              </a:rPr>
              <a:t>）</a:t>
            </a:r>
            <a:r>
              <a:rPr lang="zh-CN" altLang="en-US" sz="2000" dirty="0">
                <a:latin typeface="+mn-ea"/>
              </a:rPr>
              <a:t>同一主机上运行的进程</a:t>
            </a:r>
            <a:r>
              <a:rPr lang="zh-CN" altLang="en-US" sz="2000" dirty="0" smtClean="0">
                <a:latin typeface="+mn-ea"/>
              </a:rPr>
              <a:t>之间</a:t>
            </a:r>
            <a:r>
              <a:rPr lang="zh-CN" altLang="en-US" sz="2000" dirty="0">
                <a:solidFill>
                  <a:srgbClr val="FF0000"/>
                </a:solidFill>
                <a:latin typeface="+mn-ea"/>
              </a:rPr>
              <a:t>进程间通信机制</a:t>
            </a:r>
            <a:r>
              <a:rPr lang="zh-CN" altLang="en-US" sz="2000" dirty="0" smtClean="0">
                <a:latin typeface="+mn-ea"/>
                <a:cs typeface="+mn-ea"/>
                <a:sym typeface="+mn-lt"/>
              </a:rPr>
              <a:t>进行通信，由</a:t>
            </a:r>
            <a:r>
              <a:rPr lang="zh-CN" altLang="en-US" sz="2000" dirty="0">
                <a:solidFill>
                  <a:srgbClr val="FF0000"/>
                </a:solidFill>
                <a:latin typeface="+mn-ea"/>
              </a:rPr>
              <a:t>操作系统</a:t>
            </a:r>
            <a:r>
              <a:rPr lang="zh-CN" altLang="en-US" sz="2000" dirty="0" smtClean="0">
                <a:latin typeface="+mn-ea"/>
              </a:rPr>
              <a:t>提供。</a:t>
            </a:r>
            <a:endParaRPr lang="en-US" altLang="zh-CN" sz="2000" dirty="0" smtClean="0">
              <a:latin typeface="+mn-ea"/>
            </a:endParaRPr>
          </a:p>
          <a:p>
            <a:r>
              <a:rPr lang="zh-CN" altLang="en-US" sz="2000" dirty="0" smtClean="0">
                <a:latin typeface="+mn-ea"/>
              </a:rPr>
              <a:t>（</a:t>
            </a:r>
            <a:r>
              <a:rPr lang="en-US" altLang="zh-CN" sz="2000" dirty="0" smtClean="0">
                <a:latin typeface="+mn-ea"/>
              </a:rPr>
              <a:t>2</a:t>
            </a:r>
            <a:r>
              <a:rPr lang="zh-CN" altLang="en-US" sz="2000" dirty="0" smtClean="0">
                <a:latin typeface="+mn-ea"/>
              </a:rPr>
              <a:t>）</a:t>
            </a:r>
            <a:r>
              <a:rPr lang="zh-CN" altLang="en-US" sz="2000" dirty="0">
                <a:latin typeface="+mn-ea"/>
              </a:rPr>
              <a:t>不同主机上运行的进程</a:t>
            </a:r>
            <a:r>
              <a:rPr lang="zh-CN" altLang="en-US" sz="2000" dirty="0" smtClean="0">
                <a:latin typeface="+mn-ea"/>
              </a:rPr>
              <a:t>间</a:t>
            </a:r>
            <a:r>
              <a:rPr lang="zh-CN" altLang="en-US" sz="2000" dirty="0">
                <a:solidFill>
                  <a:srgbClr val="FF0000"/>
                </a:solidFill>
                <a:latin typeface="+mn-ea"/>
                <a:cs typeface="+mn-ea"/>
                <a:sym typeface="+mn-lt"/>
              </a:rPr>
              <a:t>交换</a:t>
            </a:r>
            <a:r>
              <a:rPr lang="zh-CN" altLang="en-US" sz="2000" dirty="0" smtClean="0">
                <a:solidFill>
                  <a:srgbClr val="FF0000"/>
                </a:solidFill>
                <a:latin typeface="+mn-ea"/>
                <a:cs typeface="+mn-ea"/>
                <a:sym typeface="+mn-lt"/>
              </a:rPr>
              <a:t>报文</a:t>
            </a:r>
            <a:r>
              <a:rPr lang="zh-CN" altLang="en-US" sz="2000" dirty="0">
                <a:latin typeface="+mn-ea"/>
                <a:cs typeface="+mn-ea"/>
                <a:sym typeface="+mn-lt"/>
              </a:rPr>
              <a:t>进行</a:t>
            </a:r>
            <a:r>
              <a:rPr lang="zh-CN" altLang="en-US" sz="2000" dirty="0" smtClean="0">
                <a:latin typeface="+mn-ea"/>
                <a:cs typeface="+mn-ea"/>
                <a:sym typeface="+mn-lt"/>
              </a:rPr>
              <a:t>通信。</a:t>
            </a:r>
            <a:r>
              <a:rPr lang="zh-CN" altLang="en-US" sz="2000" dirty="0">
                <a:latin typeface="+mn-ea"/>
              </a:rPr>
              <a:t>进程间通信利用</a:t>
            </a:r>
            <a:r>
              <a:rPr lang="en-US" altLang="zh-CN" sz="2000" dirty="0">
                <a:latin typeface="+mn-ea"/>
              </a:rPr>
              <a:t>socket</a:t>
            </a:r>
            <a:r>
              <a:rPr lang="zh-CN" altLang="en-US" sz="2000" dirty="0">
                <a:latin typeface="+mn-ea"/>
              </a:rPr>
              <a:t>发送</a:t>
            </a:r>
            <a:r>
              <a:rPr lang="en-US" altLang="zh-CN" sz="2000" dirty="0">
                <a:latin typeface="+mn-ea"/>
              </a:rPr>
              <a:t>/</a:t>
            </a:r>
            <a:r>
              <a:rPr lang="zh-CN" altLang="en-US" sz="2000" dirty="0">
                <a:latin typeface="+mn-ea"/>
              </a:rPr>
              <a:t>接收</a:t>
            </a:r>
            <a:r>
              <a:rPr lang="zh-CN" altLang="en-US" sz="2000" dirty="0" smtClean="0">
                <a:latin typeface="+mn-ea"/>
              </a:rPr>
              <a:t>消息实现。</a:t>
            </a:r>
            <a:endParaRPr lang="en-US" altLang="zh-CN" sz="2000" dirty="0" smtClean="0">
              <a:latin typeface="+mn-ea"/>
            </a:endParaRPr>
          </a:p>
          <a:p>
            <a:endParaRPr lang="en-US" altLang="zh-CN" sz="2000" dirty="0">
              <a:latin typeface="+mn-ea"/>
            </a:endParaRPr>
          </a:p>
          <a:p>
            <a:r>
              <a:rPr lang="en-US" altLang="zh-CN" sz="2000" dirty="0" smtClean="0">
                <a:latin typeface="+mn-ea"/>
              </a:rPr>
              <a:t>2</a:t>
            </a:r>
            <a:r>
              <a:rPr lang="zh-CN" altLang="en-US" sz="2000" dirty="0" smtClean="0">
                <a:latin typeface="+mn-ea"/>
              </a:rPr>
              <a:t>、</a:t>
            </a:r>
            <a:r>
              <a:rPr lang="zh-CN" altLang="en-US" sz="2000" dirty="0">
                <a:latin typeface="+mn-ea"/>
              </a:rPr>
              <a:t>如何寻址</a:t>
            </a:r>
            <a:r>
              <a:rPr lang="zh-CN" altLang="en-US" sz="2000" dirty="0" smtClean="0">
                <a:latin typeface="+mn-ea"/>
              </a:rPr>
              <a:t>进程？</a:t>
            </a:r>
            <a:endParaRPr lang="en-US" altLang="zh-CN" sz="2000" dirty="0" smtClean="0">
              <a:latin typeface="+mn-ea"/>
            </a:endParaRPr>
          </a:p>
          <a:p>
            <a:r>
              <a:rPr lang="zh-CN" altLang="en-US" sz="2000" dirty="0" smtClean="0">
                <a:latin typeface="+mn-ea"/>
              </a:rPr>
              <a:t>（</a:t>
            </a:r>
            <a:r>
              <a:rPr lang="en-US" altLang="zh-CN" sz="2000" dirty="0" smtClean="0">
                <a:latin typeface="+mn-ea"/>
              </a:rPr>
              <a:t>1</a:t>
            </a:r>
            <a:r>
              <a:rPr lang="zh-CN" altLang="en-US" sz="2000" dirty="0" smtClean="0">
                <a:latin typeface="+mn-ea"/>
              </a:rPr>
              <a:t>）不同</a:t>
            </a:r>
            <a:r>
              <a:rPr lang="zh-CN" altLang="en-US" sz="2000" dirty="0">
                <a:latin typeface="+mn-ea"/>
              </a:rPr>
              <a:t>主机上的进程间通信，那么每个进程必须拥有</a:t>
            </a:r>
            <a:r>
              <a:rPr lang="zh-CN" altLang="en-US" sz="2000" dirty="0" smtClean="0">
                <a:latin typeface="+mn-ea"/>
              </a:rPr>
              <a:t>标识符（</a:t>
            </a:r>
            <a:r>
              <a:rPr lang="en-US" altLang="zh-CN" sz="2000" dirty="0">
                <a:latin typeface="+mn-ea"/>
              </a:rPr>
              <a:t> IP</a:t>
            </a:r>
            <a:r>
              <a:rPr lang="zh-CN" altLang="en-US" sz="2000" dirty="0" smtClean="0">
                <a:latin typeface="+mn-ea"/>
              </a:rPr>
              <a:t>地址、端口号）</a:t>
            </a:r>
            <a:endParaRPr lang="en-US" altLang="zh-CN" sz="2000" dirty="0" smtClean="0">
              <a:latin typeface="+mn-ea"/>
            </a:endParaRPr>
          </a:p>
          <a:p>
            <a:pPr marL="0" lvl="1"/>
            <a:r>
              <a:rPr lang="zh-CN" altLang="en-US" sz="2000" dirty="0" smtClean="0">
                <a:latin typeface="+mn-ea"/>
              </a:rPr>
              <a:t>（</a:t>
            </a:r>
            <a:r>
              <a:rPr lang="en-US" altLang="zh-CN" sz="2000" dirty="0" smtClean="0">
                <a:latin typeface="+mn-ea"/>
              </a:rPr>
              <a:t>2</a:t>
            </a:r>
            <a:r>
              <a:rPr lang="zh-CN" altLang="en-US" sz="2000" dirty="0" smtClean="0">
                <a:latin typeface="+mn-ea"/>
              </a:rPr>
              <a:t>）常用网络程序的端口号：</a:t>
            </a:r>
            <a:r>
              <a:rPr lang="en-US" altLang="zh-CN" sz="2000" dirty="0" smtClean="0">
                <a:latin typeface="+mn-ea"/>
                <a:cs typeface="+mn-ea"/>
                <a:sym typeface="+mn-lt"/>
              </a:rPr>
              <a:t>Web</a:t>
            </a:r>
            <a:r>
              <a:rPr lang="zh-CN" altLang="en-US" sz="2000" dirty="0">
                <a:latin typeface="+mn-ea"/>
                <a:cs typeface="+mn-ea"/>
                <a:sym typeface="+mn-lt"/>
              </a:rPr>
              <a:t>服务：</a:t>
            </a:r>
            <a:r>
              <a:rPr lang="en-US" altLang="zh-CN" sz="2000" dirty="0" smtClean="0">
                <a:latin typeface="+mn-ea"/>
                <a:cs typeface="+mn-ea"/>
                <a:sym typeface="+mn-lt"/>
              </a:rPr>
              <a:t>80</a:t>
            </a:r>
            <a:r>
              <a:rPr lang="zh-CN" altLang="en-US" sz="2000" dirty="0" smtClean="0">
                <a:latin typeface="+mn-ea"/>
                <a:cs typeface="+mn-ea"/>
                <a:sym typeface="+mn-lt"/>
              </a:rPr>
              <a:t>；</a:t>
            </a:r>
            <a:r>
              <a:rPr lang="zh-CN" altLang="en-US" sz="2000" dirty="0">
                <a:latin typeface="+mn-ea"/>
                <a:cs typeface="+mn-ea"/>
                <a:sym typeface="+mn-lt"/>
              </a:rPr>
              <a:t>邮件服务：</a:t>
            </a:r>
            <a:r>
              <a:rPr lang="en-US" altLang="zh-CN" sz="2000" dirty="0" smtClean="0">
                <a:latin typeface="+mn-ea"/>
                <a:cs typeface="+mn-ea"/>
                <a:sym typeface="+mn-lt"/>
              </a:rPr>
              <a:t>25</a:t>
            </a:r>
          </a:p>
          <a:p>
            <a:pPr marL="0" lvl="1"/>
            <a:endParaRPr lang="en-US" altLang="zh-CN" sz="2000" dirty="0" smtClean="0">
              <a:latin typeface="+mn-ea"/>
              <a:cs typeface="+mn-ea"/>
              <a:sym typeface="+mn-lt"/>
            </a:endParaRPr>
          </a:p>
          <a:p>
            <a:pPr marL="0" lvl="1"/>
            <a:r>
              <a:rPr lang="en-US" altLang="zh-CN" sz="2000" dirty="0" smtClean="0">
                <a:latin typeface="+mn-ea"/>
                <a:cs typeface="+mn-ea"/>
                <a:sym typeface="+mn-lt"/>
              </a:rPr>
              <a:t>3</a:t>
            </a:r>
            <a:r>
              <a:rPr lang="zh-CN" altLang="en-US" sz="2000" dirty="0" smtClean="0">
                <a:latin typeface="+mn-ea"/>
                <a:cs typeface="+mn-ea"/>
                <a:sym typeface="+mn-lt"/>
              </a:rPr>
              <a:t>、</a:t>
            </a:r>
            <a:r>
              <a:rPr lang="zh-CN" altLang="en-US" sz="2000" dirty="0">
                <a:cs typeface="+mn-ea"/>
                <a:sym typeface="+mn-lt"/>
              </a:rPr>
              <a:t>常见应用的传输服务</a:t>
            </a:r>
            <a:r>
              <a:rPr lang="zh-CN" altLang="en-US" sz="2000" dirty="0" smtClean="0">
                <a:cs typeface="+mn-ea"/>
                <a:sym typeface="+mn-lt"/>
              </a:rPr>
              <a:t>需求</a:t>
            </a:r>
            <a:endParaRPr lang="zh-CN" altLang="en-US" sz="2000" dirty="0">
              <a:latin typeface="+mn-ea"/>
            </a:endParaRPr>
          </a:p>
        </p:txBody>
      </p:sp>
      <p:graphicFrame>
        <p:nvGraphicFramePr>
          <p:cNvPr id="7" name="表格 6"/>
          <p:cNvGraphicFramePr>
            <a:graphicFrameLocks noGrp="1"/>
          </p:cNvGraphicFramePr>
          <p:nvPr>
            <p:extLst>
              <p:ext uri="{D42A27DB-BD31-4B8C-83A1-F6EECF244321}">
                <p14:modId xmlns:p14="http://schemas.microsoft.com/office/powerpoint/2010/main" val="3311078996"/>
              </p:ext>
            </p:extLst>
          </p:nvPr>
        </p:nvGraphicFramePr>
        <p:xfrm>
          <a:off x="826417" y="3276865"/>
          <a:ext cx="9694329" cy="3480626"/>
        </p:xfrm>
        <a:graphic>
          <a:graphicData uri="http://schemas.openxmlformats.org/drawingml/2006/table">
            <a:tbl>
              <a:tblPr firstRow="1" bandRow="1">
                <a:tableStyleId>{5C22544A-7EE6-4342-B048-85BDC9FD1C3A}</a:tableStyleId>
              </a:tblPr>
              <a:tblGrid>
                <a:gridCol w="2423582">
                  <a:extLst>
                    <a:ext uri="{9D8B030D-6E8A-4147-A177-3AD203B41FA5}">
                      <a16:colId xmlns:a16="http://schemas.microsoft.com/office/drawing/2014/main" val="4220541833"/>
                    </a:ext>
                  </a:extLst>
                </a:gridCol>
                <a:gridCol w="2066224">
                  <a:extLst>
                    <a:ext uri="{9D8B030D-6E8A-4147-A177-3AD203B41FA5}">
                      <a16:colId xmlns:a16="http://schemas.microsoft.com/office/drawing/2014/main" val="4292682478"/>
                    </a:ext>
                  </a:extLst>
                </a:gridCol>
                <a:gridCol w="3195600">
                  <a:extLst>
                    <a:ext uri="{9D8B030D-6E8A-4147-A177-3AD203B41FA5}">
                      <a16:colId xmlns:a16="http://schemas.microsoft.com/office/drawing/2014/main" val="3490234842"/>
                    </a:ext>
                  </a:extLst>
                </a:gridCol>
                <a:gridCol w="2008923">
                  <a:extLst>
                    <a:ext uri="{9D8B030D-6E8A-4147-A177-3AD203B41FA5}">
                      <a16:colId xmlns:a16="http://schemas.microsoft.com/office/drawing/2014/main" val="321622404"/>
                    </a:ext>
                  </a:extLst>
                </a:gridCol>
              </a:tblGrid>
              <a:tr h="5720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mn-lt"/>
                          <a:ea typeface="+mn-ea"/>
                          <a:cs typeface="+mn-ea"/>
                          <a:sym typeface="+mn-lt"/>
                        </a:rPr>
                        <a:t>应用</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mn-lt"/>
                          <a:ea typeface="+mn-ea"/>
                          <a:cs typeface="+mn-ea"/>
                          <a:sym typeface="+mn-lt"/>
                        </a:rPr>
                        <a:t>数据丢失</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mn-lt"/>
                          <a:ea typeface="+mn-ea"/>
                          <a:cs typeface="+mn-ea"/>
                          <a:sym typeface="+mn-lt"/>
                        </a:rPr>
                        <a:t>带宽</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mn-lt"/>
                          <a:ea typeface="+mn-ea"/>
                          <a:cs typeface="+mn-ea"/>
                          <a:sym typeface="+mn-lt"/>
                        </a:rPr>
                        <a:t>时间敏感</a:t>
                      </a:r>
                    </a:p>
                  </a:txBody>
                  <a:tcPr/>
                </a:tc>
                <a:extLst>
                  <a:ext uri="{0D108BD9-81ED-4DB2-BD59-A6C34878D82A}">
                    <a16:rowId xmlns:a16="http://schemas.microsoft.com/office/drawing/2014/main" val="2700408237"/>
                  </a:ext>
                </a:extLst>
              </a:tr>
              <a:tr h="3372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575757"/>
                          </a:solidFill>
                          <a:latin typeface="+mn-lt"/>
                          <a:ea typeface="+mn-ea"/>
                          <a:cs typeface="+mn-ea"/>
                          <a:sym typeface="+mn-lt"/>
                        </a:rPr>
                        <a:t>文件传输</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575757"/>
                          </a:solidFill>
                          <a:latin typeface="+mn-lt"/>
                          <a:ea typeface="+mn-ea"/>
                          <a:cs typeface="+mn-ea"/>
                          <a:sym typeface="+mn-lt"/>
                        </a:rPr>
                        <a:t>不能丢失</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575757"/>
                          </a:solidFill>
                          <a:latin typeface="+mn-lt"/>
                          <a:ea typeface="+mn-ea"/>
                          <a:cs typeface="+mn-ea"/>
                          <a:sym typeface="+mn-lt"/>
                        </a:rPr>
                        <a:t>弹性</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575757"/>
                          </a:solidFill>
                          <a:latin typeface="+mn-lt"/>
                          <a:ea typeface="+mn-ea"/>
                          <a:cs typeface="+mn-ea"/>
                          <a:sym typeface="+mn-lt"/>
                        </a:rPr>
                        <a:t>不</a:t>
                      </a:r>
                    </a:p>
                  </a:txBody>
                  <a:tcPr/>
                </a:tc>
                <a:extLst>
                  <a:ext uri="{0D108BD9-81ED-4DB2-BD59-A6C34878D82A}">
                    <a16:rowId xmlns:a16="http://schemas.microsoft.com/office/drawing/2014/main" val="2703683025"/>
                  </a:ext>
                </a:extLst>
              </a:tr>
              <a:tr h="3372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575757"/>
                          </a:solidFill>
                          <a:latin typeface="+mn-lt"/>
                          <a:ea typeface="+mn-ea"/>
                          <a:cs typeface="+mn-ea"/>
                          <a:sym typeface="+mn-lt"/>
                        </a:rPr>
                        <a:t>电子邮件</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575757"/>
                          </a:solidFill>
                          <a:latin typeface="+mn-lt"/>
                          <a:ea typeface="+mn-ea"/>
                          <a:cs typeface="+mn-ea"/>
                          <a:sym typeface="+mn-lt"/>
                        </a:rPr>
                        <a:t>不能丢失</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575757"/>
                          </a:solidFill>
                          <a:latin typeface="+mn-lt"/>
                          <a:ea typeface="+mn-ea"/>
                          <a:cs typeface="+mn-ea"/>
                          <a:sym typeface="+mn-lt"/>
                        </a:rPr>
                        <a:t>弹性</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575757"/>
                          </a:solidFill>
                          <a:latin typeface="+mn-lt"/>
                          <a:ea typeface="+mn-ea"/>
                          <a:cs typeface="+mn-ea"/>
                          <a:sym typeface="+mn-lt"/>
                        </a:rPr>
                        <a:t>不</a:t>
                      </a:r>
                    </a:p>
                  </a:txBody>
                  <a:tcPr/>
                </a:tc>
                <a:extLst>
                  <a:ext uri="{0D108BD9-81ED-4DB2-BD59-A6C34878D82A}">
                    <a16:rowId xmlns:a16="http://schemas.microsoft.com/office/drawing/2014/main" val="1181108840"/>
                  </a:ext>
                </a:extLst>
              </a:tr>
              <a:tr h="3372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575757"/>
                          </a:solidFill>
                          <a:latin typeface="+mn-lt"/>
                          <a:ea typeface="+mn-ea"/>
                          <a:cs typeface="+mn-ea"/>
                          <a:sym typeface="+mn-lt"/>
                        </a:rPr>
                        <a:t>Web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575757"/>
                          </a:solidFill>
                          <a:latin typeface="+mn-lt"/>
                          <a:ea typeface="+mn-ea"/>
                          <a:cs typeface="+mn-ea"/>
                          <a:sym typeface="+mn-lt"/>
                        </a:rPr>
                        <a:t>不能丢失</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575757"/>
                          </a:solidFill>
                          <a:latin typeface="+mn-lt"/>
                          <a:ea typeface="+mn-ea"/>
                          <a:cs typeface="+mn-ea"/>
                          <a:sym typeface="+mn-lt"/>
                        </a:rPr>
                        <a:t>弹性</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575757"/>
                          </a:solidFill>
                          <a:latin typeface="+mn-lt"/>
                          <a:ea typeface="+mn-ea"/>
                          <a:cs typeface="+mn-ea"/>
                          <a:sym typeface="+mn-lt"/>
                        </a:rPr>
                        <a:t>不</a:t>
                      </a:r>
                    </a:p>
                  </a:txBody>
                  <a:tcPr/>
                </a:tc>
                <a:extLst>
                  <a:ext uri="{0D108BD9-81ED-4DB2-BD59-A6C34878D82A}">
                    <a16:rowId xmlns:a16="http://schemas.microsoft.com/office/drawing/2014/main" val="4144746652"/>
                  </a:ext>
                </a:extLst>
              </a:tr>
              <a:tr h="3372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575757"/>
                          </a:solidFill>
                          <a:latin typeface="+mn-lt"/>
                          <a:ea typeface="+mn-ea"/>
                          <a:cs typeface="+mn-ea"/>
                          <a:sym typeface="+mn-lt"/>
                        </a:rPr>
                        <a:t>实时音频</a:t>
                      </a:r>
                      <a:r>
                        <a:rPr lang="en-US" altLang="zh-CN" sz="1800" dirty="0">
                          <a:solidFill>
                            <a:srgbClr val="575757"/>
                          </a:solidFill>
                          <a:latin typeface="+mn-lt"/>
                          <a:ea typeface="+mn-ea"/>
                          <a:cs typeface="+mn-ea"/>
                          <a:sym typeface="+mn-lt"/>
                        </a:rPr>
                        <a:t>/</a:t>
                      </a:r>
                      <a:r>
                        <a:rPr lang="zh-CN" altLang="en-US" sz="1800" dirty="0">
                          <a:solidFill>
                            <a:srgbClr val="575757"/>
                          </a:solidFill>
                          <a:latin typeface="+mn-lt"/>
                          <a:ea typeface="+mn-ea"/>
                          <a:cs typeface="+mn-ea"/>
                          <a:sym typeface="+mn-lt"/>
                        </a:rPr>
                        <a:t>视频</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575757"/>
                          </a:solidFill>
                          <a:latin typeface="+mn-lt"/>
                          <a:ea typeface="+mn-ea"/>
                          <a:cs typeface="+mn-ea"/>
                          <a:sym typeface="+mn-lt"/>
                        </a:rPr>
                        <a:t>容忍丢失</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575757"/>
                          </a:solidFill>
                          <a:latin typeface="+mn-lt"/>
                          <a:ea typeface="+mn-ea"/>
                          <a:cs typeface="+mn-ea"/>
                          <a:sym typeface="+mn-lt"/>
                        </a:rPr>
                        <a:t>音频</a:t>
                      </a:r>
                      <a:r>
                        <a:rPr lang="en-US" altLang="zh-CN" sz="1800" dirty="0">
                          <a:solidFill>
                            <a:srgbClr val="575757"/>
                          </a:solidFill>
                          <a:latin typeface="+mn-lt"/>
                          <a:ea typeface="+mn-ea"/>
                          <a:cs typeface="+mn-ea"/>
                          <a:sym typeface="+mn-lt"/>
                        </a:rPr>
                        <a:t>: </a:t>
                      </a:r>
                      <a:r>
                        <a:rPr lang="zh-CN" altLang="en-US" sz="1800" dirty="0">
                          <a:solidFill>
                            <a:srgbClr val="575757"/>
                          </a:solidFill>
                          <a:latin typeface="+mn-lt"/>
                          <a:ea typeface="+mn-ea"/>
                          <a:cs typeface="+mn-ea"/>
                          <a:sym typeface="+mn-lt"/>
                        </a:rPr>
                        <a:t>几</a:t>
                      </a:r>
                      <a:r>
                        <a:rPr lang="en-US" altLang="zh-CN" sz="1800" dirty="0">
                          <a:solidFill>
                            <a:srgbClr val="575757"/>
                          </a:solidFill>
                          <a:latin typeface="+mn-lt"/>
                          <a:ea typeface="+mn-ea"/>
                          <a:cs typeface="+mn-ea"/>
                          <a:sym typeface="+mn-lt"/>
                        </a:rPr>
                        <a:t>kbps-1Mbps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575757"/>
                          </a:solidFill>
                          <a:latin typeface="+mn-lt"/>
                          <a:ea typeface="+mn-ea"/>
                          <a:cs typeface="+mn-ea"/>
                          <a:sym typeface="+mn-lt"/>
                        </a:rPr>
                        <a:t>是</a:t>
                      </a:r>
                      <a:r>
                        <a:rPr lang="en-US" altLang="zh-CN" sz="1800" dirty="0">
                          <a:solidFill>
                            <a:srgbClr val="575757"/>
                          </a:solidFill>
                          <a:latin typeface="+mn-lt"/>
                          <a:ea typeface="+mn-ea"/>
                          <a:cs typeface="+mn-ea"/>
                          <a:sym typeface="+mn-lt"/>
                        </a:rPr>
                        <a:t>,100 </a:t>
                      </a:r>
                      <a:r>
                        <a:rPr lang="en-US" altLang="zh-CN" sz="1800" dirty="0" err="1">
                          <a:solidFill>
                            <a:srgbClr val="575757"/>
                          </a:solidFill>
                          <a:latin typeface="+mn-lt"/>
                          <a:ea typeface="+mn-ea"/>
                          <a:cs typeface="+mn-ea"/>
                          <a:sym typeface="+mn-lt"/>
                        </a:rPr>
                        <a:t>msec</a:t>
                      </a:r>
                      <a:endParaRPr lang="en-US" altLang="zh-CN" sz="1800" dirty="0">
                        <a:solidFill>
                          <a:srgbClr val="575757"/>
                        </a:solidFill>
                        <a:latin typeface="+mn-lt"/>
                        <a:ea typeface="+mn-ea"/>
                        <a:cs typeface="+mn-ea"/>
                        <a:sym typeface="+mn-lt"/>
                      </a:endParaRPr>
                    </a:p>
                  </a:txBody>
                  <a:tcPr/>
                </a:tc>
                <a:extLst>
                  <a:ext uri="{0D108BD9-81ED-4DB2-BD59-A6C34878D82A}">
                    <a16:rowId xmlns:a16="http://schemas.microsoft.com/office/drawing/2014/main" val="3612648319"/>
                  </a:ext>
                </a:extLst>
              </a:tr>
              <a:tr h="365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575757"/>
                          </a:solidFill>
                          <a:latin typeface="+mn-lt"/>
                          <a:ea typeface="+mn-ea"/>
                          <a:cs typeface="+mn-ea"/>
                          <a:sym typeface="+mn-lt"/>
                        </a:rPr>
                        <a:t>存储</a:t>
                      </a:r>
                      <a:r>
                        <a:rPr lang="zh-CN" altLang="en-US" sz="1800" dirty="0">
                          <a:solidFill>
                            <a:srgbClr val="575757"/>
                          </a:solidFill>
                          <a:latin typeface="+mn-lt"/>
                          <a:ea typeface="+mn-ea"/>
                          <a:cs typeface="+mn-ea"/>
                          <a:sym typeface="+mn-lt"/>
                        </a:rPr>
                        <a:t>音频</a:t>
                      </a:r>
                      <a:r>
                        <a:rPr lang="en-US" altLang="zh-CN" sz="1800" dirty="0">
                          <a:solidFill>
                            <a:srgbClr val="575757"/>
                          </a:solidFill>
                          <a:latin typeface="+mn-lt"/>
                          <a:ea typeface="+mn-ea"/>
                          <a:cs typeface="+mn-ea"/>
                          <a:sym typeface="+mn-lt"/>
                        </a:rPr>
                        <a:t>/</a:t>
                      </a:r>
                      <a:r>
                        <a:rPr lang="zh-CN" altLang="en-US" sz="1800" dirty="0">
                          <a:solidFill>
                            <a:srgbClr val="575757"/>
                          </a:solidFill>
                          <a:latin typeface="+mn-lt"/>
                          <a:ea typeface="+mn-ea"/>
                          <a:cs typeface="+mn-ea"/>
                          <a:sym typeface="+mn-lt"/>
                        </a:rPr>
                        <a:t>视频</a:t>
                      </a:r>
                      <a:endParaRPr lang="zh-CN" altLang="en-US" sz="2000" dirty="0">
                        <a:solidFill>
                          <a:srgbClr val="575757"/>
                        </a:solidFill>
                        <a:latin typeface="+mn-lt"/>
                        <a:ea typeface="+mn-ea"/>
                        <a:cs typeface="+mn-ea"/>
                        <a:sym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575757"/>
                          </a:solidFill>
                          <a:latin typeface="+mn-lt"/>
                          <a:ea typeface="+mn-ea"/>
                          <a:cs typeface="+mn-ea"/>
                          <a:sym typeface="+mn-lt"/>
                        </a:rPr>
                        <a:t>容忍丢失</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575757"/>
                          </a:solidFill>
                          <a:latin typeface="+mn-lt"/>
                          <a:ea typeface="+mn-ea"/>
                          <a:cs typeface="+mn-ea"/>
                          <a:sym typeface="+mn-lt"/>
                        </a:rPr>
                        <a:t>视频</a:t>
                      </a:r>
                      <a:r>
                        <a:rPr lang="en-US" altLang="zh-CN" sz="1800" dirty="0">
                          <a:solidFill>
                            <a:srgbClr val="575757"/>
                          </a:solidFill>
                          <a:latin typeface="+mn-lt"/>
                          <a:ea typeface="+mn-ea"/>
                          <a:cs typeface="+mn-ea"/>
                          <a:sym typeface="+mn-lt"/>
                        </a:rPr>
                        <a:t>:10kbps-5Mbps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575757"/>
                          </a:solidFill>
                          <a:latin typeface="+mn-lt"/>
                          <a:ea typeface="+mn-ea"/>
                          <a:cs typeface="+mn-ea"/>
                          <a:sym typeface="+mn-lt"/>
                        </a:rPr>
                        <a:t>是</a:t>
                      </a:r>
                      <a:r>
                        <a:rPr lang="en-US" altLang="zh-CN" sz="1800" dirty="0">
                          <a:solidFill>
                            <a:srgbClr val="575757"/>
                          </a:solidFill>
                          <a:latin typeface="+mn-lt"/>
                          <a:ea typeface="+mn-ea"/>
                          <a:cs typeface="+mn-ea"/>
                          <a:sym typeface="+mn-lt"/>
                        </a:rPr>
                        <a:t>, </a:t>
                      </a:r>
                      <a:r>
                        <a:rPr lang="zh-CN" altLang="en-US" sz="1800" dirty="0">
                          <a:solidFill>
                            <a:srgbClr val="575757"/>
                          </a:solidFill>
                          <a:latin typeface="+mn-lt"/>
                          <a:ea typeface="+mn-ea"/>
                          <a:cs typeface="+mn-ea"/>
                          <a:sym typeface="+mn-lt"/>
                        </a:rPr>
                        <a:t>几秒</a:t>
                      </a:r>
                    </a:p>
                  </a:txBody>
                  <a:tcPr/>
                </a:tc>
                <a:extLst>
                  <a:ext uri="{0D108BD9-81ED-4DB2-BD59-A6C34878D82A}">
                    <a16:rowId xmlns:a16="http://schemas.microsoft.com/office/drawing/2014/main" val="2021291364"/>
                  </a:ext>
                </a:extLst>
              </a:tr>
              <a:tr h="3372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575757"/>
                          </a:solidFill>
                          <a:latin typeface="+mn-lt"/>
                          <a:ea typeface="+mn-ea"/>
                          <a:cs typeface="+mn-ea"/>
                          <a:sym typeface="+mn-lt"/>
                        </a:rPr>
                        <a:t>交互式游戏</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575757"/>
                          </a:solidFill>
                          <a:latin typeface="+mn-lt"/>
                          <a:ea typeface="+mn-ea"/>
                          <a:cs typeface="+mn-ea"/>
                          <a:sym typeface="+mn-lt"/>
                        </a:rPr>
                        <a:t>容忍丢失</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575757"/>
                          </a:solidFill>
                          <a:latin typeface="+mn-lt"/>
                          <a:ea typeface="+mn-ea"/>
                          <a:cs typeface="+mn-ea"/>
                          <a:sym typeface="+mn-lt"/>
                        </a:rPr>
                        <a:t>视频</a:t>
                      </a:r>
                      <a:r>
                        <a:rPr lang="en-US" altLang="zh-CN" sz="1800" dirty="0">
                          <a:solidFill>
                            <a:srgbClr val="575757"/>
                          </a:solidFill>
                          <a:latin typeface="+mn-lt"/>
                          <a:ea typeface="+mn-ea"/>
                          <a:cs typeface="+mn-ea"/>
                          <a:sym typeface="+mn-lt"/>
                        </a:rPr>
                        <a:t>:10kbps-5Mbps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575757"/>
                          </a:solidFill>
                          <a:latin typeface="+mn-lt"/>
                          <a:ea typeface="+mn-ea"/>
                          <a:cs typeface="+mn-ea"/>
                          <a:sym typeface="+mn-lt"/>
                        </a:rPr>
                        <a:t>是</a:t>
                      </a:r>
                      <a:r>
                        <a:rPr lang="en-US" altLang="zh-CN" sz="1800" dirty="0">
                          <a:solidFill>
                            <a:srgbClr val="575757"/>
                          </a:solidFill>
                          <a:latin typeface="+mn-lt"/>
                          <a:ea typeface="+mn-ea"/>
                          <a:cs typeface="+mn-ea"/>
                          <a:sym typeface="+mn-lt"/>
                        </a:rPr>
                        <a:t>, 100 </a:t>
                      </a:r>
                      <a:r>
                        <a:rPr lang="en-US" altLang="zh-CN" sz="1800" dirty="0" err="1">
                          <a:solidFill>
                            <a:srgbClr val="575757"/>
                          </a:solidFill>
                          <a:latin typeface="+mn-lt"/>
                          <a:ea typeface="+mn-ea"/>
                          <a:cs typeface="+mn-ea"/>
                          <a:sym typeface="+mn-lt"/>
                        </a:rPr>
                        <a:t>msec</a:t>
                      </a:r>
                      <a:endParaRPr lang="en-US" altLang="zh-CN" sz="1800" dirty="0">
                        <a:solidFill>
                          <a:srgbClr val="575757"/>
                        </a:solidFill>
                        <a:latin typeface="+mn-lt"/>
                        <a:ea typeface="+mn-ea"/>
                        <a:cs typeface="+mn-ea"/>
                        <a:sym typeface="+mn-lt"/>
                      </a:endParaRPr>
                    </a:p>
                  </a:txBody>
                  <a:tcPr/>
                </a:tc>
                <a:extLst>
                  <a:ext uri="{0D108BD9-81ED-4DB2-BD59-A6C34878D82A}">
                    <a16:rowId xmlns:a16="http://schemas.microsoft.com/office/drawing/2014/main" val="2114123477"/>
                  </a:ext>
                </a:extLst>
              </a:tr>
              <a:tr h="6835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575757"/>
                          </a:solidFill>
                          <a:latin typeface="+mn-lt"/>
                          <a:ea typeface="+mn-ea"/>
                          <a:cs typeface="+mn-ea"/>
                          <a:sym typeface="+mn-lt"/>
                        </a:rPr>
                        <a:t>即时讯息</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575757"/>
                          </a:solidFill>
                          <a:latin typeface="+mn-lt"/>
                          <a:ea typeface="+mn-ea"/>
                          <a:cs typeface="+mn-ea"/>
                          <a:sym typeface="+mn-lt"/>
                        </a:rPr>
                        <a:t>不能丢失</a:t>
                      </a:r>
                    </a:p>
                  </a:txBody>
                  <a:tcPr/>
                </a:tc>
                <a:tc>
                  <a:txBody>
                    <a:bodyPr/>
                    <a:lstStyle/>
                    <a:p>
                      <a:pPr>
                        <a:lnSpc>
                          <a:spcPts val="3275"/>
                        </a:lnSpc>
                        <a:spcBef>
                          <a:spcPct val="0"/>
                        </a:spcBef>
                        <a:buFontTx/>
                        <a:buNone/>
                      </a:pPr>
                      <a:r>
                        <a:rPr lang="zh-CN" altLang="en-US" sz="1800" dirty="0">
                          <a:solidFill>
                            <a:srgbClr val="575757"/>
                          </a:solidFill>
                          <a:latin typeface="+mn-lt"/>
                          <a:ea typeface="+mn-ea"/>
                          <a:cs typeface="+mn-ea"/>
                          <a:sym typeface="+mn-lt"/>
                        </a:rPr>
                        <a:t>几 </a:t>
                      </a:r>
                      <a:r>
                        <a:rPr lang="en-US" altLang="zh-CN" sz="1800" dirty="0">
                          <a:solidFill>
                            <a:srgbClr val="575757"/>
                          </a:solidFill>
                          <a:latin typeface="+mn-lt"/>
                          <a:ea typeface="+mn-ea"/>
                          <a:cs typeface="+mn-ea"/>
                          <a:sym typeface="+mn-lt"/>
                        </a:rPr>
                        <a:t>kbps </a:t>
                      </a:r>
                      <a:r>
                        <a:rPr lang="zh-CN" altLang="en-US" sz="1800" dirty="0">
                          <a:solidFill>
                            <a:srgbClr val="575757"/>
                          </a:solidFill>
                          <a:latin typeface="+mn-lt"/>
                          <a:ea typeface="+mn-ea"/>
                          <a:cs typeface="+mn-ea"/>
                          <a:sym typeface="+mn-lt"/>
                        </a:rPr>
                        <a:t>以上 </a:t>
                      </a:r>
                      <a:r>
                        <a:rPr lang="zh-CN" altLang="en-US" sz="1800" dirty="0" smtClean="0">
                          <a:solidFill>
                            <a:srgbClr val="575757"/>
                          </a:solidFill>
                          <a:latin typeface="+mn-lt"/>
                          <a:ea typeface="+mn-ea"/>
                          <a:cs typeface="+mn-ea"/>
                          <a:sym typeface="+mn-lt"/>
                        </a:rPr>
                        <a:t>，弹性</a:t>
                      </a:r>
                      <a:endParaRPr lang="zh-CN" altLang="en-US" sz="1800" dirty="0">
                        <a:solidFill>
                          <a:srgbClr val="575757"/>
                        </a:solidFill>
                        <a:latin typeface="+mn-lt"/>
                        <a:ea typeface="+mn-ea"/>
                        <a:cs typeface="+mn-ea"/>
                        <a:sym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solidFill>
                            <a:srgbClr val="575757"/>
                          </a:solidFill>
                          <a:latin typeface="+mn-lt"/>
                          <a:ea typeface="+mn-ea"/>
                          <a:cs typeface="+mn-ea"/>
                          <a:sym typeface="+mn-lt"/>
                        </a:rPr>
                        <a:t>是和不是</a:t>
                      </a:r>
                    </a:p>
                  </a:txBody>
                  <a:tcPr/>
                </a:tc>
                <a:extLst>
                  <a:ext uri="{0D108BD9-81ED-4DB2-BD59-A6C34878D82A}">
                    <a16:rowId xmlns:a16="http://schemas.microsoft.com/office/drawing/2014/main" val="1152422938"/>
                  </a:ext>
                </a:extLst>
              </a:tr>
            </a:tbl>
          </a:graphicData>
        </a:graphic>
      </p:graphicFrame>
    </p:spTree>
    <p:extLst>
      <p:ext uri="{BB962C8B-B14F-4D97-AF65-F5344CB8AC3E}">
        <p14:creationId xmlns:p14="http://schemas.microsoft.com/office/powerpoint/2010/main" val="35721185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4" name="矩形 3"/>
          <p:cNvSpPr/>
          <p:nvPr/>
        </p:nvSpPr>
        <p:spPr>
          <a:xfrm>
            <a:off x="310605" y="388486"/>
            <a:ext cx="11593220" cy="1938992"/>
          </a:xfrm>
          <a:prstGeom prst="rect">
            <a:avLst/>
          </a:prstGeom>
        </p:spPr>
        <p:txBody>
          <a:bodyPr wrap="square">
            <a:spAutoFit/>
          </a:bodyPr>
          <a:lstStyle/>
          <a:p>
            <a:pPr marL="0" lvl="1"/>
            <a:r>
              <a:rPr lang="en-US" altLang="zh-CN" sz="2000" dirty="0" smtClean="0">
                <a:latin typeface="+mn-ea"/>
              </a:rPr>
              <a:t>4</a:t>
            </a:r>
            <a:r>
              <a:rPr lang="zh-CN" altLang="en-US" sz="2000" dirty="0" smtClean="0">
                <a:latin typeface="+mn-ea"/>
              </a:rPr>
              <a:t>、因特网运输层提供的服务</a:t>
            </a:r>
            <a:endParaRPr lang="en-US" altLang="zh-CN" sz="2000" dirty="0" smtClean="0">
              <a:latin typeface="+mn-ea"/>
            </a:endParaRPr>
          </a:p>
          <a:p>
            <a:pPr marL="0" lvl="1"/>
            <a:r>
              <a:rPr lang="zh-CN" altLang="en-US" sz="2000" dirty="0" smtClean="0">
                <a:latin typeface="+mn-ea"/>
              </a:rPr>
              <a:t>（</a:t>
            </a:r>
            <a:r>
              <a:rPr lang="en-US" altLang="zh-CN" sz="2000" dirty="0" smtClean="0">
                <a:latin typeface="+mn-ea"/>
              </a:rPr>
              <a:t>1</a:t>
            </a:r>
            <a:r>
              <a:rPr lang="zh-CN" altLang="en-US" sz="2000" dirty="0" smtClean="0">
                <a:latin typeface="+mn-ea"/>
              </a:rPr>
              <a:t>）</a:t>
            </a:r>
            <a:r>
              <a:rPr lang="en-US" altLang="zh-CN" sz="2000" dirty="0" smtClean="0">
                <a:latin typeface="+mn-ea"/>
              </a:rPr>
              <a:t>TCP</a:t>
            </a:r>
            <a:r>
              <a:rPr lang="zh-CN" altLang="en-US" sz="2000" dirty="0" smtClean="0">
                <a:latin typeface="+mn-ea"/>
              </a:rPr>
              <a:t>服务：面向连接、可靠数据传输、流量控制、拥塞控制；无</a:t>
            </a:r>
            <a:r>
              <a:rPr lang="zh-CN" altLang="en-US" sz="2000" dirty="0">
                <a:cs typeface="+mn-ea"/>
                <a:sym typeface="+mn-lt"/>
              </a:rPr>
              <a:t>时延和带宽保证</a:t>
            </a:r>
            <a:endParaRPr lang="en-US" altLang="zh-CN" sz="2000" dirty="0" smtClean="0">
              <a:latin typeface="+mn-ea"/>
            </a:endParaRPr>
          </a:p>
          <a:p>
            <a:pPr marL="0" lvl="1"/>
            <a:r>
              <a:rPr lang="zh-CN" altLang="en-US" sz="2000" dirty="0" smtClean="0">
                <a:latin typeface="+mn-ea"/>
              </a:rPr>
              <a:t>（</a:t>
            </a:r>
            <a:r>
              <a:rPr lang="en-US" altLang="zh-CN" sz="2000" dirty="0" smtClean="0">
                <a:latin typeface="+mn-ea"/>
              </a:rPr>
              <a:t>2</a:t>
            </a:r>
            <a:r>
              <a:rPr lang="zh-CN" altLang="en-US" sz="2000" dirty="0" smtClean="0">
                <a:latin typeface="+mn-ea"/>
              </a:rPr>
              <a:t>）</a:t>
            </a:r>
            <a:r>
              <a:rPr lang="en-US" altLang="zh-CN" sz="2000" dirty="0" smtClean="0">
                <a:latin typeface="+mn-ea"/>
              </a:rPr>
              <a:t>UDP</a:t>
            </a:r>
            <a:r>
              <a:rPr lang="zh-CN" altLang="en-US" sz="2000" dirty="0" smtClean="0">
                <a:latin typeface="+mn-ea"/>
              </a:rPr>
              <a:t>服务：不提供</a:t>
            </a:r>
            <a:r>
              <a:rPr lang="zh-CN" altLang="en-US" sz="2000" dirty="0">
                <a:cs typeface="+mn-ea"/>
                <a:sym typeface="+mn-lt"/>
              </a:rPr>
              <a:t>建立连接，可靠性，流量控制，拥塞控制，时延和带宽</a:t>
            </a:r>
            <a:r>
              <a:rPr lang="zh-CN" altLang="en-US" sz="2000" dirty="0" smtClean="0">
                <a:cs typeface="+mn-ea"/>
                <a:sym typeface="+mn-lt"/>
              </a:rPr>
              <a:t>保证。</a:t>
            </a:r>
            <a:endParaRPr lang="en-US" altLang="zh-CN" sz="2000" dirty="0" smtClean="0">
              <a:latin typeface="+mn-ea"/>
            </a:endParaRPr>
          </a:p>
          <a:p>
            <a:pPr marL="0" lvl="1"/>
            <a:endParaRPr lang="en-US" altLang="zh-CN" sz="2000" dirty="0" smtClean="0">
              <a:latin typeface="+mn-ea"/>
            </a:endParaRPr>
          </a:p>
          <a:p>
            <a:pPr marL="0" lvl="1"/>
            <a:r>
              <a:rPr lang="en-US" altLang="zh-CN" sz="2000" dirty="0" smtClean="0">
                <a:latin typeface="+mn-ea"/>
              </a:rPr>
              <a:t>5</a:t>
            </a:r>
            <a:r>
              <a:rPr lang="zh-CN" altLang="en-US" sz="2000" dirty="0" smtClean="0">
                <a:latin typeface="+mn-ea"/>
              </a:rPr>
              <a:t>、</a:t>
            </a:r>
            <a:r>
              <a:rPr lang="zh-CN" altLang="en-US" sz="2000" dirty="0">
                <a:cs typeface="+mn-ea"/>
                <a:sym typeface="+mn-lt"/>
              </a:rPr>
              <a:t>因特网应用：应用层协议，传输协议</a:t>
            </a:r>
          </a:p>
          <a:p>
            <a:pPr marL="0" lvl="1"/>
            <a:endParaRPr lang="zh-CN" altLang="en-US" sz="2000" dirty="0">
              <a:latin typeface="+mn-ea"/>
            </a:endParaRPr>
          </a:p>
        </p:txBody>
      </p:sp>
      <p:graphicFrame>
        <p:nvGraphicFramePr>
          <p:cNvPr id="7" name="表格 6"/>
          <p:cNvGraphicFramePr>
            <a:graphicFrameLocks noGrp="1"/>
          </p:cNvGraphicFramePr>
          <p:nvPr>
            <p:extLst>
              <p:ext uri="{D42A27DB-BD31-4B8C-83A1-F6EECF244321}">
                <p14:modId xmlns:p14="http://schemas.microsoft.com/office/powerpoint/2010/main" val="2871451638"/>
              </p:ext>
            </p:extLst>
          </p:nvPr>
        </p:nvGraphicFramePr>
        <p:xfrm>
          <a:off x="611560" y="2155599"/>
          <a:ext cx="9906000" cy="4702401"/>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1727121933"/>
                    </a:ext>
                  </a:extLst>
                </a:gridCol>
                <a:gridCol w="3302000">
                  <a:extLst>
                    <a:ext uri="{9D8B030D-6E8A-4147-A177-3AD203B41FA5}">
                      <a16:colId xmlns:a16="http://schemas.microsoft.com/office/drawing/2014/main" val="2514352155"/>
                    </a:ext>
                  </a:extLst>
                </a:gridCol>
                <a:gridCol w="3302000">
                  <a:extLst>
                    <a:ext uri="{9D8B030D-6E8A-4147-A177-3AD203B41FA5}">
                      <a16:colId xmlns:a16="http://schemas.microsoft.com/office/drawing/2014/main" val="1743887411"/>
                    </a:ext>
                  </a:extLst>
                </a:gridCol>
              </a:tblGrid>
              <a:tr h="5876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lt"/>
                          <a:ea typeface="+mn-ea"/>
                          <a:cs typeface="+mn-ea"/>
                          <a:sym typeface="+mn-lt"/>
                        </a:rPr>
                        <a:t>应用</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lt"/>
                          <a:ea typeface="+mn-ea"/>
                          <a:cs typeface="+mn-ea"/>
                          <a:sym typeface="+mn-lt"/>
                        </a:rPr>
                        <a:t>应用层协议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latin typeface="+mn-lt"/>
                          <a:ea typeface="+mn-ea"/>
                          <a:cs typeface="+mn-ea"/>
                          <a:sym typeface="+mn-lt"/>
                        </a:rPr>
                        <a:t>下面的传输协议</a:t>
                      </a:r>
                    </a:p>
                  </a:txBody>
                  <a:tcPr/>
                </a:tc>
                <a:extLst>
                  <a:ext uri="{0D108BD9-81ED-4DB2-BD59-A6C34878D82A}">
                    <a16:rowId xmlns:a16="http://schemas.microsoft.com/office/drawing/2014/main" val="678281695"/>
                  </a:ext>
                </a:extLst>
              </a:tr>
              <a:tr h="6392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mn-lt"/>
                          <a:ea typeface="+mn-ea"/>
                          <a:cs typeface="+mn-ea"/>
                          <a:sym typeface="+mn-lt"/>
                        </a:rPr>
                        <a:t>电子邮件</a:t>
                      </a:r>
                    </a:p>
                    <a:p>
                      <a:endParaRPr lang="zh-CN" altLang="en-US" dirty="0">
                        <a:latin typeface="+mn-lt"/>
                        <a:ea typeface="+mn-ea"/>
                        <a:cs typeface="+mn-ea"/>
                        <a:sym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mn-lt"/>
                          <a:ea typeface="+mn-ea"/>
                          <a:cs typeface="+mn-ea"/>
                          <a:sym typeface="+mn-lt"/>
                        </a:rPr>
                        <a:t>SMTP [RFC 2821]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mn-lt"/>
                          <a:ea typeface="+mn-ea"/>
                          <a:cs typeface="+mn-ea"/>
                          <a:sym typeface="+mn-lt"/>
                        </a:rPr>
                        <a:t>TCP</a:t>
                      </a:r>
                    </a:p>
                    <a:p>
                      <a:endParaRPr lang="zh-CN" altLang="en-US" dirty="0">
                        <a:latin typeface="+mn-lt"/>
                        <a:ea typeface="+mn-ea"/>
                        <a:cs typeface="+mn-ea"/>
                        <a:sym typeface="+mn-lt"/>
                      </a:endParaRPr>
                    </a:p>
                  </a:txBody>
                  <a:tcPr/>
                </a:tc>
                <a:extLst>
                  <a:ext uri="{0D108BD9-81ED-4DB2-BD59-A6C34878D82A}">
                    <a16:rowId xmlns:a16="http://schemas.microsoft.com/office/drawing/2014/main" val="2903635833"/>
                  </a:ext>
                </a:extLst>
              </a:tr>
              <a:tr h="6392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mn-lt"/>
                          <a:ea typeface="+mn-ea"/>
                          <a:cs typeface="+mn-ea"/>
                          <a:sym typeface="+mn-lt"/>
                        </a:rPr>
                        <a:t>远程终端访问</a:t>
                      </a:r>
                      <a:endParaRPr lang="zh-CN" altLang="en-US" dirty="0">
                        <a:latin typeface="+mn-lt"/>
                        <a:ea typeface="+mn-ea"/>
                        <a:cs typeface="+mn-ea"/>
                        <a:sym typeface="+mn-lt"/>
                      </a:endParaRPr>
                    </a:p>
                  </a:txBody>
                  <a:tcPr/>
                </a:tc>
                <a:tc>
                  <a:txBody>
                    <a:bodyPr/>
                    <a:lstStyle/>
                    <a:p>
                      <a:r>
                        <a:rPr lang="en-US" altLang="zh-CN" dirty="0">
                          <a:latin typeface="+mn-lt"/>
                          <a:ea typeface="+mn-ea"/>
                          <a:cs typeface="+mn-ea"/>
                          <a:sym typeface="+mn-lt"/>
                        </a:rPr>
                        <a:t>Telnet [RFC 854]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mn-lt"/>
                          <a:ea typeface="+mn-ea"/>
                          <a:cs typeface="+mn-ea"/>
                          <a:sym typeface="+mn-lt"/>
                        </a:rPr>
                        <a:t>TCP</a:t>
                      </a:r>
                    </a:p>
                    <a:p>
                      <a:endParaRPr lang="zh-CN" altLang="en-US" dirty="0">
                        <a:latin typeface="+mn-lt"/>
                        <a:ea typeface="+mn-ea"/>
                        <a:cs typeface="+mn-ea"/>
                        <a:sym typeface="+mn-lt"/>
                      </a:endParaRPr>
                    </a:p>
                  </a:txBody>
                  <a:tcPr/>
                </a:tc>
                <a:extLst>
                  <a:ext uri="{0D108BD9-81ED-4DB2-BD59-A6C34878D82A}">
                    <a16:rowId xmlns:a16="http://schemas.microsoft.com/office/drawing/2014/main" val="1644201244"/>
                  </a:ext>
                </a:extLst>
              </a:tr>
              <a:tr h="6392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mn-lt"/>
                          <a:ea typeface="+mn-ea"/>
                          <a:cs typeface="+mn-ea"/>
                          <a:sym typeface="+mn-lt"/>
                        </a:rPr>
                        <a:t>Web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mn-lt"/>
                          <a:ea typeface="+mn-ea"/>
                          <a:cs typeface="+mn-ea"/>
                          <a:sym typeface="+mn-lt"/>
                        </a:rPr>
                        <a:t>HTTP [RFC 2616]</a:t>
                      </a:r>
                    </a:p>
                    <a:p>
                      <a:endParaRPr lang="zh-CN" altLang="en-US" dirty="0">
                        <a:latin typeface="+mn-lt"/>
                        <a:ea typeface="+mn-ea"/>
                        <a:cs typeface="+mn-ea"/>
                        <a:sym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mn-lt"/>
                          <a:ea typeface="+mn-ea"/>
                          <a:cs typeface="+mn-ea"/>
                          <a:sym typeface="+mn-lt"/>
                        </a:rPr>
                        <a:t>TCP</a:t>
                      </a:r>
                    </a:p>
                    <a:p>
                      <a:endParaRPr lang="zh-CN" altLang="en-US" dirty="0">
                        <a:latin typeface="+mn-lt"/>
                        <a:ea typeface="+mn-ea"/>
                        <a:cs typeface="+mn-ea"/>
                        <a:sym typeface="+mn-lt"/>
                      </a:endParaRPr>
                    </a:p>
                  </a:txBody>
                  <a:tcPr/>
                </a:tc>
                <a:extLst>
                  <a:ext uri="{0D108BD9-81ED-4DB2-BD59-A6C34878D82A}">
                    <a16:rowId xmlns:a16="http://schemas.microsoft.com/office/drawing/2014/main" val="3972516217"/>
                  </a:ext>
                </a:extLst>
              </a:tr>
              <a:tr h="6392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mn-lt"/>
                          <a:ea typeface="+mn-ea"/>
                          <a:cs typeface="+mn-ea"/>
                          <a:sym typeface="+mn-lt"/>
                        </a:rPr>
                        <a:t>文件传输</a:t>
                      </a:r>
                      <a:endParaRPr lang="zh-CN" altLang="en-US" dirty="0">
                        <a:latin typeface="+mn-lt"/>
                        <a:ea typeface="+mn-ea"/>
                        <a:cs typeface="+mn-ea"/>
                        <a:sym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mn-lt"/>
                          <a:ea typeface="+mn-ea"/>
                          <a:cs typeface="+mn-ea"/>
                          <a:sym typeface="+mn-lt"/>
                        </a:rPr>
                        <a:t>FTP [RFC 959]</a:t>
                      </a:r>
                    </a:p>
                    <a:p>
                      <a:endParaRPr lang="zh-CN" altLang="en-US" dirty="0">
                        <a:latin typeface="+mn-lt"/>
                        <a:ea typeface="+mn-ea"/>
                        <a:cs typeface="+mn-ea"/>
                        <a:sym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mn-lt"/>
                          <a:ea typeface="+mn-ea"/>
                          <a:cs typeface="+mn-ea"/>
                          <a:sym typeface="+mn-lt"/>
                        </a:rPr>
                        <a:t>TCP</a:t>
                      </a:r>
                    </a:p>
                    <a:p>
                      <a:endParaRPr lang="zh-CN" altLang="en-US" dirty="0">
                        <a:latin typeface="+mn-lt"/>
                        <a:ea typeface="+mn-ea"/>
                        <a:cs typeface="+mn-ea"/>
                        <a:sym typeface="+mn-lt"/>
                      </a:endParaRPr>
                    </a:p>
                  </a:txBody>
                  <a:tcPr/>
                </a:tc>
                <a:extLst>
                  <a:ext uri="{0D108BD9-81ED-4DB2-BD59-A6C34878D82A}">
                    <a16:rowId xmlns:a16="http://schemas.microsoft.com/office/drawing/2014/main" val="298282881"/>
                  </a:ext>
                </a:extLst>
              </a:tr>
              <a:tr h="6392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mn-lt"/>
                          <a:ea typeface="+mn-ea"/>
                          <a:cs typeface="+mn-ea"/>
                          <a:sym typeface="+mn-lt"/>
                        </a:rPr>
                        <a:t>流媒体</a:t>
                      </a:r>
                      <a:endParaRPr lang="zh-CN" altLang="en-US" dirty="0">
                        <a:latin typeface="+mn-lt"/>
                        <a:ea typeface="+mn-ea"/>
                        <a:cs typeface="+mn-ea"/>
                        <a:sym typeface="+mn-lt"/>
                      </a:endParaRPr>
                    </a:p>
                  </a:txBody>
                  <a:tcPr/>
                </a:tc>
                <a:tc>
                  <a:txBody>
                    <a:bodyPr/>
                    <a:lstStyle/>
                    <a:p>
                      <a:pPr>
                        <a:spcBef>
                          <a:spcPct val="0"/>
                        </a:spcBef>
                        <a:buFontTx/>
                        <a:buNone/>
                      </a:pPr>
                      <a:r>
                        <a:rPr lang="zh-CN" altLang="en-US" sz="1800" dirty="0">
                          <a:latin typeface="+mn-lt"/>
                          <a:ea typeface="+mn-ea"/>
                          <a:cs typeface="+mn-ea"/>
                          <a:sym typeface="+mn-lt"/>
                        </a:rPr>
                        <a:t>通常专用</a:t>
                      </a:r>
                    </a:p>
                    <a:p>
                      <a:pPr>
                        <a:spcBef>
                          <a:spcPct val="0"/>
                        </a:spcBef>
                        <a:buFontTx/>
                        <a:buNone/>
                      </a:pPr>
                      <a:r>
                        <a:rPr lang="en-US" altLang="zh-CN" sz="1800" dirty="0">
                          <a:latin typeface="+mn-lt"/>
                          <a:ea typeface="+mn-ea"/>
                          <a:cs typeface="+mn-ea"/>
                          <a:sym typeface="+mn-lt"/>
                        </a:rPr>
                        <a:t>(e.g. </a:t>
                      </a:r>
                      <a:r>
                        <a:rPr lang="en-US" altLang="zh-CN" sz="1800" dirty="0" err="1">
                          <a:latin typeface="+mn-lt"/>
                          <a:ea typeface="+mn-ea"/>
                          <a:cs typeface="+mn-ea"/>
                          <a:sym typeface="+mn-lt"/>
                        </a:rPr>
                        <a:t>RealNetworks</a:t>
                      </a:r>
                      <a:r>
                        <a:rPr lang="en-US" altLang="zh-CN" sz="1800" dirty="0">
                          <a:latin typeface="+mn-lt"/>
                          <a:ea typeface="+mn-ea"/>
                          <a:cs typeface="+mn-ea"/>
                          <a:sym typeface="+mn-lt"/>
                        </a:rPr>
                        <a:t>)</a:t>
                      </a:r>
                    </a:p>
                    <a:p>
                      <a:endParaRPr lang="zh-CN" altLang="en-US" dirty="0">
                        <a:latin typeface="+mn-lt"/>
                        <a:ea typeface="+mn-ea"/>
                        <a:cs typeface="+mn-ea"/>
                        <a:sym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latin typeface="+mn-lt"/>
                          <a:ea typeface="+mn-ea"/>
                          <a:cs typeface="+mn-ea"/>
                          <a:sym typeface="+mn-lt"/>
                        </a:rPr>
                        <a:t>TCP or UDP</a:t>
                      </a:r>
                    </a:p>
                    <a:p>
                      <a:endParaRPr lang="zh-CN" altLang="en-US" dirty="0">
                        <a:latin typeface="+mn-lt"/>
                        <a:ea typeface="+mn-ea"/>
                        <a:cs typeface="+mn-ea"/>
                        <a:sym typeface="+mn-lt"/>
                      </a:endParaRPr>
                    </a:p>
                  </a:txBody>
                  <a:tcPr/>
                </a:tc>
                <a:extLst>
                  <a:ext uri="{0D108BD9-81ED-4DB2-BD59-A6C34878D82A}">
                    <a16:rowId xmlns:a16="http://schemas.microsoft.com/office/drawing/2014/main" val="2421230073"/>
                  </a:ext>
                </a:extLst>
              </a:tr>
              <a:tr h="6392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mn-lt"/>
                          <a:ea typeface="+mn-ea"/>
                          <a:cs typeface="+mn-ea"/>
                          <a:sym typeface="+mn-lt"/>
                        </a:rPr>
                        <a:t>因特网电话</a:t>
                      </a:r>
                    </a:p>
                  </a:txBody>
                  <a:tcPr/>
                </a:tc>
                <a:tc>
                  <a:txBody>
                    <a:bodyPr/>
                    <a:lstStyle/>
                    <a:p>
                      <a:pPr>
                        <a:spcBef>
                          <a:spcPct val="0"/>
                        </a:spcBef>
                        <a:buFontTx/>
                        <a:buNone/>
                      </a:pPr>
                      <a:r>
                        <a:rPr lang="zh-CN" altLang="en-US" sz="1800" dirty="0">
                          <a:latin typeface="+mn-lt"/>
                          <a:ea typeface="+mn-ea"/>
                          <a:cs typeface="+mn-ea"/>
                          <a:sym typeface="+mn-lt"/>
                        </a:rPr>
                        <a:t>通常专用</a:t>
                      </a:r>
                    </a:p>
                    <a:p>
                      <a:pPr>
                        <a:spcBef>
                          <a:spcPct val="0"/>
                        </a:spcBef>
                        <a:buFontTx/>
                        <a:buNone/>
                      </a:pPr>
                      <a:r>
                        <a:rPr lang="en-US" altLang="zh-CN" sz="1800" dirty="0">
                          <a:latin typeface="+mn-lt"/>
                          <a:ea typeface="+mn-ea"/>
                          <a:cs typeface="+mn-ea"/>
                          <a:sym typeface="+mn-lt"/>
                        </a:rPr>
                        <a:t>(e.g., Skype)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mn-lt"/>
                          <a:ea typeface="+mn-ea"/>
                          <a:cs typeface="+mn-ea"/>
                          <a:sym typeface="+mn-lt"/>
                        </a:rPr>
                        <a:t>典型用 </a:t>
                      </a:r>
                      <a:r>
                        <a:rPr lang="en-US" altLang="zh-CN" sz="1800" dirty="0">
                          <a:latin typeface="+mn-lt"/>
                          <a:ea typeface="+mn-ea"/>
                          <a:cs typeface="+mn-ea"/>
                          <a:sym typeface="+mn-lt"/>
                        </a:rPr>
                        <a:t>UDP</a:t>
                      </a:r>
                    </a:p>
                    <a:p>
                      <a:endParaRPr lang="zh-CN" altLang="en-US" dirty="0">
                        <a:latin typeface="+mn-lt"/>
                        <a:ea typeface="+mn-ea"/>
                        <a:cs typeface="+mn-ea"/>
                        <a:sym typeface="+mn-lt"/>
                      </a:endParaRPr>
                    </a:p>
                  </a:txBody>
                  <a:tcPr/>
                </a:tc>
                <a:extLst>
                  <a:ext uri="{0D108BD9-81ED-4DB2-BD59-A6C34878D82A}">
                    <a16:rowId xmlns:a16="http://schemas.microsoft.com/office/drawing/2014/main" val="740129758"/>
                  </a:ext>
                </a:extLst>
              </a:tr>
            </a:tbl>
          </a:graphicData>
        </a:graphic>
      </p:graphicFrame>
    </p:spTree>
    <p:extLst>
      <p:ext uri="{BB962C8B-B14F-4D97-AF65-F5344CB8AC3E}">
        <p14:creationId xmlns:p14="http://schemas.microsoft.com/office/powerpoint/2010/main" val="28215084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4" name="矩形 3"/>
          <p:cNvSpPr/>
          <p:nvPr/>
        </p:nvSpPr>
        <p:spPr>
          <a:xfrm>
            <a:off x="310605" y="669838"/>
            <a:ext cx="11593220" cy="4708981"/>
          </a:xfrm>
          <a:prstGeom prst="rect">
            <a:avLst/>
          </a:prstGeom>
        </p:spPr>
        <p:txBody>
          <a:bodyPr wrap="square">
            <a:spAutoFit/>
          </a:bodyPr>
          <a:lstStyle/>
          <a:p>
            <a:pPr marL="0" lvl="1"/>
            <a:r>
              <a:rPr lang="en-US" altLang="zh-CN" sz="2000" dirty="0">
                <a:latin typeface="+mn-ea"/>
              </a:rPr>
              <a:t>6</a:t>
            </a:r>
            <a:r>
              <a:rPr lang="zh-CN" altLang="en-US" sz="2000" dirty="0" smtClean="0">
                <a:latin typeface="+mn-ea"/>
              </a:rPr>
              <a:t>、</a:t>
            </a:r>
            <a:r>
              <a:rPr lang="zh-CN" altLang="en-US" sz="2000" b="1" dirty="0">
                <a:latin typeface="+mn-ea"/>
                <a:cs typeface="+mn-ea"/>
              </a:rPr>
              <a:t>网页（</a:t>
            </a:r>
            <a:r>
              <a:rPr lang="en-US" altLang="zh-CN" sz="2000" b="1" dirty="0">
                <a:latin typeface="+mn-ea"/>
                <a:cs typeface="+mn-ea"/>
              </a:rPr>
              <a:t>Web</a:t>
            </a:r>
            <a:r>
              <a:rPr lang="zh-CN" altLang="en-US" sz="2000" b="1" dirty="0">
                <a:latin typeface="+mn-ea"/>
                <a:cs typeface="+mn-ea"/>
              </a:rPr>
              <a:t>页，或称文档）</a:t>
            </a:r>
            <a:r>
              <a:rPr lang="zh-CN" altLang="en-US" sz="2000" dirty="0">
                <a:latin typeface="+mn-ea"/>
              </a:rPr>
              <a:t>由许多</a:t>
            </a:r>
            <a:r>
              <a:rPr lang="zh-CN" altLang="en-US" sz="2000" dirty="0">
                <a:solidFill>
                  <a:srgbClr val="FF0000"/>
                </a:solidFill>
                <a:latin typeface="+mn-ea"/>
              </a:rPr>
              <a:t>对象</a:t>
            </a:r>
            <a:r>
              <a:rPr lang="zh-CN" altLang="en-US" sz="2000" dirty="0" smtClean="0">
                <a:latin typeface="+mn-ea"/>
              </a:rPr>
              <a:t>组成，</a:t>
            </a:r>
            <a:r>
              <a:rPr lang="zh-CN" altLang="en-US" sz="2000" dirty="0">
                <a:latin typeface="+mn-ea"/>
              </a:rPr>
              <a:t>每个对象被一个</a:t>
            </a:r>
            <a:r>
              <a:rPr lang="en-US" altLang="zh-CN" sz="2000" dirty="0">
                <a:solidFill>
                  <a:schemeClr val="accent2"/>
                </a:solidFill>
                <a:latin typeface="+mn-ea"/>
              </a:rPr>
              <a:t>URL</a:t>
            </a:r>
            <a:r>
              <a:rPr lang="en-US" altLang="zh-CN" sz="2000" dirty="0">
                <a:latin typeface="+mn-ea"/>
              </a:rPr>
              <a:t>(Uniform Resource Locator</a:t>
            </a:r>
            <a:r>
              <a:rPr lang="zh-CN" altLang="en-US" sz="2000" dirty="0">
                <a:latin typeface="+mn-ea"/>
              </a:rPr>
              <a:t>统一资源定位符</a:t>
            </a:r>
            <a:r>
              <a:rPr lang="en-US" altLang="zh-CN" sz="2000" dirty="0">
                <a:latin typeface="+mn-ea"/>
              </a:rPr>
              <a:t>)</a:t>
            </a:r>
            <a:r>
              <a:rPr lang="zh-CN" altLang="en-US" sz="2000" b="1" dirty="0" smtClean="0">
                <a:solidFill>
                  <a:srgbClr val="FF0000"/>
                </a:solidFill>
                <a:latin typeface="+mn-ea"/>
              </a:rPr>
              <a:t>寻址（协议名、主机名、路径名）。</a:t>
            </a:r>
            <a:endParaRPr lang="en-US" altLang="zh-CN" sz="2000" b="1" dirty="0" smtClean="0">
              <a:solidFill>
                <a:srgbClr val="FF0000"/>
              </a:solidFill>
              <a:latin typeface="+mn-ea"/>
            </a:endParaRPr>
          </a:p>
          <a:p>
            <a:pPr marL="0" lvl="1"/>
            <a:endParaRPr lang="en-US" altLang="zh-CN" sz="2000" b="1" dirty="0">
              <a:solidFill>
                <a:srgbClr val="FF0000"/>
              </a:solidFill>
              <a:latin typeface="+mn-ea"/>
            </a:endParaRPr>
          </a:p>
          <a:p>
            <a:pPr marL="0" lvl="1"/>
            <a:r>
              <a:rPr lang="en-US" altLang="zh-CN" sz="2000" dirty="0" smtClean="0">
                <a:latin typeface="+mn-ea"/>
              </a:rPr>
              <a:t>7</a:t>
            </a:r>
            <a:r>
              <a:rPr lang="zh-CN" altLang="en-US" sz="2000" dirty="0" smtClean="0">
                <a:latin typeface="+mn-ea"/>
              </a:rPr>
              <a:t>、</a:t>
            </a:r>
            <a:r>
              <a:rPr lang="en-US" altLang="zh-CN" sz="2000" dirty="0">
                <a:solidFill>
                  <a:schemeClr val="accent2"/>
                </a:solidFill>
                <a:latin typeface="+mn-ea"/>
              </a:rPr>
              <a:t>HTTP: </a:t>
            </a:r>
            <a:r>
              <a:rPr lang="zh-CN" altLang="en-US" sz="2000" dirty="0">
                <a:solidFill>
                  <a:schemeClr val="accent2"/>
                </a:solidFill>
                <a:latin typeface="+mn-ea"/>
              </a:rPr>
              <a:t>超文本传输协议</a:t>
            </a:r>
          </a:p>
          <a:p>
            <a:pPr marL="0" lvl="1"/>
            <a:r>
              <a:rPr lang="zh-CN" altLang="en-US" sz="2000" dirty="0" smtClean="0">
                <a:latin typeface="+mn-ea"/>
              </a:rPr>
              <a:t>（</a:t>
            </a:r>
            <a:r>
              <a:rPr lang="en-US" altLang="zh-CN" sz="2000" dirty="0" smtClean="0">
                <a:latin typeface="+mn-ea"/>
              </a:rPr>
              <a:t>1</a:t>
            </a:r>
            <a:r>
              <a:rPr lang="zh-CN" altLang="en-US" sz="2000" dirty="0" smtClean="0">
                <a:latin typeface="+mn-ea"/>
              </a:rPr>
              <a:t>）</a:t>
            </a:r>
            <a:r>
              <a:rPr lang="en-US" altLang="zh-CN" sz="2000" dirty="0">
                <a:latin typeface="+mn-ea"/>
              </a:rPr>
              <a:t>client/server</a:t>
            </a:r>
            <a:r>
              <a:rPr lang="zh-CN" altLang="en-US" sz="2000" dirty="0" smtClean="0">
                <a:latin typeface="+mn-ea"/>
              </a:rPr>
              <a:t>模式：客户端浏览器请求</a:t>
            </a:r>
            <a:r>
              <a:rPr lang="en-US" altLang="zh-CN" sz="2000" dirty="0" smtClean="0">
                <a:latin typeface="+mn-ea"/>
              </a:rPr>
              <a:t>+ </a:t>
            </a:r>
            <a:r>
              <a:rPr lang="en-US" altLang="zh-CN" sz="2000" dirty="0">
                <a:latin typeface="+mn-ea"/>
              </a:rPr>
              <a:t>Web</a:t>
            </a:r>
            <a:r>
              <a:rPr lang="zh-CN" altLang="en-US" sz="2000" dirty="0" smtClean="0">
                <a:latin typeface="+mn-ea"/>
              </a:rPr>
              <a:t>服务器响应</a:t>
            </a:r>
            <a:endParaRPr lang="zh-CN" altLang="en-US" sz="2000" dirty="0">
              <a:latin typeface="+mn-ea"/>
            </a:endParaRPr>
          </a:p>
          <a:p>
            <a:pPr marL="0" lvl="1"/>
            <a:r>
              <a:rPr lang="zh-CN" altLang="en-US" sz="2000" dirty="0" smtClean="0">
                <a:latin typeface="+mn-ea"/>
              </a:rPr>
              <a:t>（</a:t>
            </a:r>
            <a:r>
              <a:rPr lang="en-US" altLang="zh-CN" sz="2000" dirty="0" smtClean="0">
                <a:latin typeface="+mn-ea"/>
              </a:rPr>
              <a:t>2</a:t>
            </a:r>
            <a:r>
              <a:rPr lang="zh-CN" altLang="en-US" sz="2000" dirty="0" smtClean="0">
                <a:latin typeface="+mn-ea"/>
              </a:rPr>
              <a:t>）工作过程：</a:t>
            </a:r>
            <a:endParaRPr lang="en-US" altLang="zh-CN" sz="2000" dirty="0" smtClean="0">
              <a:latin typeface="+mn-ea"/>
            </a:endParaRPr>
          </a:p>
          <a:p>
            <a:pPr marL="800100" lvl="1" indent="-342900">
              <a:buFont typeface="Arial" panose="020B0604020202020204" pitchFamily="34" charset="0"/>
              <a:buChar char="•"/>
            </a:pPr>
            <a:r>
              <a:rPr lang="zh-CN" altLang="en-US" sz="2000" dirty="0">
                <a:latin typeface="+mn-ea"/>
              </a:rPr>
              <a:t>客户初始化一个与</a:t>
            </a:r>
            <a:r>
              <a:rPr lang="en-US" altLang="zh-CN" sz="2000" dirty="0">
                <a:latin typeface="+mn-ea"/>
              </a:rPr>
              <a:t>HTTP</a:t>
            </a:r>
            <a:r>
              <a:rPr lang="zh-CN" altLang="en-US" sz="2000" dirty="0">
                <a:latin typeface="+mn-ea"/>
              </a:rPr>
              <a:t>服务器</a:t>
            </a:r>
            <a:r>
              <a:rPr lang="en-US" altLang="zh-CN" sz="2000" dirty="0">
                <a:latin typeface="+mn-ea"/>
              </a:rPr>
              <a:t>80</a:t>
            </a:r>
            <a:r>
              <a:rPr lang="zh-CN" altLang="en-US" sz="2000" dirty="0">
                <a:latin typeface="+mn-ea"/>
              </a:rPr>
              <a:t>端口的</a:t>
            </a:r>
            <a:r>
              <a:rPr lang="en-US" altLang="zh-CN" sz="2000" dirty="0">
                <a:latin typeface="+mn-ea"/>
              </a:rPr>
              <a:t>TCP</a:t>
            </a:r>
            <a:r>
              <a:rPr lang="zh-CN" altLang="en-US" sz="2000" dirty="0">
                <a:latin typeface="+mn-ea"/>
              </a:rPr>
              <a:t>连接 </a:t>
            </a:r>
            <a:r>
              <a:rPr lang="en-US" altLang="zh-CN" sz="2000" dirty="0">
                <a:latin typeface="+mn-ea"/>
              </a:rPr>
              <a:t>(</a:t>
            </a:r>
            <a:r>
              <a:rPr lang="zh-CN" altLang="en-US" sz="2000" dirty="0">
                <a:latin typeface="+mn-ea"/>
              </a:rPr>
              <a:t>创建套接字</a:t>
            </a:r>
            <a:r>
              <a:rPr lang="en-US" altLang="zh-CN" sz="2000" dirty="0">
                <a:latin typeface="+mn-ea"/>
              </a:rPr>
              <a:t>)</a:t>
            </a:r>
          </a:p>
          <a:p>
            <a:pPr marL="800100" lvl="1" indent="-342900">
              <a:buFont typeface="Arial" panose="020B0604020202020204" pitchFamily="34" charset="0"/>
              <a:buChar char="•"/>
            </a:pPr>
            <a:r>
              <a:rPr lang="en-US" altLang="zh-CN" sz="2000" dirty="0">
                <a:latin typeface="+mn-ea"/>
              </a:rPr>
              <a:t>HTTP</a:t>
            </a:r>
            <a:r>
              <a:rPr lang="zh-CN" altLang="en-US" sz="2000" dirty="0">
                <a:latin typeface="+mn-ea"/>
              </a:rPr>
              <a:t>服务器接受来自客户的</a:t>
            </a:r>
            <a:r>
              <a:rPr lang="en-US" altLang="zh-CN" sz="2000" dirty="0">
                <a:latin typeface="+mn-ea"/>
              </a:rPr>
              <a:t>TCP</a:t>
            </a:r>
            <a:r>
              <a:rPr lang="zh-CN" altLang="en-US" sz="2000" dirty="0">
                <a:latin typeface="+mn-ea"/>
              </a:rPr>
              <a:t>连接请求</a:t>
            </a:r>
            <a:r>
              <a:rPr lang="en-US" altLang="zh-CN" sz="2000" dirty="0">
                <a:latin typeface="+mn-ea"/>
              </a:rPr>
              <a:t>, </a:t>
            </a:r>
            <a:r>
              <a:rPr lang="zh-CN" altLang="en-US" sz="2000" dirty="0">
                <a:latin typeface="+mn-ea"/>
              </a:rPr>
              <a:t>建立连接</a:t>
            </a:r>
          </a:p>
          <a:p>
            <a:pPr marL="800100" lvl="1" indent="-342900">
              <a:buFont typeface="Arial" panose="020B0604020202020204" pitchFamily="34" charset="0"/>
              <a:buChar char="•"/>
            </a:pPr>
            <a:r>
              <a:rPr lang="en-US" altLang="zh-CN" sz="2000" dirty="0">
                <a:latin typeface="+mn-ea"/>
              </a:rPr>
              <a:t>Browser (HTTP client)</a:t>
            </a:r>
            <a:r>
              <a:rPr lang="zh-CN" altLang="en-US" sz="2000" dirty="0">
                <a:latin typeface="+mn-ea"/>
              </a:rPr>
              <a:t>和</a:t>
            </a:r>
            <a:r>
              <a:rPr lang="en-US" altLang="zh-CN" sz="2000" dirty="0">
                <a:latin typeface="+mn-ea"/>
              </a:rPr>
              <a:t>Web</a:t>
            </a:r>
            <a:r>
              <a:rPr lang="zh-CN" altLang="en-US" sz="2000" dirty="0">
                <a:latin typeface="+mn-ea"/>
              </a:rPr>
              <a:t>服务器 </a:t>
            </a:r>
            <a:r>
              <a:rPr lang="en-US" altLang="zh-CN" sz="2000" dirty="0">
                <a:latin typeface="+mn-ea"/>
              </a:rPr>
              <a:t>(HTTP server) </a:t>
            </a:r>
            <a:r>
              <a:rPr lang="zh-CN" altLang="en-US" sz="2000" dirty="0">
                <a:latin typeface="+mn-ea"/>
              </a:rPr>
              <a:t>交换</a:t>
            </a:r>
            <a:r>
              <a:rPr lang="en-US" altLang="zh-CN" sz="2000" dirty="0">
                <a:latin typeface="+mn-ea"/>
              </a:rPr>
              <a:t>HTTP</a:t>
            </a:r>
            <a:r>
              <a:rPr lang="zh-CN" altLang="en-US" sz="2000" dirty="0">
                <a:latin typeface="+mn-ea"/>
              </a:rPr>
              <a:t>消息</a:t>
            </a:r>
            <a:r>
              <a:rPr lang="en-US" altLang="zh-CN" sz="2000" dirty="0">
                <a:latin typeface="+mn-ea"/>
              </a:rPr>
              <a:t>(</a:t>
            </a:r>
            <a:r>
              <a:rPr lang="zh-CN" altLang="en-US" sz="2000" dirty="0">
                <a:latin typeface="+mn-ea"/>
              </a:rPr>
              <a:t>应用层协议消息</a:t>
            </a:r>
            <a:r>
              <a:rPr lang="en-US" altLang="zh-CN" sz="2000" dirty="0">
                <a:latin typeface="+mn-ea"/>
              </a:rPr>
              <a:t>)</a:t>
            </a:r>
            <a:r>
              <a:rPr lang="zh-CN" altLang="en-US" sz="2000" dirty="0">
                <a:latin typeface="+mn-ea"/>
              </a:rPr>
              <a:t>包括</a:t>
            </a:r>
            <a:r>
              <a:rPr lang="en-US" altLang="zh-CN" sz="2000" dirty="0">
                <a:latin typeface="+mn-ea"/>
              </a:rPr>
              <a:t>HTTP</a:t>
            </a:r>
            <a:r>
              <a:rPr lang="zh-CN" altLang="en-US" sz="2000" dirty="0">
                <a:latin typeface="+mn-ea"/>
              </a:rPr>
              <a:t>请求和响应消息</a:t>
            </a:r>
          </a:p>
          <a:p>
            <a:pPr marL="800100" lvl="1" indent="-342900">
              <a:buFont typeface="Arial" panose="020B0604020202020204" pitchFamily="34" charset="0"/>
              <a:buChar char="•"/>
            </a:pPr>
            <a:r>
              <a:rPr lang="zh-CN" altLang="en-US" sz="2000" dirty="0">
                <a:latin typeface="+mn-ea"/>
              </a:rPr>
              <a:t>最后结束</a:t>
            </a:r>
            <a:r>
              <a:rPr lang="en-US" altLang="zh-CN" sz="2000" dirty="0">
                <a:latin typeface="+mn-ea"/>
              </a:rPr>
              <a:t>(</a:t>
            </a:r>
            <a:r>
              <a:rPr lang="zh-CN" altLang="en-US" sz="2000" dirty="0">
                <a:latin typeface="+mn-ea"/>
              </a:rPr>
              <a:t>或叫关闭</a:t>
            </a:r>
            <a:r>
              <a:rPr lang="en-US" altLang="zh-CN" sz="2000" dirty="0">
                <a:latin typeface="+mn-ea"/>
              </a:rPr>
              <a:t>)TCP</a:t>
            </a:r>
            <a:r>
              <a:rPr lang="zh-CN" altLang="en-US" sz="2000" dirty="0">
                <a:latin typeface="+mn-ea"/>
              </a:rPr>
              <a:t>连接</a:t>
            </a:r>
          </a:p>
          <a:p>
            <a:pPr marL="0" lvl="1"/>
            <a:r>
              <a:rPr lang="zh-CN" altLang="en-US" sz="2000" dirty="0" smtClean="0">
                <a:latin typeface="+mn-ea"/>
              </a:rPr>
              <a:t>（</a:t>
            </a:r>
            <a:r>
              <a:rPr lang="en-US" altLang="zh-CN" sz="2000" dirty="0" smtClean="0">
                <a:latin typeface="+mn-ea"/>
              </a:rPr>
              <a:t>3</a:t>
            </a:r>
            <a:r>
              <a:rPr lang="zh-CN" altLang="en-US" sz="2000" dirty="0" smtClean="0">
                <a:latin typeface="+mn-ea"/>
              </a:rPr>
              <a:t>）</a:t>
            </a:r>
            <a:r>
              <a:rPr lang="en-US" altLang="zh-CN" sz="2000" dirty="0" smtClean="0">
                <a:latin typeface="+mn-ea"/>
              </a:rPr>
              <a:t>HTTP</a:t>
            </a:r>
            <a:r>
              <a:rPr lang="zh-CN" altLang="en-US" sz="2000" dirty="0" smtClean="0">
                <a:latin typeface="+mn-ea"/>
              </a:rPr>
              <a:t>是一个无状态的协议</a:t>
            </a:r>
            <a:endParaRPr lang="en-US" altLang="zh-CN" sz="2000" dirty="0" smtClean="0">
              <a:latin typeface="+mn-ea"/>
            </a:endParaRPr>
          </a:p>
          <a:p>
            <a:pPr marL="0" lvl="1"/>
            <a:endParaRPr lang="en-US" altLang="zh-CN" sz="2000" dirty="0">
              <a:latin typeface="+mn-ea"/>
            </a:endParaRPr>
          </a:p>
          <a:p>
            <a:pPr marL="0" lvl="1"/>
            <a:r>
              <a:rPr lang="en-US" altLang="zh-CN" sz="2000" dirty="0" smtClean="0">
                <a:latin typeface="+mn-ea"/>
              </a:rPr>
              <a:t>8</a:t>
            </a:r>
            <a:r>
              <a:rPr lang="zh-CN" altLang="en-US" sz="2000" dirty="0" smtClean="0">
                <a:latin typeface="+mn-ea"/>
              </a:rPr>
              <a:t>、</a:t>
            </a:r>
            <a:r>
              <a:rPr lang="en-US" altLang="zh-CN" sz="2000" dirty="0" smtClean="0">
                <a:latin typeface="+mn-ea"/>
              </a:rPr>
              <a:t>HTTP</a:t>
            </a:r>
            <a:r>
              <a:rPr lang="zh-CN" altLang="en-US" sz="2000" dirty="0" smtClean="0">
                <a:latin typeface="+mn-ea"/>
              </a:rPr>
              <a:t>持久连接和非持久连接</a:t>
            </a:r>
            <a:endParaRPr lang="en-US" altLang="zh-CN" sz="2000" dirty="0" smtClean="0">
              <a:latin typeface="+mn-ea"/>
            </a:endParaRPr>
          </a:p>
          <a:p>
            <a:pPr marL="800100" lvl="2" indent="-342900">
              <a:buFont typeface="Arial" panose="020B0604020202020204" pitchFamily="34" charset="0"/>
              <a:buChar char="•"/>
            </a:pPr>
            <a:r>
              <a:rPr lang="zh-CN" altLang="en-US" sz="2000" dirty="0" smtClean="0">
                <a:latin typeface="+mn-ea"/>
              </a:rPr>
              <a:t>响应时间</a:t>
            </a:r>
            <a:endParaRPr lang="en-US" altLang="zh-CN" sz="2000" dirty="0" smtClean="0">
              <a:latin typeface="+mn-ea"/>
            </a:endParaRPr>
          </a:p>
        </p:txBody>
      </p:sp>
    </p:spTree>
    <p:extLst>
      <p:ext uri="{BB962C8B-B14F-4D97-AF65-F5344CB8AC3E}">
        <p14:creationId xmlns:p14="http://schemas.microsoft.com/office/powerpoint/2010/main" val="21373886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830420" y="45736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6" name="Title 1"/>
          <p:cNvSpPr txBox="1">
            <a:spLocks/>
          </p:cNvSpPr>
          <p:nvPr/>
        </p:nvSpPr>
        <p:spPr>
          <a:xfrm>
            <a:off x="611559" y="175643"/>
            <a:ext cx="240180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Web</a:t>
            </a:r>
            <a:r>
              <a:rPr lang="zh-CN" altLang="en-US" sz="1800" dirty="0">
                <a:solidFill>
                  <a:schemeClr val="tx1">
                    <a:lumMod val="65000"/>
                    <a:lumOff val="35000"/>
                  </a:schemeClr>
                </a:solidFill>
                <a:latin typeface="+mn-lt"/>
                <a:ea typeface="+mn-ea"/>
                <a:cs typeface="+mn-ea"/>
                <a:sym typeface="+mn-lt"/>
              </a:rPr>
              <a:t>应用和</a:t>
            </a:r>
            <a:r>
              <a:rPr lang="en-US" altLang="zh-CN" sz="1800" dirty="0">
                <a:solidFill>
                  <a:schemeClr val="tx1">
                    <a:lumMod val="65000"/>
                    <a:lumOff val="35000"/>
                  </a:schemeClr>
                </a:solidFill>
                <a:latin typeface="+mn-lt"/>
                <a:ea typeface="+mn-ea"/>
                <a:cs typeface="+mn-ea"/>
                <a:sym typeface="+mn-lt"/>
              </a:rPr>
              <a:t>HTTP</a:t>
            </a:r>
            <a:r>
              <a:rPr lang="zh-CN" altLang="en-US" sz="1800" dirty="0">
                <a:solidFill>
                  <a:schemeClr val="tx1">
                    <a:lumMod val="65000"/>
                    <a:lumOff val="35000"/>
                  </a:schemeClr>
                </a:solidFill>
                <a:latin typeface="+mn-lt"/>
                <a:ea typeface="+mn-ea"/>
                <a:cs typeface="+mn-ea"/>
                <a:sym typeface="+mn-lt"/>
              </a:rPr>
              <a:t>协议</a:t>
            </a:r>
          </a:p>
        </p:txBody>
      </p:sp>
      <p:sp>
        <p:nvSpPr>
          <p:cNvPr id="11" name="Rectangle 3">
            <a:extLst>
              <a:ext uri="{FF2B5EF4-FFF2-40B4-BE49-F238E27FC236}">
                <a16:creationId xmlns:a16="http://schemas.microsoft.com/office/drawing/2014/main" id="{0DE67429-4F63-BF47-9819-9E2C5C190419}"/>
              </a:ext>
            </a:extLst>
          </p:cNvPr>
          <p:cNvSpPr txBox="1">
            <a:spLocks noChangeArrowheads="1"/>
          </p:cNvSpPr>
          <p:nvPr/>
        </p:nvSpPr>
        <p:spPr>
          <a:xfrm>
            <a:off x="914408" y="993353"/>
            <a:ext cx="10363200" cy="48577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altLang="zh-CN" dirty="0" smtClean="0"/>
              <a:t>HTTP</a:t>
            </a:r>
            <a:r>
              <a:rPr lang="zh-CN" altLang="en-US" dirty="0"/>
              <a:t>报文</a:t>
            </a:r>
            <a:r>
              <a:rPr lang="en-US" altLang="zh-CN" dirty="0"/>
              <a:t>:</a:t>
            </a:r>
            <a:r>
              <a:rPr lang="zh-CN" altLang="en-US" dirty="0"/>
              <a:t>请求报文</a:t>
            </a:r>
            <a:r>
              <a:rPr lang="en-US" altLang="zh-CN" i="1" dirty="0">
                <a:solidFill>
                  <a:schemeClr val="accent2">
                    <a:lumMod val="50000"/>
                  </a:schemeClr>
                </a:solidFill>
              </a:rPr>
              <a:t>request</a:t>
            </a:r>
            <a:r>
              <a:rPr lang="en-US" altLang="zh-CN" dirty="0">
                <a:solidFill>
                  <a:schemeClr val="accent2">
                    <a:lumMod val="50000"/>
                  </a:schemeClr>
                </a:solidFill>
              </a:rPr>
              <a:t>,</a:t>
            </a:r>
            <a:r>
              <a:rPr lang="en-US" altLang="zh-CN" dirty="0">
                <a:solidFill>
                  <a:srgbClr val="FF0000"/>
                </a:solidFill>
              </a:rPr>
              <a:t> </a:t>
            </a:r>
            <a:r>
              <a:rPr lang="zh-CN" altLang="en-US" dirty="0"/>
              <a:t>响应报文</a:t>
            </a:r>
            <a:r>
              <a:rPr lang="en-US" altLang="zh-CN" i="1" dirty="0">
                <a:solidFill>
                  <a:schemeClr val="accent2">
                    <a:lumMod val="50000"/>
                  </a:schemeClr>
                </a:solidFill>
              </a:rPr>
              <a:t>response</a:t>
            </a:r>
          </a:p>
          <a:p>
            <a:pPr>
              <a:defRPr/>
            </a:pPr>
            <a:r>
              <a:rPr lang="en-US" altLang="zh-CN" dirty="0">
                <a:solidFill>
                  <a:schemeClr val="accent2"/>
                </a:solidFill>
              </a:rPr>
              <a:t>HTTP</a:t>
            </a:r>
            <a:r>
              <a:rPr lang="zh-CN" altLang="en-US" dirty="0">
                <a:solidFill>
                  <a:schemeClr val="accent2"/>
                </a:solidFill>
              </a:rPr>
              <a:t>请求报文</a:t>
            </a:r>
            <a:r>
              <a:rPr lang="en-US" altLang="zh-CN" dirty="0">
                <a:solidFill>
                  <a:schemeClr val="accent2"/>
                </a:solidFill>
              </a:rPr>
              <a:t>:</a:t>
            </a:r>
          </a:p>
          <a:p>
            <a:pPr lvl="1">
              <a:defRPr/>
            </a:pPr>
            <a:r>
              <a:rPr lang="en-US" altLang="zh-CN" sz="2800" dirty="0"/>
              <a:t>ASCII</a:t>
            </a:r>
            <a:r>
              <a:rPr lang="zh-CN" altLang="en-US" sz="2800" dirty="0"/>
              <a:t>文本 </a:t>
            </a:r>
            <a:r>
              <a:rPr lang="en-US" altLang="zh-CN" sz="2800" dirty="0"/>
              <a:t>(</a:t>
            </a:r>
            <a:r>
              <a:rPr lang="zh-CN" altLang="en-US" sz="2800" dirty="0"/>
              <a:t>易于人读格式</a:t>
            </a:r>
            <a:r>
              <a:rPr lang="en-US" altLang="zh-CN" sz="2800" dirty="0"/>
              <a:t>)</a:t>
            </a:r>
          </a:p>
        </p:txBody>
      </p:sp>
      <p:sp>
        <p:nvSpPr>
          <p:cNvPr id="12" name="Rectangle 4">
            <a:extLst>
              <a:ext uri="{FF2B5EF4-FFF2-40B4-BE49-F238E27FC236}">
                <a16:creationId xmlns:a16="http://schemas.microsoft.com/office/drawing/2014/main" id="{570F28B3-4B37-7747-B356-43644C9B1F21}"/>
              </a:ext>
            </a:extLst>
          </p:cNvPr>
          <p:cNvSpPr>
            <a:spLocks noChangeArrowheads="1"/>
          </p:cNvSpPr>
          <p:nvPr/>
        </p:nvSpPr>
        <p:spPr bwMode="auto">
          <a:xfrm>
            <a:off x="4249069" y="2982490"/>
            <a:ext cx="728662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defRPr/>
            </a:pPr>
            <a:r>
              <a:rPr lang="en-US" altLang="zh-CN" sz="2400" b="1" dirty="0">
                <a:latin typeface="Microsoft YaHei" panose="020B0503020204020204" pitchFamily="34" charset="-122"/>
                <a:ea typeface="Microsoft YaHei" panose="020B0503020204020204" pitchFamily="34" charset="-122"/>
              </a:rPr>
              <a:t>GET /</a:t>
            </a:r>
            <a:r>
              <a:rPr lang="en-US" altLang="zh-CN" sz="2400" b="1" dirty="0" err="1">
                <a:latin typeface="Microsoft YaHei" panose="020B0503020204020204" pitchFamily="34" charset="-122"/>
                <a:ea typeface="Microsoft YaHei" panose="020B0503020204020204" pitchFamily="34" charset="-122"/>
              </a:rPr>
              <a:t>somedir</a:t>
            </a:r>
            <a:r>
              <a:rPr lang="en-US" altLang="zh-CN" sz="2400" b="1" dirty="0">
                <a:latin typeface="Microsoft YaHei" panose="020B0503020204020204" pitchFamily="34" charset="-122"/>
                <a:ea typeface="Microsoft YaHei" panose="020B0503020204020204" pitchFamily="34" charset="-122"/>
              </a:rPr>
              <a:t>/</a:t>
            </a:r>
            <a:r>
              <a:rPr lang="en-US" altLang="zh-CN" sz="2400" b="1" dirty="0" err="1">
                <a:latin typeface="Microsoft YaHei" panose="020B0503020204020204" pitchFamily="34" charset="-122"/>
                <a:ea typeface="Microsoft YaHei" panose="020B0503020204020204" pitchFamily="34" charset="-122"/>
              </a:rPr>
              <a:t>page.html</a:t>
            </a:r>
            <a:r>
              <a:rPr lang="en-US" altLang="zh-CN" sz="2400" b="1" dirty="0">
                <a:latin typeface="Microsoft YaHei" panose="020B0503020204020204" pitchFamily="34" charset="-122"/>
                <a:ea typeface="Microsoft YaHei" panose="020B0503020204020204" pitchFamily="34" charset="-122"/>
              </a:rPr>
              <a:t> HTTP/1.1</a:t>
            </a:r>
          </a:p>
          <a:p>
            <a:pPr>
              <a:spcBef>
                <a:spcPct val="0"/>
              </a:spcBef>
              <a:buFontTx/>
              <a:buNone/>
              <a:defRPr/>
            </a:pPr>
            <a:r>
              <a:rPr lang="en-US" altLang="zh-CN" sz="2400" b="1" dirty="0">
                <a:latin typeface="Microsoft YaHei" panose="020B0503020204020204" pitchFamily="34" charset="-122"/>
                <a:ea typeface="Microsoft YaHei" panose="020B0503020204020204" pitchFamily="34" charset="-122"/>
              </a:rPr>
              <a:t>Host: </a:t>
            </a:r>
            <a:r>
              <a:rPr lang="en-US" altLang="zh-CN" sz="2400" b="1" dirty="0" err="1">
                <a:latin typeface="Microsoft YaHei" panose="020B0503020204020204" pitchFamily="34" charset="-122"/>
                <a:ea typeface="Microsoft YaHei" panose="020B0503020204020204" pitchFamily="34" charset="-122"/>
              </a:rPr>
              <a:t>www.someschool.edu</a:t>
            </a:r>
            <a:r>
              <a:rPr lang="en-US" altLang="zh-CN" sz="2400" b="1" dirty="0">
                <a:latin typeface="Microsoft YaHei" panose="020B0503020204020204" pitchFamily="34" charset="-122"/>
                <a:ea typeface="Microsoft YaHei" panose="020B0503020204020204" pitchFamily="34" charset="-122"/>
              </a:rPr>
              <a:t> </a:t>
            </a:r>
          </a:p>
          <a:p>
            <a:pPr>
              <a:spcBef>
                <a:spcPct val="0"/>
              </a:spcBef>
              <a:buFontTx/>
              <a:buNone/>
              <a:defRPr/>
            </a:pPr>
            <a:r>
              <a:rPr lang="en-US" altLang="zh-CN" sz="2400" b="1" dirty="0">
                <a:latin typeface="Microsoft YaHei" panose="020B0503020204020204" pitchFamily="34" charset="-122"/>
                <a:ea typeface="Microsoft YaHei" panose="020B0503020204020204" pitchFamily="34" charset="-122"/>
              </a:rPr>
              <a:t>User-agent: Mozilla/4.0 </a:t>
            </a:r>
            <a:r>
              <a:rPr lang="en-US" altLang="zh-CN" sz="2400" b="1" dirty="0">
                <a:solidFill>
                  <a:schemeClr val="accent2">
                    <a:lumMod val="50000"/>
                  </a:schemeClr>
                </a:solidFill>
                <a:latin typeface="Microsoft YaHei" panose="020B0503020204020204" pitchFamily="34" charset="-122"/>
                <a:ea typeface="Microsoft YaHei" panose="020B0503020204020204" pitchFamily="34" charset="-122"/>
              </a:rPr>
              <a:t>//</a:t>
            </a:r>
            <a:r>
              <a:rPr lang="zh-CN" altLang="en-US" sz="2400" b="1" dirty="0">
                <a:solidFill>
                  <a:schemeClr val="accent2">
                    <a:lumMod val="50000"/>
                  </a:schemeClr>
                </a:solidFill>
                <a:latin typeface="Microsoft YaHei" panose="020B0503020204020204" pitchFamily="34" charset="-122"/>
                <a:ea typeface="Microsoft YaHei" panose="020B0503020204020204" pitchFamily="34" charset="-122"/>
              </a:rPr>
              <a:t>该代理类型的对象版本</a:t>
            </a:r>
          </a:p>
          <a:p>
            <a:pPr>
              <a:spcBef>
                <a:spcPct val="0"/>
              </a:spcBef>
              <a:buFontTx/>
              <a:buNone/>
              <a:defRPr/>
            </a:pPr>
            <a:r>
              <a:rPr lang="en-US" altLang="zh-CN" sz="2400" b="1" dirty="0">
                <a:latin typeface="Microsoft YaHei" panose="020B0503020204020204" pitchFamily="34" charset="-122"/>
                <a:ea typeface="Microsoft YaHei" panose="020B0503020204020204" pitchFamily="34" charset="-122"/>
              </a:rPr>
              <a:t>Connection: Close  </a:t>
            </a:r>
            <a:r>
              <a:rPr lang="en-US" altLang="zh-CN" sz="2400" b="1" dirty="0">
                <a:solidFill>
                  <a:schemeClr val="accent2">
                    <a:lumMod val="50000"/>
                  </a:schemeClr>
                </a:solidFill>
                <a:latin typeface="Microsoft YaHei" panose="020B0503020204020204" pitchFamily="34" charset="-122"/>
                <a:ea typeface="Microsoft YaHei" panose="020B0503020204020204" pitchFamily="34" charset="-122"/>
              </a:rPr>
              <a:t>//</a:t>
            </a:r>
            <a:r>
              <a:rPr lang="zh-CN" altLang="en-US" sz="2400" b="1" dirty="0">
                <a:solidFill>
                  <a:schemeClr val="accent2">
                    <a:lumMod val="50000"/>
                  </a:schemeClr>
                </a:solidFill>
                <a:latin typeface="Microsoft YaHei" panose="020B0503020204020204" pitchFamily="34" charset="-122"/>
                <a:ea typeface="Microsoft YaHei" panose="020B0503020204020204" pitchFamily="34" charset="-122"/>
              </a:rPr>
              <a:t>不使用持久连接</a:t>
            </a:r>
          </a:p>
          <a:p>
            <a:pPr>
              <a:spcBef>
                <a:spcPct val="0"/>
              </a:spcBef>
              <a:buFontTx/>
              <a:buNone/>
              <a:defRPr/>
            </a:pPr>
            <a:r>
              <a:rPr lang="en-US" altLang="zh-CN" sz="2400" b="1" dirty="0" err="1">
                <a:latin typeface="Microsoft YaHei" panose="020B0503020204020204" pitchFamily="34" charset="-122"/>
                <a:ea typeface="Microsoft YaHei" panose="020B0503020204020204" pitchFamily="34" charset="-122"/>
              </a:rPr>
              <a:t>Accept-language:zh-cn</a:t>
            </a:r>
            <a:r>
              <a:rPr lang="en-US" altLang="zh-CN" sz="2400" b="1" dirty="0">
                <a:latin typeface="Microsoft YaHei" panose="020B0503020204020204" pitchFamily="34" charset="-122"/>
                <a:ea typeface="Microsoft YaHei" panose="020B0503020204020204" pitchFamily="34" charset="-122"/>
              </a:rPr>
              <a:t> </a:t>
            </a:r>
            <a:r>
              <a:rPr lang="en-US" altLang="zh-CN" sz="2400" b="1" dirty="0">
                <a:solidFill>
                  <a:schemeClr val="accent2">
                    <a:lumMod val="50000"/>
                  </a:schemeClr>
                </a:solidFill>
                <a:latin typeface="Microsoft YaHei" panose="020B0503020204020204" pitchFamily="34" charset="-122"/>
                <a:ea typeface="Microsoft YaHei" panose="020B0503020204020204" pitchFamily="34" charset="-122"/>
              </a:rPr>
              <a:t>//</a:t>
            </a:r>
            <a:r>
              <a:rPr lang="zh-CN" altLang="en-US" sz="2400" b="1" dirty="0">
                <a:solidFill>
                  <a:schemeClr val="accent2">
                    <a:lumMod val="50000"/>
                  </a:schemeClr>
                </a:solidFill>
                <a:latin typeface="Microsoft YaHei" panose="020B0503020204020204" pitchFamily="34" charset="-122"/>
                <a:ea typeface="Microsoft YaHei" panose="020B0503020204020204" pitchFamily="34" charset="-122"/>
              </a:rPr>
              <a:t>中文版本</a:t>
            </a:r>
          </a:p>
          <a:p>
            <a:pPr>
              <a:spcBef>
                <a:spcPct val="0"/>
              </a:spcBef>
              <a:buFontTx/>
              <a:buNone/>
              <a:defRPr/>
            </a:pPr>
            <a:endParaRPr lang="zh-CN" altLang="en-US" sz="2400" b="1" dirty="0">
              <a:solidFill>
                <a:schemeClr val="accent2"/>
              </a:solidFill>
              <a:latin typeface="Microsoft YaHei" panose="020B0503020204020204" pitchFamily="34" charset="-122"/>
              <a:ea typeface="Microsoft YaHei" panose="020B0503020204020204" pitchFamily="34" charset="-122"/>
            </a:endParaRPr>
          </a:p>
          <a:p>
            <a:pPr>
              <a:spcBef>
                <a:spcPct val="0"/>
              </a:spcBef>
              <a:buFontTx/>
              <a:buNone/>
              <a:defRPr/>
            </a:pPr>
            <a:r>
              <a:rPr lang="en-US" altLang="zh-CN" sz="2400" b="1" dirty="0">
                <a:latin typeface="Microsoft YaHei" panose="020B0503020204020204" pitchFamily="34" charset="-122"/>
                <a:ea typeface="Microsoft YaHei" panose="020B0503020204020204" pitchFamily="34" charset="-122"/>
              </a:rPr>
              <a:t>(</a:t>
            </a:r>
            <a:r>
              <a:rPr lang="zh-CN" altLang="en-US" sz="2400" b="1" dirty="0">
                <a:latin typeface="Microsoft YaHei" panose="020B0503020204020204" pitchFamily="34" charset="-122"/>
                <a:ea typeface="Microsoft YaHei" panose="020B0503020204020204" pitchFamily="34" charset="-122"/>
              </a:rPr>
              <a:t>额外的 回车换行</a:t>
            </a:r>
            <a:r>
              <a:rPr lang="en-US" altLang="zh-CN" sz="2400" b="1" dirty="0">
                <a:latin typeface="Microsoft YaHei" panose="020B0503020204020204" pitchFamily="34" charset="-122"/>
                <a:ea typeface="Microsoft YaHei" panose="020B0503020204020204" pitchFamily="34" charset="-122"/>
              </a:rPr>
              <a:t>) </a:t>
            </a:r>
          </a:p>
        </p:txBody>
      </p:sp>
      <p:sp>
        <p:nvSpPr>
          <p:cNvPr id="13" name="Rectangle 5">
            <a:extLst>
              <a:ext uri="{FF2B5EF4-FFF2-40B4-BE49-F238E27FC236}">
                <a16:creationId xmlns:a16="http://schemas.microsoft.com/office/drawing/2014/main" id="{EE999B90-DE94-8B4C-9789-E714767BAB81}"/>
              </a:ext>
            </a:extLst>
          </p:cNvPr>
          <p:cNvSpPr>
            <a:spLocks noChangeArrowheads="1"/>
          </p:cNvSpPr>
          <p:nvPr/>
        </p:nvSpPr>
        <p:spPr bwMode="auto">
          <a:xfrm>
            <a:off x="1164557" y="2582440"/>
            <a:ext cx="2270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defRPr/>
            </a:pPr>
            <a:r>
              <a:rPr lang="zh-CN" altLang="en-US" sz="2000" b="1" dirty="0">
                <a:solidFill>
                  <a:schemeClr val="accent2">
                    <a:lumMod val="50000"/>
                  </a:schemeClr>
                </a:solidFill>
                <a:latin typeface="Microsoft YaHei" panose="020B0503020204020204" pitchFamily="34" charset="-122"/>
                <a:ea typeface="Microsoft YaHei" panose="020B0503020204020204" pitchFamily="34" charset="-122"/>
              </a:rPr>
              <a:t>请求行</a:t>
            </a:r>
          </a:p>
          <a:p>
            <a:pPr algn="ctr">
              <a:spcBef>
                <a:spcPct val="0"/>
              </a:spcBef>
              <a:buFontTx/>
              <a:buNone/>
              <a:defRPr/>
            </a:pPr>
            <a:r>
              <a:rPr lang="en-US" altLang="zh-CN" sz="2000" b="1" dirty="0">
                <a:solidFill>
                  <a:schemeClr val="accent2">
                    <a:lumMod val="50000"/>
                  </a:schemeClr>
                </a:solidFill>
                <a:latin typeface="Microsoft YaHei" panose="020B0503020204020204" pitchFamily="34" charset="-122"/>
                <a:ea typeface="Microsoft YaHei" panose="020B0503020204020204" pitchFamily="34" charset="-122"/>
              </a:rPr>
              <a:t>(GET, POST, </a:t>
            </a:r>
          </a:p>
          <a:p>
            <a:pPr algn="ctr">
              <a:spcBef>
                <a:spcPct val="0"/>
              </a:spcBef>
              <a:buFontTx/>
              <a:buNone/>
              <a:defRPr/>
            </a:pPr>
            <a:r>
              <a:rPr lang="en-US" altLang="zh-CN" sz="2000" b="1" dirty="0">
                <a:solidFill>
                  <a:schemeClr val="accent2">
                    <a:lumMod val="50000"/>
                  </a:schemeClr>
                </a:solidFill>
                <a:latin typeface="Microsoft YaHei" panose="020B0503020204020204" pitchFamily="34" charset="-122"/>
                <a:ea typeface="Microsoft YaHei" panose="020B0503020204020204" pitchFamily="34" charset="-122"/>
              </a:rPr>
              <a:t>HEAD)</a:t>
            </a:r>
          </a:p>
        </p:txBody>
      </p:sp>
      <p:sp>
        <p:nvSpPr>
          <p:cNvPr id="14" name="Line 6">
            <a:extLst>
              <a:ext uri="{FF2B5EF4-FFF2-40B4-BE49-F238E27FC236}">
                <a16:creationId xmlns:a16="http://schemas.microsoft.com/office/drawing/2014/main" id="{66B45D8D-DF2E-5D47-8746-A8BE9E5ABFF1}"/>
              </a:ext>
            </a:extLst>
          </p:cNvPr>
          <p:cNvSpPr>
            <a:spLocks noChangeShapeType="1"/>
          </p:cNvSpPr>
          <p:nvPr/>
        </p:nvSpPr>
        <p:spPr bwMode="auto">
          <a:xfrm>
            <a:off x="3004469" y="2984078"/>
            <a:ext cx="923925" cy="257175"/>
          </a:xfrm>
          <a:prstGeom prst="line">
            <a:avLst/>
          </a:prstGeom>
          <a:noFill/>
          <a:ln w="127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5" name="Freeform 7">
            <a:extLst>
              <a:ext uri="{FF2B5EF4-FFF2-40B4-BE49-F238E27FC236}">
                <a16:creationId xmlns:a16="http://schemas.microsoft.com/office/drawing/2014/main" id="{BDFD075D-AC6F-EA43-94F0-03982D2099AF}"/>
              </a:ext>
            </a:extLst>
          </p:cNvPr>
          <p:cNvSpPr>
            <a:spLocks/>
          </p:cNvSpPr>
          <p:nvPr/>
        </p:nvSpPr>
        <p:spPr bwMode="auto">
          <a:xfrm>
            <a:off x="3909344" y="3422228"/>
            <a:ext cx="228600" cy="1312862"/>
          </a:xfrm>
          <a:custGeom>
            <a:avLst/>
            <a:gdLst>
              <a:gd name="T0" fmla="*/ 2147483646 w 144"/>
              <a:gd name="T1" fmla="*/ 2147483646 h 827"/>
              <a:gd name="T2" fmla="*/ 0 w 144"/>
              <a:gd name="T3" fmla="*/ 0 h 827"/>
              <a:gd name="T4" fmla="*/ 0 w 144"/>
              <a:gd name="T5" fmla="*/ 2147483646 h 827"/>
              <a:gd name="T6" fmla="*/ 2147483646 w 144"/>
              <a:gd name="T7" fmla="*/ 2147483646 h 827"/>
              <a:gd name="T8" fmla="*/ 0 60000 65536"/>
              <a:gd name="T9" fmla="*/ 0 60000 65536"/>
              <a:gd name="T10" fmla="*/ 0 60000 65536"/>
              <a:gd name="T11" fmla="*/ 0 60000 65536"/>
              <a:gd name="T12" fmla="*/ 0 w 144"/>
              <a:gd name="T13" fmla="*/ 0 h 827"/>
              <a:gd name="T14" fmla="*/ 144 w 144"/>
              <a:gd name="T15" fmla="*/ 827 h 827"/>
            </a:gdLst>
            <a:ahLst/>
            <a:cxnLst>
              <a:cxn ang="T8">
                <a:pos x="T0" y="T1"/>
              </a:cxn>
              <a:cxn ang="T9">
                <a:pos x="T2" y="T3"/>
              </a:cxn>
              <a:cxn ang="T10">
                <a:pos x="T4" y="T5"/>
              </a:cxn>
              <a:cxn ang="T11">
                <a:pos x="T6" y="T7"/>
              </a:cxn>
            </a:cxnLst>
            <a:rect l="T12" t="T13" r="T14" b="T15"/>
            <a:pathLst>
              <a:path w="144" h="827">
                <a:moveTo>
                  <a:pt x="116" y="5"/>
                </a:moveTo>
                <a:lnTo>
                  <a:pt x="0" y="0"/>
                </a:lnTo>
                <a:lnTo>
                  <a:pt x="0" y="826"/>
                </a:lnTo>
                <a:lnTo>
                  <a:pt x="143" y="821"/>
                </a:lnTo>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Rectangle 8">
            <a:extLst>
              <a:ext uri="{FF2B5EF4-FFF2-40B4-BE49-F238E27FC236}">
                <a16:creationId xmlns:a16="http://schemas.microsoft.com/office/drawing/2014/main" id="{453EE884-A63B-8444-8C03-C3A11CF89D2B}"/>
              </a:ext>
            </a:extLst>
          </p:cNvPr>
          <p:cNvSpPr>
            <a:spLocks noChangeArrowheads="1"/>
          </p:cNvSpPr>
          <p:nvPr/>
        </p:nvSpPr>
        <p:spPr bwMode="auto">
          <a:xfrm>
            <a:off x="2104357" y="3925465"/>
            <a:ext cx="18113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defRPr/>
            </a:pPr>
            <a:r>
              <a:rPr lang="zh-CN" altLang="en-US" sz="2000" b="1" dirty="0" smtClean="0">
                <a:solidFill>
                  <a:schemeClr val="accent2">
                    <a:lumMod val="50000"/>
                  </a:schemeClr>
                </a:solidFill>
                <a:latin typeface="Comic Sans MS" panose="030F0902030302020204" pitchFamily="66" charset="0"/>
                <a:ea typeface="宋体" panose="02010600030101010101" pitchFamily="2" charset="-122"/>
              </a:rPr>
              <a:t>首部行</a:t>
            </a:r>
            <a:endParaRPr lang="zh-CN" altLang="en-US" sz="2000" b="1" dirty="0">
              <a:solidFill>
                <a:schemeClr val="accent2">
                  <a:lumMod val="50000"/>
                </a:schemeClr>
              </a:solidFill>
              <a:latin typeface="Comic Sans MS" panose="030F0902030302020204" pitchFamily="66" charset="0"/>
              <a:ea typeface="宋体" panose="02010600030101010101" pitchFamily="2" charset="-122"/>
            </a:endParaRPr>
          </a:p>
        </p:txBody>
      </p:sp>
      <p:sp>
        <p:nvSpPr>
          <p:cNvPr id="17" name="Line 9">
            <a:extLst>
              <a:ext uri="{FF2B5EF4-FFF2-40B4-BE49-F238E27FC236}">
                <a16:creationId xmlns:a16="http://schemas.microsoft.com/office/drawing/2014/main" id="{95A95A8E-D1B0-DC44-85CD-ACEA154EB27B}"/>
              </a:ext>
            </a:extLst>
          </p:cNvPr>
          <p:cNvSpPr>
            <a:spLocks noChangeShapeType="1"/>
          </p:cNvSpPr>
          <p:nvPr/>
        </p:nvSpPr>
        <p:spPr bwMode="auto">
          <a:xfrm flipV="1">
            <a:off x="3128294" y="4993853"/>
            <a:ext cx="923925" cy="257175"/>
          </a:xfrm>
          <a:prstGeom prst="line">
            <a:avLst/>
          </a:prstGeom>
          <a:noFill/>
          <a:ln w="127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8" name="Rectangle 10">
            <a:extLst>
              <a:ext uri="{FF2B5EF4-FFF2-40B4-BE49-F238E27FC236}">
                <a16:creationId xmlns:a16="http://schemas.microsoft.com/office/drawing/2014/main" id="{C4280B03-CAFE-9446-AA48-5D2E624DFCB6}"/>
              </a:ext>
            </a:extLst>
          </p:cNvPr>
          <p:cNvSpPr>
            <a:spLocks noChangeArrowheads="1"/>
          </p:cNvSpPr>
          <p:nvPr/>
        </p:nvSpPr>
        <p:spPr bwMode="auto">
          <a:xfrm>
            <a:off x="1840832" y="4877965"/>
            <a:ext cx="13287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defRPr/>
            </a:pPr>
            <a:r>
              <a:rPr lang="zh-CN" altLang="en-US" sz="2000" b="1" dirty="0">
                <a:solidFill>
                  <a:schemeClr val="accent2">
                    <a:lumMod val="50000"/>
                  </a:schemeClr>
                </a:solidFill>
                <a:latin typeface="Microsoft YaHei" panose="020B0503020204020204" pitchFamily="34" charset="-122"/>
                <a:ea typeface="Microsoft YaHei" panose="020B0503020204020204" pitchFamily="34" charset="-122"/>
              </a:rPr>
              <a:t>回车换行 </a:t>
            </a:r>
          </a:p>
          <a:p>
            <a:pPr algn="ctr">
              <a:spcBef>
                <a:spcPct val="0"/>
              </a:spcBef>
              <a:buFontTx/>
              <a:buNone/>
              <a:defRPr/>
            </a:pPr>
            <a:r>
              <a:rPr lang="zh-CN" altLang="en-US" sz="2000" b="1" dirty="0">
                <a:solidFill>
                  <a:srgbClr val="006666"/>
                </a:solidFill>
                <a:latin typeface="Microsoft YaHei" panose="020B0503020204020204" pitchFamily="34" charset="-122"/>
                <a:ea typeface="Microsoft YaHei" panose="020B0503020204020204" pitchFamily="34" charset="-122"/>
              </a:rPr>
              <a:t>指示结束</a:t>
            </a:r>
          </a:p>
        </p:txBody>
      </p:sp>
      <p:grpSp>
        <p:nvGrpSpPr>
          <p:cNvPr id="19" name="Group 65">
            <a:extLst>
              <a:ext uri="{FF2B5EF4-FFF2-40B4-BE49-F238E27FC236}">
                <a16:creationId xmlns:a16="http://schemas.microsoft.com/office/drawing/2014/main" id="{DB51FB8A-98F6-2246-B492-0E9883A89021}"/>
              </a:ext>
            </a:extLst>
          </p:cNvPr>
          <p:cNvGrpSpPr>
            <a:grpSpLocks/>
          </p:cNvGrpSpPr>
          <p:nvPr/>
        </p:nvGrpSpPr>
        <p:grpSpPr bwMode="auto">
          <a:xfrm>
            <a:off x="3928394" y="5725146"/>
            <a:ext cx="5791200" cy="990600"/>
            <a:chOff x="1488" y="2448"/>
            <a:chExt cx="3648" cy="624"/>
          </a:xfrm>
        </p:grpSpPr>
        <p:sp>
          <p:nvSpPr>
            <p:cNvPr id="20" name="Rectangle 60">
              <a:extLst>
                <a:ext uri="{FF2B5EF4-FFF2-40B4-BE49-F238E27FC236}">
                  <a16:creationId xmlns:a16="http://schemas.microsoft.com/office/drawing/2014/main" id="{E3D4350E-C574-C14F-893C-BE902C598A0B}"/>
                </a:ext>
              </a:extLst>
            </p:cNvPr>
            <p:cNvSpPr>
              <a:spLocks noChangeArrowheads="1"/>
            </p:cNvSpPr>
            <p:nvPr/>
          </p:nvSpPr>
          <p:spPr bwMode="auto">
            <a:xfrm>
              <a:off x="1488" y="2448"/>
              <a:ext cx="3648" cy="624"/>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buFontTx/>
                <a:buNone/>
              </a:pPr>
              <a:endParaRPr lang="zh-CN" altLang="zh-CN" sz="1800"/>
            </a:p>
          </p:txBody>
        </p:sp>
        <p:sp>
          <p:nvSpPr>
            <p:cNvPr id="21" name="Line 61">
              <a:extLst>
                <a:ext uri="{FF2B5EF4-FFF2-40B4-BE49-F238E27FC236}">
                  <a16:creationId xmlns:a16="http://schemas.microsoft.com/office/drawing/2014/main" id="{A1B65D24-08EF-1644-8C0E-7B135FB847C1}"/>
                </a:ext>
              </a:extLst>
            </p:cNvPr>
            <p:cNvSpPr>
              <a:spLocks noChangeShapeType="1"/>
            </p:cNvSpPr>
            <p:nvPr/>
          </p:nvSpPr>
          <p:spPr bwMode="auto">
            <a:xfrm>
              <a:off x="1488" y="2448"/>
              <a:ext cx="364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2" name="Line 62">
              <a:extLst>
                <a:ext uri="{FF2B5EF4-FFF2-40B4-BE49-F238E27FC236}">
                  <a16:creationId xmlns:a16="http://schemas.microsoft.com/office/drawing/2014/main" id="{2D547C0A-8462-7047-A84F-B9B2A782052F}"/>
                </a:ext>
              </a:extLst>
            </p:cNvPr>
            <p:cNvSpPr>
              <a:spLocks noChangeShapeType="1"/>
            </p:cNvSpPr>
            <p:nvPr/>
          </p:nvSpPr>
          <p:spPr bwMode="auto">
            <a:xfrm>
              <a:off x="1488" y="3072"/>
              <a:ext cx="364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 name="Line 63">
              <a:extLst>
                <a:ext uri="{FF2B5EF4-FFF2-40B4-BE49-F238E27FC236}">
                  <a16:creationId xmlns:a16="http://schemas.microsoft.com/office/drawing/2014/main" id="{3E184381-5D8F-E845-9D18-B7E0DB498BE4}"/>
                </a:ext>
              </a:extLst>
            </p:cNvPr>
            <p:cNvSpPr>
              <a:spLocks noChangeShapeType="1"/>
            </p:cNvSpPr>
            <p:nvPr/>
          </p:nvSpPr>
          <p:spPr bwMode="auto">
            <a:xfrm>
              <a:off x="1488" y="2448"/>
              <a:ext cx="0" cy="62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 name="Line 64">
              <a:extLst>
                <a:ext uri="{FF2B5EF4-FFF2-40B4-BE49-F238E27FC236}">
                  <a16:creationId xmlns:a16="http://schemas.microsoft.com/office/drawing/2014/main" id="{E77DF08D-7F5A-2B4F-A7AD-2FF3FC9D18F3}"/>
                </a:ext>
              </a:extLst>
            </p:cNvPr>
            <p:cNvSpPr>
              <a:spLocks noChangeShapeType="1"/>
            </p:cNvSpPr>
            <p:nvPr/>
          </p:nvSpPr>
          <p:spPr bwMode="auto">
            <a:xfrm>
              <a:off x="5136" y="2448"/>
              <a:ext cx="0" cy="62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25" name="Rectangle 8">
            <a:extLst>
              <a:ext uri="{FF2B5EF4-FFF2-40B4-BE49-F238E27FC236}">
                <a16:creationId xmlns:a16="http://schemas.microsoft.com/office/drawing/2014/main" id="{453EE884-A63B-8444-8C03-C3A11CF89D2B}"/>
              </a:ext>
            </a:extLst>
          </p:cNvPr>
          <p:cNvSpPr>
            <a:spLocks noChangeArrowheads="1"/>
          </p:cNvSpPr>
          <p:nvPr/>
        </p:nvSpPr>
        <p:spPr bwMode="auto">
          <a:xfrm>
            <a:off x="1965456" y="5949838"/>
            <a:ext cx="18113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defRPr/>
            </a:pPr>
            <a:r>
              <a:rPr lang="zh-CN" altLang="en-US" sz="2000" b="1" dirty="0" smtClean="0">
                <a:solidFill>
                  <a:schemeClr val="accent2">
                    <a:lumMod val="50000"/>
                  </a:schemeClr>
                </a:solidFill>
                <a:latin typeface="Comic Sans MS" panose="030F0902030302020204" pitchFamily="66" charset="0"/>
                <a:ea typeface="宋体" panose="02010600030101010101" pitchFamily="2" charset="-122"/>
              </a:rPr>
              <a:t>实体体</a:t>
            </a:r>
            <a:endParaRPr lang="zh-CN" altLang="en-US" sz="2000" b="1" dirty="0">
              <a:solidFill>
                <a:schemeClr val="accent2">
                  <a:lumMod val="50000"/>
                </a:schemeClr>
              </a:solidFill>
              <a:latin typeface="Comic Sans MS" panose="030F0902030302020204" pitchFamily="66" charset="0"/>
              <a:ea typeface="宋体" panose="02010600030101010101" pitchFamily="2" charset="-122"/>
            </a:endParaRPr>
          </a:p>
        </p:txBody>
      </p:sp>
    </p:spTree>
    <p:extLst>
      <p:ext uri="{BB962C8B-B14F-4D97-AF65-F5344CB8AC3E}">
        <p14:creationId xmlns:p14="http://schemas.microsoft.com/office/powerpoint/2010/main" val="22182270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pic>
        <p:nvPicPr>
          <p:cNvPr id="2" name="图片 1"/>
          <p:cNvPicPr>
            <a:picLocks noChangeAspect="1"/>
          </p:cNvPicPr>
          <p:nvPr/>
        </p:nvPicPr>
        <p:blipFill>
          <a:blip r:embed="rId3"/>
          <a:stretch>
            <a:fillRect/>
          </a:stretch>
        </p:blipFill>
        <p:spPr>
          <a:xfrm>
            <a:off x="811529" y="934597"/>
            <a:ext cx="8029688" cy="3818313"/>
          </a:xfrm>
          <a:prstGeom prst="rect">
            <a:avLst/>
          </a:prstGeom>
        </p:spPr>
      </p:pic>
      <p:sp>
        <p:nvSpPr>
          <p:cNvPr id="3" name="矩形 2"/>
          <p:cNvSpPr/>
          <p:nvPr/>
        </p:nvSpPr>
        <p:spPr>
          <a:xfrm>
            <a:off x="247447" y="734542"/>
            <a:ext cx="3313729" cy="369332"/>
          </a:xfrm>
          <a:prstGeom prst="rect">
            <a:avLst/>
          </a:prstGeom>
        </p:spPr>
        <p:txBody>
          <a:bodyPr wrap="none">
            <a:spAutoFit/>
          </a:bodyPr>
          <a:lstStyle/>
          <a:p>
            <a:pPr algn="ctr"/>
            <a:r>
              <a:rPr lang="en-US" altLang="zh-CN" b="1" dirty="0" smtClean="0">
                <a:solidFill>
                  <a:schemeClr val="accent1"/>
                </a:solidFill>
                <a:cs typeface="+mn-ea"/>
                <a:sym typeface="+mn-lt"/>
              </a:rPr>
              <a:t>9</a:t>
            </a:r>
            <a:r>
              <a:rPr lang="zh-CN" altLang="en-US" b="1" dirty="0" smtClean="0">
                <a:solidFill>
                  <a:schemeClr val="accent1"/>
                </a:solidFill>
                <a:cs typeface="+mn-ea"/>
                <a:sym typeface="+mn-lt"/>
              </a:rPr>
              <a:t>、上载</a:t>
            </a:r>
            <a:r>
              <a:rPr lang="zh-CN" altLang="en-US" b="1" dirty="0">
                <a:solidFill>
                  <a:schemeClr val="accent1"/>
                </a:solidFill>
                <a:cs typeface="+mn-ea"/>
                <a:sym typeface="+mn-lt"/>
              </a:rPr>
              <a:t>表单（各字段）输入值</a:t>
            </a:r>
          </a:p>
        </p:txBody>
      </p:sp>
      <p:sp>
        <p:nvSpPr>
          <p:cNvPr id="6" name="矩形 5"/>
          <p:cNvSpPr/>
          <p:nvPr/>
        </p:nvSpPr>
        <p:spPr>
          <a:xfrm>
            <a:off x="811529" y="4731201"/>
            <a:ext cx="8756073" cy="707886"/>
          </a:xfrm>
          <a:prstGeom prst="rect">
            <a:avLst/>
          </a:prstGeom>
        </p:spPr>
        <p:txBody>
          <a:bodyPr wrap="square">
            <a:spAutoFit/>
          </a:bodyPr>
          <a:lstStyle/>
          <a:p>
            <a:r>
              <a:rPr lang="zh-CN" altLang="en-US" sz="2000" dirty="0">
                <a:latin typeface="+mn-ea"/>
              </a:rPr>
              <a:t>使用</a:t>
            </a:r>
            <a:r>
              <a:rPr lang="en-US" altLang="zh-CN" sz="2000" dirty="0">
                <a:latin typeface="+mn-ea"/>
              </a:rPr>
              <a:t>GET</a:t>
            </a:r>
            <a:r>
              <a:rPr lang="zh-CN" altLang="en-US" sz="2000" dirty="0" smtClean="0">
                <a:latin typeface="+mn-ea"/>
              </a:rPr>
              <a:t>方法，表</a:t>
            </a:r>
            <a:r>
              <a:rPr lang="zh-CN" altLang="en-US" sz="2000" dirty="0">
                <a:latin typeface="+mn-ea"/>
              </a:rPr>
              <a:t>单</a:t>
            </a:r>
            <a:r>
              <a:rPr lang="en-US" altLang="zh-CN" sz="2000" dirty="0">
                <a:latin typeface="+mn-ea"/>
              </a:rPr>
              <a:t>(</a:t>
            </a:r>
            <a:r>
              <a:rPr lang="zh-CN" altLang="en-US" sz="2000" dirty="0">
                <a:latin typeface="+mn-ea"/>
              </a:rPr>
              <a:t>各字段</a:t>
            </a:r>
            <a:r>
              <a:rPr lang="en-US" altLang="zh-CN" sz="2000" dirty="0">
                <a:latin typeface="+mn-ea"/>
              </a:rPr>
              <a:t>)</a:t>
            </a:r>
            <a:r>
              <a:rPr lang="zh-CN" altLang="en-US" sz="2000" dirty="0">
                <a:latin typeface="+mn-ea"/>
              </a:rPr>
              <a:t>输入值被上载</a:t>
            </a:r>
            <a:r>
              <a:rPr lang="en-US" altLang="zh-CN" sz="2000" dirty="0">
                <a:latin typeface="+mn-ea"/>
              </a:rPr>
              <a:t>,</a:t>
            </a:r>
            <a:r>
              <a:rPr lang="zh-CN" altLang="en-US" sz="2000" dirty="0">
                <a:latin typeface="+mn-ea"/>
              </a:rPr>
              <a:t>以</a:t>
            </a:r>
            <a:r>
              <a:rPr lang="en-US" altLang="zh-CN" sz="2000" dirty="0">
                <a:latin typeface="+mn-ea"/>
              </a:rPr>
              <a:t>URL</a:t>
            </a:r>
            <a:r>
              <a:rPr lang="zh-CN" altLang="en-US" sz="2000" dirty="0">
                <a:latin typeface="+mn-ea"/>
              </a:rPr>
              <a:t>请求行的字段</a:t>
            </a:r>
            <a:r>
              <a:rPr lang="en-US" altLang="zh-CN" sz="2000" dirty="0">
                <a:latin typeface="+mn-ea"/>
              </a:rPr>
              <a:t>: www.somesite.com/animalsearch?monkeys&amp;banana</a:t>
            </a:r>
          </a:p>
        </p:txBody>
      </p:sp>
    </p:spTree>
    <p:extLst>
      <p:ext uri="{BB962C8B-B14F-4D97-AF65-F5344CB8AC3E}">
        <p14:creationId xmlns:p14="http://schemas.microsoft.com/office/powerpoint/2010/main" val="29440849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D687975-7D4C-6E4B-9927-3AC6AA9F8CCF}"/>
              </a:ext>
            </a:extLst>
          </p:cNvPr>
          <p:cNvSpPr/>
          <p:nvPr/>
        </p:nvSpPr>
        <p:spPr>
          <a:xfrm>
            <a:off x="6182096" y="1420293"/>
            <a:ext cx="5106390" cy="3927925"/>
          </a:xfrm>
          <a:prstGeom prst="roundRect">
            <a:avLst>
              <a:gd name="adj" fmla="val 54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0102E8EB-5A37-3948-9827-DA6376CDA89C}"/>
              </a:ext>
            </a:extLst>
          </p:cNvPr>
          <p:cNvSpPr/>
          <p:nvPr/>
        </p:nvSpPr>
        <p:spPr>
          <a:xfrm>
            <a:off x="771896" y="1420293"/>
            <a:ext cx="5106390" cy="3927926"/>
          </a:xfrm>
          <a:prstGeom prst="roundRect">
            <a:avLst>
              <a:gd name="adj" fmla="val 54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42" name="Rectangle 2"/>
          <p:cNvSpPr>
            <a:spLocks noChangeArrowheads="1"/>
          </p:cNvSpPr>
          <p:nvPr/>
        </p:nvSpPr>
        <p:spPr bwMode="auto">
          <a:xfrm>
            <a:off x="1830420" y="45736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6" name="Title 1"/>
          <p:cNvSpPr txBox="1">
            <a:spLocks/>
          </p:cNvSpPr>
          <p:nvPr/>
        </p:nvSpPr>
        <p:spPr>
          <a:xfrm>
            <a:off x="611559" y="175643"/>
            <a:ext cx="240180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Web</a:t>
            </a:r>
            <a:r>
              <a:rPr lang="zh-CN" altLang="en-US" sz="1800" dirty="0">
                <a:solidFill>
                  <a:schemeClr val="tx1">
                    <a:lumMod val="65000"/>
                    <a:lumOff val="35000"/>
                  </a:schemeClr>
                </a:solidFill>
                <a:latin typeface="+mn-lt"/>
                <a:ea typeface="+mn-ea"/>
                <a:cs typeface="+mn-ea"/>
                <a:sym typeface="+mn-lt"/>
              </a:rPr>
              <a:t>应用和</a:t>
            </a:r>
            <a:r>
              <a:rPr lang="en-US" altLang="zh-CN" sz="1800" dirty="0">
                <a:solidFill>
                  <a:schemeClr val="tx1">
                    <a:lumMod val="65000"/>
                    <a:lumOff val="35000"/>
                  </a:schemeClr>
                </a:solidFill>
                <a:latin typeface="+mn-lt"/>
                <a:ea typeface="+mn-ea"/>
                <a:cs typeface="+mn-ea"/>
                <a:sym typeface="+mn-lt"/>
              </a:rPr>
              <a:t>HTTP</a:t>
            </a:r>
            <a:r>
              <a:rPr lang="zh-CN" altLang="en-US" sz="1800" dirty="0">
                <a:solidFill>
                  <a:schemeClr val="tx1">
                    <a:lumMod val="65000"/>
                    <a:lumOff val="35000"/>
                  </a:schemeClr>
                </a:solidFill>
                <a:latin typeface="+mn-lt"/>
                <a:ea typeface="+mn-ea"/>
                <a:cs typeface="+mn-ea"/>
                <a:sym typeface="+mn-lt"/>
              </a:rPr>
              <a:t>协议</a:t>
            </a:r>
          </a:p>
        </p:txBody>
      </p:sp>
      <p:sp>
        <p:nvSpPr>
          <p:cNvPr id="19" name="Rectangle 3">
            <a:extLst>
              <a:ext uri="{FF2B5EF4-FFF2-40B4-BE49-F238E27FC236}">
                <a16:creationId xmlns:a16="http://schemas.microsoft.com/office/drawing/2014/main" id="{9A34A82A-3DD2-9E49-BBC2-33BE999544CF}"/>
              </a:ext>
            </a:extLst>
          </p:cNvPr>
          <p:cNvSpPr txBox="1">
            <a:spLocks noChangeArrowheads="1"/>
          </p:cNvSpPr>
          <p:nvPr/>
        </p:nvSpPr>
        <p:spPr>
          <a:xfrm>
            <a:off x="914400" y="1254037"/>
            <a:ext cx="4821382" cy="4238977"/>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solidFill>
                <a:schemeClr val="bg1"/>
              </a:solidFill>
            </a:endParaRPr>
          </a:p>
          <a:p>
            <a:r>
              <a:rPr lang="en-US" altLang="zh-CN" dirty="0">
                <a:solidFill>
                  <a:schemeClr val="bg1"/>
                </a:solidFill>
              </a:rPr>
              <a:t>GET</a:t>
            </a:r>
          </a:p>
          <a:p>
            <a:r>
              <a:rPr lang="en-US" altLang="zh-CN" dirty="0">
                <a:solidFill>
                  <a:schemeClr val="bg1"/>
                </a:solidFill>
              </a:rPr>
              <a:t>POST</a:t>
            </a:r>
          </a:p>
          <a:p>
            <a:r>
              <a:rPr lang="en-US" altLang="zh-CN" dirty="0">
                <a:solidFill>
                  <a:schemeClr val="bg1"/>
                </a:solidFill>
              </a:rPr>
              <a:t>HEAD</a:t>
            </a:r>
          </a:p>
          <a:p>
            <a:pPr lvl="1"/>
            <a:r>
              <a:rPr lang="zh-CN" altLang="en-US" sz="2800" dirty="0">
                <a:solidFill>
                  <a:schemeClr val="bg1"/>
                </a:solidFill>
              </a:rPr>
              <a:t>服务器收到请求时，用</a:t>
            </a:r>
            <a:r>
              <a:rPr lang="en-US" altLang="zh-CN" sz="2800" dirty="0">
                <a:solidFill>
                  <a:schemeClr val="bg1"/>
                </a:solidFill>
              </a:rPr>
              <a:t>HTTP</a:t>
            </a:r>
            <a:r>
              <a:rPr lang="zh-CN" altLang="en-US" sz="2800" dirty="0">
                <a:solidFill>
                  <a:schemeClr val="bg1"/>
                </a:solidFill>
              </a:rPr>
              <a:t>报文进行响应，但不返回请求对象</a:t>
            </a:r>
          </a:p>
        </p:txBody>
      </p:sp>
      <p:sp>
        <p:nvSpPr>
          <p:cNvPr id="20" name="Rectangle 4">
            <a:extLst>
              <a:ext uri="{FF2B5EF4-FFF2-40B4-BE49-F238E27FC236}">
                <a16:creationId xmlns:a16="http://schemas.microsoft.com/office/drawing/2014/main" id="{684228DB-840A-4641-AAF8-F9AB00C3F665}"/>
              </a:ext>
            </a:extLst>
          </p:cNvPr>
          <p:cNvSpPr txBox="1">
            <a:spLocks noChangeArrowheads="1"/>
          </p:cNvSpPr>
          <p:nvPr/>
        </p:nvSpPr>
        <p:spPr>
          <a:xfrm>
            <a:off x="6214341" y="1662948"/>
            <a:ext cx="5041900" cy="3158434"/>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rPr>
              <a:t>GET, POST, HEAD</a:t>
            </a:r>
          </a:p>
          <a:p>
            <a:r>
              <a:rPr lang="en-US" altLang="zh-CN" dirty="0">
                <a:solidFill>
                  <a:schemeClr val="bg1"/>
                </a:solidFill>
              </a:rPr>
              <a:t>PUT</a:t>
            </a:r>
          </a:p>
          <a:p>
            <a:pPr lvl="1"/>
            <a:r>
              <a:rPr lang="zh-CN" altLang="en-US" sz="2800" dirty="0">
                <a:solidFill>
                  <a:schemeClr val="bg1"/>
                </a:solidFill>
              </a:rPr>
              <a:t>文件在实体主体中被上载到</a:t>
            </a:r>
            <a:r>
              <a:rPr lang="en-US" altLang="zh-CN" sz="2800" dirty="0">
                <a:solidFill>
                  <a:schemeClr val="bg1"/>
                </a:solidFill>
              </a:rPr>
              <a:t>URL</a:t>
            </a:r>
            <a:r>
              <a:rPr lang="zh-CN" altLang="en-US" sz="2800" dirty="0">
                <a:solidFill>
                  <a:schemeClr val="bg1"/>
                </a:solidFill>
              </a:rPr>
              <a:t>字段指定的路径</a:t>
            </a:r>
          </a:p>
          <a:p>
            <a:r>
              <a:rPr lang="en-US" altLang="zh-CN" dirty="0">
                <a:solidFill>
                  <a:schemeClr val="bg1"/>
                </a:solidFill>
              </a:rPr>
              <a:t>DELETE</a:t>
            </a:r>
          </a:p>
          <a:p>
            <a:pPr lvl="1"/>
            <a:r>
              <a:rPr lang="zh-CN" altLang="en-US" sz="2800" dirty="0">
                <a:solidFill>
                  <a:schemeClr val="bg1"/>
                </a:solidFill>
              </a:rPr>
              <a:t>删除</a:t>
            </a:r>
            <a:r>
              <a:rPr lang="en-US" altLang="zh-CN" sz="2800" dirty="0">
                <a:solidFill>
                  <a:schemeClr val="bg1"/>
                </a:solidFill>
              </a:rPr>
              <a:t>URL</a:t>
            </a:r>
            <a:r>
              <a:rPr lang="zh-CN" altLang="en-US" sz="2800" dirty="0">
                <a:solidFill>
                  <a:schemeClr val="bg1"/>
                </a:solidFill>
              </a:rPr>
              <a:t>字段指定的文件</a:t>
            </a:r>
          </a:p>
        </p:txBody>
      </p:sp>
      <p:sp>
        <p:nvSpPr>
          <p:cNvPr id="3" name="TextBox 2">
            <a:extLst>
              <a:ext uri="{FF2B5EF4-FFF2-40B4-BE49-F238E27FC236}">
                <a16:creationId xmlns:a16="http://schemas.microsoft.com/office/drawing/2014/main" id="{59ADC06A-A9F5-F444-A34A-3A0ACBF57FBB}"/>
              </a:ext>
            </a:extLst>
          </p:cNvPr>
          <p:cNvSpPr txBox="1"/>
          <p:nvPr/>
        </p:nvSpPr>
        <p:spPr>
          <a:xfrm>
            <a:off x="914400" y="710866"/>
            <a:ext cx="2671948" cy="584775"/>
          </a:xfrm>
          <a:prstGeom prst="rect">
            <a:avLst/>
          </a:prstGeom>
          <a:noFill/>
        </p:spPr>
        <p:txBody>
          <a:bodyPr wrap="square" rtlCol="0">
            <a:spAutoFit/>
          </a:bodyPr>
          <a:lstStyle/>
          <a:p>
            <a:pPr>
              <a:buFontTx/>
              <a:buNone/>
            </a:pPr>
            <a:r>
              <a:rPr lang="en-US" altLang="zh-CN" sz="3200" b="1" dirty="0">
                <a:solidFill>
                  <a:schemeClr val="accent2"/>
                </a:solidFill>
              </a:rPr>
              <a:t>HTTP/1.0</a:t>
            </a:r>
          </a:p>
        </p:txBody>
      </p:sp>
      <p:sp>
        <p:nvSpPr>
          <p:cNvPr id="10" name="TextBox 9">
            <a:extLst>
              <a:ext uri="{FF2B5EF4-FFF2-40B4-BE49-F238E27FC236}">
                <a16:creationId xmlns:a16="http://schemas.microsoft.com/office/drawing/2014/main" id="{259B4463-77A7-284D-AF89-C3FBFFFCBC29}"/>
              </a:ext>
            </a:extLst>
          </p:cNvPr>
          <p:cNvSpPr txBox="1"/>
          <p:nvPr/>
        </p:nvSpPr>
        <p:spPr>
          <a:xfrm>
            <a:off x="6198972" y="627738"/>
            <a:ext cx="2671948" cy="584775"/>
          </a:xfrm>
          <a:prstGeom prst="rect">
            <a:avLst/>
          </a:prstGeom>
          <a:noFill/>
        </p:spPr>
        <p:txBody>
          <a:bodyPr wrap="square" rtlCol="0">
            <a:spAutoFit/>
          </a:bodyPr>
          <a:lstStyle/>
          <a:p>
            <a:pPr>
              <a:buFontTx/>
              <a:buNone/>
            </a:pPr>
            <a:r>
              <a:rPr lang="en-US" altLang="zh-CN" sz="3200" b="1" dirty="0">
                <a:solidFill>
                  <a:schemeClr val="accent2"/>
                </a:solidFill>
              </a:rPr>
              <a:t>HTTP/1.1</a:t>
            </a:r>
          </a:p>
        </p:txBody>
      </p:sp>
    </p:spTree>
    <p:extLst>
      <p:ext uri="{BB962C8B-B14F-4D97-AF65-F5344CB8AC3E}">
        <p14:creationId xmlns:p14="http://schemas.microsoft.com/office/powerpoint/2010/main" val="29528877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4" name="矩形 3"/>
          <p:cNvSpPr/>
          <p:nvPr/>
        </p:nvSpPr>
        <p:spPr>
          <a:xfrm>
            <a:off x="377107" y="555120"/>
            <a:ext cx="11593220" cy="6093976"/>
          </a:xfrm>
          <a:prstGeom prst="rect">
            <a:avLst/>
          </a:prstGeom>
        </p:spPr>
        <p:txBody>
          <a:bodyPr wrap="square">
            <a:spAutoFit/>
          </a:bodyPr>
          <a:lstStyle/>
          <a:p>
            <a:pPr algn="just">
              <a:lnSpc>
                <a:spcPct val="150000"/>
              </a:lnSpc>
              <a:spcAft>
                <a:spcPts val="0"/>
              </a:spcAft>
            </a:pPr>
            <a:r>
              <a:rPr lang="en-US" altLang="zh-CN" sz="2000" kern="100" dirty="0" smtClean="0">
                <a:latin typeface="+mn-ea"/>
                <a:cs typeface="Times New Roman" panose="02020603050405020304" pitchFamily="18" charset="0"/>
              </a:rPr>
              <a:t>1</a:t>
            </a:r>
            <a:r>
              <a:rPr lang="zh-CN" altLang="zh-CN" sz="2000" kern="100" dirty="0">
                <a:latin typeface="+mn-ea"/>
                <a:cs typeface="Times New Roman" panose="02020603050405020304" pitchFamily="18" charset="0"/>
              </a:rPr>
              <a:t>、关于</a:t>
            </a:r>
            <a:r>
              <a:rPr lang="en-US" altLang="zh-CN" sz="2000" kern="100" dirty="0">
                <a:latin typeface="+mn-ea"/>
                <a:cs typeface="Times New Roman" panose="02020603050405020304" pitchFamily="18" charset="0"/>
              </a:rPr>
              <a:t>C/S</a:t>
            </a:r>
            <a:r>
              <a:rPr lang="zh-CN" altLang="zh-CN" sz="2000" kern="100" dirty="0">
                <a:latin typeface="+mn-ea"/>
                <a:cs typeface="Times New Roman" panose="02020603050405020304" pitchFamily="18" charset="0"/>
              </a:rPr>
              <a:t>体系结构说法错误的是（</a:t>
            </a:r>
            <a:r>
              <a:rPr lang="en-US" altLang="zh-CN" sz="2000" kern="100" dirty="0">
                <a:latin typeface="+mn-ea"/>
                <a:cs typeface="Times New Roman" panose="02020603050405020304" pitchFamily="18" charset="0"/>
              </a:rPr>
              <a:t>        </a:t>
            </a:r>
            <a:r>
              <a:rPr lang="zh-CN" altLang="zh-CN" sz="2000" kern="100" dirty="0">
                <a:latin typeface="+mn-ea"/>
                <a:cs typeface="Times New Roman" panose="02020603050405020304" pitchFamily="18" charset="0"/>
              </a:rPr>
              <a:t>）。</a:t>
            </a:r>
          </a:p>
          <a:p>
            <a:pPr algn="just">
              <a:lnSpc>
                <a:spcPct val="150000"/>
              </a:lnSpc>
              <a:spcAft>
                <a:spcPts val="0"/>
              </a:spcAft>
            </a:pPr>
            <a:r>
              <a:rPr lang="en-US" altLang="zh-CN" sz="2000" kern="100" dirty="0">
                <a:latin typeface="+mn-ea"/>
                <a:cs typeface="Times New Roman" panose="02020603050405020304" pitchFamily="18" charset="0"/>
              </a:rPr>
              <a:t>A</a:t>
            </a:r>
            <a:r>
              <a:rPr lang="zh-CN" altLang="zh-CN" sz="2000" kern="100" dirty="0">
                <a:latin typeface="+mn-ea"/>
                <a:cs typeface="Times New Roman" panose="02020603050405020304" pitchFamily="18" charset="0"/>
              </a:rPr>
              <a:t>、服务器需要保持开机状态</a:t>
            </a:r>
          </a:p>
          <a:p>
            <a:pPr algn="just">
              <a:lnSpc>
                <a:spcPct val="150000"/>
              </a:lnSpc>
              <a:spcAft>
                <a:spcPts val="0"/>
              </a:spcAft>
            </a:pPr>
            <a:r>
              <a:rPr lang="en-US" altLang="zh-CN" sz="2000" kern="100" dirty="0">
                <a:latin typeface="+mn-ea"/>
                <a:cs typeface="Times New Roman" panose="02020603050405020304" pitchFamily="18" charset="0"/>
              </a:rPr>
              <a:t>B</a:t>
            </a:r>
            <a:r>
              <a:rPr lang="zh-CN" altLang="zh-CN" sz="2000" kern="100" dirty="0">
                <a:latin typeface="+mn-ea"/>
                <a:cs typeface="Times New Roman" panose="02020603050405020304" pitchFamily="18" charset="0"/>
              </a:rPr>
              <a:t>、客户端主动与服务器进行通信</a:t>
            </a:r>
          </a:p>
          <a:p>
            <a:pPr algn="just">
              <a:lnSpc>
                <a:spcPct val="150000"/>
              </a:lnSpc>
              <a:spcAft>
                <a:spcPts val="0"/>
              </a:spcAft>
            </a:pPr>
            <a:r>
              <a:rPr lang="en-US" altLang="zh-CN" sz="2000" kern="100" dirty="0">
                <a:latin typeface="+mn-ea"/>
                <a:cs typeface="Times New Roman" panose="02020603050405020304" pitchFamily="18" charset="0"/>
              </a:rPr>
              <a:t>C</a:t>
            </a:r>
            <a:r>
              <a:rPr lang="zh-CN" altLang="zh-CN" sz="2000" kern="100" dirty="0">
                <a:latin typeface="+mn-ea"/>
                <a:cs typeface="Times New Roman" panose="02020603050405020304" pitchFamily="18" charset="0"/>
              </a:rPr>
              <a:t>、客户端需要采用固定</a:t>
            </a:r>
            <a:r>
              <a:rPr lang="en-US" altLang="zh-CN" sz="2000" kern="100" dirty="0">
                <a:latin typeface="+mn-ea"/>
                <a:cs typeface="Times New Roman" panose="02020603050405020304" pitchFamily="18" charset="0"/>
              </a:rPr>
              <a:t>IP</a:t>
            </a:r>
            <a:r>
              <a:rPr lang="zh-CN" altLang="zh-CN" sz="2000" kern="100" dirty="0">
                <a:latin typeface="+mn-ea"/>
                <a:cs typeface="Times New Roman" panose="02020603050405020304" pitchFamily="18" charset="0"/>
              </a:rPr>
              <a:t>地址</a:t>
            </a:r>
          </a:p>
          <a:p>
            <a:pPr algn="just">
              <a:lnSpc>
                <a:spcPct val="150000"/>
              </a:lnSpc>
              <a:spcAft>
                <a:spcPts val="0"/>
              </a:spcAft>
            </a:pPr>
            <a:r>
              <a:rPr lang="en-US" altLang="zh-CN" sz="2000" kern="100" dirty="0">
                <a:latin typeface="+mn-ea"/>
                <a:cs typeface="Times New Roman" panose="02020603050405020304" pitchFamily="18" charset="0"/>
              </a:rPr>
              <a:t>D</a:t>
            </a:r>
            <a:r>
              <a:rPr lang="zh-CN" altLang="zh-CN" sz="2000" kern="100" dirty="0">
                <a:latin typeface="+mn-ea"/>
                <a:cs typeface="Times New Roman" panose="02020603050405020304" pitchFamily="18" charset="0"/>
              </a:rPr>
              <a:t>、客户端进程之间相互不进行</a:t>
            </a:r>
            <a:r>
              <a:rPr lang="zh-CN" altLang="zh-CN" sz="2000" kern="100" dirty="0" smtClean="0">
                <a:latin typeface="+mn-ea"/>
                <a:cs typeface="Times New Roman" panose="02020603050405020304" pitchFamily="18" charset="0"/>
              </a:rPr>
              <a:t>通信</a:t>
            </a:r>
            <a:endParaRPr lang="en-US" altLang="zh-CN" sz="2000" kern="100" dirty="0" smtClean="0">
              <a:latin typeface="+mn-ea"/>
              <a:cs typeface="Times New Roman" panose="02020603050405020304" pitchFamily="18" charset="0"/>
            </a:endParaRPr>
          </a:p>
          <a:p>
            <a:pPr algn="just">
              <a:lnSpc>
                <a:spcPct val="150000"/>
              </a:lnSpc>
              <a:spcAft>
                <a:spcPts val="0"/>
              </a:spcAft>
            </a:pPr>
            <a:endParaRPr lang="en-US" altLang="zh-CN" sz="2000" kern="100" dirty="0" smtClean="0">
              <a:latin typeface="+mn-ea"/>
              <a:cs typeface="Times New Roman" panose="02020603050405020304" pitchFamily="18" charset="0"/>
            </a:endParaRPr>
          </a:p>
          <a:p>
            <a:pPr algn="just">
              <a:lnSpc>
                <a:spcPct val="150000"/>
              </a:lnSpc>
            </a:pPr>
            <a:r>
              <a:rPr lang="en-US" altLang="zh-CN" sz="2000" dirty="0" smtClean="0">
                <a:latin typeface="+mn-ea"/>
              </a:rPr>
              <a:t>2</a:t>
            </a:r>
            <a:r>
              <a:rPr lang="zh-CN" altLang="en-US" sz="2000" dirty="0" smtClean="0">
                <a:latin typeface="+mn-ea"/>
              </a:rPr>
              <a:t>、如果</a:t>
            </a:r>
            <a:r>
              <a:rPr lang="zh-CN" altLang="en-US" sz="2000" dirty="0">
                <a:latin typeface="+mn-ea"/>
              </a:rPr>
              <a:t>客户机请求一个html页面，再该页面包括了</a:t>
            </a:r>
            <a:r>
              <a:rPr lang="en-US" altLang="zh-CN" sz="2000" dirty="0">
                <a:latin typeface="+mn-ea"/>
              </a:rPr>
              <a:t>7</a:t>
            </a:r>
            <a:r>
              <a:rPr lang="zh-CN" altLang="en-US" sz="2000" dirty="0">
                <a:latin typeface="+mn-ea"/>
              </a:rPr>
              <a:t>个</a:t>
            </a:r>
            <a:r>
              <a:rPr lang="en-US" altLang="zh-CN" sz="2000" dirty="0">
                <a:latin typeface="+mn-ea"/>
              </a:rPr>
              <a:t>gif</a:t>
            </a:r>
            <a:r>
              <a:rPr lang="zh-CN" altLang="en-US" sz="2000" dirty="0">
                <a:latin typeface="+mn-ea"/>
              </a:rPr>
              <a:t>图片的引用，且所有对象都在一台服务器上</a:t>
            </a:r>
            <a:r>
              <a:rPr lang="zh-CN" altLang="en-US" sz="2000" dirty="0" smtClean="0">
                <a:latin typeface="+mn-ea"/>
              </a:rPr>
              <a:t>。（</a:t>
            </a:r>
            <a:r>
              <a:rPr lang="en-US" altLang="zh-CN" sz="2000" dirty="0" smtClean="0">
                <a:latin typeface="+mn-ea"/>
              </a:rPr>
              <a:t>1</a:t>
            </a:r>
            <a:r>
              <a:rPr lang="zh-CN" altLang="en-US" sz="2000" dirty="0" smtClean="0">
                <a:latin typeface="+mn-ea"/>
              </a:rPr>
              <a:t>）当</a:t>
            </a:r>
            <a:r>
              <a:rPr lang="zh-CN" altLang="en-US" sz="2000" dirty="0">
                <a:latin typeface="+mn-ea"/>
              </a:rPr>
              <a:t>采用非持续连接时，客户机需要与web服务器建立（        ）个</a:t>
            </a:r>
            <a:r>
              <a:rPr lang="en-US" altLang="zh-CN" sz="2000" dirty="0">
                <a:latin typeface="+mn-ea"/>
              </a:rPr>
              <a:t>TCP</a:t>
            </a:r>
            <a:r>
              <a:rPr lang="zh-CN" altLang="en-US" sz="2000" dirty="0">
                <a:latin typeface="+mn-ea"/>
              </a:rPr>
              <a:t>连接</a:t>
            </a:r>
            <a:r>
              <a:rPr lang="zh-CN" altLang="en-US" sz="2000" dirty="0" smtClean="0">
                <a:latin typeface="+mn-ea"/>
              </a:rPr>
              <a:t>。（</a:t>
            </a:r>
            <a:r>
              <a:rPr lang="en-US" altLang="zh-CN" sz="2000" dirty="0" smtClean="0">
                <a:latin typeface="+mn-ea"/>
              </a:rPr>
              <a:t>2</a:t>
            </a:r>
            <a:r>
              <a:rPr lang="zh-CN" altLang="en-US" sz="2000" dirty="0" smtClean="0">
                <a:latin typeface="+mn-ea"/>
              </a:rPr>
              <a:t>）</a:t>
            </a:r>
            <a:r>
              <a:rPr lang="zh-CN" altLang="zh-CN" sz="2000" dirty="0" smtClean="0">
                <a:latin typeface="+mn-ea"/>
              </a:rPr>
              <a:t>使用</a:t>
            </a:r>
            <a:r>
              <a:rPr lang="zh-CN" altLang="en-US" sz="2000" dirty="0">
                <a:latin typeface="+mn-ea"/>
              </a:rPr>
              <a:t>非</a:t>
            </a:r>
            <a:r>
              <a:rPr lang="zh-CN" altLang="zh-CN" sz="2000" dirty="0">
                <a:latin typeface="+mn-ea"/>
              </a:rPr>
              <a:t>流水线的持久</a:t>
            </a:r>
            <a:r>
              <a:rPr lang="en-US" altLang="zh-CN" sz="2000" dirty="0">
                <a:latin typeface="+mn-ea"/>
              </a:rPr>
              <a:t>HTTP</a:t>
            </a:r>
            <a:r>
              <a:rPr lang="zh-CN" altLang="zh-CN" sz="2000" dirty="0">
                <a:latin typeface="+mn-ea"/>
              </a:rPr>
              <a:t>连接使用的</a:t>
            </a:r>
            <a:r>
              <a:rPr lang="en-US" altLang="zh-CN" sz="2000" dirty="0">
                <a:latin typeface="+mn-ea"/>
              </a:rPr>
              <a:t>TCP</a:t>
            </a:r>
            <a:r>
              <a:rPr lang="zh-CN" altLang="zh-CN" sz="2000" dirty="0">
                <a:latin typeface="+mn-ea"/>
              </a:rPr>
              <a:t>连接数为（</a:t>
            </a:r>
            <a:r>
              <a:rPr lang="en-US" altLang="zh-CN" sz="2000" dirty="0">
                <a:latin typeface="+mn-ea"/>
              </a:rPr>
              <a:t>        </a:t>
            </a:r>
            <a:r>
              <a:rPr lang="zh-CN" altLang="zh-CN" sz="2000" dirty="0">
                <a:latin typeface="+mn-ea"/>
              </a:rPr>
              <a:t>）</a:t>
            </a:r>
            <a:r>
              <a:rPr lang="zh-CN" altLang="en-US" sz="2000" dirty="0">
                <a:latin typeface="+mn-ea"/>
              </a:rPr>
              <a:t>，总共需要</a:t>
            </a:r>
            <a:r>
              <a:rPr lang="zh-CN" altLang="zh-CN" sz="2000" dirty="0">
                <a:latin typeface="+mn-ea"/>
              </a:rPr>
              <a:t>（  </a:t>
            </a:r>
            <a:r>
              <a:rPr lang="en-US" altLang="zh-CN" sz="2000" dirty="0">
                <a:latin typeface="+mn-ea"/>
              </a:rPr>
              <a:t>    </a:t>
            </a:r>
            <a:r>
              <a:rPr lang="zh-CN" altLang="zh-CN" sz="2000" dirty="0">
                <a:latin typeface="+mn-ea"/>
              </a:rPr>
              <a:t>）个</a:t>
            </a:r>
            <a:r>
              <a:rPr lang="en-US" altLang="zh-CN" sz="2000" dirty="0">
                <a:latin typeface="+mn-ea"/>
              </a:rPr>
              <a:t>RTT</a:t>
            </a:r>
            <a:r>
              <a:rPr lang="zh-CN" altLang="zh-CN" sz="2000" dirty="0">
                <a:latin typeface="+mn-ea"/>
              </a:rPr>
              <a:t>才能完成整个网页的</a:t>
            </a:r>
            <a:r>
              <a:rPr lang="zh-CN" altLang="en-US" sz="2000" dirty="0">
                <a:latin typeface="+mn-ea"/>
              </a:rPr>
              <a:t>获取</a:t>
            </a:r>
            <a:r>
              <a:rPr lang="zh-CN" altLang="en-US" sz="2000" dirty="0" smtClean="0">
                <a:latin typeface="+mn-ea"/>
              </a:rPr>
              <a:t>。（</a:t>
            </a:r>
            <a:r>
              <a:rPr lang="en-US" altLang="zh-CN" sz="2000" dirty="0" smtClean="0">
                <a:latin typeface="+mn-ea"/>
              </a:rPr>
              <a:t>3</a:t>
            </a:r>
            <a:r>
              <a:rPr lang="zh-CN" altLang="en-US" sz="2000" dirty="0" smtClean="0">
                <a:latin typeface="+mn-ea"/>
              </a:rPr>
              <a:t>）</a:t>
            </a:r>
            <a:r>
              <a:rPr lang="zh-CN" altLang="zh-CN" sz="2000" dirty="0" smtClean="0">
                <a:latin typeface="+mn-ea"/>
              </a:rPr>
              <a:t>在</a:t>
            </a:r>
            <a:r>
              <a:rPr lang="zh-CN" altLang="zh-CN" sz="2000" dirty="0">
                <a:latin typeface="+mn-ea"/>
              </a:rPr>
              <a:t>持久的带流水线</a:t>
            </a:r>
            <a:r>
              <a:rPr lang="en-US" altLang="zh-CN" sz="2000" dirty="0">
                <a:latin typeface="+mn-ea"/>
              </a:rPr>
              <a:t>HTTP</a:t>
            </a:r>
            <a:r>
              <a:rPr lang="zh-CN" altLang="zh-CN" sz="2000" dirty="0">
                <a:latin typeface="+mn-ea"/>
              </a:rPr>
              <a:t>连接中</a:t>
            </a:r>
            <a:r>
              <a:rPr lang="zh-CN" altLang="en-US" sz="2000" dirty="0">
                <a:latin typeface="+mn-ea"/>
              </a:rPr>
              <a:t>，客户端最少</a:t>
            </a:r>
            <a:r>
              <a:rPr lang="zh-CN" altLang="zh-CN" sz="2000" dirty="0">
                <a:latin typeface="+mn-ea"/>
              </a:rPr>
              <a:t>需要使用（  </a:t>
            </a:r>
            <a:r>
              <a:rPr lang="en-US" altLang="zh-CN" sz="2000" dirty="0">
                <a:latin typeface="+mn-ea"/>
              </a:rPr>
              <a:t>    </a:t>
            </a:r>
            <a:r>
              <a:rPr lang="zh-CN" altLang="zh-CN" sz="2000" dirty="0">
                <a:latin typeface="+mn-ea"/>
              </a:rPr>
              <a:t>）个</a:t>
            </a:r>
            <a:r>
              <a:rPr lang="en-US" altLang="zh-CN" sz="2000" dirty="0">
                <a:latin typeface="+mn-ea"/>
              </a:rPr>
              <a:t>RTT</a:t>
            </a:r>
            <a:r>
              <a:rPr lang="zh-CN" altLang="zh-CN" sz="2000" dirty="0">
                <a:latin typeface="+mn-ea"/>
              </a:rPr>
              <a:t>才能完成整个网页的</a:t>
            </a:r>
            <a:r>
              <a:rPr lang="zh-CN" altLang="en-US" sz="2000" dirty="0">
                <a:latin typeface="+mn-ea"/>
              </a:rPr>
              <a:t>获取</a:t>
            </a:r>
            <a:r>
              <a:rPr lang="zh-CN" altLang="en-US" sz="2000" dirty="0" smtClean="0">
                <a:latin typeface="+mn-ea"/>
              </a:rPr>
              <a:t>。</a:t>
            </a:r>
            <a:endParaRPr lang="en-US" altLang="zh-CN" sz="2000" dirty="0" smtClean="0">
              <a:latin typeface="+mn-ea"/>
            </a:endParaRPr>
          </a:p>
          <a:p>
            <a:pPr algn="just">
              <a:lnSpc>
                <a:spcPct val="150000"/>
              </a:lnSpc>
            </a:pPr>
            <a:endParaRPr lang="en-US" altLang="zh-CN" sz="2000" dirty="0">
              <a:latin typeface="+mn-ea"/>
            </a:endParaRPr>
          </a:p>
          <a:p>
            <a:pPr algn="just">
              <a:lnSpc>
                <a:spcPct val="150000"/>
              </a:lnSpc>
            </a:pPr>
            <a:r>
              <a:rPr lang="en-US" altLang="zh-CN" sz="2000" dirty="0" smtClean="0">
                <a:latin typeface="+mn-ea"/>
              </a:rPr>
              <a:t>3</a:t>
            </a:r>
            <a:r>
              <a:rPr lang="zh-CN" altLang="en-US" sz="2000" dirty="0" smtClean="0">
                <a:latin typeface="+mn-ea"/>
              </a:rPr>
              <a:t>、</a:t>
            </a:r>
            <a:r>
              <a:rPr lang="en-US" altLang="zh-CN" sz="2000" dirty="0" smtClean="0">
                <a:latin typeface="+mn-ea"/>
              </a:rPr>
              <a:t>www</a:t>
            </a:r>
            <a:r>
              <a:rPr lang="zh-CN" altLang="en-US" sz="2000" dirty="0">
                <a:latin typeface="+mn-ea"/>
              </a:rPr>
              <a:t>上每一个网页都有一个独立的地址，这些地址统称为（     </a:t>
            </a:r>
            <a:r>
              <a:rPr lang="zh-CN" altLang="en-US" sz="2000" dirty="0" smtClean="0">
                <a:latin typeface="+mn-ea"/>
              </a:rPr>
              <a:t>）</a:t>
            </a:r>
            <a:endParaRPr lang="en-US" altLang="zh-CN" sz="2000" dirty="0" smtClean="0">
              <a:latin typeface="+mn-ea"/>
            </a:endParaRPr>
          </a:p>
          <a:p>
            <a:pPr algn="just">
              <a:lnSpc>
                <a:spcPct val="150000"/>
              </a:lnSpc>
            </a:pPr>
            <a:r>
              <a:rPr lang="en-US" altLang="zh-CN" sz="2000" dirty="0" smtClean="0">
                <a:latin typeface="+mn-ea"/>
              </a:rPr>
              <a:t>A</a:t>
            </a:r>
            <a:r>
              <a:rPr lang="zh-CN" altLang="en-US" sz="2000" dirty="0" smtClean="0">
                <a:latin typeface="+mn-ea"/>
              </a:rPr>
              <a:t>、</a:t>
            </a:r>
            <a:r>
              <a:rPr lang="en-US" altLang="zh-CN" sz="2000" dirty="0" smtClean="0">
                <a:latin typeface="+mn-ea"/>
              </a:rPr>
              <a:t>IP</a:t>
            </a:r>
            <a:r>
              <a:rPr lang="zh-CN" altLang="en-US" sz="2000" dirty="0" smtClean="0">
                <a:latin typeface="+mn-ea"/>
              </a:rPr>
              <a:t>地址    </a:t>
            </a:r>
            <a:r>
              <a:rPr lang="en-US" altLang="zh-CN" sz="2000" dirty="0" smtClean="0">
                <a:latin typeface="+mn-ea"/>
              </a:rPr>
              <a:t>B</a:t>
            </a:r>
            <a:r>
              <a:rPr lang="zh-CN" altLang="en-US" sz="2000" dirty="0" smtClean="0">
                <a:latin typeface="+mn-ea"/>
              </a:rPr>
              <a:t>、域名地址    </a:t>
            </a:r>
            <a:r>
              <a:rPr lang="en-US" altLang="zh-CN" sz="2000" dirty="0" smtClean="0">
                <a:latin typeface="+mn-ea"/>
              </a:rPr>
              <a:t>C</a:t>
            </a:r>
            <a:r>
              <a:rPr lang="zh-CN" altLang="en-US" sz="2000" dirty="0" smtClean="0">
                <a:latin typeface="+mn-ea"/>
              </a:rPr>
              <a:t>、统一资源定位符     </a:t>
            </a:r>
            <a:r>
              <a:rPr lang="en-US" altLang="zh-CN" sz="2000" dirty="0" smtClean="0">
                <a:latin typeface="+mn-ea"/>
              </a:rPr>
              <a:t>D</a:t>
            </a:r>
            <a:r>
              <a:rPr lang="zh-CN" altLang="en-US" sz="2000" dirty="0" smtClean="0">
                <a:latin typeface="+mn-ea"/>
              </a:rPr>
              <a:t>、</a:t>
            </a:r>
            <a:r>
              <a:rPr lang="en-US" altLang="zh-CN" sz="2000" dirty="0" smtClean="0">
                <a:latin typeface="+mn-ea"/>
              </a:rPr>
              <a:t>www</a:t>
            </a:r>
            <a:r>
              <a:rPr lang="zh-CN" altLang="en-US" sz="2000" dirty="0" smtClean="0">
                <a:latin typeface="+mn-ea"/>
              </a:rPr>
              <a:t>地址</a:t>
            </a:r>
            <a:endParaRPr lang="en-US" altLang="zh-CN" sz="2000" dirty="0" smtClean="0">
              <a:latin typeface="+mn-ea"/>
            </a:endParaRPr>
          </a:p>
        </p:txBody>
      </p:sp>
    </p:spTree>
    <p:extLst>
      <p:ext uri="{BB962C8B-B14F-4D97-AF65-F5344CB8AC3E}">
        <p14:creationId xmlns:p14="http://schemas.microsoft.com/office/powerpoint/2010/main" val="37242350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830420" y="45736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6" name="Title 1"/>
          <p:cNvSpPr txBox="1">
            <a:spLocks/>
          </p:cNvSpPr>
          <p:nvPr/>
        </p:nvSpPr>
        <p:spPr>
          <a:xfrm>
            <a:off x="611559" y="175643"/>
            <a:ext cx="240180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Web</a:t>
            </a:r>
            <a:r>
              <a:rPr lang="zh-CN" altLang="en-US" sz="1800" dirty="0">
                <a:solidFill>
                  <a:schemeClr val="tx1">
                    <a:lumMod val="65000"/>
                    <a:lumOff val="35000"/>
                  </a:schemeClr>
                </a:solidFill>
                <a:latin typeface="+mn-lt"/>
                <a:ea typeface="+mn-ea"/>
                <a:cs typeface="+mn-ea"/>
                <a:sym typeface="+mn-lt"/>
              </a:rPr>
              <a:t>应用和</a:t>
            </a:r>
            <a:r>
              <a:rPr lang="en-US" altLang="zh-CN" sz="1800" dirty="0">
                <a:solidFill>
                  <a:schemeClr val="tx1">
                    <a:lumMod val="65000"/>
                    <a:lumOff val="35000"/>
                  </a:schemeClr>
                </a:solidFill>
                <a:latin typeface="+mn-lt"/>
                <a:ea typeface="+mn-ea"/>
                <a:cs typeface="+mn-ea"/>
                <a:sym typeface="+mn-lt"/>
              </a:rPr>
              <a:t>HTTP</a:t>
            </a:r>
            <a:r>
              <a:rPr lang="zh-CN" altLang="en-US" sz="1800" dirty="0">
                <a:solidFill>
                  <a:schemeClr val="tx1">
                    <a:lumMod val="65000"/>
                    <a:lumOff val="35000"/>
                  </a:schemeClr>
                </a:solidFill>
                <a:latin typeface="+mn-lt"/>
                <a:ea typeface="+mn-ea"/>
                <a:cs typeface="+mn-ea"/>
                <a:sym typeface="+mn-lt"/>
              </a:rPr>
              <a:t>协议</a:t>
            </a:r>
          </a:p>
        </p:txBody>
      </p:sp>
      <p:sp>
        <p:nvSpPr>
          <p:cNvPr id="7" name="矩形 6"/>
          <p:cNvSpPr/>
          <p:nvPr/>
        </p:nvSpPr>
        <p:spPr>
          <a:xfrm>
            <a:off x="4477629" y="710268"/>
            <a:ext cx="3236785" cy="646331"/>
          </a:xfrm>
          <a:prstGeom prst="rect">
            <a:avLst/>
          </a:prstGeom>
        </p:spPr>
        <p:txBody>
          <a:bodyPr wrap="none">
            <a:spAutoFit/>
          </a:bodyPr>
          <a:lstStyle/>
          <a:p>
            <a:pPr algn="ctr"/>
            <a:r>
              <a:rPr lang="en-US" altLang="zh-CN" sz="3600" b="1" dirty="0">
                <a:solidFill>
                  <a:schemeClr val="accent1"/>
                </a:solidFill>
                <a:cs typeface="+mn-ea"/>
                <a:sym typeface="+mn-lt"/>
              </a:rPr>
              <a:t>HTTP</a:t>
            </a:r>
            <a:r>
              <a:rPr lang="zh-CN" altLang="en-US" sz="3600" b="1" dirty="0">
                <a:solidFill>
                  <a:schemeClr val="accent1"/>
                </a:solidFill>
                <a:cs typeface="+mn-ea"/>
                <a:sym typeface="+mn-lt"/>
              </a:rPr>
              <a:t>响应消息</a:t>
            </a:r>
          </a:p>
        </p:txBody>
      </p:sp>
      <p:sp>
        <p:nvSpPr>
          <p:cNvPr id="10" name="Rectangle 3">
            <a:extLst>
              <a:ext uri="{FF2B5EF4-FFF2-40B4-BE49-F238E27FC236}">
                <a16:creationId xmlns:a16="http://schemas.microsoft.com/office/drawing/2014/main" id="{E90815E3-21AD-5B4D-96B1-DDF01472D3B0}"/>
              </a:ext>
            </a:extLst>
          </p:cNvPr>
          <p:cNvSpPr>
            <a:spLocks noChangeArrowheads="1"/>
          </p:cNvSpPr>
          <p:nvPr/>
        </p:nvSpPr>
        <p:spPr bwMode="auto">
          <a:xfrm>
            <a:off x="4457700" y="2327275"/>
            <a:ext cx="6896100" cy="341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2400" b="1" dirty="0"/>
              <a:t>HTTP/1.1 200 OK </a:t>
            </a:r>
          </a:p>
          <a:p>
            <a:pPr>
              <a:spcBef>
                <a:spcPct val="0"/>
              </a:spcBef>
              <a:buFontTx/>
              <a:buNone/>
            </a:pPr>
            <a:r>
              <a:rPr lang="en-US" altLang="zh-CN" sz="2400" b="1" dirty="0"/>
              <a:t>Connection</a:t>
            </a:r>
            <a:r>
              <a:rPr lang="zh-CN" altLang="en-US" sz="2400" b="1" dirty="0"/>
              <a:t>：</a:t>
            </a:r>
            <a:r>
              <a:rPr lang="en-US" altLang="zh-CN" sz="2400" b="1" dirty="0"/>
              <a:t>close</a:t>
            </a:r>
          </a:p>
          <a:p>
            <a:pPr>
              <a:spcBef>
                <a:spcPct val="0"/>
              </a:spcBef>
              <a:buFontTx/>
              <a:buNone/>
            </a:pPr>
            <a:r>
              <a:rPr lang="en-US" altLang="zh-CN" sz="2400" b="1" dirty="0"/>
              <a:t>Date: Sat, 06 Aug 2011 12:00:15 GMT </a:t>
            </a:r>
          </a:p>
          <a:p>
            <a:pPr>
              <a:spcBef>
                <a:spcPct val="0"/>
              </a:spcBef>
              <a:buFontTx/>
              <a:buNone/>
            </a:pPr>
            <a:r>
              <a:rPr lang="en-US" altLang="zh-CN" sz="2400" b="1" dirty="0"/>
              <a:t>Server: Apache/1.3.0 (Unix) </a:t>
            </a:r>
          </a:p>
          <a:p>
            <a:pPr>
              <a:spcBef>
                <a:spcPct val="0"/>
              </a:spcBef>
              <a:buFontTx/>
              <a:buNone/>
            </a:pPr>
            <a:r>
              <a:rPr lang="en-US" altLang="zh-CN" sz="2400" b="1" dirty="0"/>
              <a:t>Last-Modified: Thu, 22 Jun 2011 …... </a:t>
            </a:r>
          </a:p>
          <a:p>
            <a:pPr>
              <a:spcBef>
                <a:spcPct val="0"/>
              </a:spcBef>
              <a:buFontTx/>
              <a:buNone/>
            </a:pPr>
            <a:r>
              <a:rPr lang="en-US" altLang="zh-CN" sz="2400" b="1" dirty="0"/>
              <a:t>Content-Length: 6821 </a:t>
            </a:r>
          </a:p>
          <a:p>
            <a:pPr>
              <a:spcBef>
                <a:spcPct val="0"/>
              </a:spcBef>
              <a:buFontTx/>
              <a:buNone/>
            </a:pPr>
            <a:r>
              <a:rPr lang="en-US" altLang="zh-CN" sz="2400" b="1" dirty="0"/>
              <a:t>Content-Type: text/html</a:t>
            </a:r>
          </a:p>
          <a:p>
            <a:pPr>
              <a:spcBef>
                <a:spcPct val="0"/>
              </a:spcBef>
              <a:buFontTx/>
              <a:buNone/>
            </a:pPr>
            <a:r>
              <a:rPr lang="en-US" altLang="zh-CN" sz="2400" b="1" dirty="0"/>
              <a:t> </a:t>
            </a:r>
          </a:p>
          <a:p>
            <a:pPr>
              <a:spcBef>
                <a:spcPct val="0"/>
              </a:spcBef>
              <a:buFontTx/>
              <a:buNone/>
            </a:pPr>
            <a:r>
              <a:rPr lang="en-US" altLang="zh-CN" sz="2400" b="1" dirty="0"/>
              <a:t>data data data data data ... </a:t>
            </a:r>
          </a:p>
        </p:txBody>
      </p:sp>
      <p:sp>
        <p:nvSpPr>
          <p:cNvPr id="11" name="Rectangle 4">
            <a:extLst>
              <a:ext uri="{FF2B5EF4-FFF2-40B4-BE49-F238E27FC236}">
                <a16:creationId xmlns:a16="http://schemas.microsoft.com/office/drawing/2014/main" id="{271B62C5-B7F9-574B-9048-8BD047A2D34E}"/>
              </a:ext>
            </a:extLst>
          </p:cNvPr>
          <p:cNvSpPr>
            <a:spLocks noChangeArrowheads="1"/>
          </p:cNvSpPr>
          <p:nvPr/>
        </p:nvSpPr>
        <p:spPr bwMode="auto">
          <a:xfrm>
            <a:off x="1219200" y="1916113"/>
            <a:ext cx="19002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zh-CN" altLang="en-US" sz="2000" b="1" dirty="0">
                <a:solidFill>
                  <a:schemeClr val="accent2"/>
                </a:solidFill>
              </a:rPr>
              <a:t>状态行</a:t>
            </a:r>
          </a:p>
          <a:p>
            <a:pPr algn="ctr">
              <a:spcBef>
                <a:spcPct val="0"/>
              </a:spcBef>
              <a:buFontTx/>
              <a:buNone/>
            </a:pPr>
            <a:r>
              <a:rPr lang="en-US" altLang="zh-CN" sz="2000" b="1" dirty="0">
                <a:solidFill>
                  <a:schemeClr val="accent2"/>
                </a:solidFill>
              </a:rPr>
              <a:t>(</a:t>
            </a:r>
            <a:r>
              <a:rPr lang="zh-CN" altLang="en-US" sz="2000" b="1" dirty="0">
                <a:solidFill>
                  <a:schemeClr val="accent2"/>
                </a:solidFill>
              </a:rPr>
              <a:t>版本、状态编码、短语</a:t>
            </a:r>
            <a:r>
              <a:rPr lang="en-US" altLang="zh-CN" sz="2000" b="1" dirty="0">
                <a:solidFill>
                  <a:schemeClr val="accent2"/>
                </a:solidFill>
              </a:rPr>
              <a:t>)</a:t>
            </a:r>
          </a:p>
        </p:txBody>
      </p:sp>
      <p:sp>
        <p:nvSpPr>
          <p:cNvPr id="12" name="Line 5">
            <a:extLst>
              <a:ext uri="{FF2B5EF4-FFF2-40B4-BE49-F238E27FC236}">
                <a16:creationId xmlns:a16="http://schemas.microsoft.com/office/drawing/2014/main" id="{DF17B9C2-9C6E-554E-A498-36C8AA18891C}"/>
              </a:ext>
            </a:extLst>
          </p:cNvPr>
          <p:cNvSpPr>
            <a:spLocks noChangeShapeType="1"/>
          </p:cNvSpPr>
          <p:nvPr/>
        </p:nvSpPr>
        <p:spPr bwMode="auto">
          <a:xfrm>
            <a:off x="3225800" y="2535238"/>
            <a:ext cx="923925" cy="257175"/>
          </a:xfrm>
          <a:prstGeom prst="line">
            <a:avLst/>
          </a:prstGeom>
          <a:noFill/>
          <a:ln w="127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 name="Freeform 6">
            <a:extLst>
              <a:ext uri="{FF2B5EF4-FFF2-40B4-BE49-F238E27FC236}">
                <a16:creationId xmlns:a16="http://schemas.microsoft.com/office/drawing/2014/main" id="{0A5814E5-C950-3249-B697-9A5A02338DED}"/>
              </a:ext>
            </a:extLst>
          </p:cNvPr>
          <p:cNvSpPr>
            <a:spLocks/>
          </p:cNvSpPr>
          <p:nvPr/>
        </p:nvSpPr>
        <p:spPr bwMode="auto">
          <a:xfrm>
            <a:off x="4025900" y="2970213"/>
            <a:ext cx="258763" cy="1860550"/>
          </a:xfrm>
          <a:custGeom>
            <a:avLst/>
            <a:gdLst>
              <a:gd name="T0" fmla="*/ 2147483646 w 163"/>
              <a:gd name="T1" fmla="*/ 2147483646 h 1172"/>
              <a:gd name="T2" fmla="*/ 0 w 163"/>
              <a:gd name="T3" fmla="*/ 0 h 1172"/>
              <a:gd name="T4" fmla="*/ 0 w 163"/>
              <a:gd name="T5" fmla="*/ 2147483646 h 1172"/>
              <a:gd name="T6" fmla="*/ 2147483646 w 163"/>
              <a:gd name="T7" fmla="*/ 2147483646 h 1172"/>
              <a:gd name="T8" fmla="*/ 0 60000 65536"/>
              <a:gd name="T9" fmla="*/ 0 60000 65536"/>
              <a:gd name="T10" fmla="*/ 0 60000 65536"/>
              <a:gd name="T11" fmla="*/ 0 60000 65536"/>
              <a:gd name="T12" fmla="*/ 0 w 163"/>
              <a:gd name="T13" fmla="*/ 0 h 1172"/>
              <a:gd name="T14" fmla="*/ 163 w 163"/>
              <a:gd name="T15" fmla="*/ 1172 h 1172"/>
            </a:gdLst>
            <a:ahLst/>
            <a:cxnLst>
              <a:cxn ang="T8">
                <a:pos x="T0" y="T1"/>
              </a:cxn>
              <a:cxn ang="T9">
                <a:pos x="T2" y="T3"/>
              </a:cxn>
              <a:cxn ang="T10">
                <a:pos x="T4" y="T5"/>
              </a:cxn>
              <a:cxn ang="T11">
                <a:pos x="T6" y="T7"/>
              </a:cxn>
            </a:cxnLst>
            <a:rect l="T12" t="T13" r="T14" b="T15"/>
            <a:pathLst>
              <a:path w="163" h="1172">
                <a:moveTo>
                  <a:pt x="132" y="7"/>
                </a:moveTo>
                <a:lnTo>
                  <a:pt x="0" y="0"/>
                </a:lnTo>
                <a:lnTo>
                  <a:pt x="0" y="1171"/>
                </a:lnTo>
                <a:lnTo>
                  <a:pt x="162" y="1169"/>
                </a:lnTo>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Rectangle 7">
            <a:extLst>
              <a:ext uri="{FF2B5EF4-FFF2-40B4-BE49-F238E27FC236}">
                <a16:creationId xmlns:a16="http://schemas.microsoft.com/office/drawing/2014/main" id="{9729274E-AE3D-0E44-A97D-3BAEF3F11C51}"/>
              </a:ext>
            </a:extLst>
          </p:cNvPr>
          <p:cNvSpPr>
            <a:spLocks noChangeArrowheads="1"/>
          </p:cNvSpPr>
          <p:nvPr/>
        </p:nvSpPr>
        <p:spPr bwMode="auto">
          <a:xfrm>
            <a:off x="2892425" y="3636963"/>
            <a:ext cx="960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buFont typeface="Wingdings" pitchFamily="2" charset="2"/>
              <a:buNone/>
            </a:pPr>
            <a:r>
              <a:rPr lang="zh-CN" altLang="en-US" sz="2000" dirty="0">
                <a:solidFill>
                  <a:schemeClr val="accent2"/>
                </a:solidFill>
              </a:rPr>
              <a:t>首部行</a:t>
            </a:r>
          </a:p>
        </p:txBody>
      </p:sp>
      <p:sp>
        <p:nvSpPr>
          <p:cNvPr id="15" name="Line 8">
            <a:extLst>
              <a:ext uri="{FF2B5EF4-FFF2-40B4-BE49-F238E27FC236}">
                <a16:creationId xmlns:a16="http://schemas.microsoft.com/office/drawing/2014/main" id="{8862CE12-C355-F646-A174-5ED49311C5DB}"/>
              </a:ext>
            </a:extLst>
          </p:cNvPr>
          <p:cNvSpPr>
            <a:spLocks noChangeShapeType="1"/>
          </p:cNvSpPr>
          <p:nvPr/>
        </p:nvSpPr>
        <p:spPr bwMode="auto">
          <a:xfrm flipV="1">
            <a:off x="3121025" y="5002213"/>
            <a:ext cx="923925" cy="257175"/>
          </a:xfrm>
          <a:prstGeom prst="line">
            <a:avLst/>
          </a:prstGeom>
          <a:noFill/>
          <a:ln w="127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6" name="Rectangle 9">
            <a:extLst>
              <a:ext uri="{FF2B5EF4-FFF2-40B4-BE49-F238E27FC236}">
                <a16:creationId xmlns:a16="http://schemas.microsoft.com/office/drawing/2014/main" id="{97F1AC0B-966B-8C4D-80C6-F9276B07B246}"/>
              </a:ext>
            </a:extLst>
          </p:cNvPr>
          <p:cNvSpPr>
            <a:spLocks noChangeArrowheads="1"/>
          </p:cNvSpPr>
          <p:nvPr/>
        </p:nvSpPr>
        <p:spPr bwMode="auto">
          <a:xfrm>
            <a:off x="1501775" y="4830763"/>
            <a:ext cx="144462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buFont typeface="Wingdings" pitchFamily="2" charset="2"/>
              <a:buNone/>
            </a:pPr>
            <a:r>
              <a:rPr lang="zh-CN" altLang="en-US" sz="2000" b="1" dirty="0">
                <a:solidFill>
                  <a:schemeClr val="accent2"/>
                </a:solidFill>
              </a:rPr>
              <a:t>数据</a:t>
            </a:r>
            <a:r>
              <a:rPr lang="en-US" altLang="zh-CN" sz="2000" b="1" dirty="0">
                <a:solidFill>
                  <a:schemeClr val="accent2"/>
                </a:solidFill>
              </a:rPr>
              <a:t>, e.g., </a:t>
            </a:r>
          </a:p>
          <a:p>
            <a:pPr algn="ctr">
              <a:buFont typeface="Wingdings" pitchFamily="2" charset="2"/>
              <a:buNone/>
            </a:pPr>
            <a:r>
              <a:rPr lang="zh-CN" altLang="en-US" sz="2000" b="1" dirty="0">
                <a:solidFill>
                  <a:schemeClr val="accent2"/>
                </a:solidFill>
              </a:rPr>
              <a:t>被请求的</a:t>
            </a:r>
          </a:p>
          <a:p>
            <a:pPr algn="ctr">
              <a:buFont typeface="Wingdings" pitchFamily="2" charset="2"/>
              <a:buNone/>
            </a:pPr>
            <a:r>
              <a:rPr lang="en-US" altLang="zh-CN" sz="2000" b="1" dirty="0">
                <a:solidFill>
                  <a:schemeClr val="accent2"/>
                </a:solidFill>
              </a:rPr>
              <a:t>HTML</a:t>
            </a:r>
            <a:r>
              <a:rPr lang="zh-CN" altLang="en-US" sz="2000" b="1" dirty="0">
                <a:solidFill>
                  <a:schemeClr val="accent2"/>
                </a:solidFill>
              </a:rPr>
              <a:t>文件</a:t>
            </a:r>
          </a:p>
        </p:txBody>
      </p:sp>
    </p:spTree>
    <p:extLst>
      <p:ext uri="{BB962C8B-B14F-4D97-AF65-F5344CB8AC3E}">
        <p14:creationId xmlns:p14="http://schemas.microsoft.com/office/powerpoint/2010/main" val="6795593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a:extLst>
              <a:ext uri="{FF2B5EF4-FFF2-40B4-BE49-F238E27FC236}">
                <a16:creationId xmlns:a16="http://schemas.microsoft.com/office/drawing/2014/main" id="{A2AF4858-E854-4E45-B13B-9B8047DB3833}"/>
              </a:ext>
            </a:extLst>
          </p:cNvPr>
          <p:cNvSpPr>
            <a:spLocks noGrp="1" noChangeArrowheads="1"/>
          </p:cNvSpPr>
          <p:nvPr>
            <p:ph type="title"/>
          </p:nvPr>
        </p:nvSpPr>
        <p:spPr>
          <a:xfrm>
            <a:off x="914400" y="574675"/>
            <a:ext cx="10363200" cy="685800"/>
          </a:xfrm>
        </p:spPr>
        <p:txBody>
          <a:bodyPr wrap="none">
            <a:spAutoFit/>
          </a:bodyPr>
          <a:lstStyle/>
          <a:p>
            <a:pPr algn="ctr"/>
            <a:r>
              <a:rPr lang="en-US" altLang="zh-CN" sz="3600" b="1" dirty="0">
                <a:solidFill>
                  <a:schemeClr val="accent1"/>
                </a:solidFill>
                <a:latin typeface="+mn-lt"/>
                <a:ea typeface="+mn-ea"/>
                <a:cs typeface="+mn-ea"/>
              </a:rPr>
              <a:t>Cookies: </a:t>
            </a:r>
            <a:r>
              <a:rPr lang="zh-CN" altLang="en-US" sz="3600" b="1" dirty="0">
                <a:solidFill>
                  <a:schemeClr val="accent1"/>
                </a:solidFill>
                <a:latin typeface="+mn-lt"/>
                <a:ea typeface="+mn-ea"/>
                <a:cs typeface="+mn-ea"/>
              </a:rPr>
              <a:t>跟踪</a:t>
            </a:r>
            <a:r>
              <a:rPr lang="zh-CN" altLang="en-US" sz="3600" b="1" dirty="0" smtClean="0">
                <a:solidFill>
                  <a:schemeClr val="accent1"/>
                </a:solidFill>
                <a:latin typeface="+mn-lt"/>
                <a:ea typeface="+mn-ea"/>
                <a:cs typeface="+mn-ea"/>
              </a:rPr>
              <a:t>用户</a:t>
            </a:r>
            <a:endParaRPr lang="en-US" altLang="zh-CN" sz="3600" b="1" dirty="0">
              <a:solidFill>
                <a:schemeClr val="accent1"/>
              </a:solidFill>
              <a:latin typeface="+mn-lt"/>
              <a:ea typeface="+mn-ea"/>
              <a:cs typeface="+mn-ea"/>
            </a:endParaRPr>
          </a:p>
        </p:txBody>
      </p:sp>
      <p:grpSp>
        <p:nvGrpSpPr>
          <p:cNvPr id="99330" name="Group 29">
            <a:extLst>
              <a:ext uri="{FF2B5EF4-FFF2-40B4-BE49-F238E27FC236}">
                <a16:creationId xmlns:a16="http://schemas.microsoft.com/office/drawing/2014/main" id="{CA9F2003-A4F0-6846-96FF-B691A42F94A9}"/>
              </a:ext>
            </a:extLst>
          </p:cNvPr>
          <p:cNvGrpSpPr>
            <a:grpSpLocks/>
          </p:cNvGrpSpPr>
          <p:nvPr/>
        </p:nvGrpSpPr>
        <p:grpSpPr bwMode="auto">
          <a:xfrm>
            <a:off x="3662363" y="1408113"/>
            <a:ext cx="4954587" cy="4837112"/>
            <a:chOff x="1362" y="897"/>
            <a:chExt cx="3121" cy="3047"/>
          </a:xfrm>
        </p:grpSpPr>
        <p:sp>
          <p:nvSpPr>
            <p:cNvPr id="99358" name="Line 3">
              <a:extLst>
                <a:ext uri="{FF2B5EF4-FFF2-40B4-BE49-F238E27FC236}">
                  <a16:creationId xmlns:a16="http://schemas.microsoft.com/office/drawing/2014/main" id="{5C0F2207-C48C-9C4B-923A-5CA84417D1C7}"/>
                </a:ext>
              </a:extLst>
            </p:cNvPr>
            <p:cNvSpPr>
              <a:spLocks noChangeShapeType="1"/>
            </p:cNvSpPr>
            <p:nvPr/>
          </p:nvSpPr>
          <p:spPr bwMode="auto">
            <a:xfrm>
              <a:off x="1611" y="1265"/>
              <a:ext cx="2082" cy="24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99359" name="Rectangle 4">
              <a:extLst>
                <a:ext uri="{FF2B5EF4-FFF2-40B4-BE49-F238E27FC236}">
                  <a16:creationId xmlns:a16="http://schemas.microsoft.com/office/drawing/2014/main" id="{72CE79A9-A549-9245-A9B7-1979FAE7CAD4}"/>
                </a:ext>
              </a:extLst>
            </p:cNvPr>
            <p:cNvSpPr>
              <a:spLocks noChangeArrowheads="1"/>
            </p:cNvSpPr>
            <p:nvPr/>
          </p:nvSpPr>
          <p:spPr bwMode="auto">
            <a:xfrm>
              <a:off x="1362" y="897"/>
              <a:ext cx="6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400" u="sng" dirty="0"/>
                <a:t>client</a:t>
              </a:r>
            </a:p>
          </p:txBody>
        </p:sp>
        <p:sp>
          <p:nvSpPr>
            <p:cNvPr id="99360" name="Rectangle 5">
              <a:extLst>
                <a:ext uri="{FF2B5EF4-FFF2-40B4-BE49-F238E27FC236}">
                  <a16:creationId xmlns:a16="http://schemas.microsoft.com/office/drawing/2014/main" id="{B8613022-AF82-B944-BB55-7276B584167F}"/>
                </a:ext>
              </a:extLst>
            </p:cNvPr>
            <p:cNvSpPr>
              <a:spLocks noChangeArrowheads="1"/>
            </p:cNvSpPr>
            <p:nvPr/>
          </p:nvSpPr>
          <p:spPr bwMode="auto">
            <a:xfrm>
              <a:off x="3532" y="910"/>
              <a:ext cx="7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400" u="sng"/>
                <a:t>server</a:t>
              </a:r>
            </a:p>
          </p:txBody>
        </p:sp>
        <p:sp>
          <p:nvSpPr>
            <p:cNvPr id="99361" name="Rectangle 6">
              <a:extLst>
                <a:ext uri="{FF2B5EF4-FFF2-40B4-BE49-F238E27FC236}">
                  <a16:creationId xmlns:a16="http://schemas.microsoft.com/office/drawing/2014/main" id="{53DA8A16-D3BF-7A4E-AF65-998AEB45B25F}"/>
                </a:ext>
              </a:extLst>
            </p:cNvPr>
            <p:cNvSpPr>
              <a:spLocks noChangeArrowheads="1"/>
            </p:cNvSpPr>
            <p:nvPr/>
          </p:nvSpPr>
          <p:spPr bwMode="auto">
            <a:xfrm>
              <a:off x="1762" y="1266"/>
              <a:ext cx="1690" cy="196"/>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2800"/>
            </a:p>
          </p:txBody>
        </p:sp>
        <p:sp>
          <p:nvSpPr>
            <p:cNvPr id="99362" name="Rectangle 7">
              <a:extLst>
                <a:ext uri="{FF2B5EF4-FFF2-40B4-BE49-F238E27FC236}">
                  <a16:creationId xmlns:a16="http://schemas.microsoft.com/office/drawing/2014/main" id="{A93168A0-A901-4244-B397-779C8E648640}"/>
                </a:ext>
              </a:extLst>
            </p:cNvPr>
            <p:cNvSpPr>
              <a:spLocks noChangeArrowheads="1"/>
            </p:cNvSpPr>
            <p:nvPr/>
          </p:nvSpPr>
          <p:spPr bwMode="auto">
            <a:xfrm>
              <a:off x="1766" y="1256"/>
              <a:ext cx="1687" cy="408"/>
            </a:xfrm>
            <a:prstGeom prst="rect">
              <a:avLst/>
            </a:prstGeom>
            <a:solidFill>
              <a:schemeClr val="bg1"/>
            </a:solidFill>
            <a:ln w="12700">
              <a:solidFill>
                <a:schemeClr val="tx1"/>
              </a:solidFill>
              <a:miter lim="800000"/>
              <a:headEnd/>
              <a:tailEnd/>
            </a:ln>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800"/>
                <a:t>usual http request msg</a:t>
              </a:r>
            </a:p>
          </p:txBody>
        </p:sp>
        <p:sp>
          <p:nvSpPr>
            <p:cNvPr id="99363" name="Line 8">
              <a:extLst>
                <a:ext uri="{FF2B5EF4-FFF2-40B4-BE49-F238E27FC236}">
                  <a16:creationId xmlns:a16="http://schemas.microsoft.com/office/drawing/2014/main" id="{5E0CFB7D-45FE-D14C-86FA-9D82149D187A}"/>
                </a:ext>
              </a:extLst>
            </p:cNvPr>
            <p:cNvSpPr>
              <a:spLocks noChangeShapeType="1"/>
            </p:cNvSpPr>
            <p:nvPr/>
          </p:nvSpPr>
          <p:spPr bwMode="auto">
            <a:xfrm flipH="1">
              <a:off x="1629" y="1547"/>
              <a:ext cx="2082" cy="24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99364" name="Rectangle 9">
              <a:extLst>
                <a:ext uri="{FF2B5EF4-FFF2-40B4-BE49-F238E27FC236}">
                  <a16:creationId xmlns:a16="http://schemas.microsoft.com/office/drawing/2014/main" id="{AA2C7EC1-16DE-E94A-A53C-C743433F35D0}"/>
                </a:ext>
              </a:extLst>
            </p:cNvPr>
            <p:cNvSpPr>
              <a:spLocks noChangeArrowheads="1"/>
            </p:cNvSpPr>
            <p:nvPr/>
          </p:nvSpPr>
          <p:spPr bwMode="auto">
            <a:xfrm>
              <a:off x="1840" y="1531"/>
              <a:ext cx="1576" cy="349"/>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2800"/>
            </a:p>
          </p:txBody>
        </p:sp>
        <p:sp>
          <p:nvSpPr>
            <p:cNvPr id="99365" name="Rectangle 10">
              <a:extLst>
                <a:ext uri="{FF2B5EF4-FFF2-40B4-BE49-F238E27FC236}">
                  <a16:creationId xmlns:a16="http://schemas.microsoft.com/office/drawing/2014/main" id="{FB941D04-7D21-9144-A53F-1316A7A34393}"/>
                </a:ext>
              </a:extLst>
            </p:cNvPr>
            <p:cNvSpPr>
              <a:spLocks noChangeArrowheads="1"/>
            </p:cNvSpPr>
            <p:nvPr/>
          </p:nvSpPr>
          <p:spPr bwMode="auto">
            <a:xfrm>
              <a:off x="1789" y="1522"/>
              <a:ext cx="1663" cy="388"/>
            </a:xfrm>
            <a:prstGeom prst="rect">
              <a:avLst/>
            </a:prstGeom>
            <a:solidFill>
              <a:schemeClr val="bg1"/>
            </a:solidFill>
            <a:ln w="12700">
              <a:solidFill>
                <a:schemeClr val="tx1"/>
              </a:solidFill>
              <a:miter lim="800000"/>
              <a:headEnd/>
              <a:tailEnd/>
            </a:ln>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600"/>
                <a:t>usual http response +</a:t>
              </a:r>
            </a:p>
            <a:p>
              <a:pPr algn="ctr">
                <a:spcBef>
                  <a:spcPct val="0"/>
                </a:spcBef>
                <a:buFontTx/>
                <a:buNone/>
              </a:pPr>
              <a:r>
                <a:rPr lang="en-US" altLang="zh-CN" sz="1800" b="1"/>
                <a:t>Set-cookie: 1678 </a:t>
              </a:r>
            </a:p>
          </p:txBody>
        </p:sp>
        <p:sp>
          <p:nvSpPr>
            <p:cNvPr id="99366" name="Line 11">
              <a:extLst>
                <a:ext uri="{FF2B5EF4-FFF2-40B4-BE49-F238E27FC236}">
                  <a16:creationId xmlns:a16="http://schemas.microsoft.com/office/drawing/2014/main" id="{466FAB71-F492-4049-8E80-6C3AA32F54C7}"/>
                </a:ext>
              </a:extLst>
            </p:cNvPr>
            <p:cNvSpPr>
              <a:spLocks noChangeShapeType="1"/>
            </p:cNvSpPr>
            <p:nvPr/>
          </p:nvSpPr>
          <p:spPr bwMode="auto">
            <a:xfrm>
              <a:off x="1617" y="2267"/>
              <a:ext cx="2082" cy="24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nvGrpSpPr>
            <p:cNvPr id="99367" name="Group 14">
              <a:extLst>
                <a:ext uri="{FF2B5EF4-FFF2-40B4-BE49-F238E27FC236}">
                  <a16:creationId xmlns:a16="http://schemas.microsoft.com/office/drawing/2014/main" id="{70709173-51E9-AF4A-87C4-E81764E9A2D0}"/>
                </a:ext>
              </a:extLst>
            </p:cNvPr>
            <p:cNvGrpSpPr>
              <a:grpSpLocks/>
            </p:cNvGrpSpPr>
            <p:nvPr/>
          </p:nvGrpSpPr>
          <p:grpSpPr bwMode="auto">
            <a:xfrm>
              <a:off x="1784" y="2144"/>
              <a:ext cx="1687" cy="388"/>
              <a:chOff x="1784" y="2144"/>
              <a:chExt cx="1687" cy="388"/>
            </a:xfrm>
          </p:grpSpPr>
          <p:sp>
            <p:nvSpPr>
              <p:cNvPr id="99382" name="Rectangle 12">
                <a:extLst>
                  <a:ext uri="{FF2B5EF4-FFF2-40B4-BE49-F238E27FC236}">
                    <a16:creationId xmlns:a16="http://schemas.microsoft.com/office/drawing/2014/main" id="{685FEA1F-A9F2-0A45-9E7A-112C7A22F2D7}"/>
                  </a:ext>
                </a:extLst>
              </p:cNvPr>
              <p:cNvSpPr>
                <a:spLocks noChangeArrowheads="1"/>
              </p:cNvSpPr>
              <p:nvPr/>
            </p:nvSpPr>
            <p:spPr bwMode="auto">
              <a:xfrm>
                <a:off x="1846" y="2173"/>
                <a:ext cx="1576" cy="349"/>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2800"/>
              </a:p>
            </p:txBody>
          </p:sp>
          <p:sp>
            <p:nvSpPr>
              <p:cNvPr id="99383" name="Rectangle 13">
                <a:extLst>
                  <a:ext uri="{FF2B5EF4-FFF2-40B4-BE49-F238E27FC236}">
                    <a16:creationId xmlns:a16="http://schemas.microsoft.com/office/drawing/2014/main" id="{3EAC03E6-1281-3242-BB61-52BF0E686DA8}"/>
                  </a:ext>
                </a:extLst>
              </p:cNvPr>
              <p:cNvSpPr>
                <a:spLocks noChangeArrowheads="1"/>
              </p:cNvSpPr>
              <p:nvPr/>
            </p:nvSpPr>
            <p:spPr bwMode="auto">
              <a:xfrm>
                <a:off x="1784" y="2144"/>
                <a:ext cx="1687" cy="388"/>
              </a:xfrm>
              <a:prstGeom prst="rect">
                <a:avLst/>
              </a:prstGeom>
              <a:solidFill>
                <a:schemeClr val="bg1"/>
              </a:solidFill>
              <a:ln w="12700">
                <a:solidFill>
                  <a:schemeClr val="tx1"/>
                </a:solidFill>
                <a:miter lim="800000"/>
                <a:headEnd/>
                <a:tailEnd/>
              </a:ln>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600"/>
                  <a:t>usual http request msg</a:t>
                </a:r>
              </a:p>
              <a:p>
                <a:pPr algn="ctr">
                  <a:spcBef>
                    <a:spcPct val="0"/>
                  </a:spcBef>
                  <a:buFontTx/>
                  <a:buNone/>
                </a:pPr>
                <a:r>
                  <a:rPr lang="en-US" altLang="zh-CN" sz="1800" b="1"/>
                  <a:t>cookie: 1678</a:t>
                </a:r>
              </a:p>
            </p:txBody>
          </p:sp>
        </p:grpSp>
        <p:sp>
          <p:nvSpPr>
            <p:cNvPr id="99368" name="Line 15">
              <a:extLst>
                <a:ext uri="{FF2B5EF4-FFF2-40B4-BE49-F238E27FC236}">
                  <a16:creationId xmlns:a16="http://schemas.microsoft.com/office/drawing/2014/main" id="{31280A79-0165-2B4A-A8F9-331273743C56}"/>
                </a:ext>
              </a:extLst>
            </p:cNvPr>
            <p:cNvSpPr>
              <a:spLocks noChangeShapeType="1"/>
            </p:cNvSpPr>
            <p:nvPr/>
          </p:nvSpPr>
          <p:spPr bwMode="auto">
            <a:xfrm flipH="1">
              <a:off x="1611" y="2573"/>
              <a:ext cx="2082" cy="24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nvGrpSpPr>
            <p:cNvPr id="99369" name="Group 18">
              <a:extLst>
                <a:ext uri="{FF2B5EF4-FFF2-40B4-BE49-F238E27FC236}">
                  <a16:creationId xmlns:a16="http://schemas.microsoft.com/office/drawing/2014/main" id="{0236520D-883E-2C4D-9766-2FD2EEA5E857}"/>
                </a:ext>
              </a:extLst>
            </p:cNvPr>
            <p:cNvGrpSpPr>
              <a:grpSpLocks/>
            </p:cNvGrpSpPr>
            <p:nvPr/>
          </p:nvGrpSpPr>
          <p:grpSpPr bwMode="auto">
            <a:xfrm>
              <a:off x="1748" y="2594"/>
              <a:ext cx="1741" cy="408"/>
              <a:chOff x="1748" y="2594"/>
              <a:chExt cx="1741" cy="408"/>
            </a:xfrm>
          </p:grpSpPr>
          <p:sp>
            <p:nvSpPr>
              <p:cNvPr id="99380" name="Rectangle 16">
                <a:extLst>
                  <a:ext uri="{FF2B5EF4-FFF2-40B4-BE49-F238E27FC236}">
                    <a16:creationId xmlns:a16="http://schemas.microsoft.com/office/drawing/2014/main" id="{8BE4883D-EE89-9547-B93F-66238654485C}"/>
                  </a:ext>
                </a:extLst>
              </p:cNvPr>
              <p:cNvSpPr>
                <a:spLocks noChangeArrowheads="1"/>
              </p:cNvSpPr>
              <p:nvPr/>
            </p:nvSpPr>
            <p:spPr bwMode="auto">
              <a:xfrm>
                <a:off x="1762" y="2604"/>
                <a:ext cx="1690" cy="19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2800"/>
              </a:p>
            </p:txBody>
          </p:sp>
          <p:sp>
            <p:nvSpPr>
              <p:cNvPr id="99381" name="Rectangle 17">
                <a:extLst>
                  <a:ext uri="{FF2B5EF4-FFF2-40B4-BE49-F238E27FC236}">
                    <a16:creationId xmlns:a16="http://schemas.microsoft.com/office/drawing/2014/main" id="{7005F337-A36D-DA45-8312-4DF60BECBC13}"/>
                  </a:ext>
                </a:extLst>
              </p:cNvPr>
              <p:cNvSpPr>
                <a:spLocks noChangeArrowheads="1"/>
              </p:cNvSpPr>
              <p:nvPr/>
            </p:nvSpPr>
            <p:spPr bwMode="auto">
              <a:xfrm>
                <a:off x="1748" y="2594"/>
                <a:ext cx="1741" cy="408"/>
              </a:xfrm>
              <a:prstGeom prst="rect">
                <a:avLst/>
              </a:prstGeom>
              <a:solidFill>
                <a:schemeClr val="bg1"/>
              </a:solidFill>
              <a:ln w="12700">
                <a:solidFill>
                  <a:schemeClr val="tx1"/>
                </a:solidFill>
                <a:miter lim="800000"/>
                <a:headEnd/>
                <a:tailEnd/>
              </a:ln>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800"/>
                  <a:t>usual http response msg</a:t>
                </a:r>
              </a:p>
            </p:txBody>
          </p:sp>
        </p:grpSp>
        <p:sp>
          <p:nvSpPr>
            <p:cNvPr id="99370" name="Line 19">
              <a:extLst>
                <a:ext uri="{FF2B5EF4-FFF2-40B4-BE49-F238E27FC236}">
                  <a16:creationId xmlns:a16="http://schemas.microsoft.com/office/drawing/2014/main" id="{103B0B18-5AD3-1143-9458-FBFB535CEDD1}"/>
                </a:ext>
              </a:extLst>
            </p:cNvPr>
            <p:cNvSpPr>
              <a:spLocks noChangeShapeType="1"/>
            </p:cNvSpPr>
            <p:nvPr/>
          </p:nvSpPr>
          <p:spPr bwMode="auto">
            <a:xfrm>
              <a:off x="1599" y="3203"/>
              <a:ext cx="2082" cy="24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nvGrpSpPr>
            <p:cNvPr id="99371" name="Group 22">
              <a:extLst>
                <a:ext uri="{FF2B5EF4-FFF2-40B4-BE49-F238E27FC236}">
                  <a16:creationId xmlns:a16="http://schemas.microsoft.com/office/drawing/2014/main" id="{B69C6588-947E-7F4F-B59C-3B57913C0ADA}"/>
                </a:ext>
              </a:extLst>
            </p:cNvPr>
            <p:cNvGrpSpPr>
              <a:grpSpLocks/>
            </p:cNvGrpSpPr>
            <p:nvPr/>
          </p:nvGrpSpPr>
          <p:grpSpPr bwMode="auto">
            <a:xfrm>
              <a:off x="1772" y="3092"/>
              <a:ext cx="1687" cy="388"/>
              <a:chOff x="1772" y="3092"/>
              <a:chExt cx="1687" cy="388"/>
            </a:xfrm>
          </p:grpSpPr>
          <p:sp>
            <p:nvSpPr>
              <p:cNvPr id="99378" name="Rectangle 20">
                <a:extLst>
                  <a:ext uri="{FF2B5EF4-FFF2-40B4-BE49-F238E27FC236}">
                    <a16:creationId xmlns:a16="http://schemas.microsoft.com/office/drawing/2014/main" id="{7C3226E0-5FEF-1048-AEF0-8ACBA1377543}"/>
                  </a:ext>
                </a:extLst>
              </p:cNvPr>
              <p:cNvSpPr>
                <a:spLocks noChangeArrowheads="1"/>
              </p:cNvSpPr>
              <p:nvPr/>
            </p:nvSpPr>
            <p:spPr bwMode="auto">
              <a:xfrm>
                <a:off x="1834" y="3121"/>
                <a:ext cx="1576" cy="349"/>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2800"/>
              </a:p>
            </p:txBody>
          </p:sp>
          <p:sp>
            <p:nvSpPr>
              <p:cNvPr id="99379" name="Rectangle 21">
                <a:extLst>
                  <a:ext uri="{FF2B5EF4-FFF2-40B4-BE49-F238E27FC236}">
                    <a16:creationId xmlns:a16="http://schemas.microsoft.com/office/drawing/2014/main" id="{FD6591A4-2035-9844-A01A-76FCA4F0778A}"/>
                  </a:ext>
                </a:extLst>
              </p:cNvPr>
              <p:cNvSpPr>
                <a:spLocks noChangeArrowheads="1"/>
              </p:cNvSpPr>
              <p:nvPr/>
            </p:nvSpPr>
            <p:spPr bwMode="auto">
              <a:xfrm>
                <a:off x="1772" y="3092"/>
                <a:ext cx="1687" cy="388"/>
              </a:xfrm>
              <a:prstGeom prst="rect">
                <a:avLst/>
              </a:prstGeom>
              <a:solidFill>
                <a:schemeClr val="bg1"/>
              </a:solidFill>
              <a:ln w="12700">
                <a:solidFill>
                  <a:schemeClr val="tx1"/>
                </a:solidFill>
                <a:miter lim="800000"/>
                <a:headEnd/>
                <a:tailEnd/>
              </a:ln>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600"/>
                  <a:t>usual http request msg</a:t>
                </a:r>
              </a:p>
              <a:p>
                <a:pPr algn="ctr">
                  <a:spcBef>
                    <a:spcPct val="0"/>
                  </a:spcBef>
                  <a:buFontTx/>
                  <a:buNone/>
                </a:pPr>
                <a:r>
                  <a:rPr lang="en-US" altLang="zh-CN" sz="1800" b="1"/>
                  <a:t>cookie: 1678</a:t>
                </a:r>
              </a:p>
            </p:txBody>
          </p:sp>
        </p:grpSp>
        <p:sp>
          <p:nvSpPr>
            <p:cNvPr id="99372" name="Line 23">
              <a:extLst>
                <a:ext uri="{FF2B5EF4-FFF2-40B4-BE49-F238E27FC236}">
                  <a16:creationId xmlns:a16="http://schemas.microsoft.com/office/drawing/2014/main" id="{BC03FBA5-2C84-5549-9CB2-6034DD144460}"/>
                </a:ext>
              </a:extLst>
            </p:cNvPr>
            <p:cNvSpPr>
              <a:spLocks noChangeShapeType="1"/>
            </p:cNvSpPr>
            <p:nvPr/>
          </p:nvSpPr>
          <p:spPr bwMode="auto">
            <a:xfrm flipH="1">
              <a:off x="1617" y="3515"/>
              <a:ext cx="2082" cy="24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nvGrpSpPr>
            <p:cNvPr id="99373" name="Group 26">
              <a:extLst>
                <a:ext uri="{FF2B5EF4-FFF2-40B4-BE49-F238E27FC236}">
                  <a16:creationId xmlns:a16="http://schemas.microsoft.com/office/drawing/2014/main" id="{855A99B5-FDB6-834C-B769-E1B8524E8853}"/>
                </a:ext>
              </a:extLst>
            </p:cNvPr>
            <p:cNvGrpSpPr>
              <a:grpSpLocks/>
            </p:cNvGrpSpPr>
            <p:nvPr/>
          </p:nvGrpSpPr>
          <p:grpSpPr bwMode="auto">
            <a:xfrm>
              <a:off x="1754" y="3536"/>
              <a:ext cx="1741" cy="408"/>
              <a:chOff x="1754" y="3536"/>
              <a:chExt cx="1741" cy="408"/>
            </a:xfrm>
          </p:grpSpPr>
          <p:sp>
            <p:nvSpPr>
              <p:cNvPr id="99376" name="Rectangle 24">
                <a:extLst>
                  <a:ext uri="{FF2B5EF4-FFF2-40B4-BE49-F238E27FC236}">
                    <a16:creationId xmlns:a16="http://schemas.microsoft.com/office/drawing/2014/main" id="{FDC0E0E2-A500-B346-83AC-429CD254B25A}"/>
                  </a:ext>
                </a:extLst>
              </p:cNvPr>
              <p:cNvSpPr>
                <a:spLocks noChangeArrowheads="1"/>
              </p:cNvSpPr>
              <p:nvPr/>
            </p:nvSpPr>
            <p:spPr bwMode="auto">
              <a:xfrm>
                <a:off x="1768" y="3546"/>
                <a:ext cx="1690" cy="196"/>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2800"/>
              </a:p>
            </p:txBody>
          </p:sp>
          <p:sp>
            <p:nvSpPr>
              <p:cNvPr id="99377" name="Rectangle 25">
                <a:extLst>
                  <a:ext uri="{FF2B5EF4-FFF2-40B4-BE49-F238E27FC236}">
                    <a16:creationId xmlns:a16="http://schemas.microsoft.com/office/drawing/2014/main" id="{3AC335CA-CB2F-A346-BBDE-5A09D540175F}"/>
                  </a:ext>
                </a:extLst>
              </p:cNvPr>
              <p:cNvSpPr>
                <a:spLocks noChangeArrowheads="1"/>
              </p:cNvSpPr>
              <p:nvPr/>
            </p:nvSpPr>
            <p:spPr bwMode="auto">
              <a:xfrm>
                <a:off x="1754" y="3536"/>
                <a:ext cx="1741" cy="408"/>
              </a:xfrm>
              <a:prstGeom prst="rect">
                <a:avLst/>
              </a:prstGeom>
              <a:solidFill>
                <a:schemeClr val="bg1"/>
              </a:solidFill>
              <a:ln w="12700">
                <a:solidFill>
                  <a:schemeClr val="tx1"/>
                </a:solidFill>
                <a:miter lim="800000"/>
                <a:headEnd/>
                <a:tailEnd/>
              </a:ln>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800"/>
                  <a:t>usual http response msg</a:t>
                </a:r>
              </a:p>
            </p:txBody>
          </p:sp>
        </p:grpSp>
        <p:sp>
          <p:nvSpPr>
            <p:cNvPr id="89134" name="Rectangle 27">
              <a:extLst>
                <a:ext uri="{FF2B5EF4-FFF2-40B4-BE49-F238E27FC236}">
                  <a16:creationId xmlns:a16="http://schemas.microsoft.com/office/drawing/2014/main" id="{BBDFF37D-8480-7746-ABD5-9E2701CC5359}"/>
                </a:ext>
              </a:extLst>
            </p:cNvPr>
            <p:cNvSpPr>
              <a:spLocks noChangeArrowheads="1"/>
            </p:cNvSpPr>
            <p:nvPr/>
          </p:nvSpPr>
          <p:spPr bwMode="auto">
            <a:xfrm>
              <a:off x="3723" y="2242"/>
              <a:ext cx="710"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defRPr/>
              </a:pPr>
              <a:r>
                <a:rPr lang="en-US" altLang="zh-CN" sz="2000" dirty="0">
                  <a:solidFill>
                    <a:schemeClr val="accent2">
                      <a:lumMod val="50000"/>
                    </a:schemeClr>
                  </a:solidFill>
                </a:rPr>
                <a:t>cookie-</a:t>
              </a:r>
            </a:p>
            <a:p>
              <a:pPr algn="ctr">
                <a:spcBef>
                  <a:spcPct val="0"/>
                </a:spcBef>
                <a:buFontTx/>
                <a:buNone/>
                <a:defRPr/>
              </a:pPr>
              <a:r>
                <a:rPr lang="en-US" altLang="zh-CN" sz="2000" dirty="0">
                  <a:solidFill>
                    <a:schemeClr val="accent2">
                      <a:lumMod val="50000"/>
                    </a:schemeClr>
                  </a:solidFill>
                </a:rPr>
                <a:t>specific</a:t>
              </a:r>
            </a:p>
            <a:p>
              <a:pPr algn="ctr">
                <a:spcBef>
                  <a:spcPct val="0"/>
                </a:spcBef>
                <a:buFontTx/>
                <a:buNone/>
                <a:defRPr/>
              </a:pPr>
              <a:r>
                <a:rPr lang="en-US" altLang="zh-CN" sz="2000" dirty="0">
                  <a:solidFill>
                    <a:schemeClr val="accent2">
                      <a:lumMod val="50000"/>
                    </a:schemeClr>
                  </a:solidFill>
                </a:rPr>
                <a:t>action</a:t>
              </a:r>
            </a:p>
          </p:txBody>
        </p:sp>
        <p:sp>
          <p:nvSpPr>
            <p:cNvPr id="89135" name="Rectangle 28">
              <a:extLst>
                <a:ext uri="{FF2B5EF4-FFF2-40B4-BE49-F238E27FC236}">
                  <a16:creationId xmlns:a16="http://schemas.microsoft.com/office/drawing/2014/main" id="{EA5D31A7-0DEC-8E41-BE5C-CEF594C75A29}"/>
                </a:ext>
              </a:extLst>
            </p:cNvPr>
            <p:cNvSpPr>
              <a:spLocks noChangeArrowheads="1"/>
            </p:cNvSpPr>
            <p:nvPr/>
          </p:nvSpPr>
          <p:spPr bwMode="auto">
            <a:xfrm>
              <a:off x="3732" y="3172"/>
              <a:ext cx="751"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defRPr/>
              </a:pPr>
              <a:r>
                <a:rPr lang="en-US" altLang="zh-CN" sz="2000" dirty="0">
                  <a:solidFill>
                    <a:schemeClr val="accent2">
                      <a:lumMod val="50000"/>
                    </a:schemeClr>
                  </a:solidFill>
                </a:rPr>
                <a:t>cookie-</a:t>
              </a:r>
            </a:p>
            <a:p>
              <a:pPr algn="ctr">
                <a:spcBef>
                  <a:spcPct val="0"/>
                </a:spcBef>
                <a:buFontTx/>
                <a:buNone/>
                <a:defRPr/>
              </a:pPr>
              <a:r>
                <a:rPr lang="en-US" altLang="zh-CN" sz="2000" dirty="0" err="1">
                  <a:solidFill>
                    <a:schemeClr val="accent2">
                      <a:lumMod val="50000"/>
                    </a:schemeClr>
                  </a:solidFill>
                </a:rPr>
                <a:t>spectific</a:t>
              </a:r>
              <a:endParaRPr lang="en-US" altLang="zh-CN" sz="2000" dirty="0">
                <a:solidFill>
                  <a:schemeClr val="accent2">
                    <a:lumMod val="50000"/>
                  </a:schemeClr>
                </a:solidFill>
              </a:endParaRPr>
            </a:p>
            <a:p>
              <a:pPr algn="ctr">
                <a:spcBef>
                  <a:spcPct val="0"/>
                </a:spcBef>
                <a:buFontTx/>
                <a:buNone/>
                <a:defRPr/>
              </a:pPr>
              <a:r>
                <a:rPr lang="en-US" altLang="zh-CN" sz="2000" dirty="0">
                  <a:solidFill>
                    <a:schemeClr val="accent2">
                      <a:lumMod val="50000"/>
                    </a:schemeClr>
                  </a:solidFill>
                </a:rPr>
                <a:t>action</a:t>
              </a:r>
            </a:p>
          </p:txBody>
        </p:sp>
      </p:grpSp>
      <p:sp>
        <p:nvSpPr>
          <p:cNvPr id="89091" name="Rectangle 30">
            <a:extLst>
              <a:ext uri="{FF2B5EF4-FFF2-40B4-BE49-F238E27FC236}">
                <a16:creationId xmlns:a16="http://schemas.microsoft.com/office/drawing/2014/main" id="{C9BF2443-1E82-2F4F-A6A5-8A3B5A69A21C}"/>
              </a:ext>
            </a:extLst>
          </p:cNvPr>
          <p:cNvSpPr>
            <a:spLocks noChangeArrowheads="1"/>
          </p:cNvSpPr>
          <p:nvPr/>
        </p:nvSpPr>
        <p:spPr bwMode="auto">
          <a:xfrm>
            <a:off x="7126288" y="2063750"/>
            <a:ext cx="18383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defRPr/>
            </a:pPr>
            <a:r>
              <a:rPr lang="en-US" altLang="zh-CN" sz="2000" dirty="0">
                <a:solidFill>
                  <a:schemeClr val="accent2">
                    <a:lumMod val="50000"/>
                  </a:schemeClr>
                </a:solidFill>
              </a:rPr>
              <a:t>server</a:t>
            </a:r>
          </a:p>
          <a:p>
            <a:pPr algn="ctr">
              <a:spcBef>
                <a:spcPct val="0"/>
              </a:spcBef>
              <a:buFontTx/>
              <a:buNone/>
              <a:defRPr/>
            </a:pPr>
            <a:r>
              <a:rPr lang="en-US" altLang="zh-CN" sz="2000" dirty="0">
                <a:solidFill>
                  <a:schemeClr val="accent2">
                    <a:lumMod val="50000"/>
                  </a:schemeClr>
                </a:solidFill>
              </a:rPr>
              <a:t>creates ID</a:t>
            </a:r>
          </a:p>
          <a:p>
            <a:pPr algn="ctr">
              <a:spcBef>
                <a:spcPct val="0"/>
              </a:spcBef>
              <a:buFontTx/>
              <a:buNone/>
              <a:defRPr/>
            </a:pPr>
            <a:r>
              <a:rPr lang="en-US" altLang="zh-CN" sz="2000" dirty="0">
                <a:solidFill>
                  <a:schemeClr val="accent2">
                    <a:lumMod val="50000"/>
                  </a:schemeClr>
                </a:solidFill>
              </a:rPr>
              <a:t>1678 for user</a:t>
            </a:r>
          </a:p>
        </p:txBody>
      </p:sp>
      <p:grpSp>
        <p:nvGrpSpPr>
          <p:cNvPr id="99332" name="Group 35">
            <a:extLst>
              <a:ext uri="{FF2B5EF4-FFF2-40B4-BE49-F238E27FC236}">
                <a16:creationId xmlns:a16="http://schemas.microsoft.com/office/drawing/2014/main" id="{1C2B6665-B1DA-374C-BE02-9164B612D600}"/>
              </a:ext>
            </a:extLst>
          </p:cNvPr>
          <p:cNvGrpSpPr>
            <a:grpSpLocks/>
          </p:cNvGrpSpPr>
          <p:nvPr/>
        </p:nvGrpSpPr>
        <p:grpSpPr bwMode="auto">
          <a:xfrm>
            <a:off x="9912350" y="3321050"/>
            <a:ext cx="293688" cy="392113"/>
            <a:chOff x="5284" y="2092"/>
            <a:chExt cx="185" cy="247"/>
          </a:xfrm>
        </p:grpSpPr>
        <p:sp>
          <p:nvSpPr>
            <p:cNvPr id="99354" name="Oval 31">
              <a:extLst>
                <a:ext uri="{FF2B5EF4-FFF2-40B4-BE49-F238E27FC236}">
                  <a16:creationId xmlns:a16="http://schemas.microsoft.com/office/drawing/2014/main" id="{50051BB5-292C-2643-A772-45537677AB83}"/>
                </a:ext>
              </a:extLst>
            </p:cNvPr>
            <p:cNvSpPr>
              <a:spLocks noChangeArrowheads="1"/>
            </p:cNvSpPr>
            <p:nvPr/>
          </p:nvSpPr>
          <p:spPr bwMode="auto">
            <a:xfrm>
              <a:off x="5285" y="2092"/>
              <a:ext cx="175" cy="67"/>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2800"/>
            </a:p>
          </p:txBody>
        </p:sp>
        <p:sp>
          <p:nvSpPr>
            <p:cNvPr id="99355" name="Oval 32">
              <a:extLst>
                <a:ext uri="{FF2B5EF4-FFF2-40B4-BE49-F238E27FC236}">
                  <a16:creationId xmlns:a16="http://schemas.microsoft.com/office/drawing/2014/main" id="{51120D16-1D07-1C47-8F69-6ACD83043286}"/>
                </a:ext>
              </a:extLst>
            </p:cNvPr>
            <p:cNvSpPr>
              <a:spLocks noChangeArrowheads="1"/>
            </p:cNvSpPr>
            <p:nvPr/>
          </p:nvSpPr>
          <p:spPr bwMode="auto">
            <a:xfrm>
              <a:off x="5289" y="2272"/>
              <a:ext cx="175" cy="67"/>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2800"/>
            </a:p>
          </p:txBody>
        </p:sp>
        <p:sp>
          <p:nvSpPr>
            <p:cNvPr id="99356" name="Line 33">
              <a:extLst>
                <a:ext uri="{FF2B5EF4-FFF2-40B4-BE49-F238E27FC236}">
                  <a16:creationId xmlns:a16="http://schemas.microsoft.com/office/drawing/2014/main" id="{9C441A02-8A70-B04E-B6D1-36354A7F3403}"/>
                </a:ext>
              </a:extLst>
            </p:cNvPr>
            <p:cNvSpPr>
              <a:spLocks noChangeShapeType="1"/>
            </p:cNvSpPr>
            <p:nvPr/>
          </p:nvSpPr>
          <p:spPr bwMode="auto">
            <a:xfrm>
              <a:off x="5469" y="2114"/>
              <a:ext cx="0" cy="19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9357" name="Line 34">
              <a:extLst>
                <a:ext uri="{FF2B5EF4-FFF2-40B4-BE49-F238E27FC236}">
                  <a16:creationId xmlns:a16="http://schemas.microsoft.com/office/drawing/2014/main" id="{95A8EF87-D368-2941-AFCB-A65B5A2EA715}"/>
                </a:ext>
              </a:extLst>
            </p:cNvPr>
            <p:cNvSpPr>
              <a:spLocks noChangeShapeType="1"/>
            </p:cNvSpPr>
            <p:nvPr/>
          </p:nvSpPr>
          <p:spPr bwMode="auto">
            <a:xfrm>
              <a:off x="5284" y="2130"/>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99333" name="Line 36">
            <a:extLst>
              <a:ext uri="{FF2B5EF4-FFF2-40B4-BE49-F238E27FC236}">
                <a16:creationId xmlns:a16="http://schemas.microsoft.com/office/drawing/2014/main" id="{2490409C-F108-0D4C-AEEC-998DD290A51F}"/>
              </a:ext>
            </a:extLst>
          </p:cNvPr>
          <p:cNvSpPr>
            <a:spLocks noChangeShapeType="1"/>
          </p:cNvSpPr>
          <p:nvPr/>
        </p:nvSpPr>
        <p:spPr bwMode="auto">
          <a:xfrm>
            <a:off x="9009063" y="2686050"/>
            <a:ext cx="866775" cy="574675"/>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99334" name="Rectangle 37">
            <a:extLst>
              <a:ext uri="{FF2B5EF4-FFF2-40B4-BE49-F238E27FC236}">
                <a16:creationId xmlns:a16="http://schemas.microsoft.com/office/drawing/2014/main" id="{740CD3C7-C5B5-A049-8A12-1D6B1E575D25}"/>
              </a:ext>
            </a:extLst>
          </p:cNvPr>
          <p:cNvSpPr>
            <a:spLocks noChangeArrowheads="1"/>
          </p:cNvSpPr>
          <p:nvPr/>
        </p:nvSpPr>
        <p:spPr bwMode="auto">
          <a:xfrm rot="2220000">
            <a:off x="8532813" y="2389188"/>
            <a:ext cx="22050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1800" b="1"/>
              <a:t>entry in backend </a:t>
            </a:r>
          </a:p>
          <a:p>
            <a:pPr>
              <a:spcBef>
                <a:spcPct val="0"/>
              </a:spcBef>
              <a:buFontTx/>
              <a:buNone/>
            </a:pPr>
            <a:r>
              <a:rPr lang="en-US" altLang="zh-CN" sz="1800" b="1"/>
              <a:t>database</a:t>
            </a:r>
          </a:p>
        </p:txBody>
      </p:sp>
      <p:sp>
        <p:nvSpPr>
          <p:cNvPr id="99335" name="Line 38">
            <a:extLst>
              <a:ext uri="{FF2B5EF4-FFF2-40B4-BE49-F238E27FC236}">
                <a16:creationId xmlns:a16="http://schemas.microsoft.com/office/drawing/2014/main" id="{5B1A9B0D-54A1-A24A-9976-A61BB09E2AD2}"/>
              </a:ext>
            </a:extLst>
          </p:cNvPr>
          <p:cNvSpPr>
            <a:spLocks noChangeShapeType="1"/>
          </p:cNvSpPr>
          <p:nvPr/>
        </p:nvSpPr>
        <p:spPr bwMode="auto">
          <a:xfrm flipV="1">
            <a:off x="8631238" y="3613150"/>
            <a:ext cx="1098550" cy="427038"/>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99336" name="Rectangle 39">
            <a:extLst>
              <a:ext uri="{FF2B5EF4-FFF2-40B4-BE49-F238E27FC236}">
                <a16:creationId xmlns:a16="http://schemas.microsoft.com/office/drawing/2014/main" id="{31B1F606-4CF7-5141-8BAE-973341862C74}"/>
              </a:ext>
            </a:extLst>
          </p:cNvPr>
          <p:cNvSpPr>
            <a:spLocks noChangeArrowheads="1"/>
          </p:cNvSpPr>
          <p:nvPr/>
        </p:nvSpPr>
        <p:spPr bwMode="auto">
          <a:xfrm rot="-1200000">
            <a:off x="8828088" y="3754438"/>
            <a:ext cx="91916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1800" b="1"/>
              <a:t>access</a:t>
            </a:r>
          </a:p>
        </p:txBody>
      </p:sp>
      <p:sp>
        <p:nvSpPr>
          <p:cNvPr id="99337" name="Line 40">
            <a:extLst>
              <a:ext uri="{FF2B5EF4-FFF2-40B4-BE49-F238E27FC236}">
                <a16:creationId xmlns:a16="http://schemas.microsoft.com/office/drawing/2014/main" id="{862D017A-983F-0F44-98FE-587F319A8C60}"/>
              </a:ext>
            </a:extLst>
          </p:cNvPr>
          <p:cNvSpPr>
            <a:spLocks noChangeShapeType="1"/>
          </p:cNvSpPr>
          <p:nvPr/>
        </p:nvSpPr>
        <p:spPr bwMode="auto">
          <a:xfrm flipV="1">
            <a:off x="8751888" y="3870325"/>
            <a:ext cx="1195387" cy="1282700"/>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99338" name="Rectangle 41">
            <a:extLst>
              <a:ext uri="{FF2B5EF4-FFF2-40B4-BE49-F238E27FC236}">
                <a16:creationId xmlns:a16="http://schemas.microsoft.com/office/drawing/2014/main" id="{4C419002-C103-EE45-8A89-D9BCE888AED9}"/>
              </a:ext>
            </a:extLst>
          </p:cNvPr>
          <p:cNvSpPr>
            <a:spLocks noChangeArrowheads="1"/>
          </p:cNvSpPr>
          <p:nvPr/>
        </p:nvSpPr>
        <p:spPr bwMode="auto">
          <a:xfrm rot="-2760000">
            <a:off x="9090820" y="4437856"/>
            <a:ext cx="91916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1800" b="1"/>
              <a:t>access</a:t>
            </a:r>
          </a:p>
        </p:txBody>
      </p:sp>
      <p:grpSp>
        <p:nvGrpSpPr>
          <p:cNvPr id="99339" name="Group 46">
            <a:extLst>
              <a:ext uri="{FF2B5EF4-FFF2-40B4-BE49-F238E27FC236}">
                <a16:creationId xmlns:a16="http://schemas.microsoft.com/office/drawing/2014/main" id="{E878BEDB-018C-7345-8028-0DA66B436BCF}"/>
              </a:ext>
            </a:extLst>
          </p:cNvPr>
          <p:cNvGrpSpPr>
            <a:grpSpLocks/>
          </p:cNvGrpSpPr>
          <p:nvPr/>
        </p:nvGrpSpPr>
        <p:grpSpPr bwMode="auto">
          <a:xfrm>
            <a:off x="1746250" y="3309938"/>
            <a:ext cx="1798638" cy="938212"/>
            <a:chOff x="140" y="2085"/>
            <a:chExt cx="1133" cy="591"/>
          </a:xfrm>
        </p:grpSpPr>
        <p:sp>
          <p:nvSpPr>
            <p:cNvPr id="99350" name="AutoShape 42">
              <a:extLst>
                <a:ext uri="{FF2B5EF4-FFF2-40B4-BE49-F238E27FC236}">
                  <a16:creationId xmlns:a16="http://schemas.microsoft.com/office/drawing/2014/main" id="{59355C31-3208-A040-A2D2-771ECBABF1A8}"/>
                </a:ext>
              </a:extLst>
            </p:cNvPr>
            <p:cNvSpPr>
              <a:spLocks noChangeArrowheads="1"/>
            </p:cNvSpPr>
            <p:nvPr/>
          </p:nvSpPr>
          <p:spPr bwMode="auto">
            <a:xfrm>
              <a:off x="140" y="2093"/>
              <a:ext cx="1124" cy="574"/>
            </a:xfrm>
            <a:prstGeom prst="parallelogram">
              <a:avLst>
                <a:gd name="adj" fmla="val 48937"/>
              </a:avLst>
            </a:prstGeom>
            <a:solidFill>
              <a:srgbClr val="FFFF00"/>
            </a:solidFill>
            <a:ln w="12700">
              <a:solidFill>
                <a:schemeClr val="tx1"/>
              </a:solidFill>
              <a:miter lim="800000"/>
              <a:headEnd/>
              <a:tailEnd/>
            </a:ln>
          </p:spPr>
          <p:txBody>
            <a:bodyPr wrap="none"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endParaRPr lang="zh-CN" altLang="zh-CN" sz="1800"/>
            </a:p>
          </p:txBody>
        </p:sp>
        <p:grpSp>
          <p:nvGrpSpPr>
            <p:cNvPr id="99351" name="Group 45">
              <a:extLst>
                <a:ext uri="{FF2B5EF4-FFF2-40B4-BE49-F238E27FC236}">
                  <a16:creationId xmlns:a16="http://schemas.microsoft.com/office/drawing/2014/main" id="{B720F6B5-B959-E544-BAE8-7648CBB42FA8}"/>
                </a:ext>
              </a:extLst>
            </p:cNvPr>
            <p:cNvGrpSpPr>
              <a:grpSpLocks/>
            </p:cNvGrpSpPr>
            <p:nvPr/>
          </p:nvGrpSpPr>
          <p:grpSpPr bwMode="auto">
            <a:xfrm>
              <a:off x="230" y="2085"/>
              <a:ext cx="1043" cy="591"/>
              <a:chOff x="230" y="2085"/>
              <a:chExt cx="1043" cy="591"/>
            </a:xfrm>
          </p:grpSpPr>
          <p:sp>
            <p:nvSpPr>
              <p:cNvPr id="99352" name="Rectangle 43">
                <a:extLst>
                  <a:ext uri="{FF2B5EF4-FFF2-40B4-BE49-F238E27FC236}">
                    <a16:creationId xmlns:a16="http://schemas.microsoft.com/office/drawing/2014/main" id="{ABE41655-B2F6-8B47-A442-7DE31C73D1F4}"/>
                  </a:ext>
                </a:extLst>
              </p:cNvPr>
              <p:cNvSpPr>
                <a:spLocks noChangeArrowheads="1"/>
              </p:cNvSpPr>
              <p:nvPr/>
            </p:nvSpPr>
            <p:spPr bwMode="auto">
              <a:xfrm>
                <a:off x="465" y="2085"/>
                <a:ext cx="8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1600" b="1" dirty="0"/>
                  <a:t>Cookie file</a:t>
                </a:r>
              </a:p>
            </p:txBody>
          </p:sp>
          <p:sp>
            <p:nvSpPr>
              <p:cNvPr id="99353" name="Rectangle 44">
                <a:extLst>
                  <a:ext uri="{FF2B5EF4-FFF2-40B4-BE49-F238E27FC236}">
                    <a16:creationId xmlns:a16="http://schemas.microsoft.com/office/drawing/2014/main" id="{E8DBBFC2-646D-BA4E-B707-CDC4D3D22952}"/>
                  </a:ext>
                </a:extLst>
              </p:cNvPr>
              <p:cNvSpPr>
                <a:spLocks noChangeArrowheads="1"/>
              </p:cNvSpPr>
              <p:nvPr/>
            </p:nvSpPr>
            <p:spPr bwMode="auto">
              <a:xfrm>
                <a:off x="230" y="2307"/>
                <a:ext cx="102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1600" b="1" dirty="0">
                    <a:solidFill>
                      <a:srgbClr val="FF0000"/>
                    </a:solidFill>
                  </a:rPr>
                  <a:t>amazon</a:t>
                </a:r>
                <a:r>
                  <a:rPr lang="en-US" altLang="zh-CN" sz="1600" b="1" dirty="0" smtClean="0">
                    <a:solidFill>
                      <a:srgbClr val="FF0000"/>
                    </a:solidFill>
                  </a:rPr>
                  <a:t>: 1678</a:t>
                </a:r>
              </a:p>
              <a:p>
                <a:pPr>
                  <a:spcBef>
                    <a:spcPct val="0"/>
                  </a:spcBef>
                  <a:buNone/>
                </a:pPr>
                <a:r>
                  <a:rPr lang="en-US" altLang="zh-CN" sz="1600" b="1" dirty="0" err="1"/>
                  <a:t>ebay</a:t>
                </a:r>
                <a:r>
                  <a:rPr lang="en-US" altLang="zh-CN" sz="1600" b="1" dirty="0"/>
                  <a:t>: </a:t>
                </a:r>
                <a:r>
                  <a:rPr lang="en-US" altLang="zh-CN" sz="1600" b="1" dirty="0" smtClean="0"/>
                  <a:t>8734</a:t>
                </a:r>
                <a:endParaRPr lang="en-US" altLang="zh-CN" sz="1600" b="1" dirty="0"/>
              </a:p>
            </p:txBody>
          </p:sp>
        </p:grpSp>
      </p:grpSp>
      <p:sp>
        <p:nvSpPr>
          <p:cNvPr id="99340" name="AutoShape 47">
            <a:extLst>
              <a:ext uri="{FF2B5EF4-FFF2-40B4-BE49-F238E27FC236}">
                <a16:creationId xmlns:a16="http://schemas.microsoft.com/office/drawing/2014/main" id="{F963D429-E4CB-DD4E-8503-951503E2F607}"/>
              </a:ext>
            </a:extLst>
          </p:cNvPr>
          <p:cNvSpPr>
            <a:spLocks noChangeArrowheads="1"/>
          </p:cNvSpPr>
          <p:nvPr/>
        </p:nvSpPr>
        <p:spPr bwMode="auto">
          <a:xfrm>
            <a:off x="1812925" y="2058988"/>
            <a:ext cx="1784350" cy="911225"/>
          </a:xfrm>
          <a:prstGeom prst="parallelogram">
            <a:avLst>
              <a:gd name="adj" fmla="val 48937"/>
            </a:avLst>
          </a:prstGeom>
          <a:solidFill>
            <a:srgbClr val="FFFF00"/>
          </a:solidFill>
          <a:ln w="12700">
            <a:solidFill>
              <a:schemeClr val="tx1"/>
            </a:solidFill>
            <a:miter lim="800000"/>
            <a:headEnd/>
            <a:tailEnd/>
          </a:ln>
        </p:spPr>
        <p:txBody>
          <a:bodyPr wrap="none"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endParaRPr lang="zh-CN" altLang="zh-CN" sz="1800"/>
          </a:p>
        </p:txBody>
      </p:sp>
      <p:grpSp>
        <p:nvGrpSpPr>
          <p:cNvPr id="99341" name="Group 50">
            <a:extLst>
              <a:ext uri="{FF2B5EF4-FFF2-40B4-BE49-F238E27FC236}">
                <a16:creationId xmlns:a16="http://schemas.microsoft.com/office/drawing/2014/main" id="{26ADB503-4C17-A441-ADC6-7E1345EFBBA8}"/>
              </a:ext>
            </a:extLst>
          </p:cNvPr>
          <p:cNvGrpSpPr>
            <a:grpSpLocks/>
          </p:cNvGrpSpPr>
          <p:nvPr/>
        </p:nvGrpSpPr>
        <p:grpSpPr bwMode="auto">
          <a:xfrm>
            <a:off x="1987550" y="2327275"/>
            <a:ext cx="1335088" cy="644525"/>
            <a:chOff x="292" y="1466"/>
            <a:chExt cx="841" cy="406"/>
          </a:xfrm>
        </p:grpSpPr>
        <p:sp>
          <p:nvSpPr>
            <p:cNvPr id="99348" name="Rectangle 48">
              <a:extLst>
                <a:ext uri="{FF2B5EF4-FFF2-40B4-BE49-F238E27FC236}">
                  <a16:creationId xmlns:a16="http://schemas.microsoft.com/office/drawing/2014/main" id="{081C24A6-AC97-F14B-AB50-1F33FC3B5FDC}"/>
                </a:ext>
              </a:extLst>
            </p:cNvPr>
            <p:cNvSpPr>
              <a:spLocks noChangeArrowheads="1"/>
            </p:cNvSpPr>
            <p:nvPr/>
          </p:nvSpPr>
          <p:spPr bwMode="auto">
            <a:xfrm>
              <a:off x="312" y="1466"/>
              <a:ext cx="82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1600" b="1" dirty="0"/>
                <a:t>Cookie </a:t>
              </a:r>
              <a:r>
                <a:rPr lang="en-US" altLang="zh-CN" sz="1600" b="1" dirty="0" smtClean="0"/>
                <a:t>file</a:t>
              </a:r>
              <a:endParaRPr lang="en-US" altLang="zh-CN" sz="1600" b="1" dirty="0"/>
            </a:p>
            <a:p>
              <a:pPr>
                <a:spcBef>
                  <a:spcPct val="0"/>
                </a:spcBef>
                <a:buFontTx/>
                <a:buNone/>
              </a:pPr>
              <a:r>
                <a:rPr lang="en-US" altLang="zh-CN" sz="1600" b="1" dirty="0" err="1"/>
                <a:t>ebay</a:t>
              </a:r>
              <a:r>
                <a:rPr lang="en-US" altLang="zh-CN" sz="1600" b="1" dirty="0"/>
                <a:t>: 8734</a:t>
              </a:r>
            </a:p>
          </p:txBody>
        </p:sp>
        <p:sp>
          <p:nvSpPr>
            <p:cNvPr id="99349" name="Rectangle 49">
              <a:extLst>
                <a:ext uri="{FF2B5EF4-FFF2-40B4-BE49-F238E27FC236}">
                  <a16:creationId xmlns:a16="http://schemas.microsoft.com/office/drawing/2014/main" id="{8BDE63C4-41A3-B149-B229-CEB20396CDB8}"/>
                </a:ext>
              </a:extLst>
            </p:cNvPr>
            <p:cNvSpPr>
              <a:spLocks noChangeArrowheads="1"/>
            </p:cNvSpPr>
            <p:nvPr/>
          </p:nvSpPr>
          <p:spPr bwMode="auto">
            <a:xfrm>
              <a:off x="292" y="1503"/>
              <a:ext cx="117"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endParaRPr lang="en-US" altLang="zh-CN" sz="1600"/>
            </a:p>
            <a:p>
              <a:pPr>
                <a:spcBef>
                  <a:spcPct val="0"/>
                </a:spcBef>
                <a:buFontTx/>
                <a:buNone/>
              </a:pPr>
              <a:endParaRPr lang="en-US" altLang="zh-CN" sz="1600"/>
            </a:p>
          </p:txBody>
        </p:sp>
      </p:grpSp>
      <p:grpSp>
        <p:nvGrpSpPr>
          <p:cNvPr id="99342" name="Group 55">
            <a:extLst>
              <a:ext uri="{FF2B5EF4-FFF2-40B4-BE49-F238E27FC236}">
                <a16:creationId xmlns:a16="http://schemas.microsoft.com/office/drawing/2014/main" id="{8F64790F-33A5-174A-AB7F-9E180470ADF8}"/>
              </a:ext>
            </a:extLst>
          </p:cNvPr>
          <p:cNvGrpSpPr>
            <a:grpSpLocks/>
          </p:cNvGrpSpPr>
          <p:nvPr/>
        </p:nvGrpSpPr>
        <p:grpSpPr bwMode="auto">
          <a:xfrm>
            <a:off x="1787525" y="4989513"/>
            <a:ext cx="1800226" cy="938212"/>
            <a:chOff x="166" y="3143"/>
            <a:chExt cx="1134" cy="591"/>
          </a:xfrm>
        </p:grpSpPr>
        <p:sp>
          <p:nvSpPr>
            <p:cNvPr id="99344" name="AutoShape 51">
              <a:extLst>
                <a:ext uri="{FF2B5EF4-FFF2-40B4-BE49-F238E27FC236}">
                  <a16:creationId xmlns:a16="http://schemas.microsoft.com/office/drawing/2014/main" id="{CC2FBEC4-1C0B-A342-8133-08C6849E4EDC}"/>
                </a:ext>
              </a:extLst>
            </p:cNvPr>
            <p:cNvSpPr>
              <a:spLocks noChangeArrowheads="1"/>
            </p:cNvSpPr>
            <p:nvPr/>
          </p:nvSpPr>
          <p:spPr bwMode="auto">
            <a:xfrm>
              <a:off x="166" y="3151"/>
              <a:ext cx="1124" cy="574"/>
            </a:xfrm>
            <a:prstGeom prst="parallelogram">
              <a:avLst>
                <a:gd name="adj" fmla="val 48937"/>
              </a:avLst>
            </a:prstGeom>
            <a:solidFill>
              <a:srgbClr val="FFFF00"/>
            </a:solidFill>
            <a:ln w="12700">
              <a:solidFill>
                <a:schemeClr val="tx1"/>
              </a:solidFill>
              <a:miter lim="800000"/>
              <a:headEnd/>
              <a:tailEnd/>
            </a:ln>
          </p:spPr>
          <p:txBody>
            <a:bodyPr wrap="none"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endParaRPr lang="zh-CN" altLang="zh-CN" sz="1800"/>
            </a:p>
          </p:txBody>
        </p:sp>
        <p:grpSp>
          <p:nvGrpSpPr>
            <p:cNvPr id="99345" name="Group 54">
              <a:extLst>
                <a:ext uri="{FF2B5EF4-FFF2-40B4-BE49-F238E27FC236}">
                  <a16:creationId xmlns:a16="http://schemas.microsoft.com/office/drawing/2014/main" id="{00A2C181-77D1-B94F-91DE-A55985F57531}"/>
                </a:ext>
              </a:extLst>
            </p:cNvPr>
            <p:cNvGrpSpPr>
              <a:grpSpLocks/>
            </p:cNvGrpSpPr>
            <p:nvPr/>
          </p:nvGrpSpPr>
          <p:grpSpPr bwMode="auto">
            <a:xfrm>
              <a:off x="276" y="3143"/>
              <a:ext cx="1024" cy="591"/>
              <a:chOff x="276" y="3143"/>
              <a:chExt cx="1024" cy="591"/>
            </a:xfrm>
          </p:grpSpPr>
          <p:sp>
            <p:nvSpPr>
              <p:cNvPr id="99346" name="Rectangle 52">
                <a:extLst>
                  <a:ext uri="{FF2B5EF4-FFF2-40B4-BE49-F238E27FC236}">
                    <a16:creationId xmlns:a16="http://schemas.microsoft.com/office/drawing/2014/main" id="{1206E051-0273-D54D-BB8B-745050B4AC05}"/>
                  </a:ext>
                </a:extLst>
              </p:cNvPr>
              <p:cNvSpPr>
                <a:spLocks noChangeArrowheads="1"/>
              </p:cNvSpPr>
              <p:nvPr/>
            </p:nvSpPr>
            <p:spPr bwMode="auto">
              <a:xfrm>
                <a:off x="491" y="3143"/>
                <a:ext cx="8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1600" b="1"/>
                  <a:t>Cookie file</a:t>
                </a:r>
              </a:p>
            </p:txBody>
          </p:sp>
          <p:sp>
            <p:nvSpPr>
              <p:cNvPr id="99347" name="Rectangle 53">
                <a:extLst>
                  <a:ext uri="{FF2B5EF4-FFF2-40B4-BE49-F238E27FC236}">
                    <a16:creationId xmlns:a16="http://schemas.microsoft.com/office/drawing/2014/main" id="{9BBC0DF1-5385-AB4B-A17C-11909312579B}"/>
                  </a:ext>
                </a:extLst>
              </p:cNvPr>
              <p:cNvSpPr>
                <a:spLocks noChangeArrowheads="1"/>
              </p:cNvSpPr>
              <p:nvPr/>
            </p:nvSpPr>
            <p:spPr bwMode="auto">
              <a:xfrm>
                <a:off x="276" y="3365"/>
                <a:ext cx="102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1600" b="1" dirty="0"/>
                  <a:t>amazon: 1678</a:t>
                </a:r>
              </a:p>
              <a:p>
                <a:pPr>
                  <a:spcBef>
                    <a:spcPct val="0"/>
                  </a:spcBef>
                  <a:buNone/>
                </a:pPr>
                <a:r>
                  <a:rPr lang="en-US" altLang="zh-CN" sz="1600" b="1" dirty="0" err="1"/>
                  <a:t>ebay</a:t>
                </a:r>
                <a:r>
                  <a:rPr lang="en-US" altLang="zh-CN" sz="1600" b="1" dirty="0"/>
                  <a:t>: 8734</a:t>
                </a:r>
              </a:p>
            </p:txBody>
          </p:sp>
        </p:grpSp>
      </p:grpSp>
      <p:sp>
        <p:nvSpPr>
          <p:cNvPr id="99343" name="Rectangle 56">
            <a:extLst>
              <a:ext uri="{FF2B5EF4-FFF2-40B4-BE49-F238E27FC236}">
                <a16:creationId xmlns:a16="http://schemas.microsoft.com/office/drawing/2014/main" id="{33FF7A78-C4C5-534D-B67B-A2AF3A1F5EC4}"/>
              </a:ext>
            </a:extLst>
          </p:cNvPr>
          <p:cNvSpPr>
            <a:spLocks noChangeArrowheads="1"/>
          </p:cNvSpPr>
          <p:nvPr/>
        </p:nvSpPr>
        <p:spPr bwMode="auto">
          <a:xfrm>
            <a:off x="2057400" y="4484688"/>
            <a:ext cx="944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zh-CN" altLang="en-US" sz="1800" b="1" dirty="0"/>
              <a:t>一周后</a:t>
            </a:r>
            <a:r>
              <a:rPr lang="en-US" altLang="zh-CN" sz="1800" b="1" dirty="0"/>
              <a:t>:</a:t>
            </a:r>
          </a:p>
        </p:txBody>
      </p:sp>
      <p:sp>
        <p:nvSpPr>
          <p:cNvPr id="57" name="Title 1">
            <a:extLst>
              <a:ext uri="{FF2B5EF4-FFF2-40B4-BE49-F238E27FC236}">
                <a16:creationId xmlns:a16="http://schemas.microsoft.com/office/drawing/2014/main" id="{734EB4BB-1B7D-4A4A-BEA7-5D48463E3279}"/>
              </a:ext>
            </a:extLst>
          </p:cNvPr>
          <p:cNvSpPr txBox="1">
            <a:spLocks/>
          </p:cNvSpPr>
          <p:nvPr/>
        </p:nvSpPr>
        <p:spPr>
          <a:xfrm>
            <a:off x="611559" y="175643"/>
            <a:ext cx="240180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Web</a:t>
            </a:r>
            <a:r>
              <a:rPr lang="zh-CN" altLang="en-US" sz="1800" dirty="0">
                <a:solidFill>
                  <a:schemeClr val="tx1">
                    <a:lumMod val="65000"/>
                    <a:lumOff val="35000"/>
                  </a:schemeClr>
                </a:solidFill>
                <a:latin typeface="+mn-lt"/>
                <a:ea typeface="+mn-ea"/>
                <a:cs typeface="+mn-ea"/>
                <a:sym typeface="+mn-lt"/>
              </a:rPr>
              <a:t>应用和</a:t>
            </a:r>
            <a:r>
              <a:rPr lang="en-US" altLang="zh-CN" sz="1800" dirty="0">
                <a:solidFill>
                  <a:schemeClr val="tx1">
                    <a:lumMod val="65000"/>
                    <a:lumOff val="35000"/>
                  </a:schemeClr>
                </a:solidFill>
                <a:latin typeface="+mn-lt"/>
                <a:ea typeface="+mn-ea"/>
                <a:cs typeface="+mn-ea"/>
                <a:sym typeface="+mn-lt"/>
              </a:rPr>
              <a:t>HTTP</a:t>
            </a:r>
            <a:r>
              <a:rPr lang="zh-CN" altLang="en-US" sz="1800" dirty="0">
                <a:solidFill>
                  <a:schemeClr val="tx1">
                    <a:lumMod val="65000"/>
                    <a:lumOff val="35000"/>
                  </a:schemeClr>
                </a:solidFill>
                <a:latin typeface="+mn-lt"/>
                <a:ea typeface="+mn-ea"/>
                <a:cs typeface="+mn-ea"/>
                <a:sym typeface="+mn-lt"/>
              </a:rPr>
              <a:t>协议</a:t>
            </a:r>
          </a:p>
        </p:txBody>
      </p:sp>
    </p:spTree>
    <p:extLst>
      <p:ext uri="{BB962C8B-B14F-4D97-AF65-F5344CB8AC3E}">
        <p14:creationId xmlns:p14="http://schemas.microsoft.com/office/powerpoint/2010/main" val="404492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0-#ppt_w/2"/>
                                          </p:val>
                                        </p:tav>
                                        <p:tav tm="100000">
                                          <p:val>
                                            <p:strVal val="#ppt_x"/>
                                          </p:val>
                                        </p:tav>
                                      </p:tavLst>
                                    </p:anim>
                                    <p:anim calcmode="lin" valueType="num">
                                      <p:cBhvr additive="base">
                                        <p:cTn id="8"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a:extLst>
              <a:ext uri="{FF2B5EF4-FFF2-40B4-BE49-F238E27FC236}">
                <a16:creationId xmlns:a16="http://schemas.microsoft.com/office/drawing/2014/main" id="{7AA360EA-11D8-1B4F-BCFD-24AD9C41B150}"/>
              </a:ext>
            </a:extLst>
          </p:cNvPr>
          <p:cNvSpPr>
            <a:spLocks noGrp="1" noChangeArrowheads="1"/>
          </p:cNvSpPr>
          <p:nvPr>
            <p:ph type="title"/>
          </p:nvPr>
        </p:nvSpPr>
        <p:spPr>
          <a:xfrm>
            <a:off x="838200" y="714375"/>
            <a:ext cx="10363200" cy="685800"/>
          </a:xfrm>
        </p:spPr>
        <p:txBody>
          <a:bodyPr wrap="none">
            <a:spAutoFit/>
          </a:bodyPr>
          <a:lstStyle/>
          <a:p>
            <a:pPr algn="ctr"/>
            <a:r>
              <a:rPr lang="en-US" altLang="zh-CN" sz="3600" b="1" dirty="0">
                <a:solidFill>
                  <a:schemeClr val="accent1"/>
                </a:solidFill>
                <a:latin typeface="+mn-lt"/>
                <a:ea typeface="+mn-ea"/>
                <a:cs typeface="+mn-ea"/>
              </a:rPr>
              <a:t>Cookies: </a:t>
            </a:r>
            <a:r>
              <a:rPr lang="zh-CN" altLang="en-US" sz="3600" b="1" dirty="0">
                <a:solidFill>
                  <a:schemeClr val="accent1"/>
                </a:solidFill>
                <a:latin typeface="+mn-lt"/>
                <a:ea typeface="+mn-ea"/>
                <a:cs typeface="+mn-ea"/>
              </a:rPr>
              <a:t>跟踪用户</a:t>
            </a:r>
            <a:r>
              <a:rPr lang="en-US" altLang="zh-CN" sz="3600" b="1" dirty="0">
                <a:solidFill>
                  <a:schemeClr val="accent1"/>
                </a:solidFill>
                <a:latin typeface="+mn-lt"/>
                <a:ea typeface="+mn-ea"/>
                <a:cs typeface="+mn-ea"/>
              </a:rPr>
              <a:t>(</a:t>
            </a:r>
            <a:r>
              <a:rPr lang="zh-CN" altLang="en-US" sz="3600" b="1" dirty="0">
                <a:solidFill>
                  <a:schemeClr val="accent1"/>
                </a:solidFill>
                <a:latin typeface="+mn-lt"/>
                <a:ea typeface="+mn-ea"/>
                <a:cs typeface="+mn-ea"/>
              </a:rPr>
              <a:t>续</a:t>
            </a:r>
            <a:r>
              <a:rPr lang="en-US" altLang="zh-CN" sz="3600" b="1" dirty="0">
                <a:solidFill>
                  <a:schemeClr val="accent1"/>
                </a:solidFill>
                <a:latin typeface="+mn-lt"/>
                <a:ea typeface="+mn-ea"/>
                <a:cs typeface="+mn-ea"/>
              </a:rPr>
              <a:t>.)</a:t>
            </a:r>
          </a:p>
        </p:txBody>
      </p:sp>
      <p:sp>
        <p:nvSpPr>
          <p:cNvPr id="103427" name="Rectangle 4">
            <a:extLst>
              <a:ext uri="{FF2B5EF4-FFF2-40B4-BE49-F238E27FC236}">
                <a16:creationId xmlns:a16="http://schemas.microsoft.com/office/drawing/2014/main" id="{B4D35A62-3F36-FC49-B45D-3E643A00F287}"/>
              </a:ext>
            </a:extLst>
          </p:cNvPr>
          <p:cNvSpPr>
            <a:spLocks noChangeArrowheads="1"/>
          </p:cNvSpPr>
          <p:nvPr/>
        </p:nvSpPr>
        <p:spPr bwMode="auto">
          <a:xfrm>
            <a:off x="641274" y="1441689"/>
            <a:ext cx="7576458" cy="3296566"/>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buFontTx/>
              <a:buNone/>
            </a:pPr>
            <a:r>
              <a:rPr lang="en-US" altLang="zh-CN" sz="3200" dirty="0">
                <a:solidFill>
                  <a:schemeClr val="accent2"/>
                </a:solidFill>
              </a:rPr>
              <a:t>Cookies </a:t>
            </a:r>
            <a:r>
              <a:rPr lang="zh-CN" altLang="en-US" sz="3200" dirty="0">
                <a:solidFill>
                  <a:schemeClr val="accent2"/>
                </a:solidFill>
              </a:rPr>
              <a:t>和隐私</a:t>
            </a:r>
            <a:r>
              <a:rPr lang="en-US" altLang="zh-CN" sz="3200" dirty="0">
                <a:solidFill>
                  <a:schemeClr val="accent2"/>
                </a:solidFill>
              </a:rPr>
              <a:t>:</a:t>
            </a:r>
          </a:p>
          <a:p>
            <a:pPr eaLnBrk="1" hangingPunct="1">
              <a:lnSpc>
                <a:spcPct val="150000"/>
              </a:lnSpc>
              <a:buClr>
                <a:srgbClr val="3333CC"/>
              </a:buClr>
              <a:buSzPct val="85000"/>
              <a:buFont typeface="Wingdings" pitchFamily="2" charset="2"/>
              <a:buChar char="r"/>
            </a:pPr>
            <a:r>
              <a:rPr lang="en-US" altLang="zh-CN" sz="2400" dirty="0"/>
              <a:t>cookies</a:t>
            </a:r>
            <a:r>
              <a:rPr lang="zh-CN" altLang="en-US" sz="2400" dirty="0"/>
              <a:t>允许网站更加了解你</a:t>
            </a:r>
          </a:p>
          <a:p>
            <a:pPr eaLnBrk="1" hangingPunct="1">
              <a:lnSpc>
                <a:spcPct val="150000"/>
              </a:lnSpc>
              <a:buClr>
                <a:srgbClr val="3333CC"/>
              </a:buClr>
              <a:buSzPct val="85000"/>
              <a:buFont typeface="Wingdings" pitchFamily="2" charset="2"/>
              <a:buChar char="r"/>
            </a:pPr>
            <a:r>
              <a:rPr lang="zh-CN" altLang="en-US" sz="2400" dirty="0"/>
              <a:t>你可以提供名字和</a:t>
            </a:r>
            <a:r>
              <a:rPr lang="en-US" altLang="zh-CN" sz="2400" dirty="0"/>
              <a:t>e-mail</a:t>
            </a:r>
            <a:r>
              <a:rPr lang="zh-CN" altLang="en-US" sz="2400" dirty="0"/>
              <a:t>给网站</a:t>
            </a:r>
          </a:p>
          <a:p>
            <a:pPr eaLnBrk="1" hangingPunct="1">
              <a:lnSpc>
                <a:spcPct val="150000"/>
              </a:lnSpc>
              <a:buClr>
                <a:srgbClr val="3333CC"/>
              </a:buClr>
              <a:buSzPct val="85000"/>
              <a:buFont typeface="Wingdings" pitchFamily="2" charset="2"/>
              <a:buChar char="r"/>
            </a:pPr>
            <a:r>
              <a:rPr lang="zh-CN" altLang="en-US" sz="2400" dirty="0"/>
              <a:t>广告公司通过网站获得信息</a:t>
            </a:r>
          </a:p>
          <a:p>
            <a:pPr eaLnBrk="1" hangingPunct="1">
              <a:lnSpc>
                <a:spcPct val="150000"/>
              </a:lnSpc>
              <a:buClr>
                <a:srgbClr val="3333CC"/>
              </a:buClr>
              <a:buSzPct val="85000"/>
              <a:buFont typeface="Wingdings" pitchFamily="2" charset="2"/>
              <a:buChar char="r"/>
            </a:pPr>
            <a:r>
              <a:rPr lang="en-US" altLang="zh-CN" sz="2400" dirty="0"/>
              <a:t>Cookies</a:t>
            </a:r>
            <a:r>
              <a:rPr lang="zh-CN" altLang="en-US" sz="2400" dirty="0"/>
              <a:t>不适合游动用户</a:t>
            </a:r>
          </a:p>
        </p:txBody>
      </p:sp>
      <p:sp>
        <p:nvSpPr>
          <p:cNvPr id="103428" name="Rectangle 5">
            <a:extLst>
              <a:ext uri="{FF2B5EF4-FFF2-40B4-BE49-F238E27FC236}">
                <a16:creationId xmlns:a16="http://schemas.microsoft.com/office/drawing/2014/main" id="{08758CFD-D4E5-D34D-8DDD-8A5B2716F2E8}"/>
              </a:ext>
            </a:extLst>
          </p:cNvPr>
          <p:cNvSpPr>
            <a:spLocks noChangeArrowheads="1"/>
          </p:cNvSpPr>
          <p:nvPr/>
        </p:nvSpPr>
        <p:spPr bwMode="auto">
          <a:xfrm>
            <a:off x="6970245" y="1179751"/>
            <a:ext cx="90805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zh-CN" altLang="en-US" sz="2800" b="1" dirty="0">
                <a:solidFill>
                  <a:schemeClr val="accent2"/>
                </a:solidFill>
                <a:latin typeface="Comic Sans MS" panose="030F0902030302020204" pitchFamily="66" charset="0"/>
                <a:ea typeface="宋体" panose="02010600030101010101" pitchFamily="2" charset="-122"/>
              </a:rPr>
              <a:t>补充</a:t>
            </a:r>
          </a:p>
        </p:txBody>
      </p:sp>
      <p:sp>
        <p:nvSpPr>
          <p:cNvPr id="6" name="Title 1">
            <a:extLst>
              <a:ext uri="{FF2B5EF4-FFF2-40B4-BE49-F238E27FC236}">
                <a16:creationId xmlns:a16="http://schemas.microsoft.com/office/drawing/2014/main" id="{AC71260F-BF73-C54C-8502-C1B0CEBDA492}"/>
              </a:ext>
            </a:extLst>
          </p:cNvPr>
          <p:cNvSpPr txBox="1">
            <a:spLocks/>
          </p:cNvSpPr>
          <p:nvPr/>
        </p:nvSpPr>
        <p:spPr>
          <a:xfrm>
            <a:off x="611559" y="175643"/>
            <a:ext cx="240180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Web</a:t>
            </a:r>
            <a:r>
              <a:rPr lang="zh-CN" altLang="en-US" sz="1800" dirty="0">
                <a:solidFill>
                  <a:schemeClr val="tx1">
                    <a:lumMod val="65000"/>
                    <a:lumOff val="35000"/>
                  </a:schemeClr>
                </a:solidFill>
                <a:latin typeface="+mn-lt"/>
                <a:ea typeface="+mn-ea"/>
                <a:cs typeface="+mn-ea"/>
                <a:sym typeface="+mn-lt"/>
              </a:rPr>
              <a:t>应用和</a:t>
            </a:r>
            <a:r>
              <a:rPr lang="en-US" altLang="zh-CN" sz="1800" dirty="0">
                <a:solidFill>
                  <a:schemeClr val="tx1">
                    <a:lumMod val="65000"/>
                    <a:lumOff val="35000"/>
                  </a:schemeClr>
                </a:solidFill>
                <a:latin typeface="+mn-lt"/>
                <a:ea typeface="+mn-ea"/>
                <a:cs typeface="+mn-ea"/>
                <a:sym typeface="+mn-lt"/>
              </a:rPr>
              <a:t>HTTP</a:t>
            </a:r>
            <a:r>
              <a:rPr lang="zh-CN" altLang="en-US" sz="1800" dirty="0">
                <a:solidFill>
                  <a:schemeClr val="tx1">
                    <a:lumMod val="65000"/>
                    <a:lumOff val="35000"/>
                  </a:schemeClr>
                </a:solidFill>
                <a:latin typeface="+mn-lt"/>
                <a:ea typeface="+mn-ea"/>
                <a:cs typeface="+mn-ea"/>
                <a:sym typeface="+mn-lt"/>
              </a:rPr>
              <a:t>协议</a:t>
            </a:r>
          </a:p>
        </p:txBody>
      </p:sp>
      <p:pic>
        <p:nvPicPr>
          <p:cNvPr id="2" name="图片 1"/>
          <p:cNvPicPr>
            <a:picLocks noChangeAspect="1"/>
          </p:cNvPicPr>
          <p:nvPr/>
        </p:nvPicPr>
        <p:blipFill>
          <a:blip r:embed="rId3"/>
          <a:stretch>
            <a:fillRect/>
          </a:stretch>
        </p:blipFill>
        <p:spPr>
          <a:xfrm>
            <a:off x="6568907" y="3089972"/>
            <a:ext cx="5456838" cy="3391437"/>
          </a:xfrm>
          <a:prstGeom prst="rect">
            <a:avLst/>
          </a:prstGeom>
        </p:spPr>
      </p:pic>
    </p:spTree>
    <p:extLst>
      <p:ext uri="{BB962C8B-B14F-4D97-AF65-F5344CB8AC3E}">
        <p14:creationId xmlns:p14="http://schemas.microsoft.com/office/powerpoint/2010/main" val="211902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2" name="矩形 1"/>
          <p:cNvSpPr/>
          <p:nvPr/>
        </p:nvSpPr>
        <p:spPr>
          <a:xfrm>
            <a:off x="0" y="706101"/>
            <a:ext cx="12192000" cy="4893647"/>
          </a:xfrm>
          <a:prstGeom prst="rect">
            <a:avLst/>
          </a:prstGeom>
        </p:spPr>
        <p:txBody>
          <a:bodyPr wrap="square">
            <a:spAutoFit/>
          </a:bodyPr>
          <a:lstStyle/>
          <a:p>
            <a:r>
              <a:rPr lang="en-US" altLang="zh-CN" sz="2400" dirty="0" smtClean="0">
                <a:latin typeface="+mn-ea"/>
              </a:rPr>
              <a:t>3</a:t>
            </a:r>
            <a:r>
              <a:rPr lang="zh-CN" altLang="en-US" sz="2400" dirty="0">
                <a:latin typeface="+mn-ea"/>
              </a:rPr>
              <a:t>、电路交换</a:t>
            </a:r>
            <a:endParaRPr lang="en-US" altLang="zh-CN" sz="2400" dirty="0">
              <a:latin typeface="+mn-ea"/>
            </a:endParaRPr>
          </a:p>
          <a:p>
            <a:r>
              <a:rPr lang="zh-CN" altLang="en-US" sz="2400" dirty="0">
                <a:latin typeface="+mn-ea"/>
              </a:rPr>
              <a:t>（</a:t>
            </a:r>
            <a:r>
              <a:rPr lang="en-US" altLang="zh-CN" sz="2400" dirty="0">
                <a:latin typeface="+mn-ea"/>
              </a:rPr>
              <a:t>1</a:t>
            </a:r>
            <a:r>
              <a:rPr lang="zh-CN" altLang="en-US" sz="2400" dirty="0">
                <a:latin typeface="+mn-ea"/>
              </a:rPr>
              <a:t>）预先建立连接，预留资源，发送方以恒定速度发送数据</a:t>
            </a:r>
            <a:endParaRPr lang="en-US" altLang="zh-CN" sz="2400" dirty="0">
              <a:latin typeface="+mn-ea"/>
            </a:endParaRPr>
          </a:p>
          <a:p>
            <a:r>
              <a:rPr lang="zh-CN" altLang="en-US" sz="2400" dirty="0">
                <a:latin typeface="+mn-ea"/>
              </a:rPr>
              <a:t>（</a:t>
            </a:r>
            <a:r>
              <a:rPr lang="en-US" altLang="zh-CN" sz="2400" dirty="0">
                <a:latin typeface="+mn-ea"/>
              </a:rPr>
              <a:t>2</a:t>
            </a:r>
            <a:r>
              <a:rPr lang="zh-CN" altLang="en-US" sz="2400" dirty="0">
                <a:latin typeface="+mn-ea"/>
              </a:rPr>
              <a:t>）电路和通信链路的区别</a:t>
            </a:r>
            <a:endParaRPr lang="en-US" altLang="zh-CN" sz="2400" dirty="0">
              <a:latin typeface="+mn-ea"/>
            </a:endParaRPr>
          </a:p>
          <a:p>
            <a:r>
              <a:rPr lang="zh-CN" altLang="en-US" sz="2400" dirty="0">
                <a:latin typeface="+mn-ea"/>
              </a:rPr>
              <a:t>（</a:t>
            </a:r>
            <a:r>
              <a:rPr lang="en-US" altLang="zh-CN" sz="2400" dirty="0">
                <a:latin typeface="+mn-ea"/>
              </a:rPr>
              <a:t>3</a:t>
            </a:r>
            <a:r>
              <a:rPr lang="zh-CN" altLang="en-US" sz="2400" dirty="0">
                <a:latin typeface="+mn-ea"/>
              </a:rPr>
              <a:t>）链路带宽和一条电路的传输速率的关系</a:t>
            </a:r>
            <a:endParaRPr lang="en-US" altLang="zh-CN" sz="2400" dirty="0">
              <a:latin typeface="+mn-ea"/>
            </a:endParaRPr>
          </a:p>
          <a:p>
            <a:r>
              <a:rPr lang="zh-CN" altLang="en-US" sz="2400" dirty="0">
                <a:latin typeface="+mn-ea"/>
              </a:rPr>
              <a:t>（</a:t>
            </a:r>
            <a:r>
              <a:rPr lang="en-US" altLang="zh-CN" sz="2400" dirty="0">
                <a:latin typeface="+mn-ea"/>
              </a:rPr>
              <a:t>4</a:t>
            </a:r>
            <a:r>
              <a:rPr lang="zh-CN" altLang="en-US" sz="2400" dirty="0">
                <a:latin typeface="+mn-ea"/>
              </a:rPr>
              <a:t>）频分多路复用和时分多路复用</a:t>
            </a:r>
            <a:endParaRPr lang="en-US" altLang="zh-CN" sz="2400" dirty="0">
              <a:latin typeface="+mn-ea"/>
            </a:endParaRPr>
          </a:p>
          <a:p>
            <a:r>
              <a:rPr lang="zh-CN" altLang="en-US" sz="2400" dirty="0">
                <a:latin typeface="+mn-ea"/>
              </a:rPr>
              <a:t>（</a:t>
            </a:r>
            <a:r>
              <a:rPr lang="en-US" altLang="zh-CN" sz="2400" dirty="0">
                <a:latin typeface="+mn-ea"/>
              </a:rPr>
              <a:t>5</a:t>
            </a:r>
            <a:r>
              <a:rPr lang="zh-CN" altLang="en-US" sz="2400" dirty="0">
                <a:latin typeface="+mn-ea"/>
              </a:rPr>
              <a:t>）电路交换的优缺点：电路级的</a:t>
            </a:r>
            <a:r>
              <a:rPr lang="zh-CN" altLang="en-US" sz="2400" dirty="0" smtClean="0">
                <a:latin typeface="+mn-ea"/>
              </a:rPr>
              <a:t>性能，时延小；</a:t>
            </a:r>
            <a:r>
              <a:rPr lang="zh-CN" altLang="en-US" sz="2400" dirty="0">
                <a:latin typeface="+mn-ea"/>
              </a:rPr>
              <a:t>效率低；创建连接过程复杂</a:t>
            </a:r>
          </a:p>
          <a:p>
            <a:endParaRPr lang="en-US" altLang="zh-CN" sz="2400" dirty="0" smtClean="0">
              <a:latin typeface="+mn-ea"/>
            </a:endParaRPr>
          </a:p>
          <a:p>
            <a:r>
              <a:rPr lang="en-US" altLang="zh-CN" sz="2400" dirty="0" smtClean="0">
                <a:latin typeface="+mn-ea"/>
              </a:rPr>
              <a:t>4</a:t>
            </a:r>
            <a:r>
              <a:rPr lang="zh-CN" altLang="en-US" sz="2400" dirty="0" smtClean="0">
                <a:latin typeface="+mn-ea"/>
              </a:rPr>
              <a:t>、分组交换</a:t>
            </a:r>
            <a:endParaRPr lang="en-US" altLang="zh-CN" sz="2400" dirty="0" smtClean="0">
              <a:latin typeface="+mn-ea"/>
            </a:endParaRPr>
          </a:p>
          <a:p>
            <a:r>
              <a:rPr lang="zh-CN" altLang="en-US" sz="2400" dirty="0" smtClean="0">
                <a:latin typeface="+mn-ea"/>
              </a:rPr>
              <a:t>（</a:t>
            </a:r>
            <a:r>
              <a:rPr lang="en-US" altLang="zh-CN" sz="2400" dirty="0" smtClean="0">
                <a:latin typeface="+mn-ea"/>
              </a:rPr>
              <a:t>1</a:t>
            </a:r>
            <a:r>
              <a:rPr lang="zh-CN" altLang="en-US" sz="2400" dirty="0" smtClean="0">
                <a:latin typeface="+mn-ea"/>
              </a:rPr>
              <a:t>）报文：</a:t>
            </a:r>
            <a:r>
              <a:rPr lang="zh-CN" altLang="en-US" sz="2400" dirty="0">
                <a:latin typeface="+mn-ea"/>
              </a:rPr>
              <a:t>应用程序要传输的</a:t>
            </a:r>
            <a:r>
              <a:rPr lang="zh-CN" altLang="en-US" sz="2400" dirty="0" smtClean="0">
                <a:latin typeface="+mn-ea"/>
              </a:rPr>
              <a:t>信息，包含控制或数据</a:t>
            </a:r>
            <a:endParaRPr lang="en-US" altLang="zh-CN" sz="2400" dirty="0" smtClean="0">
              <a:latin typeface="+mn-ea"/>
            </a:endParaRPr>
          </a:p>
          <a:p>
            <a:r>
              <a:rPr lang="zh-CN" altLang="en-US" sz="2400" dirty="0" smtClean="0">
                <a:latin typeface="+mn-ea"/>
              </a:rPr>
              <a:t>（</a:t>
            </a:r>
            <a:r>
              <a:rPr lang="en-US" altLang="zh-CN" sz="2400" dirty="0" smtClean="0">
                <a:latin typeface="+mn-ea"/>
              </a:rPr>
              <a:t>2</a:t>
            </a:r>
            <a:r>
              <a:rPr lang="zh-CN" altLang="en-US" sz="2400" dirty="0" smtClean="0">
                <a:latin typeface="+mn-ea"/>
              </a:rPr>
              <a:t>）分组：报文拆分成若干的数据块，每个数据块加上头部信息，构成分组</a:t>
            </a:r>
            <a:endParaRPr lang="en-US" altLang="zh-CN" sz="2400" dirty="0" smtClean="0">
              <a:latin typeface="+mn-ea"/>
            </a:endParaRPr>
          </a:p>
          <a:p>
            <a:r>
              <a:rPr lang="zh-CN" altLang="en-US" sz="2400" dirty="0" smtClean="0">
                <a:latin typeface="+mn-ea"/>
              </a:rPr>
              <a:t>（</a:t>
            </a:r>
            <a:r>
              <a:rPr lang="en-US" altLang="zh-CN" sz="2400" dirty="0" smtClean="0">
                <a:latin typeface="+mn-ea"/>
              </a:rPr>
              <a:t>3</a:t>
            </a:r>
            <a:r>
              <a:rPr lang="zh-CN" altLang="en-US" sz="2400" dirty="0" smtClean="0">
                <a:latin typeface="+mn-ea"/>
              </a:rPr>
              <a:t>）特点：每个</a:t>
            </a:r>
            <a:r>
              <a:rPr lang="zh-CN" altLang="en-US" sz="2400" dirty="0">
                <a:latin typeface="+mn-ea"/>
              </a:rPr>
              <a:t>分组使用全部链路</a:t>
            </a:r>
            <a:r>
              <a:rPr lang="zh-CN" altLang="en-US" sz="2400" dirty="0" smtClean="0">
                <a:latin typeface="+mn-ea"/>
              </a:rPr>
              <a:t>带宽；传输过程采用存储转发；排队时延和分组丢失；转发表和路由选择协议</a:t>
            </a:r>
            <a:endParaRPr lang="en-US" altLang="zh-CN" sz="2400" dirty="0" smtClean="0">
              <a:latin typeface="+mn-ea"/>
            </a:endParaRPr>
          </a:p>
          <a:p>
            <a:endParaRPr lang="zh-CN" altLang="en-US" sz="2400" dirty="0">
              <a:latin typeface="+mn-ea"/>
            </a:endParaRPr>
          </a:p>
        </p:txBody>
      </p:sp>
      <p:sp>
        <p:nvSpPr>
          <p:cNvPr id="4" name="矩形 3"/>
          <p:cNvSpPr/>
          <p:nvPr/>
        </p:nvSpPr>
        <p:spPr>
          <a:xfrm>
            <a:off x="11098283" y="521435"/>
            <a:ext cx="822661" cy="369332"/>
          </a:xfrm>
          <a:prstGeom prst="rect">
            <a:avLst/>
          </a:prstGeom>
        </p:spPr>
        <p:txBody>
          <a:bodyPr wrap="none">
            <a:spAutoFit/>
          </a:bodyPr>
          <a:lstStyle/>
          <a:p>
            <a:r>
              <a:rPr lang="en-US" altLang="zh-CN" dirty="0" smtClean="0">
                <a:latin typeface="+mn-ea"/>
              </a:rPr>
              <a:t>03/04</a:t>
            </a:r>
            <a:endParaRPr lang="zh-CN" altLang="en-US" dirty="0"/>
          </a:p>
        </p:txBody>
      </p:sp>
    </p:spTree>
    <p:extLst>
      <p:ext uri="{BB962C8B-B14F-4D97-AF65-F5344CB8AC3E}">
        <p14:creationId xmlns:p14="http://schemas.microsoft.com/office/powerpoint/2010/main" val="18951771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a:extLst>
              <a:ext uri="{FF2B5EF4-FFF2-40B4-BE49-F238E27FC236}">
                <a16:creationId xmlns:a16="http://schemas.microsoft.com/office/drawing/2014/main" id="{1F8E80ED-0089-7E4D-B31A-35A8922F2E70}"/>
              </a:ext>
            </a:extLst>
          </p:cNvPr>
          <p:cNvSpPr>
            <a:spLocks noChangeArrowheads="1"/>
          </p:cNvSpPr>
          <p:nvPr/>
        </p:nvSpPr>
        <p:spPr bwMode="auto">
          <a:xfrm>
            <a:off x="3487629" y="446088"/>
            <a:ext cx="4946867" cy="5909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33CC"/>
              </a:buClr>
              <a:buSzPct val="85000"/>
              <a:buFont typeface="Wingdings" pitchFamily="2" charset="2"/>
              <a:buChar char="r"/>
              <a:defRPr sz="3200" b="1">
                <a:solidFill>
                  <a:schemeClr val="tx1"/>
                </a:solidFill>
                <a:latin typeface="Comic Sans MS" panose="030F0902030302020204" pitchFamily="66" charset="0"/>
                <a:ea typeface="宋体" panose="02010600030101010101" pitchFamily="2" charset="-122"/>
              </a:defRPr>
            </a:lvl1pPr>
            <a:lvl2pPr marL="742950" indent="-285750">
              <a:spcBef>
                <a:spcPct val="20000"/>
              </a:spcBef>
              <a:buClr>
                <a:srgbClr val="3333CC"/>
              </a:buClr>
              <a:buSzPct val="85000"/>
              <a:buFont typeface="Wingdings" pitchFamily="2" charset="2"/>
              <a:buChar char="m"/>
              <a:defRPr sz="2800" b="1">
                <a:solidFill>
                  <a:schemeClr val="tx1"/>
                </a:solidFill>
                <a:latin typeface="Comic Sans MS" panose="030F0902030302020204" pitchFamily="66" charset="0"/>
                <a:ea typeface="宋体" panose="02010600030101010101" pitchFamily="2" charset="-122"/>
              </a:defRPr>
            </a:lvl2pPr>
            <a:lvl3pPr marL="1143000" indent="-228600">
              <a:spcBef>
                <a:spcPct val="20000"/>
              </a:spcBef>
              <a:buChar char="•"/>
              <a:defRPr sz="2400" b="1">
                <a:solidFill>
                  <a:schemeClr val="tx1"/>
                </a:solidFill>
                <a:latin typeface="Comic Sans MS" panose="030F0902030302020204" pitchFamily="66" charset="0"/>
                <a:ea typeface="宋体" panose="02010600030101010101" pitchFamily="2" charset="-122"/>
              </a:defRPr>
            </a:lvl3pPr>
            <a:lvl4pPr marL="1600200" indent="-228600">
              <a:spcBef>
                <a:spcPct val="20000"/>
              </a:spcBef>
              <a:buChar char="–"/>
              <a:defRPr sz="2000" b="1">
                <a:solidFill>
                  <a:schemeClr val="tx1"/>
                </a:solidFill>
                <a:latin typeface="Comic Sans MS" panose="030F0902030302020204" pitchFamily="66"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None/>
            </a:pPr>
            <a:r>
              <a:rPr lang="en-US" altLang="zh-CN" sz="3600" dirty="0">
                <a:solidFill>
                  <a:schemeClr val="accent1"/>
                </a:solidFill>
                <a:latin typeface="+mn-lt"/>
                <a:ea typeface="+mn-ea"/>
                <a:cs typeface="+mn-ea"/>
              </a:rPr>
              <a:t>Web </a:t>
            </a:r>
            <a:r>
              <a:rPr lang="zh-CN" altLang="en-US" sz="3600" dirty="0">
                <a:solidFill>
                  <a:schemeClr val="accent1"/>
                </a:solidFill>
                <a:latin typeface="+mn-lt"/>
                <a:ea typeface="+mn-ea"/>
                <a:cs typeface="+mn-ea"/>
              </a:rPr>
              <a:t>缓存 </a:t>
            </a:r>
            <a:r>
              <a:rPr lang="en-US" altLang="zh-CN" sz="3600" dirty="0">
                <a:solidFill>
                  <a:schemeClr val="accent1"/>
                </a:solidFill>
                <a:latin typeface="+mn-lt"/>
                <a:ea typeface="+mn-ea"/>
                <a:cs typeface="+mn-ea"/>
              </a:rPr>
              <a:t>(</a:t>
            </a:r>
            <a:r>
              <a:rPr lang="zh-CN" altLang="en-US" sz="3600" dirty="0">
                <a:solidFill>
                  <a:schemeClr val="accent1"/>
                </a:solidFill>
                <a:latin typeface="+mn-lt"/>
                <a:ea typeface="+mn-ea"/>
                <a:cs typeface="+mn-ea"/>
              </a:rPr>
              <a:t>代理服务器</a:t>
            </a:r>
            <a:r>
              <a:rPr lang="en-US" altLang="zh-CN" sz="3600" dirty="0">
                <a:solidFill>
                  <a:schemeClr val="accent1"/>
                </a:solidFill>
                <a:latin typeface="+mn-lt"/>
                <a:ea typeface="+mn-ea"/>
                <a:cs typeface="+mn-ea"/>
              </a:rPr>
              <a:t>)</a:t>
            </a:r>
          </a:p>
        </p:txBody>
      </p:sp>
      <p:grpSp>
        <p:nvGrpSpPr>
          <p:cNvPr id="3" name="组合 2"/>
          <p:cNvGrpSpPr/>
          <p:nvPr/>
        </p:nvGrpSpPr>
        <p:grpSpPr>
          <a:xfrm>
            <a:off x="6831637" y="2305050"/>
            <a:ext cx="5099185" cy="3825148"/>
            <a:chOff x="6831637" y="2305050"/>
            <a:chExt cx="5099185" cy="3825148"/>
          </a:xfrm>
        </p:grpSpPr>
        <p:graphicFrame>
          <p:nvGraphicFramePr>
            <p:cNvPr id="107523" name="Object 5">
              <a:extLst>
                <a:ext uri="{FF2B5EF4-FFF2-40B4-BE49-F238E27FC236}">
                  <a16:creationId xmlns:a16="http://schemas.microsoft.com/office/drawing/2014/main" id="{74CBCF17-09D0-E842-844D-41ED826272FE}"/>
                </a:ext>
              </a:extLst>
            </p:cNvPr>
            <p:cNvGraphicFramePr>
              <a:graphicFrameLocks/>
            </p:cNvGraphicFramePr>
            <p:nvPr>
              <p:extLst/>
            </p:nvPr>
          </p:nvGraphicFramePr>
          <p:xfrm>
            <a:off x="7031148" y="2611438"/>
            <a:ext cx="528638" cy="427037"/>
          </p:xfrm>
          <a:graphic>
            <a:graphicData uri="http://schemas.openxmlformats.org/presentationml/2006/ole">
              <mc:AlternateContent xmlns:mc="http://schemas.openxmlformats.org/markup-compatibility/2006">
                <mc:Choice xmlns:v="urn:schemas-microsoft-com:vml" Requires="v">
                  <p:oleObj spid="_x0000_s1150" name="Clip" r:id="rId4" imgW="3048000" imgH="2463800" progId="MS_ClipArt_Gallery.2">
                    <p:embed/>
                  </p:oleObj>
                </mc:Choice>
                <mc:Fallback>
                  <p:oleObj name="Clip" r:id="rId4" imgW="3048000" imgH="2463800" progId="MS_ClipArt_Gallery.2">
                    <p:embed/>
                    <p:pic>
                      <p:nvPicPr>
                        <p:cNvPr id="107523" name="Object 5">
                          <a:extLst>
                            <a:ext uri="{FF2B5EF4-FFF2-40B4-BE49-F238E27FC236}">
                              <a16:creationId xmlns:a16="http://schemas.microsoft.com/office/drawing/2014/main" id="{74CBCF17-09D0-E842-844D-41ED826272F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1148" y="2611438"/>
                          <a:ext cx="52863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4" name="Rectangle 6">
              <a:extLst>
                <a:ext uri="{FF2B5EF4-FFF2-40B4-BE49-F238E27FC236}">
                  <a16:creationId xmlns:a16="http://schemas.microsoft.com/office/drawing/2014/main" id="{7DCF6209-AD81-F24E-A9CF-B8C52F563C3C}"/>
                </a:ext>
              </a:extLst>
            </p:cNvPr>
            <p:cNvSpPr>
              <a:spLocks noChangeArrowheads="1"/>
            </p:cNvSpPr>
            <p:nvPr/>
          </p:nvSpPr>
          <p:spPr bwMode="auto">
            <a:xfrm>
              <a:off x="6831637" y="3079750"/>
              <a:ext cx="87844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zh-CN" altLang="en-US" sz="1800" b="1"/>
                <a:t>客户机</a:t>
              </a:r>
            </a:p>
          </p:txBody>
        </p:sp>
        <p:graphicFrame>
          <p:nvGraphicFramePr>
            <p:cNvPr id="107525" name="Object 7">
              <a:extLst>
                <a:ext uri="{FF2B5EF4-FFF2-40B4-BE49-F238E27FC236}">
                  <a16:creationId xmlns:a16="http://schemas.microsoft.com/office/drawing/2014/main" id="{84C12410-9C68-2942-8605-CC5EADE39176}"/>
                </a:ext>
              </a:extLst>
            </p:cNvPr>
            <p:cNvGraphicFramePr>
              <a:graphicFrameLocks/>
            </p:cNvGraphicFramePr>
            <p:nvPr>
              <p:extLst/>
            </p:nvPr>
          </p:nvGraphicFramePr>
          <p:xfrm>
            <a:off x="7306242" y="5099225"/>
            <a:ext cx="528637" cy="425450"/>
          </p:xfrm>
          <a:graphic>
            <a:graphicData uri="http://schemas.openxmlformats.org/presentationml/2006/ole">
              <mc:AlternateContent xmlns:mc="http://schemas.openxmlformats.org/markup-compatibility/2006">
                <mc:Choice xmlns:v="urn:schemas-microsoft-com:vml" Requires="v">
                  <p:oleObj spid="_x0000_s1151" name="Clip" r:id="rId6" imgW="3048000" imgH="2463800" progId="MS_ClipArt_Gallery.2">
                    <p:embed/>
                  </p:oleObj>
                </mc:Choice>
                <mc:Fallback>
                  <p:oleObj name="Clip" r:id="rId6" imgW="3048000" imgH="2463800" progId="MS_ClipArt_Gallery.2">
                    <p:embed/>
                    <p:pic>
                      <p:nvPicPr>
                        <p:cNvPr id="107525" name="Object 7">
                          <a:extLst>
                            <a:ext uri="{FF2B5EF4-FFF2-40B4-BE49-F238E27FC236}">
                              <a16:creationId xmlns:a16="http://schemas.microsoft.com/office/drawing/2014/main" id="{84C12410-9C68-2942-8605-CC5EADE39176}"/>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6242" y="5099225"/>
                          <a:ext cx="528637"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6" name="Rectangle 8">
              <a:extLst>
                <a:ext uri="{FF2B5EF4-FFF2-40B4-BE49-F238E27FC236}">
                  <a16:creationId xmlns:a16="http://schemas.microsoft.com/office/drawing/2014/main" id="{74954760-48F4-3049-9A1D-DBC9A615E522}"/>
                </a:ext>
              </a:extLst>
            </p:cNvPr>
            <p:cNvSpPr>
              <a:spLocks noChangeArrowheads="1"/>
            </p:cNvSpPr>
            <p:nvPr/>
          </p:nvSpPr>
          <p:spPr bwMode="auto">
            <a:xfrm>
              <a:off x="8801056" y="2546350"/>
              <a:ext cx="878446"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zh-CN" altLang="en-US" sz="1800"/>
                <a:t>代理</a:t>
              </a:r>
            </a:p>
            <a:p>
              <a:pPr algn="ctr">
                <a:spcBef>
                  <a:spcPct val="0"/>
                </a:spcBef>
                <a:buFontTx/>
                <a:buNone/>
              </a:pPr>
              <a:r>
                <a:rPr lang="zh-CN" altLang="en-US" sz="1800"/>
                <a:t>服务器</a:t>
              </a:r>
            </a:p>
          </p:txBody>
        </p:sp>
        <p:grpSp>
          <p:nvGrpSpPr>
            <p:cNvPr id="107527" name="Group 17">
              <a:extLst>
                <a:ext uri="{FF2B5EF4-FFF2-40B4-BE49-F238E27FC236}">
                  <a16:creationId xmlns:a16="http://schemas.microsoft.com/office/drawing/2014/main" id="{D271FBF6-FF6B-0247-BC35-58F1E7AE35C8}"/>
                </a:ext>
              </a:extLst>
            </p:cNvPr>
            <p:cNvGrpSpPr>
              <a:grpSpLocks/>
            </p:cNvGrpSpPr>
            <p:nvPr/>
          </p:nvGrpSpPr>
          <p:grpSpPr bwMode="auto">
            <a:xfrm>
              <a:off x="9095023" y="3824288"/>
              <a:ext cx="346075" cy="741362"/>
              <a:chOff x="3935" y="2196"/>
              <a:chExt cx="218" cy="467"/>
            </a:xfrm>
          </p:grpSpPr>
          <p:sp>
            <p:nvSpPr>
              <p:cNvPr id="107563" name="AutoShape 9">
                <a:extLst>
                  <a:ext uri="{FF2B5EF4-FFF2-40B4-BE49-F238E27FC236}">
                    <a16:creationId xmlns:a16="http://schemas.microsoft.com/office/drawing/2014/main" id="{0317050C-8C4E-C14A-819F-453EF8AA589A}"/>
                  </a:ext>
                </a:extLst>
              </p:cNvPr>
              <p:cNvSpPr>
                <a:spLocks noChangeArrowheads="1"/>
              </p:cNvSpPr>
              <p:nvPr/>
            </p:nvSpPr>
            <p:spPr bwMode="auto">
              <a:xfrm>
                <a:off x="3935" y="2555"/>
                <a:ext cx="218" cy="108"/>
              </a:xfrm>
              <a:prstGeom prst="parallelogram">
                <a:avLst>
                  <a:gd name="adj" fmla="val 77741"/>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800">
                  <a:solidFill>
                    <a:schemeClr val="accent2"/>
                  </a:solidFill>
                </a:endParaRPr>
              </a:p>
            </p:txBody>
          </p:sp>
          <p:sp>
            <p:nvSpPr>
              <p:cNvPr id="107564" name="Rectangle 10">
                <a:extLst>
                  <a:ext uri="{FF2B5EF4-FFF2-40B4-BE49-F238E27FC236}">
                    <a16:creationId xmlns:a16="http://schemas.microsoft.com/office/drawing/2014/main" id="{5BEEB9B8-FE96-D240-825C-17F2709958AB}"/>
                  </a:ext>
                </a:extLst>
              </p:cNvPr>
              <p:cNvSpPr>
                <a:spLocks noChangeArrowheads="1"/>
              </p:cNvSpPr>
              <p:nvPr/>
            </p:nvSpPr>
            <p:spPr bwMode="auto">
              <a:xfrm>
                <a:off x="4045" y="2198"/>
                <a:ext cx="101" cy="36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800">
                  <a:solidFill>
                    <a:schemeClr val="accent2"/>
                  </a:solidFill>
                </a:endParaRPr>
              </a:p>
            </p:txBody>
          </p:sp>
          <p:sp>
            <p:nvSpPr>
              <p:cNvPr id="107565" name="Rectangle 11">
                <a:extLst>
                  <a:ext uri="{FF2B5EF4-FFF2-40B4-BE49-F238E27FC236}">
                    <a16:creationId xmlns:a16="http://schemas.microsoft.com/office/drawing/2014/main" id="{F8BA4E7B-0674-0C46-8144-DC67333FA80B}"/>
                  </a:ext>
                </a:extLst>
              </p:cNvPr>
              <p:cNvSpPr>
                <a:spLocks noChangeArrowheads="1"/>
              </p:cNvSpPr>
              <p:nvPr/>
            </p:nvSpPr>
            <p:spPr bwMode="auto">
              <a:xfrm>
                <a:off x="3937" y="2301"/>
                <a:ext cx="137" cy="358"/>
              </a:xfrm>
              <a:prstGeom prst="rect">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800">
                  <a:solidFill>
                    <a:schemeClr val="accent2"/>
                  </a:solidFill>
                </a:endParaRPr>
              </a:p>
            </p:txBody>
          </p:sp>
          <p:sp>
            <p:nvSpPr>
              <p:cNvPr id="107566" name="AutoShape 12">
                <a:extLst>
                  <a:ext uri="{FF2B5EF4-FFF2-40B4-BE49-F238E27FC236}">
                    <a16:creationId xmlns:a16="http://schemas.microsoft.com/office/drawing/2014/main" id="{089D2A28-C5F3-F349-A3B9-E981FCC26B19}"/>
                  </a:ext>
                </a:extLst>
              </p:cNvPr>
              <p:cNvSpPr>
                <a:spLocks noChangeArrowheads="1"/>
              </p:cNvSpPr>
              <p:nvPr/>
            </p:nvSpPr>
            <p:spPr bwMode="auto">
              <a:xfrm>
                <a:off x="3936" y="2196"/>
                <a:ext cx="216" cy="106"/>
              </a:xfrm>
              <a:prstGeom prst="parallelogram">
                <a:avLst>
                  <a:gd name="adj" fmla="val 78481"/>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800">
                  <a:solidFill>
                    <a:schemeClr val="accent2"/>
                  </a:solidFill>
                </a:endParaRPr>
              </a:p>
            </p:txBody>
          </p:sp>
          <p:sp>
            <p:nvSpPr>
              <p:cNvPr id="107567" name="Line 13">
                <a:extLst>
                  <a:ext uri="{FF2B5EF4-FFF2-40B4-BE49-F238E27FC236}">
                    <a16:creationId xmlns:a16="http://schemas.microsoft.com/office/drawing/2014/main" id="{C2D2FA66-7C4B-5047-8383-6430EA7B916D}"/>
                  </a:ext>
                </a:extLst>
              </p:cNvPr>
              <p:cNvSpPr>
                <a:spLocks noChangeShapeType="1"/>
              </p:cNvSpPr>
              <p:nvPr/>
            </p:nvSpPr>
            <p:spPr bwMode="auto">
              <a:xfrm>
                <a:off x="4153" y="2203"/>
                <a:ext cx="0" cy="3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solidFill>
                    <a:schemeClr val="accent2"/>
                  </a:solidFill>
                </a:endParaRPr>
              </a:p>
            </p:txBody>
          </p:sp>
          <p:sp>
            <p:nvSpPr>
              <p:cNvPr id="107568" name="Line 14">
                <a:extLst>
                  <a:ext uri="{FF2B5EF4-FFF2-40B4-BE49-F238E27FC236}">
                    <a16:creationId xmlns:a16="http://schemas.microsoft.com/office/drawing/2014/main" id="{C41D4E4F-6052-A746-A679-D4539187F4CD}"/>
                  </a:ext>
                </a:extLst>
              </p:cNvPr>
              <p:cNvSpPr>
                <a:spLocks noChangeShapeType="1"/>
              </p:cNvSpPr>
              <p:nvPr/>
            </p:nvSpPr>
            <p:spPr bwMode="auto">
              <a:xfrm flipH="1">
                <a:off x="4075" y="2555"/>
                <a:ext cx="78" cy="10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solidFill>
                    <a:schemeClr val="accent2"/>
                  </a:solidFill>
                </a:endParaRPr>
              </a:p>
            </p:txBody>
          </p:sp>
          <p:sp>
            <p:nvSpPr>
              <p:cNvPr id="107569" name="Rectangle 15">
                <a:extLst>
                  <a:ext uri="{FF2B5EF4-FFF2-40B4-BE49-F238E27FC236}">
                    <a16:creationId xmlns:a16="http://schemas.microsoft.com/office/drawing/2014/main" id="{40E4741B-E4AA-274E-98AE-C5CD6BF643C8}"/>
                  </a:ext>
                </a:extLst>
              </p:cNvPr>
              <p:cNvSpPr>
                <a:spLocks noChangeArrowheads="1"/>
              </p:cNvSpPr>
              <p:nvPr/>
            </p:nvSpPr>
            <p:spPr bwMode="auto">
              <a:xfrm>
                <a:off x="3955" y="2348"/>
                <a:ext cx="89" cy="206"/>
              </a:xfrm>
              <a:prstGeom prst="rect">
                <a:avLst/>
              </a:prstGeom>
              <a:solidFill>
                <a:schemeClr val="accent2"/>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800">
                  <a:solidFill>
                    <a:schemeClr val="accent2"/>
                  </a:solidFill>
                </a:endParaRPr>
              </a:p>
            </p:txBody>
          </p:sp>
          <p:sp>
            <p:nvSpPr>
              <p:cNvPr id="107570" name="Rectangle 16">
                <a:extLst>
                  <a:ext uri="{FF2B5EF4-FFF2-40B4-BE49-F238E27FC236}">
                    <a16:creationId xmlns:a16="http://schemas.microsoft.com/office/drawing/2014/main" id="{A8B954DE-3E31-7E42-9679-8289EBAD64C2}"/>
                  </a:ext>
                </a:extLst>
              </p:cNvPr>
              <p:cNvSpPr>
                <a:spLocks noChangeArrowheads="1"/>
              </p:cNvSpPr>
              <p:nvPr/>
            </p:nvSpPr>
            <p:spPr bwMode="auto">
              <a:xfrm>
                <a:off x="3967" y="2410"/>
                <a:ext cx="70" cy="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800">
                  <a:solidFill>
                    <a:schemeClr val="accent2"/>
                  </a:solidFill>
                </a:endParaRPr>
              </a:p>
            </p:txBody>
          </p:sp>
        </p:grpSp>
        <p:sp>
          <p:nvSpPr>
            <p:cNvPr id="107528" name="Freeform 18">
              <a:extLst>
                <a:ext uri="{FF2B5EF4-FFF2-40B4-BE49-F238E27FC236}">
                  <a16:creationId xmlns:a16="http://schemas.microsoft.com/office/drawing/2014/main" id="{F929429A-A536-D446-A1CD-2685FB518EBA}"/>
                </a:ext>
              </a:extLst>
            </p:cNvPr>
            <p:cNvSpPr>
              <a:spLocks/>
            </p:cNvSpPr>
            <p:nvPr/>
          </p:nvSpPr>
          <p:spPr bwMode="auto">
            <a:xfrm>
              <a:off x="7658336" y="3313113"/>
              <a:ext cx="3252787" cy="733425"/>
            </a:xfrm>
            <a:custGeom>
              <a:avLst/>
              <a:gdLst>
                <a:gd name="T0" fmla="*/ 0 w 2049"/>
                <a:gd name="T1" fmla="*/ 2147483646 h 461"/>
                <a:gd name="T2" fmla="*/ 2147483646 w 2049"/>
                <a:gd name="T3" fmla="*/ 2147483646 h 461"/>
                <a:gd name="T4" fmla="*/ 2147483646 w 2049"/>
                <a:gd name="T5" fmla="*/ 0 h 461"/>
                <a:gd name="T6" fmla="*/ 0 60000 65536"/>
                <a:gd name="T7" fmla="*/ 0 60000 65536"/>
                <a:gd name="T8" fmla="*/ 0 60000 65536"/>
                <a:gd name="T9" fmla="*/ 0 w 2049"/>
                <a:gd name="T10" fmla="*/ 0 h 461"/>
                <a:gd name="T11" fmla="*/ 2049 w 2049"/>
                <a:gd name="T12" fmla="*/ 461 h 461"/>
              </a:gdLst>
              <a:ahLst/>
              <a:cxnLst>
                <a:cxn ang="T6">
                  <a:pos x="T0" y="T1"/>
                </a:cxn>
                <a:cxn ang="T7">
                  <a:pos x="T2" y="T3"/>
                </a:cxn>
                <a:cxn ang="T8">
                  <a:pos x="T4" y="T5"/>
                </a:cxn>
              </a:cxnLst>
              <a:rect l="T9" t="T10" r="T11" b="T12"/>
              <a:pathLst>
                <a:path w="2049" h="461">
                  <a:moveTo>
                    <a:pt x="0" y="2"/>
                  </a:moveTo>
                  <a:lnTo>
                    <a:pt x="1011" y="460"/>
                  </a:lnTo>
                  <a:lnTo>
                    <a:pt x="2048" y="0"/>
                  </a:lnTo>
                </a:path>
              </a:pathLst>
            </a:custGeom>
            <a:noFill/>
            <a:ln w="25400" cap="rnd">
              <a:solidFill>
                <a:srgbClr val="FF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en-US">
                <a:solidFill>
                  <a:schemeClr val="accent2"/>
                </a:solidFill>
              </a:endParaRPr>
            </a:p>
          </p:txBody>
        </p:sp>
        <p:sp>
          <p:nvSpPr>
            <p:cNvPr id="107529" name="Line 19">
              <a:extLst>
                <a:ext uri="{FF2B5EF4-FFF2-40B4-BE49-F238E27FC236}">
                  <a16:creationId xmlns:a16="http://schemas.microsoft.com/office/drawing/2014/main" id="{0814260E-75C4-9441-AA74-B7AD7F25963B}"/>
                </a:ext>
              </a:extLst>
            </p:cNvPr>
            <p:cNvSpPr>
              <a:spLocks noChangeShapeType="1"/>
            </p:cNvSpPr>
            <p:nvPr/>
          </p:nvSpPr>
          <p:spPr bwMode="auto">
            <a:xfrm flipV="1">
              <a:off x="7874686" y="4656138"/>
              <a:ext cx="1401762" cy="760412"/>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solidFill>
                  <a:schemeClr val="accent2"/>
                </a:solidFill>
              </a:endParaRPr>
            </a:p>
          </p:txBody>
        </p:sp>
        <p:sp>
          <p:nvSpPr>
            <p:cNvPr id="107530" name="Line 20">
              <a:extLst>
                <a:ext uri="{FF2B5EF4-FFF2-40B4-BE49-F238E27FC236}">
                  <a16:creationId xmlns:a16="http://schemas.microsoft.com/office/drawing/2014/main" id="{CD2677DB-6871-2D4F-BE5A-9C3700A9924A}"/>
                </a:ext>
              </a:extLst>
            </p:cNvPr>
            <p:cNvSpPr>
              <a:spLocks noChangeShapeType="1"/>
            </p:cNvSpPr>
            <p:nvPr/>
          </p:nvSpPr>
          <p:spPr bwMode="auto">
            <a:xfrm flipH="1">
              <a:off x="7927073" y="4745038"/>
              <a:ext cx="1403350" cy="785812"/>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solidFill>
                  <a:schemeClr val="accent2"/>
                </a:solidFill>
              </a:endParaRPr>
            </a:p>
          </p:txBody>
        </p:sp>
        <p:sp>
          <p:nvSpPr>
            <p:cNvPr id="107531" name="Rectangle 21">
              <a:extLst>
                <a:ext uri="{FF2B5EF4-FFF2-40B4-BE49-F238E27FC236}">
                  <a16:creationId xmlns:a16="http://schemas.microsoft.com/office/drawing/2014/main" id="{0D735DEF-221C-894A-8E49-B43F1549E669}"/>
                </a:ext>
              </a:extLst>
            </p:cNvPr>
            <p:cNvSpPr>
              <a:spLocks noChangeArrowheads="1"/>
            </p:cNvSpPr>
            <p:nvPr/>
          </p:nvSpPr>
          <p:spPr bwMode="auto">
            <a:xfrm>
              <a:off x="7114668" y="5637388"/>
              <a:ext cx="87844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zh-CN" altLang="en-US" sz="1800"/>
                <a:t>客户机</a:t>
              </a:r>
            </a:p>
          </p:txBody>
        </p:sp>
        <p:sp>
          <p:nvSpPr>
            <p:cNvPr id="107532" name="Rectangle 22">
              <a:extLst>
                <a:ext uri="{FF2B5EF4-FFF2-40B4-BE49-F238E27FC236}">
                  <a16:creationId xmlns:a16="http://schemas.microsoft.com/office/drawing/2014/main" id="{AB676547-C2AD-2F45-89B7-59972B5B0B10}"/>
                </a:ext>
              </a:extLst>
            </p:cNvPr>
            <p:cNvSpPr>
              <a:spLocks noChangeArrowheads="1"/>
            </p:cNvSpPr>
            <p:nvPr/>
          </p:nvSpPr>
          <p:spPr bwMode="auto">
            <a:xfrm rot="1380000">
              <a:off x="7741744" y="3233694"/>
              <a:ext cx="130638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800" dirty="0">
                  <a:solidFill>
                    <a:schemeClr val="accent2"/>
                  </a:solidFill>
                </a:rPr>
                <a:t>HTTP </a:t>
              </a:r>
              <a:r>
                <a:rPr lang="zh-CN" altLang="en-US" sz="1800" dirty="0">
                  <a:solidFill>
                    <a:schemeClr val="accent2"/>
                  </a:solidFill>
                </a:rPr>
                <a:t>请求</a:t>
              </a:r>
            </a:p>
          </p:txBody>
        </p:sp>
        <p:sp>
          <p:nvSpPr>
            <p:cNvPr id="107533" name="Rectangle 23">
              <a:extLst>
                <a:ext uri="{FF2B5EF4-FFF2-40B4-BE49-F238E27FC236}">
                  <a16:creationId xmlns:a16="http://schemas.microsoft.com/office/drawing/2014/main" id="{E846D542-1D63-A843-8A32-6522A4C27EA8}"/>
                </a:ext>
              </a:extLst>
            </p:cNvPr>
            <p:cNvSpPr>
              <a:spLocks noChangeArrowheads="1"/>
            </p:cNvSpPr>
            <p:nvPr/>
          </p:nvSpPr>
          <p:spPr bwMode="auto">
            <a:xfrm rot="19860000">
              <a:off x="7785850" y="4746582"/>
              <a:ext cx="130638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800" dirty="0">
                  <a:solidFill>
                    <a:schemeClr val="accent2"/>
                  </a:solidFill>
                </a:rPr>
                <a:t>HTTP </a:t>
              </a:r>
              <a:r>
                <a:rPr lang="zh-CN" altLang="en-US" sz="1800" dirty="0">
                  <a:solidFill>
                    <a:schemeClr val="accent2"/>
                  </a:solidFill>
                </a:rPr>
                <a:t>请求</a:t>
              </a:r>
            </a:p>
          </p:txBody>
        </p:sp>
        <p:sp>
          <p:nvSpPr>
            <p:cNvPr id="107534" name="Rectangle 24">
              <a:extLst>
                <a:ext uri="{FF2B5EF4-FFF2-40B4-BE49-F238E27FC236}">
                  <a16:creationId xmlns:a16="http://schemas.microsoft.com/office/drawing/2014/main" id="{D31C3E93-A6DC-AA4E-9C62-D6493A10C039}"/>
                </a:ext>
              </a:extLst>
            </p:cNvPr>
            <p:cNvSpPr>
              <a:spLocks noChangeArrowheads="1"/>
            </p:cNvSpPr>
            <p:nvPr/>
          </p:nvSpPr>
          <p:spPr bwMode="auto">
            <a:xfrm rot="1380000">
              <a:off x="7506000" y="3809163"/>
              <a:ext cx="130638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800">
                  <a:solidFill>
                    <a:schemeClr val="accent2"/>
                  </a:solidFill>
                </a:rPr>
                <a:t>HTTP </a:t>
              </a:r>
              <a:r>
                <a:rPr lang="zh-CN" altLang="en-US" sz="1800">
                  <a:solidFill>
                    <a:schemeClr val="accent2"/>
                  </a:solidFill>
                </a:rPr>
                <a:t>响应</a:t>
              </a:r>
            </a:p>
          </p:txBody>
        </p:sp>
        <p:sp>
          <p:nvSpPr>
            <p:cNvPr id="107535" name="Rectangle 25">
              <a:extLst>
                <a:ext uri="{FF2B5EF4-FFF2-40B4-BE49-F238E27FC236}">
                  <a16:creationId xmlns:a16="http://schemas.microsoft.com/office/drawing/2014/main" id="{BDDE644A-9B4F-5442-9E55-AFE8759B8D35}"/>
                </a:ext>
              </a:extLst>
            </p:cNvPr>
            <p:cNvSpPr>
              <a:spLocks noChangeArrowheads="1"/>
            </p:cNvSpPr>
            <p:nvPr/>
          </p:nvSpPr>
          <p:spPr bwMode="auto">
            <a:xfrm rot="19860000">
              <a:off x="8047788" y="5065669"/>
              <a:ext cx="130638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800">
                  <a:solidFill>
                    <a:schemeClr val="accent2"/>
                  </a:solidFill>
                </a:rPr>
                <a:t>HTTP </a:t>
              </a:r>
              <a:r>
                <a:rPr lang="zh-CN" altLang="en-US" sz="1800">
                  <a:solidFill>
                    <a:schemeClr val="accent2"/>
                  </a:solidFill>
                </a:rPr>
                <a:t>响应</a:t>
              </a:r>
            </a:p>
          </p:txBody>
        </p:sp>
        <p:grpSp>
          <p:nvGrpSpPr>
            <p:cNvPr id="107536" name="Group 34">
              <a:extLst>
                <a:ext uri="{FF2B5EF4-FFF2-40B4-BE49-F238E27FC236}">
                  <a16:creationId xmlns:a16="http://schemas.microsoft.com/office/drawing/2014/main" id="{0025FEA7-918B-8B4B-BC03-4E6BF50BF826}"/>
                </a:ext>
              </a:extLst>
            </p:cNvPr>
            <p:cNvGrpSpPr>
              <a:grpSpLocks/>
            </p:cNvGrpSpPr>
            <p:nvPr/>
          </p:nvGrpSpPr>
          <p:grpSpPr bwMode="auto">
            <a:xfrm>
              <a:off x="11144731" y="3122613"/>
              <a:ext cx="346075" cy="741362"/>
              <a:chOff x="5147" y="1698"/>
              <a:chExt cx="218" cy="467"/>
            </a:xfrm>
          </p:grpSpPr>
          <p:sp>
            <p:nvSpPr>
              <p:cNvPr id="107555" name="AutoShape 26">
                <a:extLst>
                  <a:ext uri="{FF2B5EF4-FFF2-40B4-BE49-F238E27FC236}">
                    <a16:creationId xmlns:a16="http://schemas.microsoft.com/office/drawing/2014/main" id="{C8AEEC44-EE4F-904D-B19F-B668FE01BE1B}"/>
                  </a:ext>
                </a:extLst>
              </p:cNvPr>
              <p:cNvSpPr>
                <a:spLocks noChangeArrowheads="1"/>
              </p:cNvSpPr>
              <p:nvPr/>
            </p:nvSpPr>
            <p:spPr bwMode="auto">
              <a:xfrm>
                <a:off x="5147" y="2057"/>
                <a:ext cx="218" cy="108"/>
              </a:xfrm>
              <a:prstGeom prst="parallelogram">
                <a:avLst>
                  <a:gd name="adj" fmla="val 77741"/>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800"/>
              </a:p>
            </p:txBody>
          </p:sp>
          <p:sp>
            <p:nvSpPr>
              <p:cNvPr id="107556" name="Rectangle 27">
                <a:extLst>
                  <a:ext uri="{FF2B5EF4-FFF2-40B4-BE49-F238E27FC236}">
                    <a16:creationId xmlns:a16="http://schemas.microsoft.com/office/drawing/2014/main" id="{349CD5C7-A4C4-7F40-B392-A56CB1873818}"/>
                  </a:ext>
                </a:extLst>
              </p:cNvPr>
              <p:cNvSpPr>
                <a:spLocks noChangeArrowheads="1"/>
              </p:cNvSpPr>
              <p:nvPr/>
            </p:nvSpPr>
            <p:spPr bwMode="auto">
              <a:xfrm>
                <a:off x="5257" y="1700"/>
                <a:ext cx="101" cy="36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800"/>
              </a:p>
            </p:txBody>
          </p:sp>
          <p:sp>
            <p:nvSpPr>
              <p:cNvPr id="107557" name="Rectangle 28">
                <a:extLst>
                  <a:ext uri="{FF2B5EF4-FFF2-40B4-BE49-F238E27FC236}">
                    <a16:creationId xmlns:a16="http://schemas.microsoft.com/office/drawing/2014/main" id="{AD78A549-463D-5547-B27F-42F0FC57DBEE}"/>
                  </a:ext>
                </a:extLst>
              </p:cNvPr>
              <p:cNvSpPr>
                <a:spLocks noChangeArrowheads="1"/>
              </p:cNvSpPr>
              <p:nvPr/>
            </p:nvSpPr>
            <p:spPr bwMode="auto">
              <a:xfrm>
                <a:off x="5149" y="1803"/>
                <a:ext cx="137" cy="358"/>
              </a:xfrm>
              <a:prstGeom prst="rect">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800"/>
              </a:p>
            </p:txBody>
          </p:sp>
          <p:sp>
            <p:nvSpPr>
              <p:cNvPr id="107558" name="AutoShape 29">
                <a:extLst>
                  <a:ext uri="{FF2B5EF4-FFF2-40B4-BE49-F238E27FC236}">
                    <a16:creationId xmlns:a16="http://schemas.microsoft.com/office/drawing/2014/main" id="{BD04F820-AD5B-A245-83FE-FE79138E55DB}"/>
                  </a:ext>
                </a:extLst>
              </p:cNvPr>
              <p:cNvSpPr>
                <a:spLocks noChangeArrowheads="1"/>
              </p:cNvSpPr>
              <p:nvPr/>
            </p:nvSpPr>
            <p:spPr bwMode="auto">
              <a:xfrm>
                <a:off x="5148" y="1698"/>
                <a:ext cx="216" cy="106"/>
              </a:xfrm>
              <a:prstGeom prst="parallelogram">
                <a:avLst>
                  <a:gd name="adj" fmla="val 78481"/>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800"/>
              </a:p>
            </p:txBody>
          </p:sp>
          <p:sp>
            <p:nvSpPr>
              <p:cNvPr id="107559" name="Line 30">
                <a:extLst>
                  <a:ext uri="{FF2B5EF4-FFF2-40B4-BE49-F238E27FC236}">
                    <a16:creationId xmlns:a16="http://schemas.microsoft.com/office/drawing/2014/main" id="{81EDB6EE-DB67-514E-8947-BCC2841F7A23}"/>
                  </a:ext>
                </a:extLst>
              </p:cNvPr>
              <p:cNvSpPr>
                <a:spLocks noChangeShapeType="1"/>
              </p:cNvSpPr>
              <p:nvPr/>
            </p:nvSpPr>
            <p:spPr bwMode="auto">
              <a:xfrm>
                <a:off x="5365" y="1705"/>
                <a:ext cx="0" cy="3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7560" name="Line 31">
                <a:extLst>
                  <a:ext uri="{FF2B5EF4-FFF2-40B4-BE49-F238E27FC236}">
                    <a16:creationId xmlns:a16="http://schemas.microsoft.com/office/drawing/2014/main" id="{6BB1F24C-71E8-8142-8A9C-8E47A248F05B}"/>
                  </a:ext>
                </a:extLst>
              </p:cNvPr>
              <p:cNvSpPr>
                <a:spLocks noChangeShapeType="1"/>
              </p:cNvSpPr>
              <p:nvPr/>
            </p:nvSpPr>
            <p:spPr bwMode="auto">
              <a:xfrm flipH="1">
                <a:off x="5287" y="2057"/>
                <a:ext cx="78" cy="10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7561" name="Rectangle 32">
                <a:extLst>
                  <a:ext uri="{FF2B5EF4-FFF2-40B4-BE49-F238E27FC236}">
                    <a16:creationId xmlns:a16="http://schemas.microsoft.com/office/drawing/2014/main" id="{F5F9FA49-58BD-114A-BDB4-339065879D86}"/>
                  </a:ext>
                </a:extLst>
              </p:cNvPr>
              <p:cNvSpPr>
                <a:spLocks noChangeArrowheads="1"/>
              </p:cNvSpPr>
              <p:nvPr/>
            </p:nvSpPr>
            <p:spPr bwMode="auto">
              <a:xfrm>
                <a:off x="5167" y="1850"/>
                <a:ext cx="89" cy="206"/>
              </a:xfrm>
              <a:prstGeom prst="rect">
                <a:avLst/>
              </a:prstGeom>
              <a:solidFill>
                <a:schemeClr val="accent2"/>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800"/>
              </a:p>
            </p:txBody>
          </p:sp>
          <p:sp>
            <p:nvSpPr>
              <p:cNvPr id="107562" name="Rectangle 33">
                <a:extLst>
                  <a:ext uri="{FF2B5EF4-FFF2-40B4-BE49-F238E27FC236}">
                    <a16:creationId xmlns:a16="http://schemas.microsoft.com/office/drawing/2014/main" id="{D10432CD-733B-1A49-B11C-83FDAEBB995A}"/>
                  </a:ext>
                </a:extLst>
              </p:cNvPr>
              <p:cNvSpPr>
                <a:spLocks noChangeArrowheads="1"/>
              </p:cNvSpPr>
              <p:nvPr/>
            </p:nvSpPr>
            <p:spPr bwMode="auto">
              <a:xfrm>
                <a:off x="5179" y="1912"/>
                <a:ext cx="70" cy="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800"/>
              </a:p>
            </p:txBody>
          </p:sp>
        </p:grpSp>
        <p:grpSp>
          <p:nvGrpSpPr>
            <p:cNvPr id="107537" name="Group 43">
              <a:extLst>
                <a:ext uri="{FF2B5EF4-FFF2-40B4-BE49-F238E27FC236}">
                  <a16:creationId xmlns:a16="http://schemas.microsoft.com/office/drawing/2014/main" id="{1637D36A-AB2C-D94D-A4B7-DB67C12B2ECC}"/>
                </a:ext>
              </a:extLst>
            </p:cNvPr>
            <p:cNvGrpSpPr>
              <a:grpSpLocks/>
            </p:cNvGrpSpPr>
            <p:nvPr/>
          </p:nvGrpSpPr>
          <p:grpSpPr bwMode="auto">
            <a:xfrm>
              <a:off x="10971693" y="4681538"/>
              <a:ext cx="346075" cy="741362"/>
              <a:chOff x="5147" y="2898"/>
              <a:chExt cx="218" cy="467"/>
            </a:xfrm>
          </p:grpSpPr>
          <p:sp>
            <p:nvSpPr>
              <p:cNvPr id="107547" name="AutoShape 35">
                <a:extLst>
                  <a:ext uri="{FF2B5EF4-FFF2-40B4-BE49-F238E27FC236}">
                    <a16:creationId xmlns:a16="http://schemas.microsoft.com/office/drawing/2014/main" id="{94BB8A90-FCC3-7B4D-8418-F2CA08F6DE10}"/>
                  </a:ext>
                </a:extLst>
              </p:cNvPr>
              <p:cNvSpPr>
                <a:spLocks noChangeArrowheads="1"/>
              </p:cNvSpPr>
              <p:nvPr/>
            </p:nvSpPr>
            <p:spPr bwMode="auto">
              <a:xfrm>
                <a:off x="5147" y="3257"/>
                <a:ext cx="218" cy="108"/>
              </a:xfrm>
              <a:prstGeom prst="parallelogram">
                <a:avLst>
                  <a:gd name="adj" fmla="val 77741"/>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800"/>
              </a:p>
            </p:txBody>
          </p:sp>
          <p:sp>
            <p:nvSpPr>
              <p:cNvPr id="107548" name="Rectangle 36">
                <a:extLst>
                  <a:ext uri="{FF2B5EF4-FFF2-40B4-BE49-F238E27FC236}">
                    <a16:creationId xmlns:a16="http://schemas.microsoft.com/office/drawing/2014/main" id="{E43CBD86-8416-B142-9A9B-127FEFD0614F}"/>
                  </a:ext>
                </a:extLst>
              </p:cNvPr>
              <p:cNvSpPr>
                <a:spLocks noChangeArrowheads="1"/>
              </p:cNvSpPr>
              <p:nvPr/>
            </p:nvSpPr>
            <p:spPr bwMode="auto">
              <a:xfrm>
                <a:off x="5257" y="2900"/>
                <a:ext cx="101" cy="36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800"/>
              </a:p>
            </p:txBody>
          </p:sp>
          <p:sp>
            <p:nvSpPr>
              <p:cNvPr id="107549" name="Rectangle 37">
                <a:extLst>
                  <a:ext uri="{FF2B5EF4-FFF2-40B4-BE49-F238E27FC236}">
                    <a16:creationId xmlns:a16="http://schemas.microsoft.com/office/drawing/2014/main" id="{82455378-98F3-D049-8CC2-96F19E17B1B0}"/>
                  </a:ext>
                </a:extLst>
              </p:cNvPr>
              <p:cNvSpPr>
                <a:spLocks noChangeArrowheads="1"/>
              </p:cNvSpPr>
              <p:nvPr/>
            </p:nvSpPr>
            <p:spPr bwMode="auto">
              <a:xfrm>
                <a:off x="5149" y="3003"/>
                <a:ext cx="137" cy="358"/>
              </a:xfrm>
              <a:prstGeom prst="rect">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800"/>
              </a:p>
            </p:txBody>
          </p:sp>
          <p:sp>
            <p:nvSpPr>
              <p:cNvPr id="107550" name="AutoShape 38">
                <a:extLst>
                  <a:ext uri="{FF2B5EF4-FFF2-40B4-BE49-F238E27FC236}">
                    <a16:creationId xmlns:a16="http://schemas.microsoft.com/office/drawing/2014/main" id="{14B767F4-F897-1C43-8C84-A0F2EE0094A2}"/>
                  </a:ext>
                </a:extLst>
              </p:cNvPr>
              <p:cNvSpPr>
                <a:spLocks noChangeArrowheads="1"/>
              </p:cNvSpPr>
              <p:nvPr/>
            </p:nvSpPr>
            <p:spPr bwMode="auto">
              <a:xfrm>
                <a:off x="5148" y="2898"/>
                <a:ext cx="216" cy="106"/>
              </a:xfrm>
              <a:prstGeom prst="parallelogram">
                <a:avLst>
                  <a:gd name="adj" fmla="val 78481"/>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800"/>
              </a:p>
            </p:txBody>
          </p:sp>
          <p:sp>
            <p:nvSpPr>
              <p:cNvPr id="107551" name="Line 39">
                <a:extLst>
                  <a:ext uri="{FF2B5EF4-FFF2-40B4-BE49-F238E27FC236}">
                    <a16:creationId xmlns:a16="http://schemas.microsoft.com/office/drawing/2014/main" id="{8F67BA37-8B9D-CB43-A7BF-7753EC330E68}"/>
                  </a:ext>
                </a:extLst>
              </p:cNvPr>
              <p:cNvSpPr>
                <a:spLocks noChangeShapeType="1"/>
              </p:cNvSpPr>
              <p:nvPr/>
            </p:nvSpPr>
            <p:spPr bwMode="auto">
              <a:xfrm>
                <a:off x="5365" y="2905"/>
                <a:ext cx="0" cy="3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7552" name="Line 40">
                <a:extLst>
                  <a:ext uri="{FF2B5EF4-FFF2-40B4-BE49-F238E27FC236}">
                    <a16:creationId xmlns:a16="http://schemas.microsoft.com/office/drawing/2014/main" id="{E6BA2BD8-3515-304D-9856-4C17FA556112}"/>
                  </a:ext>
                </a:extLst>
              </p:cNvPr>
              <p:cNvSpPr>
                <a:spLocks noChangeShapeType="1"/>
              </p:cNvSpPr>
              <p:nvPr/>
            </p:nvSpPr>
            <p:spPr bwMode="auto">
              <a:xfrm flipH="1">
                <a:off x="5287" y="3257"/>
                <a:ext cx="78" cy="10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7553" name="Rectangle 41">
                <a:extLst>
                  <a:ext uri="{FF2B5EF4-FFF2-40B4-BE49-F238E27FC236}">
                    <a16:creationId xmlns:a16="http://schemas.microsoft.com/office/drawing/2014/main" id="{51AB2C06-3B85-EA41-9F92-858EC49993A1}"/>
                  </a:ext>
                </a:extLst>
              </p:cNvPr>
              <p:cNvSpPr>
                <a:spLocks noChangeArrowheads="1"/>
              </p:cNvSpPr>
              <p:nvPr/>
            </p:nvSpPr>
            <p:spPr bwMode="auto">
              <a:xfrm>
                <a:off x="5167" y="3050"/>
                <a:ext cx="89" cy="206"/>
              </a:xfrm>
              <a:prstGeom prst="rect">
                <a:avLst/>
              </a:prstGeom>
              <a:solidFill>
                <a:schemeClr val="accent2"/>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800"/>
              </a:p>
            </p:txBody>
          </p:sp>
          <p:sp>
            <p:nvSpPr>
              <p:cNvPr id="107554" name="Rectangle 42">
                <a:extLst>
                  <a:ext uri="{FF2B5EF4-FFF2-40B4-BE49-F238E27FC236}">
                    <a16:creationId xmlns:a16="http://schemas.microsoft.com/office/drawing/2014/main" id="{D27C2ED8-F071-E848-A385-EA3B78532E2F}"/>
                  </a:ext>
                </a:extLst>
              </p:cNvPr>
              <p:cNvSpPr>
                <a:spLocks noChangeArrowheads="1"/>
              </p:cNvSpPr>
              <p:nvPr/>
            </p:nvSpPr>
            <p:spPr bwMode="auto">
              <a:xfrm>
                <a:off x="5179" y="3112"/>
                <a:ext cx="70" cy="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800"/>
              </a:p>
            </p:txBody>
          </p:sp>
        </p:grpSp>
        <p:sp>
          <p:nvSpPr>
            <p:cNvPr id="107538" name="Freeform 44">
              <a:extLst>
                <a:ext uri="{FF2B5EF4-FFF2-40B4-BE49-F238E27FC236}">
                  <a16:creationId xmlns:a16="http://schemas.microsoft.com/office/drawing/2014/main" id="{CD9C1412-B5D9-F54D-8222-15394EFD13AF}"/>
                </a:ext>
              </a:extLst>
            </p:cNvPr>
            <p:cNvSpPr>
              <a:spLocks/>
            </p:cNvSpPr>
            <p:nvPr/>
          </p:nvSpPr>
          <p:spPr bwMode="auto">
            <a:xfrm>
              <a:off x="7636111" y="3436938"/>
              <a:ext cx="3365500" cy="757237"/>
            </a:xfrm>
            <a:custGeom>
              <a:avLst/>
              <a:gdLst>
                <a:gd name="T0" fmla="*/ 2147483646 w 2120"/>
                <a:gd name="T1" fmla="*/ 0 h 477"/>
                <a:gd name="T2" fmla="*/ 2147483646 w 2120"/>
                <a:gd name="T3" fmla="*/ 2147483646 h 477"/>
                <a:gd name="T4" fmla="*/ 0 w 2120"/>
                <a:gd name="T5" fmla="*/ 2147483646 h 477"/>
                <a:gd name="T6" fmla="*/ 0 60000 65536"/>
                <a:gd name="T7" fmla="*/ 0 60000 65536"/>
                <a:gd name="T8" fmla="*/ 0 60000 65536"/>
                <a:gd name="T9" fmla="*/ 0 w 2120"/>
                <a:gd name="T10" fmla="*/ 0 h 477"/>
                <a:gd name="T11" fmla="*/ 2120 w 2120"/>
                <a:gd name="T12" fmla="*/ 477 h 477"/>
              </a:gdLst>
              <a:ahLst/>
              <a:cxnLst>
                <a:cxn ang="T6">
                  <a:pos x="T0" y="T1"/>
                </a:cxn>
                <a:cxn ang="T7">
                  <a:pos x="T2" y="T3"/>
                </a:cxn>
                <a:cxn ang="T8">
                  <a:pos x="T4" y="T5"/>
                </a:cxn>
              </a:cxnLst>
              <a:rect l="T9" t="T10" r="T11" b="T12"/>
              <a:pathLst>
                <a:path w="2120" h="477">
                  <a:moveTo>
                    <a:pt x="2119" y="0"/>
                  </a:moveTo>
                  <a:lnTo>
                    <a:pt x="1020" y="476"/>
                  </a:lnTo>
                  <a:lnTo>
                    <a:pt x="0" y="8"/>
                  </a:lnTo>
                </a:path>
              </a:pathLst>
            </a:custGeom>
            <a:noFill/>
            <a:ln w="25400" cap="rnd">
              <a:solidFill>
                <a:srgbClr val="FF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en-US">
                <a:solidFill>
                  <a:schemeClr val="accent2"/>
                </a:solidFill>
              </a:endParaRPr>
            </a:p>
          </p:txBody>
        </p:sp>
        <p:sp>
          <p:nvSpPr>
            <p:cNvPr id="107539" name="Rectangle 45">
              <a:extLst>
                <a:ext uri="{FF2B5EF4-FFF2-40B4-BE49-F238E27FC236}">
                  <a16:creationId xmlns:a16="http://schemas.microsoft.com/office/drawing/2014/main" id="{B532D240-48F5-874F-B514-8D1364B61C2D}"/>
                </a:ext>
              </a:extLst>
            </p:cNvPr>
            <p:cNvSpPr>
              <a:spLocks noChangeArrowheads="1"/>
            </p:cNvSpPr>
            <p:nvPr/>
          </p:nvSpPr>
          <p:spPr bwMode="auto">
            <a:xfrm rot="20040000">
              <a:off x="9369661" y="3225757"/>
              <a:ext cx="1722437"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800">
                  <a:solidFill>
                    <a:schemeClr val="accent2"/>
                  </a:solidFill>
                </a:rPr>
                <a:t>HTTP </a:t>
              </a:r>
              <a:r>
                <a:rPr lang="zh-CN" altLang="en-US" sz="1800">
                  <a:solidFill>
                    <a:schemeClr val="accent2"/>
                  </a:solidFill>
                </a:rPr>
                <a:t>请求</a:t>
              </a:r>
            </a:p>
          </p:txBody>
        </p:sp>
        <p:sp>
          <p:nvSpPr>
            <p:cNvPr id="107540" name="Rectangle 46">
              <a:extLst>
                <a:ext uri="{FF2B5EF4-FFF2-40B4-BE49-F238E27FC236}">
                  <a16:creationId xmlns:a16="http://schemas.microsoft.com/office/drawing/2014/main" id="{6D61C4DD-A933-EB4A-BCED-5E1DB2800EA1}"/>
                </a:ext>
              </a:extLst>
            </p:cNvPr>
            <p:cNvSpPr>
              <a:spLocks noChangeArrowheads="1"/>
            </p:cNvSpPr>
            <p:nvPr/>
          </p:nvSpPr>
          <p:spPr bwMode="auto">
            <a:xfrm rot="20160000">
              <a:off x="9923100" y="3700419"/>
              <a:ext cx="130638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800" dirty="0">
                  <a:solidFill>
                    <a:schemeClr val="accent2"/>
                  </a:solidFill>
                </a:rPr>
                <a:t>HTTP </a:t>
              </a:r>
              <a:r>
                <a:rPr lang="zh-CN" altLang="en-US" sz="1800" dirty="0">
                  <a:solidFill>
                    <a:schemeClr val="accent2"/>
                  </a:solidFill>
                </a:rPr>
                <a:t>响应</a:t>
              </a:r>
            </a:p>
          </p:txBody>
        </p:sp>
        <p:sp>
          <p:nvSpPr>
            <p:cNvPr id="107541" name="Rectangle 47">
              <a:extLst>
                <a:ext uri="{FF2B5EF4-FFF2-40B4-BE49-F238E27FC236}">
                  <a16:creationId xmlns:a16="http://schemas.microsoft.com/office/drawing/2014/main" id="{3FA1353A-A8AE-1F49-BBF2-F84940311886}"/>
                </a:ext>
              </a:extLst>
            </p:cNvPr>
            <p:cNvSpPr>
              <a:spLocks noChangeArrowheads="1"/>
            </p:cNvSpPr>
            <p:nvPr/>
          </p:nvSpPr>
          <p:spPr bwMode="auto">
            <a:xfrm>
              <a:off x="10695189" y="5483225"/>
              <a:ext cx="878446"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zh-CN" altLang="en-US" sz="1800"/>
                <a:t>起始</a:t>
              </a:r>
            </a:p>
            <a:p>
              <a:pPr algn="ctr">
                <a:spcBef>
                  <a:spcPct val="0"/>
                </a:spcBef>
                <a:buFontTx/>
                <a:buNone/>
              </a:pPr>
              <a:r>
                <a:rPr lang="zh-CN" altLang="en-US" sz="1800"/>
                <a:t>服务器</a:t>
              </a:r>
            </a:p>
          </p:txBody>
        </p:sp>
        <p:sp>
          <p:nvSpPr>
            <p:cNvPr id="107542" name="Rectangle 48">
              <a:extLst>
                <a:ext uri="{FF2B5EF4-FFF2-40B4-BE49-F238E27FC236}">
                  <a16:creationId xmlns:a16="http://schemas.microsoft.com/office/drawing/2014/main" id="{9BE63650-E82D-8F47-8577-7AACDE5A5FFF}"/>
                </a:ext>
              </a:extLst>
            </p:cNvPr>
            <p:cNvSpPr>
              <a:spLocks noChangeArrowheads="1"/>
            </p:cNvSpPr>
            <p:nvPr/>
          </p:nvSpPr>
          <p:spPr bwMode="auto">
            <a:xfrm>
              <a:off x="11052376" y="2305050"/>
              <a:ext cx="878446"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zh-CN" altLang="en-US" sz="1800"/>
                <a:t>起始</a:t>
              </a:r>
            </a:p>
            <a:p>
              <a:pPr algn="ctr">
                <a:spcBef>
                  <a:spcPct val="0"/>
                </a:spcBef>
                <a:buFontTx/>
                <a:buNone/>
              </a:pPr>
              <a:r>
                <a:rPr lang="zh-CN" altLang="en-US" sz="1800"/>
                <a:t>服务器</a:t>
              </a:r>
            </a:p>
          </p:txBody>
        </p:sp>
      </p:grpSp>
      <p:sp>
        <p:nvSpPr>
          <p:cNvPr id="52" name="Title 1">
            <a:extLst>
              <a:ext uri="{FF2B5EF4-FFF2-40B4-BE49-F238E27FC236}">
                <a16:creationId xmlns:a16="http://schemas.microsoft.com/office/drawing/2014/main" id="{AFC9072A-83CB-894F-B810-EC8214FBD0DE}"/>
              </a:ext>
            </a:extLst>
          </p:cNvPr>
          <p:cNvSpPr txBox="1">
            <a:spLocks/>
          </p:cNvSpPr>
          <p:nvPr/>
        </p:nvSpPr>
        <p:spPr>
          <a:xfrm>
            <a:off x="611559" y="175643"/>
            <a:ext cx="240180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Web</a:t>
            </a:r>
            <a:r>
              <a:rPr lang="zh-CN" altLang="en-US" sz="1800" dirty="0">
                <a:solidFill>
                  <a:schemeClr val="tx1">
                    <a:lumMod val="65000"/>
                    <a:lumOff val="35000"/>
                  </a:schemeClr>
                </a:solidFill>
                <a:latin typeface="+mn-lt"/>
                <a:ea typeface="+mn-ea"/>
                <a:cs typeface="+mn-ea"/>
                <a:sym typeface="+mn-lt"/>
              </a:rPr>
              <a:t>应用和</a:t>
            </a:r>
            <a:r>
              <a:rPr lang="en-US" altLang="zh-CN" sz="1800" dirty="0">
                <a:solidFill>
                  <a:schemeClr val="tx1">
                    <a:lumMod val="65000"/>
                    <a:lumOff val="35000"/>
                  </a:schemeClr>
                </a:solidFill>
                <a:latin typeface="+mn-lt"/>
                <a:ea typeface="+mn-ea"/>
                <a:cs typeface="+mn-ea"/>
                <a:sym typeface="+mn-lt"/>
              </a:rPr>
              <a:t>HTTP</a:t>
            </a:r>
            <a:r>
              <a:rPr lang="zh-CN" altLang="en-US" sz="1800" dirty="0">
                <a:solidFill>
                  <a:schemeClr val="tx1">
                    <a:lumMod val="65000"/>
                    <a:lumOff val="35000"/>
                  </a:schemeClr>
                </a:solidFill>
                <a:latin typeface="+mn-lt"/>
                <a:ea typeface="+mn-ea"/>
                <a:cs typeface="+mn-ea"/>
                <a:sym typeface="+mn-lt"/>
              </a:rPr>
              <a:t>协议</a:t>
            </a:r>
          </a:p>
        </p:txBody>
      </p:sp>
      <p:sp>
        <p:nvSpPr>
          <p:cNvPr id="53" name="Rectangle 4">
            <a:extLst>
              <a:ext uri="{FF2B5EF4-FFF2-40B4-BE49-F238E27FC236}">
                <a16:creationId xmlns:a16="http://schemas.microsoft.com/office/drawing/2014/main" id="{C8EEC195-0E16-C043-98B1-B10BF88C04E6}"/>
              </a:ext>
            </a:extLst>
          </p:cNvPr>
          <p:cNvSpPr>
            <a:spLocks noChangeArrowheads="1"/>
          </p:cNvSpPr>
          <p:nvPr/>
        </p:nvSpPr>
        <p:spPr bwMode="auto">
          <a:xfrm>
            <a:off x="150308" y="1836652"/>
            <a:ext cx="6562601" cy="235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nSpc>
                <a:spcPct val="150000"/>
              </a:lnSpc>
              <a:buClr>
                <a:srgbClr val="3333CC"/>
              </a:buClr>
              <a:buSzPct val="85000"/>
              <a:buFont typeface="Wingdings" pitchFamily="2" charset="2"/>
              <a:buChar char="r"/>
            </a:pPr>
            <a:r>
              <a:rPr lang="en-US" altLang="zh-CN" sz="2400" b="1" dirty="0"/>
              <a:t>Web</a:t>
            </a:r>
            <a:r>
              <a:rPr lang="zh-CN" altLang="en-US" sz="2400" b="1" dirty="0"/>
              <a:t>缓存</a:t>
            </a:r>
            <a:r>
              <a:rPr lang="en-US" altLang="zh-CN" sz="2400" b="1" dirty="0"/>
              <a:t>/</a:t>
            </a:r>
            <a:r>
              <a:rPr lang="zh-CN" altLang="en-US" sz="2400" b="1" dirty="0"/>
              <a:t>代理服务器</a:t>
            </a:r>
            <a:endParaRPr lang="en-US" altLang="zh-CN" sz="2400" b="1" dirty="0" smtClean="0"/>
          </a:p>
          <a:p>
            <a:pPr lvl="1">
              <a:lnSpc>
                <a:spcPct val="150000"/>
              </a:lnSpc>
              <a:buClr>
                <a:srgbClr val="3333CC"/>
              </a:buClr>
              <a:buSzPct val="85000"/>
              <a:buFont typeface="Wingdings" pitchFamily="2" charset="2"/>
              <a:buChar char="r"/>
            </a:pPr>
            <a:r>
              <a:rPr lang="zh-CN" altLang="en-US" sz="2400" dirty="0"/>
              <a:t>用户设定浏览器通过缓存进行</a:t>
            </a:r>
            <a:r>
              <a:rPr lang="en-US" altLang="zh-CN" sz="2400" dirty="0"/>
              <a:t>Web</a:t>
            </a:r>
            <a:r>
              <a:rPr lang="zh-CN" altLang="en-US" sz="2400" dirty="0" smtClean="0"/>
              <a:t>访问</a:t>
            </a:r>
            <a:endParaRPr lang="en-US" altLang="zh-CN" sz="2400" dirty="0" smtClean="0"/>
          </a:p>
          <a:p>
            <a:pPr lvl="1">
              <a:lnSpc>
                <a:spcPct val="150000"/>
              </a:lnSpc>
              <a:buClr>
                <a:srgbClr val="3333CC"/>
              </a:buClr>
              <a:buSzPct val="85000"/>
              <a:buFont typeface="Wingdings" pitchFamily="2" charset="2"/>
              <a:buChar char="r"/>
            </a:pPr>
            <a:r>
              <a:rPr lang="zh-CN" altLang="en-US" sz="2400" dirty="0" smtClean="0"/>
              <a:t>浏览器</a:t>
            </a:r>
            <a:r>
              <a:rPr lang="zh-CN" altLang="en-US" sz="2400" dirty="0"/>
              <a:t>向缓存</a:t>
            </a:r>
            <a:r>
              <a:rPr lang="en-US" altLang="zh-CN" sz="2400" dirty="0"/>
              <a:t>/</a:t>
            </a:r>
            <a:r>
              <a:rPr lang="zh-CN" altLang="en-US" sz="2400" dirty="0"/>
              <a:t>代理服务器发送所有</a:t>
            </a:r>
            <a:r>
              <a:rPr lang="zh-CN" altLang="en-US" sz="2400" dirty="0" smtClean="0"/>
              <a:t>的</a:t>
            </a:r>
            <a:r>
              <a:rPr lang="en-US" altLang="zh-CN" sz="2400" dirty="0" smtClean="0"/>
              <a:t>HTTP</a:t>
            </a:r>
            <a:r>
              <a:rPr lang="zh-CN" altLang="en-US" sz="2400" dirty="0" smtClean="0"/>
              <a:t>请求</a:t>
            </a:r>
            <a:endParaRPr lang="en-US" altLang="zh-CN" sz="2400" dirty="0" smtClean="0"/>
          </a:p>
          <a:p>
            <a:pPr lvl="2"/>
            <a:r>
              <a:rPr lang="zh-CN" altLang="en-US" sz="2000" dirty="0"/>
              <a:t>如果所请求对象在缓存中，缓存器返回</a:t>
            </a:r>
            <a:r>
              <a:rPr lang="zh-CN" altLang="en-US" sz="2000" dirty="0" smtClean="0"/>
              <a:t>对象</a:t>
            </a:r>
            <a:endParaRPr lang="en-US" altLang="zh-CN" sz="2000" dirty="0" smtClean="0"/>
          </a:p>
          <a:p>
            <a:pPr lvl="2"/>
            <a:r>
              <a:rPr lang="zh-CN" altLang="en-US" sz="2000" dirty="0" smtClean="0"/>
              <a:t>否则</a:t>
            </a:r>
            <a:r>
              <a:rPr lang="zh-CN" altLang="en-US" sz="2000" dirty="0"/>
              <a:t>缓存器向起始服务器发出请求，接收对象后转发给客户机</a:t>
            </a:r>
          </a:p>
        </p:txBody>
      </p:sp>
      <p:sp>
        <p:nvSpPr>
          <p:cNvPr id="51" name="Rectangle 3">
            <a:extLst>
              <a:ext uri="{FF2B5EF4-FFF2-40B4-BE49-F238E27FC236}">
                <a16:creationId xmlns:a16="http://schemas.microsoft.com/office/drawing/2014/main" id="{84943091-5A2C-384C-B3F3-5248602ADE81}"/>
              </a:ext>
            </a:extLst>
          </p:cNvPr>
          <p:cNvSpPr>
            <a:spLocks noChangeArrowheads="1"/>
          </p:cNvSpPr>
          <p:nvPr/>
        </p:nvSpPr>
        <p:spPr bwMode="auto">
          <a:xfrm>
            <a:off x="210989" y="1236267"/>
            <a:ext cx="783336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buNone/>
              <a:defRPr/>
            </a:pPr>
            <a:r>
              <a:rPr lang="zh-CN" altLang="en-US" sz="2400" dirty="0">
                <a:solidFill>
                  <a:schemeClr val="accent2"/>
                </a:solidFill>
              </a:rPr>
              <a:t>目标</a:t>
            </a:r>
            <a:r>
              <a:rPr lang="en-US" altLang="zh-CN" sz="2400" dirty="0" smtClean="0">
                <a:solidFill>
                  <a:schemeClr val="accent2"/>
                </a:solidFill>
              </a:rPr>
              <a:t>:</a:t>
            </a:r>
            <a:r>
              <a:rPr lang="zh-CN" altLang="en-US" sz="2400" dirty="0"/>
              <a:t>在不访问服务器的前提下满足客户端的</a:t>
            </a:r>
            <a:r>
              <a:rPr lang="en-US" altLang="zh-CN" sz="2400" dirty="0"/>
              <a:t>HTTP</a:t>
            </a:r>
            <a:r>
              <a:rPr lang="zh-CN" altLang="en-US" sz="2400" dirty="0"/>
              <a:t>请求</a:t>
            </a:r>
            <a:r>
              <a:rPr lang="zh-CN" altLang="en-US" sz="2400" dirty="0" smtClean="0"/>
              <a:t>。</a:t>
            </a:r>
            <a:endParaRPr lang="zh-CN" altLang="en-US" sz="2400" dirty="0"/>
          </a:p>
        </p:txBody>
      </p:sp>
    </p:spTree>
    <p:extLst>
      <p:ext uri="{BB962C8B-B14F-4D97-AF65-F5344CB8AC3E}">
        <p14:creationId xmlns:p14="http://schemas.microsoft.com/office/powerpoint/2010/main" val="248491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 calcmode="lin" valueType="num">
                                      <p:cBhvr additive="base">
                                        <p:cTn id="7"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
                                            <p:txEl>
                                              <p:pRg st="1" end="1"/>
                                            </p:txEl>
                                          </p:spTgt>
                                        </p:tgtEl>
                                        <p:attrNameLst>
                                          <p:attrName>style.visibility</p:attrName>
                                        </p:attrNameLst>
                                      </p:cBhvr>
                                      <p:to>
                                        <p:strVal val="visible"/>
                                      </p:to>
                                    </p:set>
                                    <p:anim calcmode="lin" valueType="num">
                                      <p:cBhvr additive="base">
                                        <p:cTn id="13" dur="500" fill="hold"/>
                                        <p:tgtEl>
                                          <p:spTgt spid="5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3">
                                            <p:txEl>
                                              <p:pRg st="2" end="2"/>
                                            </p:txEl>
                                          </p:spTgt>
                                        </p:tgtEl>
                                        <p:attrNameLst>
                                          <p:attrName>style.visibility</p:attrName>
                                        </p:attrNameLst>
                                      </p:cBhvr>
                                      <p:to>
                                        <p:strVal val="visible"/>
                                      </p:to>
                                    </p:set>
                                    <p:anim calcmode="lin" valueType="num">
                                      <p:cBhvr additive="base">
                                        <p:cTn id="19" dur="500" fill="hold"/>
                                        <p:tgtEl>
                                          <p:spTgt spid="5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3">
                                            <p:txEl>
                                              <p:pRg st="3" end="3"/>
                                            </p:txEl>
                                          </p:spTgt>
                                        </p:tgtEl>
                                        <p:attrNameLst>
                                          <p:attrName>style.visibility</p:attrName>
                                        </p:attrNameLst>
                                      </p:cBhvr>
                                      <p:to>
                                        <p:strVal val="visible"/>
                                      </p:to>
                                    </p:set>
                                    <p:anim calcmode="lin" valueType="num">
                                      <p:cBhvr additive="base">
                                        <p:cTn id="25" dur="500" fill="hold"/>
                                        <p:tgtEl>
                                          <p:spTgt spid="5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3">
                                            <p:txEl>
                                              <p:pRg st="4" end="4"/>
                                            </p:txEl>
                                          </p:spTgt>
                                        </p:tgtEl>
                                        <p:attrNameLst>
                                          <p:attrName>style.visibility</p:attrName>
                                        </p:attrNameLst>
                                      </p:cBhvr>
                                      <p:to>
                                        <p:strVal val="visible"/>
                                      </p:to>
                                    </p:set>
                                    <p:anim calcmode="lin" valueType="num">
                                      <p:cBhvr additive="base">
                                        <p:cTn id="31" dur="500" fill="hold"/>
                                        <p:tgtEl>
                                          <p:spTgt spid="5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a:extLst>
              <a:ext uri="{FF2B5EF4-FFF2-40B4-BE49-F238E27FC236}">
                <a16:creationId xmlns:a16="http://schemas.microsoft.com/office/drawing/2014/main" id="{1F8E80ED-0089-7E4D-B31A-35A8922F2E70}"/>
              </a:ext>
            </a:extLst>
          </p:cNvPr>
          <p:cNvSpPr>
            <a:spLocks noChangeArrowheads="1"/>
          </p:cNvSpPr>
          <p:nvPr/>
        </p:nvSpPr>
        <p:spPr bwMode="auto">
          <a:xfrm>
            <a:off x="3499505" y="938976"/>
            <a:ext cx="4946867" cy="5909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33CC"/>
              </a:buClr>
              <a:buSzPct val="85000"/>
              <a:buFont typeface="Wingdings" pitchFamily="2" charset="2"/>
              <a:buChar char="r"/>
              <a:defRPr sz="3200" b="1">
                <a:solidFill>
                  <a:schemeClr val="tx1"/>
                </a:solidFill>
                <a:latin typeface="Comic Sans MS" panose="030F0902030302020204" pitchFamily="66" charset="0"/>
                <a:ea typeface="宋体" panose="02010600030101010101" pitchFamily="2" charset="-122"/>
              </a:defRPr>
            </a:lvl1pPr>
            <a:lvl2pPr marL="742950" indent="-285750">
              <a:spcBef>
                <a:spcPct val="20000"/>
              </a:spcBef>
              <a:buClr>
                <a:srgbClr val="3333CC"/>
              </a:buClr>
              <a:buSzPct val="85000"/>
              <a:buFont typeface="Wingdings" pitchFamily="2" charset="2"/>
              <a:buChar char="m"/>
              <a:defRPr sz="2800" b="1">
                <a:solidFill>
                  <a:schemeClr val="tx1"/>
                </a:solidFill>
                <a:latin typeface="Comic Sans MS" panose="030F0902030302020204" pitchFamily="66" charset="0"/>
                <a:ea typeface="宋体" panose="02010600030101010101" pitchFamily="2" charset="-122"/>
              </a:defRPr>
            </a:lvl2pPr>
            <a:lvl3pPr marL="1143000" indent="-228600">
              <a:spcBef>
                <a:spcPct val="20000"/>
              </a:spcBef>
              <a:buChar char="•"/>
              <a:defRPr sz="2400" b="1">
                <a:solidFill>
                  <a:schemeClr val="tx1"/>
                </a:solidFill>
                <a:latin typeface="Comic Sans MS" panose="030F0902030302020204" pitchFamily="66" charset="0"/>
                <a:ea typeface="宋体" panose="02010600030101010101" pitchFamily="2" charset="-122"/>
              </a:defRPr>
            </a:lvl3pPr>
            <a:lvl4pPr marL="1600200" indent="-228600">
              <a:spcBef>
                <a:spcPct val="20000"/>
              </a:spcBef>
              <a:buChar char="–"/>
              <a:defRPr sz="2000" b="1">
                <a:solidFill>
                  <a:schemeClr val="tx1"/>
                </a:solidFill>
                <a:latin typeface="Comic Sans MS" panose="030F0902030302020204" pitchFamily="66"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None/>
            </a:pPr>
            <a:r>
              <a:rPr lang="en-US" altLang="zh-CN" sz="3600" dirty="0">
                <a:solidFill>
                  <a:schemeClr val="accent1"/>
                </a:solidFill>
                <a:latin typeface="+mn-lt"/>
                <a:ea typeface="+mn-ea"/>
                <a:cs typeface="+mn-ea"/>
              </a:rPr>
              <a:t>Web </a:t>
            </a:r>
            <a:r>
              <a:rPr lang="zh-CN" altLang="en-US" sz="3600" dirty="0">
                <a:solidFill>
                  <a:schemeClr val="accent1"/>
                </a:solidFill>
                <a:latin typeface="+mn-lt"/>
                <a:ea typeface="+mn-ea"/>
                <a:cs typeface="+mn-ea"/>
              </a:rPr>
              <a:t>缓存 </a:t>
            </a:r>
            <a:r>
              <a:rPr lang="en-US" altLang="zh-CN" sz="3600" dirty="0">
                <a:solidFill>
                  <a:schemeClr val="accent1"/>
                </a:solidFill>
                <a:latin typeface="+mn-lt"/>
                <a:ea typeface="+mn-ea"/>
                <a:cs typeface="+mn-ea"/>
              </a:rPr>
              <a:t>(</a:t>
            </a:r>
            <a:r>
              <a:rPr lang="zh-CN" altLang="en-US" sz="3600" dirty="0">
                <a:solidFill>
                  <a:schemeClr val="accent1"/>
                </a:solidFill>
                <a:latin typeface="+mn-lt"/>
                <a:ea typeface="+mn-ea"/>
                <a:cs typeface="+mn-ea"/>
              </a:rPr>
              <a:t>代理服务器</a:t>
            </a:r>
            <a:r>
              <a:rPr lang="en-US" altLang="zh-CN" sz="3600" dirty="0">
                <a:solidFill>
                  <a:schemeClr val="accent1"/>
                </a:solidFill>
                <a:latin typeface="+mn-lt"/>
                <a:ea typeface="+mn-ea"/>
                <a:cs typeface="+mn-ea"/>
              </a:rPr>
              <a:t>)</a:t>
            </a:r>
          </a:p>
        </p:txBody>
      </p:sp>
      <p:sp>
        <p:nvSpPr>
          <p:cNvPr id="5" name="Title 1">
            <a:extLst>
              <a:ext uri="{FF2B5EF4-FFF2-40B4-BE49-F238E27FC236}">
                <a16:creationId xmlns:a16="http://schemas.microsoft.com/office/drawing/2014/main" id="{821AF2FA-26A6-EC43-B713-7AF8B1D3CD11}"/>
              </a:ext>
            </a:extLst>
          </p:cNvPr>
          <p:cNvSpPr txBox="1">
            <a:spLocks/>
          </p:cNvSpPr>
          <p:nvPr/>
        </p:nvSpPr>
        <p:spPr>
          <a:xfrm>
            <a:off x="611559" y="175643"/>
            <a:ext cx="240180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Web</a:t>
            </a:r>
            <a:r>
              <a:rPr lang="zh-CN" altLang="en-US" sz="1800" dirty="0">
                <a:solidFill>
                  <a:schemeClr val="tx1">
                    <a:lumMod val="65000"/>
                    <a:lumOff val="35000"/>
                  </a:schemeClr>
                </a:solidFill>
                <a:latin typeface="+mn-lt"/>
                <a:ea typeface="+mn-ea"/>
                <a:cs typeface="+mn-ea"/>
                <a:sym typeface="+mn-lt"/>
              </a:rPr>
              <a:t>应用和</a:t>
            </a:r>
            <a:r>
              <a:rPr lang="en-US" altLang="zh-CN" sz="1800" dirty="0">
                <a:solidFill>
                  <a:schemeClr val="tx1">
                    <a:lumMod val="65000"/>
                    <a:lumOff val="35000"/>
                  </a:schemeClr>
                </a:solidFill>
                <a:latin typeface="+mn-lt"/>
                <a:ea typeface="+mn-ea"/>
                <a:cs typeface="+mn-ea"/>
                <a:sym typeface="+mn-lt"/>
              </a:rPr>
              <a:t>HTTP</a:t>
            </a:r>
            <a:r>
              <a:rPr lang="zh-CN" altLang="en-US" sz="1800" dirty="0">
                <a:solidFill>
                  <a:schemeClr val="tx1">
                    <a:lumMod val="65000"/>
                    <a:lumOff val="35000"/>
                  </a:schemeClr>
                </a:solidFill>
                <a:latin typeface="+mn-lt"/>
                <a:ea typeface="+mn-ea"/>
                <a:cs typeface="+mn-ea"/>
                <a:sym typeface="+mn-lt"/>
              </a:rPr>
              <a:t>协议</a:t>
            </a:r>
          </a:p>
        </p:txBody>
      </p:sp>
      <p:sp>
        <p:nvSpPr>
          <p:cNvPr id="6" name="Rounded Rectangle 1">
            <a:extLst>
              <a:ext uri="{FF2B5EF4-FFF2-40B4-BE49-F238E27FC236}">
                <a16:creationId xmlns:a16="http://schemas.microsoft.com/office/drawing/2014/main" id="{C89C5A53-95F1-3048-AC51-0E075FE11EAD}"/>
              </a:ext>
            </a:extLst>
          </p:cNvPr>
          <p:cNvSpPr/>
          <p:nvPr/>
        </p:nvSpPr>
        <p:spPr>
          <a:xfrm>
            <a:off x="6030913" y="3195440"/>
            <a:ext cx="6020790" cy="2873829"/>
          </a:xfrm>
          <a:prstGeom prst="roundRect">
            <a:avLst>
              <a:gd name="adj" fmla="val 55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4">
            <a:extLst>
              <a:ext uri="{FF2B5EF4-FFF2-40B4-BE49-F238E27FC236}">
                <a16:creationId xmlns:a16="http://schemas.microsoft.com/office/drawing/2014/main" id="{2630482D-6503-D140-86C5-6CE11E68F11B}"/>
              </a:ext>
            </a:extLst>
          </p:cNvPr>
          <p:cNvSpPr>
            <a:spLocks noChangeArrowheads="1"/>
          </p:cNvSpPr>
          <p:nvPr/>
        </p:nvSpPr>
        <p:spPr bwMode="auto">
          <a:xfrm>
            <a:off x="6030913" y="2460160"/>
            <a:ext cx="6161087" cy="3609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spcAft>
                <a:spcPts val="1800"/>
              </a:spcAft>
              <a:buFontTx/>
              <a:buNone/>
            </a:pPr>
            <a:r>
              <a:rPr lang="zh-CN" altLang="en-US" sz="2800" b="1" dirty="0">
                <a:solidFill>
                  <a:schemeClr val="accent2"/>
                </a:solidFill>
              </a:rPr>
              <a:t>为什么需要</a:t>
            </a:r>
            <a:r>
              <a:rPr lang="en-US" altLang="zh-CN" sz="2800" b="1" dirty="0">
                <a:solidFill>
                  <a:schemeClr val="accent2"/>
                </a:solidFill>
              </a:rPr>
              <a:t>Web</a:t>
            </a:r>
            <a:r>
              <a:rPr lang="zh-CN" altLang="en-US" sz="2800" b="1" dirty="0">
                <a:solidFill>
                  <a:schemeClr val="accent2"/>
                </a:solidFill>
              </a:rPr>
              <a:t>缓存器</a:t>
            </a:r>
            <a:r>
              <a:rPr lang="en-US" altLang="zh-CN" sz="2800" b="1" dirty="0">
                <a:solidFill>
                  <a:schemeClr val="accent2"/>
                </a:solidFill>
              </a:rPr>
              <a:t>?</a:t>
            </a:r>
          </a:p>
          <a:p>
            <a:pPr eaLnBrk="1" hangingPunct="1">
              <a:buClr>
                <a:schemeClr val="bg1"/>
              </a:buClr>
              <a:buSzPct val="85000"/>
              <a:buFont typeface="Wingdings" pitchFamily="2" charset="2"/>
              <a:buChar char="r"/>
            </a:pPr>
            <a:r>
              <a:rPr lang="zh-CN" altLang="en-US" sz="2400" dirty="0">
                <a:solidFill>
                  <a:schemeClr val="bg1"/>
                </a:solidFill>
              </a:rPr>
              <a:t>减少对客户机请求的响应时间</a:t>
            </a:r>
          </a:p>
          <a:p>
            <a:pPr eaLnBrk="1" hangingPunct="1">
              <a:buClr>
                <a:schemeClr val="bg1"/>
              </a:buClr>
              <a:buSzPct val="85000"/>
              <a:buFont typeface="Wingdings" pitchFamily="2" charset="2"/>
              <a:buChar char="r"/>
            </a:pPr>
            <a:r>
              <a:rPr lang="zh-CN" altLang="en-US" sz="2400" dirty="0">
                <a:solidFill>
                  <a:schemeClr val="bg1"/>
                </a:solidFill>
              </a:rPr>
              <a:t>减少内部网络与接入链路上的通信量</a:t>
            </a:r>
          </a:p>
          <a:p>
            <a:pPr eaLnBrk="1" hangingPunct="1">
              <a:buClr>
                <a:schemeClr val="bg1"/>
              </a:buClr>
              <a:buSzPct val="85000"/>
              <a:buFont typeface="Wingdings" pitchFamily="2" charset="2"/>
              <a:buChar char="r"/>
            </a:pPr>
            <a:r>
              <a:rPr lang="zh-CN" altLang="en-US" sz="2400" dirty="0">
                <a:solidFill>
                  <a:schemeClr val="bg1"/>
                </a:solidFill>
              </a:rPr>
              <a:t>能从整体上大大降低因特网上的</a:t>
            </a:r>
            <a:r>
              <a:rPr lang="en-US" altLang="zh-CN" sz="2400" dirty="0">
                <a:solidFill>
                  <a:schemeClr val="bg1"/>
                </a:solidFill>
              </a:rPr>
              <a:t>Web</a:t>
            </a:r>
            <a:r>
              <a:rPr lang="zh-CN" altLang="en-US" sz="2400" dirty="0">
                <a:solidFill>
                  <a:schemeClr val="bg1"/>
                </a:solidFill>
              </a:rPr>
              <a:t>流量</a:t>
            </a:r>
          </a:p>
        </p:txBody>
      </p:sp>
      <p:sp>
        <p:nvSpPr>
          <p:cNvPr id="106" name="Rectangle 4">
            <a:extLst>
              <a:ext uri="{FF2B5EF4-FFF2-40B4-BE49-F238E27FC236}">
                <a16:creationId xmlns:a16="http://schemas.microsoft.com/office/drawing/2014/main" id="{C8EEC195-0E16-C043-98B1-B10BF88C04E6}"/>
              </a:ext>
            </a:extLst>
          </p:cNvPr>
          <p:cNvSpPr>
            <a:spLocks noChangeArrowheads="1"/>
          </p:cNvSpPr>
          <p:nvPr/>
        </p:nvSpPr>
        <p:spPr bwMode="auto">
          <a:xfrm>
            <a:off x="218204" y="2995004"/>
            <a:ext cx="5812709" cy="103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nSpc>
                <a:spcPct val="150000"/>
              </a:lnSpc>
              <a:buClr>
                <a:srgbClr val="3333CC"/>
              </a:buClr>
              <a:buSzPct val="85000"/>
              <a:buFont typeface="Wingdings" pitchFamily="2" charset="2"/>
              <a:buChar char="r"/>
            </a:pPr>
            <a:r>
              <a:rPr lang="zh-CN" altLang="en-US" sz="2400" b="1" dirty="0">
                <a:latin typeface="+mn-ea"/>
                <a:ea typeface="+mn-ea"/>
              </a:rPr>
              <a:t>缓存既充当客户端，也充当</a:t>
            </a:r>
            <a:r>
              <a:rPr lang="zh-CN" altLang="en-US" sz="2400" b="1" dirty="0" smtClean="0">
                <a:latin typeface="+mn-ea"/>
                <a:ea typeface="+mn-ea"/>
              </a:rPr>
              <a:t>服务器</a:t>
            </a:r>
            <a:endParaRPr lang="en-US" altLang="zh-CN" sz="2400" b="1" dirty="0" smtClean="0">
              <a:latin typeface="+mn-ea"/>
              <a:ea typeface="+mn-ea"/>
            </a:endParaRPr>
          </a:p>
          <a:p>
            <a:pPr>
              <a:lnSpc>
                <a:spcPct val="150000"/>
              </a:lnSpc>
              <a:buClr>
                <a:srgbClr val="3333CC"/>
              </a:buClr>
              <a:buSzPct val="85000"/>
              <a:buFont typeface="Wingdings" pitchFamily="2" charset="2"/>
              <a:buChar char="r"/>
            </a:pPr>
            <a:r>
              <a:rPr lang="zh-CN" altLang="en-US" sz="2400" b="1" dirty="0">
                <a:latin typeface="+mn-ea"/>
                <a:ea typeface="+mn-ea"/>
              </a:rPr>
              <a:t>一般由</a:t>
            </a:r>
            <a:r>
              <a:rPr lang="en-US" altLang="zh-CN" sz="2400" b="1" dirty="0">
                <a:latin typeface="+mn-ea"/>
                <a:ea typeface="+mn-ea"/>
              </a:rPr>
              <a:t>ISP(Internet</a:t>
            </a:r>
            <a:r>
              <a:rPr lang="zh-CN" altLang="en-US" sz="2400" b="1" dirty="0">
                <a:latin typeface="+mn-ea"/>
                <a:ea typeface="+mn-ea"/>
              </a:rPr>
              <a:t>服务提供商</a:t>
            </a:r>
            <a:r>
              <a:rPr lang="en-US" altLang="zh-CN" sz="2400" b="1" dirty="0">
                <a:latin typeface="+mn-ea"/>
                <a:ea typeface="+mn-ea"/>
              </a:rPr>
              <a:t>)</a:t>
            </a:r>
            <a:r>
              <a:rPr lang="zh-CN" altLang="en-US" sz="2400" b="1" dirty="0">
                <a:latin typeface="+mn-ea"/>
                <a:ea typeface="+mn-ea"/>
              </a:rPr>
              <a:t>架设</a:t>
            </a:r>
          </a:p>
        </p:txBody>
      </p:sp>
    </p:spTree>
    <p:extLst>
      <p:ext uri="{BB962C8B-B14F-4D97-AF65-F5344CB8AC3E}">
        <p14:creationId xmlns:p14="http://schemas.microsoft.com/office/powerpoint/2010/main" val="311303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anim calcmode="lin" valueType="num">
                                      <p:cBhvr additive="base">
                                        <p:cTn id="7" dur="500" fill="hold"/>
                                        <p:tgtEl>
                                          <p:spTgt spid="1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6">
                                            <p:txEl>
                                              <p:pRg st="1" end="1"/>
                                            </p:txEl>
                                          </p:spTgt>
                                        </p:tgtEl>
                                        <p:attrNameLst>
                                          <p:attrName>style.visibility</p:attrName>
                                        </p:attrNameLst>
                                      </p:cBhvr>
                                      <p:to>
                                        <p:strVal val="visible"/>
                                      </p:to>
                                    </p:set>
                                    <p:anim calcmode="lin" valueType="num">
                                      <p:cBhvr additive="base">
                                        <p:cTn id="13" dur="500" fill="hold"/>
                                        <p:tgtEl>
                                          <p:spTgt spid="10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a:extLst>
              <a:ext uri="{FF2B5EF4-FFF2-40B4-BE49-F238E27FC236}">
                <a16:creationId xmlns:a16="http://schemas.microsoft.com/office/drawing/2014/main" id="{9198D901-4FAE-B64C-B7DF-C96084195750}"/>
              </a:ext>
            </a:extLst>
          </p:cNvPr>
          <p:cNvSpPr>
            <a:spLocks noChangeArrowheads="1"/>
          </p:cNvSpPr>
          <p:nvPr/>
        </p:nvSpPr>
        <p:spPr bwMode="auto">
          <a:xfrm>
            <a:off x="1828800" y="415925"/>
            <a:ext cx="79629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rgbClr val="3333CC"/>
              </a:buClr>
              <a:buSzPct val="85000"/>
              <a:buFont typeface="Wingdings" pitchFamily="2" charset="2"/>
              <a:buChar char="r"/>
              <a:defRPr sz="3200" b="1">
                <a:solidFill>
                  <a:schemeClr val="tx1"/>
                </a:solidFill>
                <a:latin typeface="Comic Sans MS" panose="030F0902030302020204" pitchFamily="66" charset="0"/>
                <a:ea typeface="宋体" panose="02010600030101010101" pitchFamily="2" charset="-122"/>
              </a:defRPr>
            </a:lvl1pPr>
            <a:lvl2pPr marL="742950" indent="-285750">
              <a:spcBef>
                <a:spcPct val="20000"/>
              </a:spcBef>
              <a:buClr>
                <a:srgbClr val="3333CC"/>
              </a:buClr>
              <a:buSzPct val="85000"/>
              <a:buFont typeface="Wingdings" pitchFamily="2" charset="2"/>
              <a:buChar char="m"/>
              <a:defRPr sz="2800" b="1">
                <a:solidFill>
                  <a:schemeClr val="tx1"/>
                </a:solidFill>
                <a:latin typeface="Comic Sans MS" panose="030F0902030302020204" pitchFamily="66" charset="0"/>
                <a:ea typeface="宋体" panose="02010600030101010101" pitchFamily="2" charset="-122"/>
              </a:defRPr>
            </a:lvl2pPr>
            <a:lvl3pPr marL="1143000" indent="-228600">
              <a:spcBef>
                <a:spcPct val="20000"/>
              </a:spcBef>
              <a:buChar char="•"/>
              <a:defRPr sz="2400" b="1">
                <a:solidFill>
                  <a:schemeClr val="tx1"/>
                </a:solidFill>
                <a:latin typeface="Comic Sans MS" panose="030F0902030302020204" pitchFamily="66" charset="0"/>
                <a:ea typeface="宋体" panose="02010600030101010101" pitchFamily="2" charset="-122"/>
              </a:defRPr>
            </a:lvl3pPr>
            <a:lvl4pPr marL="1600200" indent="-228600">
              <a:spcBef>
                <a:spcPct val="20000"/>
              </a:spcBef>
              <a:buChar char="–"/>
              <a:defRPr sz="2000" b="1">
                <a:solidFill>
                  <a:schemeClr val="tx1"/>
                </a:solidFill>
                <a:latin typeface="Comic Sans MS" panose="030F0902030302020204" pitchFamily="66"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None/>
              <a:defRPr/>
            </a:pPr>
            <a:r>
              <a:rPr lang="zh-CN" altLang="en-US" sz="3600" dirty="0">
                <a:solidFill>
                  <a:schemeClr val="accent1"/>
                </a:solidFill>
                <a:latin typeface="+mn-lt"/>
                <a:ea typeface="+mn-ea"/>
                <a:cs typeface="+mn-ea"/>
              </a:rPr>
              <a:t>条件</a:t>
            </a:r>
            <a:r>
              <a:rPr lang="en-US" altLang="zh-CN" sz="3600" dirty="0">
                <a:solidFill>
                  <a:schemeClr val="accent1"/>
                </a:solidFill>
                <a:latin typeface="+mn-lt"/>
                <a:ea typeface="+mn-ea"/>
                <a:cs typeface="+mn-ea"/>
              </a:rPr>
              <a:t>GET</a:t>
            </a:r>
            <a:r>
              <a:rPr lang="zh-CN" altLang="en-US" sz="3600" dirty="0">
                <a:solidFill>
                  <a:schemeClr val="accent1"/>
                </a:solidFill>
                <a:latin typeface="+mn-lt"/>
                <a:ea typeface="+mn-ea"/>
                <a:cs typeface="+mn-ea"/>
              </a:rPr>
              <a:t>方法</a:t>
            </a:r>
          </a:p>
        </p:txBody>
      </p:sp>
      <p:sp>
        <p:nvSpPr>
          <p:cNvPr id="117762" name="Rectangle 3">
            <a:extLst>
              <a:ext uri="{FF2B5EF4-FFF2-40B4-BE49-F238E27FC236}">
                <a16:creationId xmlns:a16="http://schemas.microsoft.com/office/drawing/2014/main" id="{B64BFF44-567F-1446-8644-99C7298DFDFA}"/>
              </a:ext>
            </a:extLst>
          </p:cNvPr>
          <p:cNvSpPr>
            <a:spLocks noChangeArrowheads="1"/>
          </p:cNvSpPr>
          <p:nvPr/>
        </p:nvSpPr>
        <p:spPr bwMode="auto">
          <a:xfrm>
            <a:off x="194296" y="1799207"/>
            <a:ext cx="6719455"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r>
              <a:rPr lang="zh-CN" altLang="en-US" sz="2400" dirty="0">
                <a:solidFill>
                  <a:schemeClr val="accent2"/>
                </a:solidFill>
              </a:rPr>
              <a:t>目的</a:t>
            </a:r>
            <a:r>
              <a:rPr lang="en-US" altLang="zh-CN" sz="2400" dirty="0">
                <a:solidFill>
                  <a:schemeClr val="accent2"/>
                </a:solidFill>
              </a:rPr>
              <a:t>:</a:t>
            </a:r>
            <a:r>
              <a:rPr lang="zh-CN" altLang="en-US" sz="2400" dirty="0"/>
              <a:t>证实缓存器中的对象是否为</a:t>
            </a:r>
            <a:r>
              <a:rPr lang="zh-CN" altLang="en-US" sz="2400" dirty="0" smtClean="0"/>
              <a:t>最新</a:t>
            </a:r>
            <a:endParaRPr lang="en-US" altLang="zh-CN" sz="2400" dirty="0" smtClean="0"/>
          </a:p>
          <a:p>
            <a:pPr eaLnBrk="1" hangingPunct="1">
              <a:buClr>
                <a:srgbClr val="3333CC"/>
              </a:buClr>
              <a:buSzPct val="85000"/>
              <a:buFont typeface="Wingdings" pitchFamily="2" charset="2"/>
              <a:buChar char="r"/>
            </a:pPr>
            <a:endParaRPr lang="zh-CN" altLang="en-US" sz="2400" dirty="0"/>
          </a:p>
          <a:p>
            <a:pPr eaLnBrk="1" hangingPunct="1">
              <a:buClr>
                <a:srgbClr val="3333CC"/>
              </a:buClr>
              <a:buSzPct val="85000"/>
              <a:buFont typeface="Wingdings" pitchFamily="2" charset="2"/>
              <a:buChar char="r"/>
            </a:pPr>
            <a:r>
              <a:rPr lang="zh-CN" altLang="en-US" sz="2400" dirty="0"/>
              <a:t>缓存器：在请求报文中包含对象最后修改时间 </a:t>
            </a:r>
          </a:p>
          <a:p>
            <a:pPr lvl="1" eaLnBrk="1" hangingPunct="1">
              <a:buFontTx/>
              <a:buNone/>
            </a:pPr>
            <a:r>
              <a:rPr lang="en-US" altLang="zh-CN" sz="2400" dirty="0"/>
              <a:t>If-modified-since: &lt;date</a:t>
            </a:r>
            <a:r>
              <a:rPr lang="en-US" altLang="zh-CN" sz="2400" dirty="0" smtClean="0"/>
              <a:t>&gt;</a:t>
            </a:r>
          </a:p>
          <a:p>
            <a:pPr lvl="1" eaLnBrk="1" hangingPunct="1">
              <a:buFontTx/>
              <a:buNone/>
            </a:pPr>
            <a:endParaRPr lang="en-US" altLang="zh-CN" sz="2400" dirty="0"/>
          </a:p>
          <a:p>
            <a:pPr eaLnBrk="1" hangingPunct="1">
              <a:buClr>
                <a:srgbClr val="3333CC"/>
              </a:buClr>
              <a:buSzPct val="85000"/>
              <a:buFont typeface="Wingdings" pitchFamily="2" charset="2"/>
              <a:buChar char="r"/>
            </a:pPr>
            <a:r>
              <a:rPr lang="zh-CN" altLang="en-US" sz="2400" dirty="0"/>
              <a:t>服务器</a:t>
            </a:r>
            <a:r>
              <a:rPr lang="en-US" altLang="zh-CN" sz="2400" dirty="0"/>
              <a:t>: </a:t>
            </a:r>
            <a:r>
              <a:rPr lang="zh-CN" altLang="en-US" sz="2400" dirty="0"/>
              <a:t>如果对象是最新的则响应报文中不包含对象</a:t>
            </a:r>
            <a:r>
              <a:rPr lang="en-US" altLang="zh-CN" sz="2400" dirty="0"/>
              <a:t>: HTTP/1.0 304 Not Modified</a:t>
            </a:r>
          </a:p>
        </p:txBody>
      </p:sp>
      <p:sp>
        <p:nvSpPr>
          <p:cNvPr id="4" name="Title 1">
            <a:extLst>
              <a:ext uri="{FF2B5EF4-FFF2-40B4-BE49-F238E27FC236}">
                <a16:creationId xmlns:a16="http://schemas.microsoft.com/office/drawing/2014/main" id="{2E6CE94F-BA48-4746-B049-A7549EE9A299}"/>
              </a:ext>
            </a:extLst>
          </p:cNvPr>
          <p:cNvSpPr txBox="1">
            <a:spLocks/>
          </p:cNvSpPr>
          <p:nvPr/>
        </p:nvSpPr>
        <p:spPr>
          <a:xfrm>
            <a:off x="611559" y="175643"/>
            <a:ext cx="240180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Web</a:t>
            </a:r>
            <a:r>
              <a:rPr lang="zh-CN" altLang="en-US" sz="1800" dirty="0">
                <a:solidFill>
                  <a:schemeClr val="tx1">
                    <a:lumMod val="65000"/>
                    <a:lumOff val="35000"/>
                  </a:schemeClr>
                </a:solidFill>
                <a:latin typeface="+mn-lt"/>
                <a:ea typeface="+mn-ea"/>
                <a:cs typeface="+mn-ea"/>
                <a:sym typeface="+mn-lt"/>
              </a:rPr>
              <a:t>应用和</a:t>
            </a:r>
            <a:r>
              <a:rPr lang="en-US" altLang="zh-CN" sz="1800" dirty="0">
                <a:solidFill>
                  <a:schemeClr val="tx1">
                    <a:lumMod val="65000"/>
                    <a:lumOff val="35000"/>
                  </a:schemeClr>
                </a:solidFill>
                <a:latin typeface="+mn-lt"/>
                <a:ea typeface="+mn-ea"/>
                <a:cs typeface="+mn-ea"/>
                <a:sym typeface="+mn-lt"/>
              </a:rPr>
              <a:t>HTTP</a:t>
            </a:r>
            <a:r>
              <a:rPr lang="zh-CN" altLang="en-US" sz="1800" dirty="0">
                <a:solidFill>
                  <a:schemeClr val="tx1">
                    <a:lumMod val="65000"/>
                    <a:lumOff val="35000"/>
                  </a:schemeClr>
                </a:solidFill>
                <a:latin typeface="+mn-lt"/>
                <a:ea typeface="+mn-ea"/>
                <a:cs typeface="+mn-ea"/>
                <a:sym typeface="+mn-lt"/>
              </a:rPr>
              <a:t>协议</a:t>
            </a:r>
          </a:p>
        </p:txBody>
      </p:sp>
      <p:grpSp>
        <p:nvGrpSpPr>
          <p:cNvPr id="5" name="Group 19">
            <a:extLst>
              <a:ext uri="{FF2B5EF4-FFF2-40B4-BE49-F238E27FC236}">
                <a16:creationId xmlns:a16="http://schemas.microsoft.com/office/drawing/2014/main" id="{A0F32C80-E0D3-504D-8ED3-D1ADCF73052B}"/>
              </a:ext>
            </a:extLst>
          </p:cNvPr>
          <p:cNvGrpSpPr>
            <a:grpSpLocks/>
          </p:cNvGrpSpPr>
          <p:nvPr/>
        </p:nvGrpSpPr>
        <p:grpSpPr bwMode="auto">
          <a:xfrm>
            <a:off x="6502545" y="1421477"/>
            <a:ext cx="5237162" cy="5043488"/>
            <a:chOff x="2551" y="618"/>
            <a:chExt cx="3299" cy="3177"/>
          </a:xfrm>
        </p:grpSpPr>
        <p:sp>
          <p:nvSpPr>
            <p:cNvPr id="6" name="Line 4">
              <a:extLst>
                <a:ext uri="{FF2B5EF4-FFF2-40B4-BE49-F238E27FC236}">
                  <a16:creationId xmlns:a16="http://schemas.microsoft.com/office/drawing/2014/main" id="{78C9C573-875E-7B4D-BC5D-77C1320621DF}"/>
                </a:ext>
              </a:extLst>
            </p:cNvPr>
            <p:cNvSpPr>
              <a:spLocks noChangeShapeType="1"/>
            </p:cNvSpPr>
            <p:nvPr/>
          </p:nvSpPr>
          <p:spPr bwMode="auto">
            <a:xfrm>
              <a:off x="2863" y="1063"/>
              <a:ext cx="2082" cy="24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7" name="Rectangle 5">
              <a:extLst>
                <a:ext uri="{FF2B5EF4-FFF2-40B4-BE49-F238E27FC236}">
                  <a16:creationId xmlns:a16="http://schemas.microsoft.com/office/drawing/2014/main" id="{B1DEFD56-E6DB-A643-B54A-19EEB271890C}"/>
                </a:ext>
              </a:extLst>
            </p:cNvPr>
            <p:cNvSpPr>
              <a:spLocks noChangeArrowheads="1"/>
            </p:cNvSpPr>
            <p:nvPr/>
          </p:nvSpPr>
          <p:spPr bwMode="auto">
            <a:xfrm>
              <a:off x="2551" y="636"/>
              <a:ext cx="73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800" u="sng" dirty="0"/>
                <a:t>cache</a:t>
              </a:r>
            </a:p>
          </p:txBody>
        </p:sp>
        <p:sp>
          <p:nvSpPr>
            <p:cNvPr id="8" name="Rectangle 6">
              <a:extLst>
                <a:ext uri="{FF2B5EF4-FFF2-40B4-BE49-F238E27FC236}">
                  <a16:creationId xmlns:a16="http://schemas.microsoft.com/office/drawing/2014/main" id="{53C4C4D7-CC52-DB4B-9CAA-8EE1950A827D}"/>
                </a:ext>
              </a:extLst>
            </p:cNvPr>
            <p:cNvSpPr>
              <a:spLocks noChangeArrowheads="1"/>
            </p:cNvSpPr>
            <p:nvPr/>
          </p:nvSpPr>
          <p:spPr bwMode="auto">
            <a:xfrm>
              <a:off x="4740" y="618"/>
              <a:ext cx="7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800" u="sng"/>
                <a:t>server</a:t>
              </a:r>
            </a:p>
          </p:txBody>
        </p:sp>
        <p:sp>
          <p:nvSpPr>
            <p:cNvPr id="9" name="Rectangle 7">
              <a:extLst>
                <a:ext uri="{FF2B5EF4-FFF2-40B4-BE49-F238E27FC236}">
                  <a16:creationId xmlns:a16="http://schemas.microsoft.com/office/drawing/2014/main" id="{BC059C35-C805-A24D-B86D-9294FDD2DD9F}"/>
                </a:ext>
              </a:extLst>
            </p:cNvPr>
            <p:cNvSpPr>
              <a:spLocks noChangeArrowheads="1"/>
            </p:cNvSpPr>
            <p:nvPr/>
          </p:nvSpPr>
          <p:spPr bwMode="auto">
            <a:xfrm>
              <a:off x="3057" y="991"/>
              <a:ext cx="1687" cy="601"/>
            </a:xfrm>
            <a:prstGeom prst="rect">
              <a:avLst/>
            </a:prstGeom>
            <a:solidFill>
              <a:schemeClr val="bg1"/>
            </a:solidFill>
            <a:ln w="12700">
              <a:solidFill>
                <a:schemeClr val="tx1"/>
              </a:solidFill>
              <a:miter lim="800000"/>
              <a:headEnd/>
              <a:tailEnd/>
            </a:ln>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t>HTTP request msg</a:t>
              </a:r>
            </a:p>
            <a:p>
              <a:pPr algn="ctr">
                <a:spcBef>
                  <a:spcPct val="0"/>
                </a:spcBef>
                <a:buFontTx/>
                <a:buNone/>
              </a:pPr>
              <a:r>
                <a:rPr lang="en-US" altLang="zh-CN" sz="1800"/>
                <a:t>If-modified-since: &lt;date&gt;</a:t>
              </a:r>
            </a:p>
          </p:txBody>
        </p:sp>
        <p:sp>
          <p:nvSpPr>
            <p:cNvPr id="10" name="Line 8">
              <a:extLst>
                <a:ext uri="{FF2B5EF4-FFF2-40B4-BE49-F238E27FC236}">
                  <a16:creationId xmlns:a16="http://schemas.microsoft.com/office/drawing/2014/main" id="{0D49CA38-3395-6C4F-8389-542ED0E75823}"/>
                </a:ext>
              </a:extLst>
            </p:cNvPr>
            <p:cNvSpPr>
              <a:spLocks noChangeShapeType="1"/>
            </p:cNvSpPr>
            <p:nvPr/>
          </p:nvSpPr>
          <p:spPr bwMode="auto">
            <a:xfrm flipH="1">
              <a:off x="2875" y="1687"/>
              <a:ext cx="2082" cy="24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nvGrpSpPr>
            <p:cNvPr id="11" name="Group 11">
              <a:extLst>
                <a:ext uri="{FF2B5EF4-FFF2-40B4-BE49-F238E27FC236}">
                  <a16:creationId xmlns:a16="http://schemas.microsoft.com/office/drawing/2014/main" id="{973656F9-6445-584C-A288-B545705BCEA8}"/>
                </a:ext>
              </a:extLst>
            </p:cNvPr>
            <p:cNvGrpSpPr>
              <a:grpSpLocks/>
            </p:cNvGrpSpPr>
            <p:nvPr/>
          </p:nvGrpSpPr>
          <p:grpSpPr bwMode="auto">
            <a:xfrm>
              <a:off x="3045" y="1684"/>
              <a:ext cx="1663" cy="601"/>
              <a:chOff x="3045" y="1684"/>
              <a:chExt cx="1663" cy="601"/>
            </a:xfrm>
          </p:grpSpPr>
          <p:sp>
            <p:nvSpPr>
              <p:cNvPr id="19" name="Rectangle 9">
                <a:extLst>
                  <a:ext uri="{FF2B5EF4-FFF2-40B4-BE49-F238E27FC236}">
                    <a16:creationId xmlns:a16="http://schemas.microsoft.com/office/drawing/2014/main" id="{88F34D09-6D7A-3E45-AB34-3AFF030DE1C8}"/>
                  </a:ext>
                </a:extLst>
              </p:cNvPr>
              <p:cNvSpPr>
                <a:spLocks noChangeArrowheads="1"/>
              </p:cNvSpPr>
              <p:nvPr/>
            </p:nvSpPr>
            <p:spPr bwMode="auto">
              <a:xfrm>
                <a:off x="3107" y="1719"/>
                <a:ext cx="1576" cy="463"/>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20" name="Rectangle 10">
                <a:extLst>
                  <a:ext uri="{FF2B5EF4-FFF2-40B4-BE49-F238E27FC236}">
                    <a16:creationId xmlns:a16="http://schemas.microsoft.com/office/drawing/2014/main" id="{12409ECB-C12E-F44B-99B3-BF03E0B0ECF2}"/>
                  </a:ext>
                </a:extLst>
              </p:cNvPr>
              <p:cNvSpPr>
                <a:spLocks noChangeArrowheads="1"/>
              </p:cNvSpPr>
              <p:nvPr/>
            </p:nvSpPr>
            <p:spPr bwMode="auto">
              <a:xfrm>
                <a:off x="3045" y="1684"/>
                <a:ext cx="1663" cy="601"/>
              </a:xfrm>
              <a:prstGeom prst="rect">
                <a:avLst/>
              </a:prstGeom>
              <a:solidFill>
                <a:schemeClr val="bg1"/>
              </a:solidFill>
              <a:ln w="12700">
                <a:solidFill>
                  <a:schemeClr val="tx1"/>
                </a:solidFill>
                <a:miter lim="800000"/>
                <a:headEnd/>
                <a:tailEnd/>
              </a:ln>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t>HTTP response</a:t>
                </a:r>
              </a:p>
              <a:p>
                <a:pPr algn="ctr">
                  <a:spcBef>
                    <a:spcPct val="0"/>
                  </a:spcBef>
                  <a:buFontTx/>
                  <a:buNone/>
                </a:pPr>
                <a:r>
                  <a:rPr lang="en-US" altLang="zh-CN" sz="1800"/>
                  <a:t>HTTP/1.0 </a:t>
                </a:r>
              </a:p>
              <a:p>
                <a:pPr algn="ctr">
                  <a:spcBef>
                    <a:spcPct val="0"/>
                  </a:spcBef>
                  <a:buFontTx/>
                  <a:buNone/>
                </a:pPr>
                <a:r>
                  <a:rPr lang="en-US" altLang="zh-CN" sz="1800"/>
                  <a:t>304 Not Modified</a:t>
                </a:r>
              </a:p>
            </p:txBody>
          </p:sp>
        </p:grpSp>
        <p:sp>
          <p:nvSpPr>
            <p:cNvPr id="12" name="Rectangle 12">
              <a:extLst>
                <a:ext uri="{FF2B5EF4-FFF2-40B4-BE49-F238E27FC236}">
                  <a16:creationId xmlns:a16="http://schemas.microsoft.com/office/drawing/2014/main" id="{239EF086-6431-2A48-881E-A6BC1BC983FD}"/>
                </a:ext>
              </a:extLst>
            </p:cNvPr>
            <p:cNvSpPr>
              <a:spLocks noChangeArrowheads="1"/>
            </p:cNvSpPr>
            <p:nvPr/>
          </p:nvSpPr>
          <p:spPr bwMode="auto">
            <a:xfrm>
              <a:off x="4857" y="1218"/>
              <a:ext cx="951" cy="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defRPr/>
              </a:pPr>
              <a:r>
                <a:rPr lang="en-US" altLang="zh-CN" sz="2400" dirty="0">
                  <a:solidFill>
                    <a:schemeClr val="accent2">
                      <a:lumMod val="50000"/>
                    </a:schemeClr>
                  </a:solidFill>
                </a:rPr>
                <a:t>object </a:t>
              </a:r>
            </a:p>
            <a:p>
              <a:pPr algn="ctr">
                <a:spcBef>
                  <a:spcPct val="0"/>
                </a:spcBef>
                <a:buFontTx/>
                <a:buNone/>
                <a:defRPr/>
              </a:pPr>
              <a:r>
                <a:rPr lang="en-US" altLang="zh-CN" sz="2400" dirty="0">
                  <a:solidFill>
                    <a:schemeClr val="accent2">
                      <a:lumMod val="50000"/>
                    </a:schemeClr>
                  </a:solidFill>
                </a:rPr>
                <a:t>not </a:t>
              </a:r>
            </a:p>
            <a:p>
              <a:pPr algn="ctr">
                <a:spcBef>
                  <a:spcPct val="0"/>
                </a:spcBef>
                <a:buFontTx/>
                <a:buNone/>
                <a:defRPr/>
              </a:pPr>
              <a:r>
                <a:rPr lang="en-US" altLang="zh-CN" sz="2400" dirty="0">
                  <a:solidFill>
                    <a:schemeClr val="accent2">
                      <a:lumMod val="50000"/>
                    </a:schemeClr>
                  </a:solidFill>
                </a:rPr>
                <a:t>modified</a:t>
              </a:r>
            </a:p>
          </p:txBody>
        </p:sp>
        <p:sp>
          <p:nvSpPr>
            <p:cNvPr id="13" name="Line 13">
              <a:extLst>
                <a:ext uri="{FF2B5EF4-FFF2-40B4-BE49-F238E27FC236}">
                  <a16:creationId xmlns:a16="http://schemas.microsoft.com/office/drawing/2014/main" id="{15DB42F0-3950-824B-A78D-D519B90A7FD8}"/>
                </a:ext>
              </a:extLst>
            </p:cNvPr>
            <p:cNvSpPr>
              <a:spLocks noChangeShapeType="1"/>
            </p:cNvSpPr>
            <p:nvPr/>
          </p:nvSpPr>
          <p:spPr bwMode="auto">
            <a:xfrm>
              <a:off x="2941" y="2359"/>
              <a:ext cx="2460" cy="0"/>
            </a:xfrm>
            <a:prstGeom prst="line">
              <a:avLst/>
            </a:prstGeom>
            <a:noFill/>
            <a:ln w="25400">
              <a:solidFill>
                <a:schemeClr val="accent2"/>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 name="Line 14">
              <a:extLst>
                <a:ext uri="{FF2B5EF4-FFF2-40B4-BE49-F238E27FC236}">
                  <a16:creationId xmlns:a16="http://schemas.microsoft.com/office/drawing/2014/main" id="{0175C19D-B7DF-F546-89AD-1B86769C4C50}"/>
                </a:ext>
              </a:extLst>
            </p:cNvPr>
            <p:cNvSpPr>
              <a:spLocks noChangeShapeType="1"/>
            </p:cNvSpPr>
            <p:nvPr/>
          </p:nvSpPr>
          <p:spPr bwMode="auto">
            <a:xfrm>
              <a:off x="2905" y="2545"/>
              <a:ext cx="2082" cy="24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5" name="Rectangle 15">
              <a:extLst>
                <a:ext uri="{FF2B5EF4-FFF2-40B4-BE49-F238E27FC236}">
                  <a16:creationId xmlns:a16="http://schemas.microsoft.com/office/drawing/2014/main" id="{94076267-32E0-0641-8317-B00932FBEA96}"/>
                </a:ext>
              </a:extLst>
            </p:cNvPr>
            <p:cNvSpPr>
              <a:spLocks noChangeArrowheads="1"/>
            </p:cNvSpPr>
            <p:nvPr/>
          </p:nvSpPr>
          <p:spPr bwMode="auto">
            <a:xfrm>
              <a:off x="3060" y="2473"/>
              <a:ext cx="1687" cy="601"/>
            </a:xfrm>
            <a:prstGeom prst="rect">
              <a:avLst/>
            </a:prstGeom>
            <a:solidFill>
              <a:schemeClr val="bg1"/>
            </a:solidFill>
            <a:ln w="12700">
              <a:solidFill>
                <a:schemeClr val="tx1"/>
              </a:solidFill>
              <a:miter lim="800000"/>
              <a:headEnd/>
              <a:tailEnd/>
            </a:ln>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t>HTTP request msg</a:t>
              </a:r>
            </a:p>
            <a:p>
              <a:pPr algn="ctr">
                <a:spcBef>
                  <a:spcPct val="0"/>
                </a:spcBef>
                <a:buFontTx/>
                <a:buNone/>
              </a:pPr>
              <a:r>
                <a:rPr lang="en-US" altLang="zh-CN" sz="1800"/>
                <a:t>If-modified-since: &lt;date&gt;</a:t>
              </a:r>
            </a:p>
          </p:txBody>
        </p:sp>
        <p:sp>
          <p:nvSpPr>
            <p:cNvPr id="16" name="Line 16">
              <a:extLst>
                <a:ext uri="{FF2B5EF4-FFF2-40B4-BE49-F238E27FC236}">
                  <a16:creationId xmlns:a16="http://schemas.microsoft.com/office/drawing/2014/main" id="{5FABC079-9D3A-C64F-8528-7030E5AFEBAE}"/>
                </a:ext>
              </a:extLst>
            </p:cNvPr>
            <p:cNvSpPr>
              <a:spLocks noChangeShapeType="1"/>
            </p:cNvSpPr>
            <p:nvPr/>
          </p:nvSpPr>
          <p:spPr bwMode="auto">
            <a:xfrm flipH="1">
              <a:off x="2917" y="3169"/>
              <a:ext cx="2082" cy="24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7" name="Rectangle 17">
              <a:extLst>
                <a:ext uri="{FF2B5EF4-FFF2-40B4-BE49-F238E27FC236}">
                  <a16:creationId xmlns:a16="http://schemas.microsoft.com/office/drawing/2014/main" id="{F80E2D58-79AF-7343-AEBE-46167DDB9225}"/>
                </a:ext>
              </a:extLst>
            </p:cNvPr>
            <p:cNvSpPr>
              <a:spLocks noChangeArrowheads="1"/>
            </p:cNvSpPr>
            <p:nvPr/>
          </p:nvSpPr>
          <p:spPr bwMode="auto">
            <a:xfrm>
              <a:off x="3072" y="3135"/>
              <a:ext cx="1663" cy="660"/>
            </a:xfrm>
            <a:prstGeom prst="rect">
              <a:avLst/>
            </a:prstGeom>
            <a:solidFill>
              <a:schemeClr val="bg1"/>
            </a:solidFill>
            <a:ln w="12700">
              <a:solidFill>
                <a:schemeClr val="tx1"/>
              </a:solidFill>
              <a:miter lim="800000"/>
              <a:headEnd/>
              <a:tailEnd/>
            </a:ln>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t>HTTP response</a:t>
              </a:r>
            </a:p>
            <a:p>
              <a:pPr algn="ctr">
                <a:spcBef>
                  <a:spcPct val="0"/>
                </a:spcBef>
                <a:buFontTx/>
                <a:buNone/>
              </a:pPr>
              <a:r>
                <a:rPr lang="en-US" altLang="zh-CN" sz="1800"/>
                <a:t>HTTP/1.0 200 OK</a:t>
              </a:r>
            </a:p>
            <a:p>
              <a:pPr algn="ctr">
                <a:spcBef>
                  <a:spcPct val="0"/>
                </a:spcBef>
                <a:buFontTx/>
                <a:buNone/>
              </a:pPr>
              <a:r>
                <a:rPr lang="en-US" altLang="zh-CN" sz="2400"/>
                <a:t>&lt;data&gt;</a:t>
              </a:r>
            </a:p>
          </p:txBody>
        </p:sp>
        <p:sp>
          <p:nvSpPr>
            <p:cNvPr id="18" name="Rectangle 18">
              <a:extLst>
                <a:ext uri="{FF2B5EF4-FFF2-40B4-BE49-F238E27FC236}">
                  <a16:creationId xmlns:a16="http://schemas.microsoft.com/office/drawing/2014/main" id="{5FFF8C14-833B-6A41-9107-DE3935C4D3B9}"/>
                </a:ext>
              </a:extLst>
            </p:cNvPr>
            <p:cNvSpPr>
              <a:spLocks noChangeArrowheads="1"/>
            </p:cNvSpPr>
            <p:nvPr/>
          </p:nvSpPr>
          <p:spPr bwMode="auto">
            <a:xfrm>
              <a:off x="4899" y="2760"/>
              <a:ext cx="951"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defRPr/>
              </a:pPr>
              <a:r>
                <a:rPr lang="en-US" altLang="zh-CN" sz="2400" dirty="0">
                  <a:solidFill>
                    <a:schemeClr val="accent2">
                      <a:lumMod val="50000"/>
                    </a:schemeClr>
                  </a:solidFill>
                </a:rPr>
                <a:t>object </a:t>
              </a:r>
            </a:p>
            <a:p>
              <a:pPr algn="ctr">
                <a:spcBef>
                  <a:spcPct val="0"/>
                </a:spcBef>
                <a:buFontTx/>
                <a:buNone/>
                <a:defRPr/>
              </a:pPr>
              <a:r>
                <a:rPr lang="en-US" altLang="zh-CN" sz="2400" dirty="0">
                  <a:solidFill>
                    <a:schemeClr val="accent2">
                      <a:lumMod val="50000"/>
                    </a:schemeClr>
                  </a:solidFill>
                </a:rPr>
                <a:t>modified</a:t>
              </a:r>
            </a:p>
          </p:txBody>
        </p:sp>
      </p:grpSp>
    </p:spTree>
    <p:extLst>
      <p:ext uri="{BB962C8B-B14F-4D97-AF65-F5344CB8AC3E}">
        <p14:creationId xmlns:p14="http://schemas.microsoft.com/office/powerpoint/2010/main" val="6544610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4" name="矩形 3"/>
          <p:cNvSpPr/>
          <p:nvPr/>
        </p:nvSpPr>
        <p:spPr>
          <a:xfrm>
            <a:off x="310605" y="388486"/>
            <a:ext cx="11593220" cy="6262035"/>
          </a:xfrm>
          <a:prstGeom prst="rect">
            <a:avLst/>
          </a:prstGeom>
        </p:spPr>
        <p:txBody>
          <a:bodyPr wrap="square">
            <a:spAutoFit/>
          </a:bodyPr>
          <a:lstStyle/>
          <a:p>
            <a:pPr algn="just">
              <a:lnSpc>
                <a:spcPct val="150000"/>
              </a:lnSpc>
            </a:pPr>
            <a:r>
              <a:rPr lang="en-US" altLang="zh-CN" dirty="0" smtClean="0">
                <a:latin typeface="+mn-ea"/>
              </a:rPr>
              <a:t>4</a:t>
            </a:r>
            <a:r>
              <a:rPr lang="zh-CN" altLang="en-US" dirty="0" smtClean="0">
                <a:latin typeface="+mn-ea"/>
              </a:rPr>
              <a:t>、</a:t>
            </a:r>
            <a:r>
              <a:rPr lang="zh-CN" altLang="zh-CN" dirty="0" smtClean="0">
                <a:latin typeface="+mn-ea"/>
              </a:rPr>
              <a:t>两</a:t>
            </a:r>
            <a:r>
              <a:rPr lang="zh-CN" altLang="zh-CN" dirty="0">
                <a:latin typeface="+mn-ea"/>
              </a:rPr>
              <a:t>个不同的</a:t>
            </a:r>
            <a:r>
              <a:rPr lang="en-US" altLang="zh-CN" dirty="0">
                <a:latin typeface="+mn-ea"/>
              </a:rPr>
              <a:t>Web</a:t>
            </a:r>
            <a:r>
              <a:rPr lang="zh-CN" altLang="zh-CN" dirty="0">
                <a:latin typeface="+mn-ea"/>
              </a:rPr>
              <a:t>页面（例如，</a:t>
            </a:r>
            <a:r>
              <a:rPr lang="en-US" altLang="zh-CN" dirty="0">
                <a:latin typeface="+mn-ea"/>
              </a:rPr>
              <a:t>www.uestc.edu.cn/index.html</a:t>
            </a:r>
            <a:r>
              <a:rPr lang="zh-CN" altLang="zh-CN" dirty="0">
                <a:latin typeface="+mn-ea"/>
              </a:rPr>
              <a:t>和</a:t>
            </a:r>
            <a:r>
              <a:rPr lang="en-US" altLang="zh-CN" dirty="0">
                <a:latin typeface="+mn-ea"/>
              </a:rPr>
              <a:t>mail.uestc.edu.cn/index.html</a:t>
            </a:r>
            <a:r>
              <a:rPr lang="zh-CN" altLang="zh-CN" dirty="0">
                <a:latin typeface="+mn-ea"/>
              </a:rPr>
              <a:t>）可以使用一个持久连接发送。（</a:t>
            </a:r>
            <a:r>
              <a:rPr lang="en-US" altLang="zh-CN" dirty="0">
                <a:latin typeface="+mn-ea"/>
              </a:rPr>
              <a:t>        </a:t>
            </a:r>
            <a:r>
              <a:rPr lang="zh-CN" altLang="zh-CN" dirty="0" smtClean="0">
                <a:latin typeface="+mn-ea"/>
              </a:rPr>
              <a:t>）</a:t>
            </a:r>
            <a:endParaRPr lang="en-US" altLang="zh-CN" dirty="0">
              <a:latin typeface="+mn-ea"/>
            </a:endParaRPr>
          </a:p>
          <a:p>
            <a:pPr algn="just">
              <a:lnSpc>
                <a:spcPct val="150000"/>
              </a:lnSpc>
            </a:pPr>
            <a:r>
              <a:rPr lang="en-US" altLang="zh-CN" dirty="0" smtClean="0">
                <a:latin typeface="+mn-ea"/>
              </a:rPr>
              <a:t>5</a:t>
            </a:r>
            <a:r>
              <a:rPr lang="zh-CN" altLang="en-US" dirty="0" smtClean="0">
                <a:latin typeface="+mn-ea"/>
              </a:rPr>
              <a:t>、</a:t>
            </a:r>
            <a:r>
              <a:rPr lang="en-US" altLang="zh-CN" dirty="0" smtClean="0">
                <a:latin typeface="+mn-ea"/>
              </a:rPr>
              <a:t>HTTP</a:t>
            </a:r>
            <a:r>
              <a:rPr lang="zh-CN" altLang="zh-CN" dirty="0">
                <a:latin typeface="+mn-ea"/>
              </a:rPr>
              <a:t>响应报文不会有空的报文</a:t>
            </a:r>
            <a:r>
              <a:rPr lang="zh-CN" altLang="en-US" dirty="0">
                <a:latin typeface="+mn-ea"/>
              </a:rPr>
              <a:t>实</a:t>
            </a:r>
            <a:r>
              <a:rPr lang="zh-CN" altLang="zh-CN" dirty="0">
                <a:latin typeface="+mn-ea"/>
              </a:rPr>
              <a:t>体。（</a:t>
            </a:r>
            <a:r>
              <a:rPr lang="en-US" altLang="zh-CN" dirty="0">
                <a:latin typeface="+mn-ea"/>
              </a:rPr>
              <a:t>      </a:t>
            </a:r>
            <a:r>
              <a:rPr lang="zh-CN" altLang="zh-CN" dirty="0" smtClean="0">
                <a:latin typeface="+mn-ea"/>
              </a:rPr>
              <a:t>）</a:t>
            </a:r>
            <a:endParaRPr lang="en-US" altLang="zh-CN" dirty="0" smtClean="0">
              <a:latin typeface="+mn-ea"/>
            </a:endParaRPr>
          </a:p>
          <a:p>
            <a:pPr algn="just">
              <a:lnSpc>
                <a:spcPct val="150000"/>
              </a:lnSpc>
            </a:pPr>
            <a:r>
              <a:rPr lang="en-US" altLang="zh-CN" dirty="0" smtClean="0">
                <a:latin typeface="+mn-ea"/>
              </a:rPr>
              <a:t>6</a:t>
            </a:r>
            <a:r>
              <a:rPr lang="zh-CN" altLang="en-US" dirty="0">
                <a:latin typeface="+mn-ea"/>
              </a:rPr>
              <a:t>、假设用户请求由一些文本和</a:t>
            </a:r>
            <a:r>
              <a:rPr lang="en-US" altLang="zh-CN" dirty="0">
                <a:latin typeface="+mn-ea"/>
              </a:rPr>
              <a:t>3</a:t>
            </a:r>
            <a:r>
              <a:rPr lang="zh-CN" altLang="en-US" dirty="0">
                <a:latin typeface="+mn-ea"/>
              </a:rPr>
              <a:t>幅图像组成的</a:t>
            </a:r>
            <a:r>
              <a:rPr lang="en-US" altLang="zh-CN" dirty="0">
                <a:latin typeface="+mn-ea"/>
              </a:rPr>
              <a:t>Web</a:t>
            </a:r>
            <a:r>
              <a:rPr lang="zh-CN" altLang="en-US" dirty="0">
                <a:latin typeface="+mn-ea"/>
              </a:rPr>
              <a:t>页面。对于这个页面，客户将发送一个请求报文</a:t>
            </a:r>
            <a:r>
              <a:rPr lang="en-US" altLang="zh-CN" dirty="0">
                <a:latin typeface="+mn-ea"/>
              </a:rPr>
              <a:t>,</a:t>
            </a:r>
            <a:r>
              <a:rPr lang="zh-CN" altLang="en-US" dirty="0">
                <a:latin typeface="+mn-ea"/>
              </a:rPr>
              <a:t>并接收</a:t>
            </a:r>
            <a:r>
              <a:rPr lang="en-US" altLang="zh-CN" dirty="0">
                <a:latin typeface="+mn-ea"/>
              </a:rPr>
              <a:t>4</a:t>
            </a:r>
            <a:r>
              <a:rPr lang="zh-CN" altLang="en-US" dirty="0">
                <a:latin typeface="+mn-ea"/>
              </a:rPr>
              <a:t>个响应报文</a:t>
            </a:r>
            <a:r>
              <a:rPr lang="zh-CN" altLang="en-US" dirty="0" smtClean="0">
                <a:latin typeface="+mn-ea"/>
              </a:rPr>
              <a:t>。（）</a:t>
            </a:r>
            <a:endParaRPr lang="en-US" altLang="zh-CN" dirty="0" smtClean="0">
              <a:latin typeface="+mn-ea"/>
            </a:endParaRPr>
          </a:p>
          <a:p>
            <a:pPr algn="just">
              <a:lnSpc>
                <a:spcPct val="150000"/>
              </a:lnSpc>
            </a:pPr>
            <a:r>
              <a:rPr lang="en-US" altLang="zh-CN" dirty="0" smtClean="0">
                <a:latin typeface="+mn-ea"/>
              </a:rPr>
              <a:t>7</a:t>
            </a:r>
            <a:r>
              <a:rPr lang="zh-CN" altLang="en-US" dirty="0">
                <a:latin typeface="+mn-ea"/>
              </a:rPr>
              <a:t>、在浏览器和初始服务器之间使用非持续连接的话，一个</a:t>
            </a:r>
            <a:r>
              <a:rPr lang="en-US" altLang="zh-CN" dirty="0">
                <a:latin typeface="+mn-ea"/>
              </a:rPr>
              <a:t>TCP</a:t>
            </a:r>
            <a:r>
              <a:rPr lang="zh-CN" altLang="en-US" dirty="0">
                <a:latin typeface="+mn-ea"/>
              </a:rPr>
              <a:t>报文段是可能携带两个不同的</a:t>
            </a:r>
            <a:r>
              <a:rPr lang="en-US" altLang="zh-CN" dirty="0">
                <a:latin typeface="+mn-ea"/>
              </a:rPr>
              <a:t>HTTP </a:t>
            </a:r>
            <a:r>
              <a:rPr lang="zh-CN" altLang="en-US" dirty="0">
                <a:latin typeface="+mn-ea"/>
              </a:rPr>
              <a:t>服务请求报文的</a:t>
            </a:r>
            <a:r>
              <a:rPr lang="zh-CN" altLang="en-US" dirty="0" smtClean="0">
                <a:latin typeface="+mn-ea"/>
              </a:rPr>
              <a:t>。（）</a:t>
            </a:r>
            <a:endParaRPr lang="en-US" altLang="zh-CN" dirty="0" smtClean="0">
              <a:latin typeface="+mn-ea"/>
            </a:endParaRPr>
          </a:p>
          <a:p>
            <a:pPr algn="just">
              <a:lnSpc>
                <a:spcPct val="150000"/>
              </a:lnSpc>
            </a:pPr>
            <a:r>
              <a:rPr lang="en-US" altLang="zh-CN" dirty="0" smtClean="0">
                <a:latin typeface="+mn-ea"/>
              </a:rPr>
              <a:t>8</a:t>
            </a:r>
            <a:r>
              <a:rPr lang="zh-CN" altLang="en-US" dirty="0">
                <a:latin typeface="+mn-ea"/>
              </a:rPr>
              <a:t>、在</a:t>
            </a:r>
            <a:r>
              <a:rPr lang="en-US" altLang="zh-CN" dirty="0">
                <a:latin typeface="+mn-ea"/>
              </a:rPr>
              <a:t>HTTP</a:t>
            </a:r>
            <a:r>
              <a:rPr lang="zh-CN" altLang="en-US" dirty="0">
                <a:latin typeface="+mn-ea"/>
              </a:rPr>
              <a:t>响应报文中的</a:t>
            </a:r>
            <a:r>
              <a:rPr lang="en-US" altLang="zh-CN" dirty="0">
                <a:latin typeface="+mn-ea"/>
              </a:rPr>
              <a:t>Date</a:t>
            </a:r>
            <a:r>
              <a:rPr lang="zh-CN" altLang="en-US" dirty="0">
                <a:latin typeface="+mn-ea"/>
              </a:rPr>
              <a:t>：首部指出了该响应中对象最后一次修改的时间</a:t>
            </a:r>
            <a:r>
              <a:rPr lang="zh-CN" altLang="en-US" dirty="0" smtClean="0">
                <a:latin typeface="+mn-ea"/>
              </a:rPr>
              <a:t>。（）</a:t>
            </a:r>
            <a:endParaRPr lang="en-US" altLang="zh-CN" dirty="0" smtClean="0">
              <a:latin typeface="+mn-ea"/>
            </a:endParaRPr>
          </a:p>
          <a:p>
            <a:pPr algn="just">
              <a:lnSpc>
                <a:spcPct val="130000"/>
              </a:lnSpc>
            </a:pPr>
            <a:r>
              <a:rPr lang="en-US" altLang="zh-CN" dirty="0">
                <a:latin typeface="+mn-ea"/>
              </a:rPr>
              <a:t>9</a:t>
            </a:r>
            <a:r>
              <a:rPr lang="zh-CN" altLang="en-US" dirty="0" smtClean="0">
                <a:latin typeface="+mn-ea"/>
              </a:rPr>
              <a:t>、以下</a:t>
            </a:r>
            <a:r>
              <a:rPr lang="zh-CN" altLang="en-US" dirty="0">
                <a:latin typeface="+mn-ea"/>
              </a:rPr>
              <a:t>所示</a:t>
            </a:r>
            <a:r>
              <a:rPr lang="en-US" altLang="zh-CN" dirty="0">
                <a:latin typeface="+mn-ea"/>
              </a:rPr>
              <a:t>HTTP</a:t>
            </a:r>
            <a:r>
              <a:rPr lang="zh-CN" altLang="en-US" dirty="0">
                <a:latin typeface="+mn-ea"/>
              </a:rPr>
              <a:t>报文头部的请求行或者状态行中，格式正确的是</a:t>
            </a:r>
            <a:r>
              <a:rPr lang="en-US" altLang="zh-CN" dirty="0">
                <a:latin typeface="+mn-ea"/>
              </a:rPr>
              <a:t>(        )</a:t>
            </a:r>
          </a:p>
          <a:p>
            <a:pPr algn="just">
              <a:lnSpc>
                <a:spcPct val="130000"/>
              </a:lnSpc>
            </a:pPr>
            <a:r>
              <a:rPr lang="en-US" altLang="zh-CN" dirty="0">
                <a:latin typeface="+mn-ea"/>
              </a:rPr>
              <a:t>A</a:t>
            </a:r>
            <a:r>
              <a:rPr lang="zh-CN" altLang="en-US" dirty="0">
                <a:latin typeface="+mn-ea"/>
              </a:rPr>
              <a:t>、</a:t>
            </a:r>
            <a:r>
              <a:rPr lang="en-US" altLang="zh-CN" dirty="0">
                <a:latin typeface="+mn-ea"/>
              </a:rPr>
              <a:t>200 HTTP/1.1 OK		     </a:t>
            </a:r>
            <a:r>
              <a:rPr lang="en-US" altLang="zh-CN" dirty="0" smtClean="0">
                <a:latin typeface="+mn-ea"/>
              </a:rPr>
              <a:t>	 </a:t>
            </a:r>
            <a:r>
              <a:rPr lang="en-US" altLang="zh-CN" dirty="0">
                <a:latin typeface="+mn-ea"/>
              </a:rPr>
              <a:t>B</a:t>
            </a:r>
            <a:r>
              <a:rPr lang="zh-CN" altLang="en-US" dirty="0">
                <a:latin typeface="+mn-ea"/>
              </a:rPr>
              <a:t>、</a:t>
            </a:r>
            <a:r>
              <a:rPr lang="en-US" altLang="zh-CN" dirty="0">
                <a:latin typeface="+mn-ea"/>
              </a:rPr>
              <a:t>PUT HTTP/1.0 404 NOT FOUND</a:t>
            </a:r>
          </a:p>
          <a:p>
            <a:pPr algn="just">
              <a:lnSpc>
                <a:spcPct val="130000"/>
              </a:lnSpc>
            </a:pPr>
            <a:r>
              <a:rPr lang="en-US" altLang="zh-CN" dirty="0">
                <a:latin typeface="+mn-ea"/>
              </a:rPr>
              <a:t>C</a:t>
            </a:r>
            <a:r>
              <a:rPr lang="zh-CN" altLang="en-US" dirty="0">
                <a:latin typeface="+mn-ea"/>
              </a:rPr>
              <a:t>、</a:t>
            </a:r>
            <a:r>
              <a:rPr lang="en-US" altLang="zh-CN" dirty="0">
                <a:latin typeface="+mn-ea"/>
              </a:rPr>
              <a:t>GET /star/abc.htm HTTP/1.1             D</a:t>
            </a:r>
            <a:r>
              <a:rPr lang="zh-CN" altLang="en-US" dirty="0">
                <a:latin typeface="+mn-ea"/>
              </a:rPr>
              <a:t>、</a:t>
            </a:r>
            <a:r>
              <a:rPr lang="en-US" altLang="zh-CN" dirty="0">
                <a:latin typeface="+mn-ea"/>
              </a:rPr>
              <a:t>200 GET HTTP/1.1 </a:t>
            </a:r>
            <a:r>
              <a:rPr lang="en-US" altLang="zh-CN" dirty="0" smtClean="0">
                <a:latin typeface="+mn-ea"/>
              </a:rPr>
              <a:t>OK</a:t>
            </a:r>
          </a:p>
          <a:p>
            <a:pPr algn="just">
              <a:lnSpc>
                <a:spcPct val="130000"/>
              </a:lnSpc>
            </a:pPr>
            <a:r>
              <a:rPr lang="en-US" altLang="zh-CN" dirty="0" smtClean="0">
                <a:latin typeface="+mn-ea"/>
              </a:rPr>
              <a:t>10</a:t>
            </a:r>
            <a:r>
              <a:rPr lang="zh-CN" altLang="en-US" dirty="0" smtClean="0">
                <a:latin typeface="+mn-ea"/>
              </a:rPr>
              <a:t>、一</a:t>
            </a:r>
            <a:r>
              <a:rPr lang="zh-CN" altLang="en-US" dirty="0">
                <a:latin typeface="+mn-ea"/>
              </a:rPr>
              <a:t>个机构建有自己的高速局域网，机构内员工经常频繁访问因特网少数几个固定网站，使得出口带宽成为瓶颈。以下何种技术可解决这个难题（  </a:t>
            </a:r>
            <a:r>
              <a:rPr lang="en-US" altLang="zh-CN" dirty="0">
                <a:latin typeface="+mn-ea"/>
              </a:rPr>
              <a:t>     </a:t>
            </a:r>
            <a:r>
              <a:rPr lang="zh-CN" altLang="en-US" dirty="0">
                <a:latin typeface="+mn-ea"/>
              </a:rPr>
              <a:t>）。</a:t>
            </a:r>
          </a:p>
          <a:p>
            <a:pPr algn="just">
              <a:lnSpc>
                <a:spcPct val="130000"/>
              </a:lnSpc>
            </a:pPr>
            <a:r>
              <a:rPr lang="en-US" altLang="zh-CN" dirty="0">
                <a:latin typeface="+mn-ea"/>
              </a:rPr>
              <a:t>A</a:t>
            </a:r>
            <a:r>
              <a:rPr lang="zh-CN" altLang="en-US" dirty="0">
                <a:latin typeface="+mn-ea"/>
              </a:rPr>
              <a:t>、</a:t>
            </a:r>
            <a:r>
              <a:rPr lang="en-US" altLang="zh-CN" dirty="0">
                <a:latin typeface="+mn-ea"/>
              </a:rPr>
              <a:t>Cookie</a:t>
            </a:r>
            <a:r>
              <a:rPr lang="zh-CN" altLang="en-US" dirty="0">
                <a:latin typeface="+mn-ea"/>
              </a:rPr>
              <a:t>技术     </a:t>
            </a:r>
            <a:r>
              <a:rPr lang="en-US" altLang="zh-CN" dirty="0">
                <a:latin typeface="+mn-ea"/>
              </a:rPr>
              <a:t>B</a:t>
            </a:r>
            <a:r>
              <a:rPr lang="zh-CN" altLang="en-US" dirty="0">
                <a:latin typeface="+mn-ea"/>
              </a:rPr>
              <a:t>、条件</a:t>
            </a:r>
            <a:r>
              <a:rPr lang="en-US" altLang="zh-CN" dirty="0">
                <a:latin typeface="+mn-ea"/>
              </a:rPr>
              <a:t>GET</a:t>
            </a:r>
            <a:r>
              <a:rPr lang="zh-CN" altLang="en-US" dirty="0">
                <a:latin typeface="+mn-ea"/>
              </a:rPr>
              <a:t>方法    </a:t>
            </a:r>
            <a:r>
              <a:rPr lang="en-US" altLang="zh-CN" dirty="0">
                <a:latin typeface="+mn-ea"/>
              </a:rPr>
              <a:t>C</a:t>
            </a:r>
            <a:r>
              <a:rPr lang="zh-CN" altLang="en-US" dirty="0">
                <a:latin typeface="+mn-ea"/>
              </a:rPr>
              <a:t>、</a:t>
            </a:r>
            <a:r>
              <a:rPr lang="en-US" altLang="zh-CN" dirty="0">
                <a:latin typeface="+mn-ea"/>
              </a:rPr>
              <a:t>Web</a:t>
            </a:r>
            <a:r>
              <a:rPr lang="zh-CN" altLang="en-US" dirty="0">
                <a:latin typeface="+mn-ea"/>
              </a:rPr>
              <a:t>缓存器</a:t>
            </a:r>
            <a:r>
              <a:rPr lang="en-US" altLang="zh-CN" dirty="0">
                <a:latin typeface="+mn-ea"/>
              </a:rPr>
              <a:t>/</a:t>
            </a:r>
            <a:r>
              <a:rPr lang="zh-CN" altLang="en-US" dirty="0">
                <a:latin typeface="+mn-ea"/>
              </a:rPr>
              <a:t>代理服务器    </a:t>
            </a:r>
            <a:r>
              <a:rPr lang="en-US" altLang="zh-CN" dirty="0">
                <a:latin typeface="+mn-ea"/>
              </a:rPr>
              <a:t>D</a:t>
            </a:r>
            <a:r>
              <a:rPr lang="zh-CN" altLang="en-US" dirty="0">
                <a:latin typeface="+mn-ea"/>
              </a:rPr>
              <a:t>、</a:t>
            </a:r>
            <a:r>
              <a:rPr lang="en-US" altLang="zh-CN" dirty="0">
                <a:latin typeface="+mn-ea"/>
              </a:rPr>
              <a:t>NAT</a:t>
            </a:r>
            <a:r>
              <a:rPr lang="zh-CN" altLang="en-US" dirty="0" smtClean="0">
                <a:latin typeface="+mn-ea"/>
              </a:rPr>
              <a:t>技术</a:t>
            </a:r>
            <a:endParaRPr lang="en-US" altLang="zh-CN" dirty="0" smtClean="0">
              <a:latin typeface="+mn-ea"/>
            </a:endParaRPr>
          </a:p>
          <a:p>
            <a:pPr algn="just">
              <a:lnSpc>
                <a:spcPct val="130000"/>
              </a:lnSpc>
            </a:pPr>
            <a:r>
              <a:rPr lang="en-US" altLang="zh-CN" dirty="0" smtClean="0">
                <a:latin typeface="+mn-ea"/>
              </a:rPr>
              <a:t>11</a:t>
            </a:r>
            <a:r>
              <a:rPr lang="zh-CN" altLang="en-US" dirty="0" smtClean="0">
                <a:latin typeface="+mn-ea"/>
              </a:rPr>
              <a:t>、使用</a:t>
            </a:r>
            <a:r>
              <a:rPr lang="zh-CN" altLang="en-US" dirty="0">
                <a:latin typeface="+mn-ea"/>
              </a:rPr>
              <a:t>浏览器打开一个页面，在</a:t>
            </a:r>
            <a:r>
              <a:rPr lang="en-US" altLang="zh-CN" dirty="0">
                <a:latin typeface="+mn-ea"/>
              </a:rPr>
              <a:t>HTTP</a:t>
            </a:r>
            <a:r>
              <a:rPr lang="zh-CN" altLang="en-US" dirty="0">
                <a:latin typeface="+mn-ea"/>
              </a:rPr>
              <a:t>请求报文中通常使用的方法是（  </a:t>
            </a:r>
            <a:r>
              <a:rPr lang="en-US" altLang="zh-CN" dirty="0">
                <a:latin typeface="+mn-ea"/>
              </a:rPr>
              <a:t>       </a:t>
            </a:r>
            <a:r>
              <a:rPr lang="zh-CN" altLang="en-US" dirty="0">
                <a:latin typeface="+mn-ea"/>
              </a:rPr>
              <a:t>）。</a:t>
            </a:r>
          </a:p>
          <a:p>
            <a:pPr algn="just">
              <a:lnSpc>
                <a:spcPct val="130000"/>
              </a:lnSpc>
            </a:pPr>
            <a:r>
              <a:rPr lang="en-US" altLang="zh-CN" dirty="0">
                <a:latin typeface="+mn-ea"/>
              </a:rPr>
              <a:t>A</a:t>
            </a:r>
            <a:r>
              <a:rPr lang="zh-CN" altLang="en-US" dirty="0">
                <a:latin typeface="+mn-ea"/>
              </a:rPr>
              <a:t>、</a:t>
            </a:r>
            <a:r>
              <a:rPr lang="en-US" altLang="zh-CN" dirty="0">
                <a:latin typeface="+mn-ea"/>
              </a:rPr>
              <a:t>GET     B</a:t>
            </a:r>
            <a:r>
              <a:rPr lang="zh-CN" altLang="en-US" dirty="0">
                <a:latin typeface="+mn-ea"/>
              </a:rPr>
              <a:t>、</a:t>
            </a:r>
            <a:r>
              <a:rPr lang="en-US" altLang="zh-CN" dirty="0">
                <a:latin typeface="+mn-ea"/>
              </a:rPr>
              <a:t>PUT    C</a:t>
            </a:r>
            <a:r>
              <a:rPr lang="zh-CN" altLang="en-US" dirty="0">
                <a:latin typeface="+mn-ea"/>
              </a:rPr>
              <a:t>、</a:t>
            </a:r>
            <a:r>
              <a:rPr lang="en-US" altLang="zh-CN" dirty="0">
                <a:latin typeface="+mn-ea"/>
              </a:rPr>
              <a:t>POST    D</a:t>
            </a:r>
            <a:r>
              <a:rPr lang="zh-CN" altLang="en-US" dirty="0">
                <a:latin typeface="+mn-ea"/>
              </a:rPr>
              <a:t>、</a:t>
            </a:r>
            <a:r>
              <a:rPr lang="en-US" altLang="zh-CN" dirty="0" smtClean="0">
                <a:latin typeface="+mn-ea"/>
              </a:rPr>
              <a:t>DELETE</a:t>
            </a:r>
          </a:p>
        </p:txBody>
      </p:sp>
    </p:spTree>
    <p:extLst>
      <p:ext uri="{BB962C8B-B14F-4D97-AF65-F5344CB8AC3E}">
        <p14:creationId xmlns:p14="http://schemas.microsoft.com/office/powerpoint/2010/main" val="13210455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a:extLst>
              <a:ext uri="{FF2B5EF4-FFF2-40B4-BE49-F238E27FC236}">
                <a16:creationId xmlns:a16="http://schemas.microsoft.com/office/drawing/2014/main" id="{B2BCBC58-1AF4-7E4E-811D-97FE2BD8F584}"/>
              </a:ext>
            </a:extLst>
          </p:cNvPr>
          <p:cNvSpPr>
            <a:spLocks noGrp="1" noChangeArrowheads="1"/>
          </p:cNvSpPr>
          <p:nvPr>
            <p:ph type="title"/>
          </p:nvPr>
        </p:nvSpPr>
        <p:spPr>
          <a:xfrm>
            <a:off x="5132594" y="677863"/>
            <a:ext cx="2373106" cy="920750"/>
          </a:xfrm>
        </p:spPr>
        <p:txBody>
          <a:bodyPr/>
          <a:lstStyle/>
          <a:p>
            <a:pPr eaLnBrk="1" hangingPunct="1">
              <a:defRPr/>
            </a:pPr>
            <a:r>
              <a:rPr lang="zh-CN" altLang="en-US" sz="3600" b="1" dirty="0">
                <a:solidFill>
                  <a:schemeClr val="accent1"/>
                </a:solidFill>
                <a:latin typeface="+mn-lt"/>
                <a:ea typeface="+mn-ea"/>
                <a:cs typeface="+mn-ea"/>
              </a:rPr>
              <a:t>电子邮件</a:t>
            </a:r>
          </a:p>
        </p:txBody>
      </p:sp>
      <p:sp>
        <p:nvSpPr>
          <p:cNvPr id="144386" name="Rectangle 3">
            <a:extLst>
              <a:ext uri="{FF2B5EF4-FFF2-40B4-BE49-F238E27FC236}">
                <a16:creationId xmlns:a16="http://schemas.microsoft.com/office/drawing/2014/main" id="{AA6B9813-8D07-C346-8F58-E57A098EBF89}"/>
              </a:ext>
            </a:extLst>
          </p:cNvPr>
          <p:cNvSpPr>
            <a:spLocks noGrp="1" noChangeArrowheads="1"/>
          </p:cNvSpPr>
          <p:nvPr>
            <p:ph type="body" sz="half" idx="1"/>
          </p:nvPr>
        </p:nvSpPr>
        <p:spPr>
          <a:xfrm>
            <a:off x="914400" y="1598613"/>
            <a:ext cx="6577013" cy="2457449"/>
          </a:xfrm>
          <a:noFill/>
        </p:spPr>
        <p:txBody>
          <a:bodyPr/>
          <a:lstStyle/>
          <a:p>
            <a:pPr eaLnBrk="1" hangingPunct="1"/>
            <a:r>
              <a:rPr lang="zh-CN" altLang="en-US" sz="2400" b="1" dirty="0" smtClean="0">
                <a:latin typeface="+mn-ea"/>
              </a:rPr>
              <a:t>用户</a:t>
            </a:r>
            <a:r>
              <a:rPr lang="zh-CN" altLang="en-US" sz="2400" b="1" dirty="0">
                <a:latin typeface="+mn-ea"/>
              </a:rPr>
              <a:t>代理</a:t>
            </a:r>
            <a:r>
              <a:rPr lang="en-US" altLang="zh-CN" sz="2400" b="1" dirty="0">
                <a:latin typeface="+mn-ea"/>
              </a:rPr>
              <a:t>user </a:t>
            </a:r>
            <a:r>
              <a:rPr lang="en-US" altLang="zh-CN" sz="2400" b="1" dirty="0" smtClean="0">
                <a:latin typeface="+mn-ea"/>
              </a:rPr>
              <a:t>agents</a:t>
            </a:r>
          </a:p>
          <a:p>
            <a:pPr lvl="1"/>
            <a:r>
              <a:rPr lang="zh-CN" altLang="en-US" sz="2000" dirty="0">
                <a:latin typeface="+mn-ea"/>
              </a:rPr>
              <a:t>允许用户阅读</a:t>
            </a:r>
            <a:r>
              <a:rPr lang="en-US" altLang="zh-CN" sz="2000" dirty="0">
                <a:latin typeface="+mn-ea"/>
              </a:rPr>
              <a:t>,</a:t>
            </a:r>
            <a:r>
              <a:rPr lang="zh-CN" altLang="en-US" sz="2000" dirty="0">
                <a:latin typeface="+mn-ea"/>
              </a:rPr>
              <a:t>回复</a:t>
            </a:r>
            <a:r>
              <a:rPr lang="en-US" altLang="zh-CN" sz="2000" dirty="0">
                <a:latin typeface="+mn-ea"/>
              </a:rPr>
              <a:t>,</a:t>
            </a:r>
            <a:r>
              <a:rPr lang="zh-CN" altLang="en-US" sz="2000" dirty="0">
                <a:latin typeface="+mn-ea"/>
              </a:rPr>
              <a:t>转发</a:t>
            </a:r>
            <a:r>
              <a:rPr lang="en-US" altLang="zh-CN" sz="2000" dirty="0">
                <a:latin typeface="+mn-ea"/>
              </a:rPr>
              <a:t>,</a:t>
            </a:r>
            <a:r>
              <a:rPr lang="zh-CN" altLang="en-US" sz="2000" dirty="0">
                <a:latin typeface="+mn-ea"/>
              </a:rPr>
              <a:t>保存</a:t>
            </a:r>
            <a:r>
              <a:rPr lang="en-US" altLang="zh-CN" sz="2000" dirty="0">
                <a:latin typeface="+mn-ea"/>
              </a:rPr>
              <a:t>,</a:t>
            </a:r>
            <a:r>
              <a:rPr lang="zh-CN" altLang="en-US" sz="2000" dirty="0">
                <a:latin typeface="+mn-ea"/>
              </a:rPr>
              <a:t>编辑邮件消息 </a:t>
            </a:r>
          </a:p>
          <a:p>
            <a:pPr lvl="1"/>
            <a:r>
              <a:rPr lang="zh-CN" altLang="en-US" sz="2000" dirty="0" smtClean="0">
                <a:latin typeface="+mn-ea"/>
              </a:rPr>
              <a:t>发送</a:t>
            </a:r>
            <a:r>
              <a:rPr lang="en-US" altLang="zh-CN" sz="2000" dirty="0">
                <a:latin typeface="+mn-ea"/>
              </a:rPr>
              <a:t>, </a:t>
            </a:r>
            <a:r>
              <a:rPr lang="zh-CN" altLang="en-US" sz="2000" dirty="0">
                <a:latin typeface="+mn-ea"/>
              </a:rPr>
              <a:t>接收邮件消息到</a:t>
            </a:r>
            <a:r>
              <a:rPr lang="en-US" altLang="zh-CN" sz="2000" dirty="0">
                <a:latin typeface="+mn-ea"/>
              </a:rPr>
              <a:t>/</a:t>
            </a:r>
            <a:r>
              <a:rPr lang="zh-CN" altLang="en-US" sz="2000" dirty="0">
                <a:latin typeface="+mn-ea"/>
              </a:rPr>
              <a:t>从</a:t>
            </a:r>
            <a:r>
              <a:rPr lang="zh-CN" altLang="en-US" sz="2000" dirty="0" smtClean="0">
                <a:latin typeface="+mn-ea"/>
              </a:rPr>
              <a:t>服务器</a:t>
            </a:r>
            <a:endParaRPr lang="en-US" altLang="zh-CN" sz="2000" dirty="0">
              <a:latin typeface="+mn-ea"/>
            </a:endParaRPr>
          </a:p>
          <a:p>
            <a:pPr lvl="1"/>
            <a:r>
              <a:rPr lang="zh-CN" altLang="en-US" sz="2000" dirty="0">
                <a:latin typeface="+mn-ea"/>
              </a:rPr>
              <a:t>例如：</a:t>
            </a:r>
            <a:r>
              <a:rPr lang="en-US" altLang="zh-CN" sz="2000" dirty="0">
                <a:latin typeface="+mn-ea"/>
              </a:rPr>
              <a:t>Outlook, </a:t>
            </a:r>
            <a:r>
              <a:rPr lang="en-US" altLang="zh-CN" sz="2000" dirty="0" err="1">
                <a:latin typeface="+mn-ea"/>
              </a:rPr>
              <a:t>foxmail</a:t>
            </a:r>
            <a:r>
              <a:rPr lang="zh-CN" altLang="en-US" sz="2000" dirty="0">
                <a:latin typeface="+mn-ea"/>
              </a:rPr>
              <a:t>，</a:t>
            </a:r>
            <a:r>
              <a:rPr lang="en-US" altLang="zh-CN" sz="2000" dirty="0">
                <a:latin typeface="+mn-ea"/>
              </a:rPr>
              <a:t>Web</a:t>
            </a:r>
            <a:r>
              <a:rPr lang="zh-CN" altLang="en-US" sz="2000" dirty="0">
                <a:latin typeface="+mn-ea"/>
              </a:rPr>
              <a:t>客户端</a:t>
            </a:r>
            <a:r>
              <a:rPr lang="zh-CN" altLang="en-US" sz="2000" dirty="0" smtClean="0">
                <a:latin typeface="+mn-ea"/>
              </a:rPr>
              <a:t>等</a:t>
            </a:r>
            <a:endParaRPr lang="en-US" altLang="zh-CN" sz="2400" dirty="0">
              <a:latin typeface="+mn-ea"/>
            </a:endParaRPr>
          </a:p>
          <a:p>
            <a:pPr eaLnBrk="1" hangingPunct="1"/>
            <a:r>
              <a:rPr lang="zh-CN" altLang="en-US" sz="2400" b="1" dirty="0">
                <a:latin typeface="+mn-ea"/>
              </a:rPr>
              <a:t>邮件服务器</a:t>
            </a:r>
            <a:r>
              <a:rPr lang="en-US" altLang="zh-CN" sz="2400" b="1" dirty="0">
                <a:latin typeface="+mn-ea"/>
              </a:rPr>
              <a:t>mail servers</a:t>
            </a:r>
            <a:r>
              <a:rPr lang="en-US" altLang="zh-CN" sz="2400" dirty="0">
                <a:latin typeface="+mn-ea"/>
              </a:rPr>
              <a:t> </a:t>
            </a:r>
            <a:endParaRPr lang="en-US" altLang="zh-CN" sz="2400" dirty="0" smtClean="0">
              <a:latin typeface="+mn-ea"/>
            </a:endParaRPr>
          </a:p>
          <a:p>
            <a:pPr lvl="1"/>
            <a:r>
              <a:rPr lang="zh-CN" altLang="en-US" sz="2000" dirty="0"/>
              <a:t>邮箱</a:t>
            </a:r>
            <a:r>
              <a:rPr lang="en-US" altLang="zh-CN" sz="2000" dirty="0"/>
              <a:t>mailbox </a:t>
            </a:r>
            <a:r>
              <a:rPr lang="zh-CN" altLang="en-US" sz="2000" dirty="0"/>
              <a:t>存放用户接收的邮件消息</a:t>
            </a:r>
          </a:p>
          <a:p>
            <a:pPr lvl="1"/>
            <a:r>
              <a:rPr lang="zh-CN" altLang="en-US" sz="2000" dirty="0"/>
              <a:t>外出报文队列</a:t>
            </a:r>
            <a:r>
              <a:rPr lang="en-US" altLang="zh-CN" sz="2000" dirty="0"/>
              <a:t>outgoing message </a:t>
            </a:r>
            <a:r>
              <a:rPr lang="en-US" altLang="zh-CN" sz="2000" dirty="0" smtClean="0"/>
              <a:t>queue</a:t>
            </a:r>
            <a:endParaRPr lang="en-US" altLang="zh-CN" sz="2000" dirty="0">
              <a:latin typeface="+mn-ea"/>
            </a:endParaRPr>
          </a:p>
          <a:p>
            <a:pPr eaLnBrk="1" hangingPunct="1"/>
            <a:r>
              <a:rPr lang="zh-CN" altLang="en-US" sz="2400" b="1" dirty="0">
                <a:latin typeface="+mn-ea"/>
              </a:rPr>
              <a:t>简单邮件传送协议和邮件接收</a:t>
            </a:r>
            <a:r>
              <a:rPr lang="zh-CN" altLang="en-US" sz="2400" b="1" dirty="0" smtClean="0">
                <a:latin typeface="+mn-ea"/>
              </a:rPr>
              <a:t>协议</a:t>
            </a:r>
            <a:endParaRPr lang="en-US" altLang="zh-CN" sz="2400" b="1" dirty="0" smtClean="0">
              <a:latin typeface="+mn-ea"/>
            </a:endParaRPr>
          </a:p>
          <a:p>
            <a:pPr lvl="1"/>
            <a:r>
              <a:rPr lang="en-US" altLang="zh-CN" sz="2000" dirty="0" smtClean="0">
                <a:latin typeface="+mn-ea"/>
              </a:rPr>
              <a:t>SMTP/POP3</a:t>
            </a:r>
            <a:r>
              <a:rPr lang="zh-CN" altLang="en-US" sz="2000" dirty="0" smtClean="0">
                <a:latin typeface="+mn-ea"/>
              </a:rPr>
              <a:t>、</a:t>
            </a:r>
            <a:r>
              <a:rPr lang="en-US" altLang="zh-CN" sz="2000" dirty="0" smtClean="0">
                <a:latin typeface="+mn-ea"/>
              </a:rPr>
              <a:t>IMAP</a:t>
            </a:r>
            <a:r>
              <a:rPr lang="zh-CN" altLang="en-US" sz="2000" dirty="0" smtClean="0">
                <a:latin typeface="+mn-ea"/>
              </a:rPr>
              <a:t>、</a:t>
            </a:r>
            <a:r>
              <a:rPr lang="en-US" altLang="zh-CN" sz="2000" dirty="0" smtClean="0">
                <a:latin typeface="+mn-ea"/>
              </a:rPr>
              <a:t>HTTP</a:t>
            </a:r>
          </a:p>
          <a:p>
            <a:pPr eaLnBrk="1" hangingPunct="1"/>
            <a:endParaRPr lang="zh-CN" altLang="en-US" sz="2400" dirty="0">
              <a:latin typeface="+mn-ea"/>
            </a:endParaRPr>
          </a:p>
        </p:txBody>
      </p:sp>
      <p:sp>
        <p:nvSpPr>
          <p:cNvPr id="144387" name="Rectangle 4">
            <a:extLst>
              <a:ext uri="{FF2B5EF4-FFF2-40B4-BE49-F238E27FC236}">
                <a16:creationId xmlns:a16="http://schemas.microsoft.com/office/drawing/2014/main" id="{BE40F0B7-FE0F-4343-8ACD-6459EB6FCDD6}"/>
              </a:ext>
            </a:extLst>
          </p:cNvPr>
          <p:cNvSpPr>
            <a:spLocks noChangeArrowheads="1"/>
          </p:cNvSpPr>
          <p:nvPr/>
        </p:nvSpPr>
        <p:spPr bwMode="auto">
          <a:xfrm>
            <a:off x="9625013" y="1263650"/>
            <a:ext cx="1627187" cy="8842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grpSp>
        <p:nvGrpSpPr>
          <p:cNvPr id="144388" name="Group 17">
            <a:extLst>
              <a:ext uri="{FF2B5EF4-FFF2-40B4-BE49-F238E27FC236}">
                <a16:creationId xmlns:a16="http://schemas.microsoft.com/office/drawing/2014/main" id="{13D773F7-C9CD-3D48-AB54-D1C762CCB266}"/>
              </a:ext>
            </a:extLst>
          </p:cNvPr>
          <p:cNvGrpSpPr>
            <a:grpSpLocks/>
          </p:cNvGrpSpPr>
          <p:nvPr/>
        </p:nvGrpSpPr>
        <p:grpSpPr bwMode="auto">
          <a:xfrm>
            <a:off x="9688513" y="1219200"/>
            <a:ext cx="1550987" cy="900113"/>
            <a:chOff x="4358" y="562"/>
            <a:chExt cx="977" cy="567"/>
          </a:xfrm>
        </p:grpSpPr>
        <p:sp>
          <p:nvSpPr>
            <p:cNvPr id="144508" name="Rectangle 5">
              <a:extLst>
                <a:ext uri="{FF2B5EF4-FFF2-40B4-BE49-F238E27FC236}">
                  <a16:creationId xmlns:a16="http://schemas.microsoft.com/office/drawing/2014/main" id="{6C588675-74C0-FC40-B649-614BD5DD7B5F}"/>
                </a:ext>
              </a:extLst>
            </p:cNvPr>
            <p:cNvSpPr>
              <a:spLocks noChangeArrowheads="1"/>
            </p:cNvSpPr>
            <p:nvPr/>
          </p:nvSpPr>
          <p:spPr bwMode="auto">
            <a:xfrm>
              <a:off x="4617" y="915"/>
              <a:ext cx="63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zh-CN" altLang="en-US" sz="1600" b="1"/>
                <a:t>用户邮箱</a:t>
              </a:r>
            </a:p>
          </p:txBody>
        </p:sp>
        <p:grpSp>
          <p:nvGrpSpPr>
            <p:cNvPr id="144509" name="Group 14">
              <a:extLst>
                <a:ext uri="{FF2B5EF4-FFF2-40B4-BE49-F238E27FC236}">
                  <a16:creationId xmlns:a16="http://schemas.microsoft.com/office/drawing/2014/main" id="{AA58DCD8-9A35-3C4E-9A3E-BC9AF2664828}"/>
                </a:ext>
              </a:extLst>
            </p:cNvPr>
            <p:cNvGrpSpPr>
              <a:grpSpLocks/>
            </p:cNvGrpSpPr>
            <p:nvPr/>
          </p:nvGrpSpPr>
          <p:grpSpPr bwMode="auto">
            <a:xfrm>
              <a:off x="4358" y="636"/>
              <a:ext cx="405" cy="112"/>
              <a:chOff x="4358" y="636"/>
              <a:chExt cx="405" cy="112"/>
            </a:xfrm>
          </p:grpSpPr>
          <p:sp>
            <p:nvSpPr>
              <p:cNvPr id="144512" name="Rectangle 6">
                <a:extLst>
                  <a:ext uri="{FF2B5EF4-FFF2-40B4-BE49-F238E27FC236}">
                    <a16:creationId xmlns:a16="http://schemas.microsoft.com/office/drawing/2014/main" id="{F4404BE1-6DCB-0B47-869C-BA87341F054F}"/>
                  </a:ext>
                </a:extLst>
              </p:cNvPr>
              <p:cNvSpPr>
                <a:spLocks noChangeArrowheads="1"/>
              </p:cNvSpPr>
              <p:nvPr/>
            </p:nvSpPr>
            <p:spPr bwMode="auto">
              <a:xfrm>
                <a:off x="4358" y="636"/>
                <a:ext cx="405" cy="112"/>
              </a:xfrm>
              <a:prstGeom prst="rect">
                <a:avLst/>
              </a:prstGeom>
              <a:solidFill>
                <a:srgbClr val="00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513" name="Line 7">
                <a:extLst>
                  <a:ext uri="{FF2B5EF4-FFF2-40B4-BE49-F238E27FC236}">
                    <a16:creationId xmlns:a16="http://schemas.microsoft.com/office/drawing/2014/main" id="{8AAB5254-3221-F145-9E1A-2082572BC10C}"/>
                  </a:ext>
                </a:extLst>
              </p:cNvPr>
              <p:cNvSpPr>
                <a:spLocks noChangeShapeType="1"/>
              </p:cNvSpPr>
              <p:nvPr/>
            </p:nvSpPr>
            <p:spPr bwMode="auto">
              <a:xfrm>
                <a:off x="4404" y="663"/>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514" name="Line 8">
                <a:extLst>
                  <a:ext uri="{FF2B5EF4-FFF2-40B4-BE49-F238E27FC236}">
                    <a16:creationId xmlns:a16="http://schemas.microsoft.com/office/drawing/2014/main" id="{9361A490-E5AD-0940-8E3B-55E37580109E}"/>
                  </a:ext>
                </a:extLst>
              </p:cNvPr>
              <p:cNvSpPr>
                <a:spLocks noChangeShapeType="1"/>
              </p:cNvSpPr>
              <p:nvPr/>
            </p:nvSpPr>
            <p:spPr bwMode="auto">
              <a:xfrm flipH="1">
                <a:off x="4501" y="662"/>
                <a:ext cx="5"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515" name="Line 9">
                <a:extLst>
                  <a:ext uri="{FF2B5EF4-FFF2-40B4-BE49-F238E27FC236}">
                    <a16:creationId xmlns:a16="http://schemas.microsoft.com/office/drawing/2014/main" id="{00019788-9258-3241-92BF-97FFE489CB7C}"/>
                  </a:ext>
                </a:extLst>
              </p:cNvPr>
              <p:cNvSpPr>
                <a:spLocks noChangeShapeType="1"/>
              </p:cNvSpPr>
              <p:nvPr/>
            </p:nvSpPr>
            <p:spPr bwMode="auto">
              <a:xfrm>
                <a:off x="4550" y="664"/>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516" name="Line 10">
                <a:extLst>
                  <a:ext uri="{FF2B5EF4-FFF2-40B4-BE49-F238E27FC236}">
                    <a16:creationId xmlns:a16="http://schemas.microsoft.com/office/drawing/2014/main" id="{A12A1041-1606-7740-A047-F92AD4A0043B}"/>
                  </a:ext>
                </a:extLst>
              </p:cNvPr>
              <p:cNvSpPr>
                <a:spLocks noChangeShapeType="1"/>
              </p:cNvSpPr>
              <p:nvPr/>
            </p:nvSpPr>
            <p:spPr bwMode="auto">
              <a:xfrm>
                <a:off x="4601" y="662"/>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517" name="Line 11">
                <a:extLst>
                  <a:ext uri="{FF2B5EF4-FFF2-40B4-BE49-F238E27FC236}">
                    <a16:creationId xmlns:a16="http://schemas.microsoft.com/office/drawing/2014/main" id="{73D9019A-9577-AD4D-83E5-72A650017B9A}"/>
                  </a:ext>
                </a:extLst>
              </p:cNvPr>
              <p:cNvSpPr>
                <a:spLocks noChangeShapeType="1"/>
              </p:cNvSpPr>
              <p:nvPr/>
            </p:nvSpPr>
            <p:spPr bwMode="auto">
              <a:xfrm>
                <a:off x="4655" y="662"/>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518" name="Line 12">
                <a:extLst>
                  <a:ext uri="{FF2B5EF4-FFF2-40B4-BE49-F238E27FC236}">
                    <a16:creationId xmlns:a16="http://schemas.microsoft.com/office/drawing/2014/main" id="{5A07A0EB-9090-5C4F-8C1E-CC106AA9810B}"/>
                  </a:ext>
                </a:extLst>
              </p:cNvPr>
              <p:cNvSpPr>
                <a:spLocks noChangeShapeType="1"/>
              </p:cNvSpPr>
              <p:nvPr/>
            </p:nvSpPr>
            <p:spPr bwMode="auto">
              <a:xfrm>
                <a:off x="4705" y="662"/>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519" name="Line 13">
                <a:extLst>
                  <a:ext uri="{FF2B5EF4-FFF2-40B4-BE49-F238E27FC236}">
                    <a16:creationId xmlns:a16="http://schemas.microsoft.com/office/drawing/2014/main" id="{076C44D0-C8F5-0F49-911F-B60346F5A9AC}"/>
                  </a:ext>
                </a:extLst>
              </p:cNvPr>
              <p:cNvSpPr>
                <a:spLocks noChangeShapeType="1"/>
              </p:cNvSpPr>
              <p:nvPr/>
            </p:nvSpPr>
            <p:spPr bwMode="auto">
              <a:xfrm>
                <a:off x="4451" y="663"/>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144510" name="Rectangle 15">
              <a:extLst>
                <a:ext uri="{FF2B5EF4-FFF2-40B4-BE49-F238E27FC236}">
                  <a16:creationId xmlns:a16="http://schemas.microsoft.com/office/drawing/2014/main" id="{C68B74BE-73D9-3845-8868-B43B803E07C2}"/>
                </a:ext>
              </a:extLst>
            </p:cNvPr>
            <p:cNvSpPr>
              <a:spLocks noChangeArrowheads="1"/>
            </p:cNvSpPr>
            <p:nvPr/>
          </p:nvSpPr>
          <p:spPr bwMode="auto">
            <a:xfrm>
              <a:off x="4373" y="974"/>
              <a:ext cx="56" cy="82"/>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511" name="Rectangle 16">
              <a:extLst>
                <a:ext uri="{FF2B5EF4-FFF2-40B4-BE49-F238E27FC236}">
                  <a16:creationId xmlns:a16="http://schemas.microsoft.com/office/drawing/2014/main" id="{FA46F8D5-8617-5B48-B29E-4559D3B3598C}"/>
                </a:ext>
              </a:extLst>
            </p:cNvPr>
            <p:cNvSpPr>
              <a:spLocks noChangeArrowheads="1"/>
            </p:cNvSpPr>
            <p:nvPr/>
          </p:nvSpPr>
          <p:spPr bwMode="auto">
            <a:xfrm>
              <a:off x="4442" y="562"/>
              <a:ext cx="893"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r">
                <a:spcBef>
                  <a:spcPct val="0"/>
                </a:spcBef>
                <a:buFontTx/>
                <a:buNone/>
              </a:pPr>
              <a:endParaRPr lang="en-US" altLang="zh-CN" sz="1600" b="1"/>
            </a:p>
            <a:p>
              <a:pPr algn="r">
                <a:spcBef>
                  <a:spcPct val="0"/>
                </a:spcBef>
                <a:buFontTx/>
                <a:buNone/>
              </a:pPr>
              <a:r>
                <a:rPr lang="zh-CN" altLang="en-US" sz="1600" b="1"/>
                <a:t>外出报文队列</a:t>
              </a:r>
            </a:p>
          </p:txBody>
        </p:sp>
      </p:grpSp>
      <p:sp>
        <p:nvSpPr>
          <p:cNvPr id="144389" name="Line 18">
            <a:extLst>
              <a:ext uri="{FF2B5EF4-FFF2-40B4-BE49-F238E27FC236}">
                <a16:creationId xmlns:a16="http://schemas.microsoft.com/office/drawing/2014/main" id="{E6C384BB-1FAA-9E46-BC67-317D1B0EBC83}"/>
              </a:ext>
            </a:extLst>
          </p:cNvPr>
          <p:cNvSpPr>
            <a:spLocks noChangeShapeType="1"/>
          </p:cNvSpPr>
          <p:nvPr/>
        </p:nvSpPr>
        <p:spPr bwMode="auto">
          <a:xfrm>
            <a:off x="8596313" y="3027363"/>
            <a:ext cx="1001712" cy="714375"/>
          </a:xfrm>
          <a:prstGeom prst="line">
            <a:avLst/>
          </a:prstGeom>
          <a:noFill/>
          <a:ln w="25400">
            <a:solidFill>
              <a:srgbClr val="FF0000"/>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en-US"/>
          </a:p>
        </p:txBody>
      </p:sp>
      <p:grpSp>
        <p:nvGrpSpPr>
          <p:cNvPr id="144390" name="Group 27">
            <a:extLst>
              <a:ext uri="{FF2B5EF4-FFF2-40B4-BE49-F238E27FC236}">
                <a16:creationId xmlns:a16="http://schemas.microsoft.com/office/drawing/2014/main" id="{4E78570A-DC3B-C147-8260-F9C3BDF54E60}"/>
              </a:ext>
            </a:extLst>
          </p:cNvPr>
          <p:cNvGrpSpPr>
            <a:grpSpLocks/>
          </p:cNvGrpSpPr>
          <p:nvPr/>
        </p:nvGrpSpPr>
        <p:grpSpPr bwMode="auto">
          <a:xfrm>
            <a:off x="9837738" y="2962275"/>
            <a:ext cx="315912" cy="842963"/>
            <a:chOff x="4452" y="1660"/>
            <a:chExt cx="199" cy="531"/>
          </a:xfrm>
        </p:grpSpPr>
        <p:sp>
          <p:nvSpPr>
            <p:cNvPr id="144500" name="AutoShape 19">
              <a:extLst>
                <a:ext uri="{FF2B5EF4-FFF2-40B4-BE49-F238E27FC236}">
                  <a16:creationId xmlns:a16="http://schemas.microsoft.com/office/drawing/2014/main" id="{7740DA9A-D30D-9F42-816D-A543F925B9AB}"/>
                </a:ext>
              </a:extLst>
            </p:cNvPr>
            <p:cNvSpPr>
              <a:spLocks noChangeArrowheads="1"/>
            </p:cNvSpPr>
            <p:nvPr/>
          </p:nvSpPr>
          <p:spPr bwMode="auto">
            <a:xfrm>
              <a:off x="4452" y="2068"/>
              <a:ext cx="199" cy="123"/>
            </a:xfrm>
            <a:prstGeom prst="parallelogram">
              <a:avLst>
                <a:gd name="adj" fmla="val 62311"/>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501" name="Rectangle 20">
              <a:extLst>
                <a:ext uri="{FF2B5EF4-FFF2-40B4-BE49-F238E27FC236}">
                  <a16:creationId xmlns:a16="http://schemas.microsoft.com/office/drawing/2014/main" id="{0C4E8A62-2069-7349-A3DC-5F01EC86E5EB}"/>
                </a:ext>
              </a:extLst>
            </p:cNvPr>
            <p:cNvSpPr>
              <a:spLocks noChangeArrowheads="1"/>
            </p:cNvSpPr>
            <p:nvPr/>
          </p:nvSpPr>
          <p:spPr bwMode="auto">
            <a:xfrm>
              <a:off x="4553" y="1662"/>
              <a:ext cx="91" cy="40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502" name="Rectangle 21">
              <a:extLst>
                <a:ext uri="{FF2B5EF4-FFF2-40B4-BE49-F238E27FC236}">
                  <a16:creationId xmlns:a16="http://schemas.microsoft.com/office/drawing/2014/main" id="{FE0A1733-903D-CA45-A6AD-E17A770EC245}"/>
                </a:ext>
              </a:extLst>
            </p:cNvPr>
            <p:cNvSpPr>
              <a:spLocks noChangeArrowheads="1"/>
            </p:cNvSpPr>
            <p:nvPr/>
          </p:nvSpPr>
          <p:spPr bwMode="auto">
            <a:xfrm>
              <a:off x="4454" y="1780"/>
              <a:ext cx="124" cy="407"/>
            </a:xfrm>
            <a:prstGeom prst="rect">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503" name="AutoShape 22">
              <a:extLst>
                <a:ext uri="{FF2B5EF4-FFF2-40B4-BE49-F238E27FC236}">
                  <a16:creationId xmlns:a16="http://schemas.microsoft.com/office/drawing/2014/main" id="{0C7F6CFE-2965-9049-A1C3-DC831CF37E69}"/>
                </a:ext>
              </a:extLst>
            </p:cNvPr>
            <p:cNvSpPr>
              <a:spLocks noChangeArrowheads="1"/>
            </p:cNvSpPr>
            <p:nvPr/>
          </p:nvSpPr>
          <p:spPr bwMode="auto">
            <a:xfrm>
              <a:off x="4453" y="1660"/>
              <a:ext cx="197" cy="121"/>
            </a:xfrm>
            <a:prstGeom prst="parallelogram">
              <a:avLst>
                <a:gd name="adj" fmla="val 62704"/>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504" name="Line 23">
              <a:extLst>
                <a:ext uri="{FF2B5EF4-FFF2-40B4-BE49-F238E27FC236}">
                  <a16:creationId xmlns:a16="http://schemas.microsoft.com/office/drawing/2014/main" id="{3F39B890-1FDA-AE42-8D96-F580901759F4}"/>
                </a:ext>
              </a:extLst>
            </p:cNvPr>
            <p:cNvSpPr>
              <a:spLocks noChangeShapeType="1"/>
            </p:cNvSpPr>
            <p:nvPr/>
          </p:nvSpPr>
          <p:spPr bwMode="auto">
            <a:xfrm>
              <a:off x="4651" y="1668"/>
              <a:ext cx="0" cy="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505" name="Line 24">
              <a:extLst>
                <a:ext uri="{FF2B5EF4-FFF2-40B4-BE49-F238E27FC236}">
                  <a16:creationId xmlns:a16="http://schemas.microsoft.com/office/drawing/2014/main" id="{D0A73B36-4BA7-9A40-86DD-5ED9161A6B83}"/>
                </a:ext>
              </a:extLst>
            </p:cNvPr>
            <p:cNvSpPr>
              <a:spLocks noChangeShapeType="1"/>
            </p:cNvSpPr>
            <p:nvPr/>
          </p:nvSpPr>
          <p:spPr bwMode="auto">
            <a:xfrm flipH="1">
              <a:off x="4579" y="2068"/>
              <a:ext cx="72" cy="12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506" name="Rectangle 25">
              <a:extLst>
                <a:ext uri="{FF2B5EF4-FFF2-40B4-BE49-F238E27FC236}">
                  <a16:creationId xmlns:a16="http://schemas.microsoft.com/office/drawing/2014/main" id="{B4C1DC09-0198-EE4A-A8EC-04C0967C9230}"/>
                </a:ext>
              </a:extLst>
            </p:cNvPr>
            <p:cNvSpPr>
              <a:spLocks noChangeArrowheads="1"/>
            </p:cNvSpPr>
            <p:nvPr/>
          </p:nvSpPr>
          <p:spPr bwMode="auto">
            <a:xfrm>
              <a:off x="4470" y="1833"/>
              <a:ext cx="82" cy="234"/>
            </a:xfrm>
            <a:prstGeom prst="rect">
              <a:avLst/>
            </a:prstGeom>
            <a:solidFill>
              <a:schemeClr val="accent2"/>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507" name="Rectangle 26">
              <a:extLst>
                <a:ext uri="{FF2B5EF4-FFF2-40B4-BE49-F238E27FC236}">
                  <a16:creationId xmlns:a16="http://schemas.microsoft.com/office/drawing/2014/main" id="{930C468F-2BDD-9E4A-85BA-E9D320FE1490}"/>
                </a:ext>
              </a:extLst>
            </p:cNvPr>
            <p:cNvSpPr>
              <a:spLocks noChangeArrowheads="1"/>
            </p:cNvSpPr>
            <p:nvPr/>
          </p:nvSpPr>
          <p:spPr bwMode="auto">
            <a:xfrm>
              <a:off x="4481" y="1903"/>
              <a:ext cx="64" cy="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grpSp>
      <p:grpSp>
        <p:nvGrpSpPr>
          <p:cNvPr id="144391" name="Group 43">
            <a:extLst>
              <a:ext uri="{FF2B5EF4-FFF2-40B4-BE49-F238E27FC236}">
                <a16:creationId xmlns:a16="http://schemas.microsoft.com/office/drawing/2014/main" id="{480EA926-D1C7-BA4B-BE11-54A237DB200D}"/>
              </a:ext>
            </a:extLst>
          </p:cNvPr>
          <p:cNvGrpSpPr>
            <a:grpSpLocks/>
          </p:cNvGrpSpPr>
          <p:nvPr/>
        </p:nvGrpSpPr>
        <p:grpSpPr bwMode="auto">
          <a:xfrm>
            <a:off x="9585325" y="3370263"/>
            <a:ext cx="787400" cy="950912"/>
            <a:chOff x="4293" y="1917"/>
            <a:chExt cx="496" cy="599"/>
          </a:xfrm>
        </p:grpSpPr>
        <p:sp>
          <p:nvSpPr>
            <p:cNvPr id="144485" name="Rectangle 28">
              <a:extLst>
                <a:ext uri="{FF2B5EF4-FFF2-40B4-BE49-F238E27FC236}">
                  <a16:creationId xmlns:a16="http://schemas.microsoft.com/office/drawing/2014/main" id="{120EFFDF-AB09-694C-96FF-776DD685FB2D}"/>
                </a:ext>
              </a:extLst>
            </p:cNvPr>
            <p:cNvSpPr>
              <a:spLocks noChangeArrowheads="1"/>
            </p:cNvSpPr>
            <p:nvPr/>
          </p:nvSpPr>
          <p:spPr bwMode="auto">
            <a:xfrm>
              <a:off x="4321" y="1938"/>
              <a:ext cx="458" cy="578"/>
            </a:xfrm>
            <a:prstGeom prst="rect">
              <a:avLst/>
            </a:prstGeom>
            <a:solidFill>
              <a:schemeClr val="hlink"/>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86" name="Rectangle 29">
              <a:extLst>
                <a:ext uri="{FF2B5EF4-FFF2-40B4-BE49-F238E27FC236}">
                  <a16:creationId xmlns:a16="http://schemas.microsoft.com/office/drawing/2014/main" id="{9C46A588-C02B-0242-AC1B-E512F515294C}"/>
                </a:ext>
              </a:extLst>
            </p:cNvPr>
            <p:cNvSpPr>
              <a:spLocks noChangeArrowheads="1"/>
            </p:cNvSpPr>
            <p:nvPr/>
          </p:nvSpPr>
          <p:spPr bwMode="auto">
            <a:xfrm>
              <a:off x="4293" y="1917"/>
              <a:ext cx="496"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600"/>
                <a:t>mail</a:t>
              </a:r>
            </a:p>
            <a:p>
              <a:pPr algn="ctr">
                <a:spcBef>
                  <a:spcPct val="0"/>
                </a:spcBef>
                <a:buFontTx/>
                <a:buNone/>
              </a:pPr>
              <a:r>
                <a:rPr lang="en-US" altLang="zh-CN" sz="1600"/>
                <a:t>server</a:t>
              </a:r>
            </a:p>
          </p:txBody>
        </p:sp>
        <p:sp>
          <p:nvSpPr>
            <p:cNvPr id="144487" name="Rectangle 30">
              <a:extLst>
                <a:ext uri="{FF2B5EF4-FFF2-40B4-BE49-F238E27FC236}">
                  <a16:creationId xmlns:a16="http://schemas.microsoft.com/office/drawing/2014/main" id="{D73681C2-798F-5743-9006-B33F4447F1A5}"/>
                </a:ext>
              </a:extLst>
            </p:cNvPr>
            <p:cNvSpPr>
              <a:spLocks noChangeArrowheads="1"/>
            </p:cNvSpPr>
            <p:nvPr/>
          </p:nvSpPr>
          <p:spPr bwMode="auto">
            <a:xfrm>
              <a:off x="4342" y="2257"/>
              <a:ext cx="405" cy="113"/>
            </a:xfrm>
            <a:prstGeom prst="rect">
              <a:avLst/>
            </a:prstGeom>
            <a:solidFill>
              <a:srgbClr val="00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88" name="Line 31">
              <a:extLst>
                <a:ext uri="{FF2B5EF4-FFF2-40B4-BE49-F238E27FC236}">
                  <a16:creationId xmlns:a16="http://schemas.microsoft.com/office/drawing/2014/main" id="{4A5DE758-0999-C443-83B9-B2426E5BDD1E}"/>
                </a:ext>
              </a:extLst>
            </p:cNvPr>
            <p:cNvSpPr>
              <a:spLocks noChangeShapeType="1"/>
            </p:cNvSpPr>
            <p:nvPr/>
          </p:nvSpPr>
          <p:spPr bwMode="auto">
            <a:xfrm>
              <a:off x="4388" y="2285"/>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89" name="Line 32">
              <a:extLst>
                <a:ext uri="{FF2B5EF4-FFF2-40B4-BE49-F238E27FC236}">
                  <a16:creationId xmlns:a16="http://schemas.microsoft.com/office/drawing/2014/main" id="{10598B73-5998-B643-A151-B3DB4F6CA433}"/>
                </a:ext>
              </a:extLst>
            </p:cNvPr>
            <p:cNvSpPr>
              <a:spLocks noChangeShapeType="1"/>
            </p:cNvSpPr>
            <p:nvPr/>
          </p:nvSpPr>
          <p:spPr bwMode="auto">
            <a:xfrm>
              <a:off x="4485" y="2284"/>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90" name="Line 33">
              <a:extLst>
                <a:ext uri="{FF2B5EF4-FFF2-40B4-BE49-F238E27FC236}">
                  <a16:creationId xmlns:a16="http://schemas.microsoft.com/office/drawing/2014/main" id="{A4522F94-C01A-1A47-80B7-7D5304C8E511}"/>
                </a:ext>
              </a:extLst>
            </p:cNvPr>
            <p:cNvSpPr>
              <a:spLocks noChangeShapeType="1"/>
            </p:cNvSpPr>
            <p:nvPr/>
          </p:nvSpPr>
          <p:spPr bwMode="auto">
            <a:xfrm>
              <a:off x="4534" y="2285"/>
              <a:ext cx="0" cy="6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91" name="Line 34">
              <a:extLst>
                <a:ext uri="{FF2B5EF4-FFF2-40B4-BE49-F238E27FC236}">
                  <a16:creationId xmlns:a16="http://schemas.microsoft.com/office/drawing/2014/main" id="{D2DB966D-A8B9-A24B-87BD-54F458D93AE1}"/>
                </a:ext>
              </a:extLst>
            </p:cNvPr>
            <p:cNvSpPr>
              <a:spLocks noChangeShapeType="1"/>
            </p:cNvSpPr>
            <p:nvPr/>
          </p:nvSpPr>
          <p:spPr bwMode="auto">
            <a:xfrm>
              <a:off x="4585" y="2284"/>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92" name="Line 35">
              <a:extLst>
                <a:ext uri="{FF2B5EF4-FFF2-40B4-BE49-F238E27FC236}">
                  <a16:creationId xmlns:a16="http://schemas.microsoft.com/office/drawing/2014/main" id="{5B32433D-C8BD-074E-9E74-2436E5CC6819}"/>
                </a:ext>
              </a:extLst>
            </p:cNvPr>
            <p:cNvSpPr>
              <a:spLocks noChangeShapeType="1"/>
            </p:cNvSpPr>
            <p:nvPr/>
          </p:nvSpPr>
          <p:spPr bwMode="auto">
            <a:xfrm>
              <a:off x="4639" y="2284"/>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93" name="Line 36">
              <a:extLst>
                <a:ext uri="{FF2B5EF4-FFF2-40B4-BE49-F238E27FC236}">
                  <a16:creationId xmlns:a16="http://schemas.microsoft.com/office/drawing/2014/main" id="{A570C032-5771-0844-8CC2-3EFA2B358F0E}"/>
                </a:ext>
              </a:extLst>
            </p:cNvPr>
            <p:cNvSpPr>
              <a:spLocks noChangeShapeType="1"/>
            </p:cNvSpPr>
            <p:nvPr/>
          </p:nvSpPr>
          <p:spPr bwMode="auto">
            <a:xfrm>
              <a:off x="4689" y="2284"/>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94" name="Line 37">
              <a:extLst>
                <a:ext uri="{FF2B5EF4-FFF2-40B4-BE49-F238E27FC236}">
                  <a16:creationId xmlns:a16="http://schemas.microsoft.com/office/drawing/2014/main" id="{5C3F2138-6681-3E41-8B35-694255E44C3D}"/>
                </a:ext>
              </a:extLst>
            </p:cNvPr>
            <p:cNvSpPr>
              <a:spLocks noChangeShapeType="1"/>
            </p:cNvSpPr>
            <p:nvPr/>
          </p:nvSpPr>
          <p:spPr bwMode="auto">
            <a:xfrm>
              <a:off x="4435" y="2285"/>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95" name="Rectangle 38">
              <a:extLst>
                <a:ext uri="{FF2B5EF4-FFF2-40B4-BE49-F238E27FC236}">
                  <a16:creationId xmlns:a16="http://schemas.microsoft.com/office/drawing/2014/main" id="{AAF1E1B6-862F-1645-8D1F-99E49736BBE7}"/>
                </a:ext>
              </a:extLst>
            </p:cNvPr>
            <p:cNvSpPr>
              <a:spLocks noChangeArrowheads="1"/>
            </p:cNvSpPr>
            <p:nvPr/>
          </p:nvSpPr>
          <p:spPr bwMode="auto">
            <a:xfrm>
              <a:off x="4352" y="2411"/>
              <a:ext cx="55" cy="82"/>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96" name="Rectangle 39">
              <a:extLst>
                <a:ext uri="{FF2B5EF4-FFF2-40B4-BE49-F238E27FC236}">
                  <a16:creationId xmlns:a16="http://schemas.microsoft.com/office/drawing/2014/main" id="{0A227A8F-860D-194E-BD55-D30E138CD30B}"/>
                </a:ext>
              </a:extLst>
            </p:cNvPr>
            <p:cNvSpPr>
              <a:spLocks noChangeArrowheads="1"/>
            </p:cNvSpPr>
            <p:nvPr/>
          </p:nvSpPr>
          <p:spPr bwMode="auto">
            <a:xfrm>
              <a:off x="4429" y="2411"/>
              <a:ext cx="55" cy="82"/>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97" name="Rectangle 40">
              <a:extLst>
                <a:ext uri="{FF2B5EF4-FFF2-40B4-BE49-F238E27FC236}">
                  <a16:creationId xmlns:a16="http://schemas.microsoft.com/office/drawing/2014/main" id="{62649818-B7FD-2543-89A3-C1FC1497AF41}"/>
                </a:ext>
              </a:extLst>
            </p:cNvPr>
            <p:cNvSpPr>
              <a:spLocks noChangeArrowheads="1"/>
            </p:cNvSpPr>
            <p:nvPr/>
          </p:nvSpPr>
          <p:spPr bwMode="auto">
            <a:xfrm>
              <a:off x="4505" y="2410"/>
              <a:ext cx="55" cy="82"/>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98" name="Rectangle 41">
              <a:extLst>
                <a:ext uri="{FF2B5EF4-FFF2-40B4-BE49-F238E27FC236}">
                  <a16:creationId xmlns:a16="http://schemas.microsoft.com/office/drawing/2014/main" id="{BF6DD65F-F637-1442-86A4-E61744F1B5BE}"/>
                </a:ext>
              </a:extLst>
            </p:cNvPr>
            <p:cNvSpPr>
              <a:spLocks noChangeArrowheads="1"/>
            </p:cNvSpPr>
            <p:nvPr/>
          </p:nvSpPr>
          <p:spPr bwMode="auto">
            <a:xfrm>
              <a:off x="4592" y="2408"/>
              <a:ext cx="55" cy="82"/>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99" name="Rectangle 42">
              <a:extLst>
                <a:ext uri="{FF2B5EF4-FFF2-40B4-BE49-F238E27FC236}">
                  <a16:creationId xmlns:a16="http://schemas.microsoft.com/office/drawing/2014/main" id="{F7C774F8-CAAE-6A49-BC0B-519A2C565B54}"/>
                </a:ext>
              </a:extLst>
            </p:cNvPr>
            <p:cNvSpPr>
              <a:spLocks noChangeArrowheads="1"/>
            </p:cNvSpPr>
            <p:nvPr/>
          </p:nvSpPr>
          <p:spPr bwMode="auto">
            <a:xfrm>
              <a:off x="4677" y="2408"/>
              <a:ext cx="55" cy="82"/>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grpSp>
      <p:grpSp>
        <p:nvGrpSpPr>
          <p:cNvPr id="144392" name="Group 48">
            <a:extLst>
              <a:ext uri="{FF2B5EF4-FFF2-40B4-BE49-F238E27FC236}">
                <a16:creationId xmlns:a16="http://schemas.microsoft.com/office/drawing/2014/main" id="{5726E3C4-56AF-AE4B-8FB1-F7B3CEA5CF4D}"/>
              </a:ext>
            </a:extLst>
          </p:cNvPr>
          <p:cNvGrpSpPr>
            <a:grpSpLocks/>
          </p:cNvGrpSpPr>
          <p:nvPr/>
        </p:nvGrpSpPr>
        <p:grpSpPr bwMode="auto">
          <a:xfrm>
            <a:off x="10207625" y="2590800"/>
            <a:ext cx="752475" cy="696913"/>
            <a:chOff x="4685" y="1426"/>
            <a:chExt cx="474" cy="439"/>
          </a:xfrm>
        </p:grpSpPr>
        <p:graphicFrame>
          <p:nvGraphicFramePr>
            <p:cNvPr id="144481" name="Object 44">
              <a:extLst>
                <a:ext uri="{FF2B5EF4-FFF2-40B4-BE49-F238E27FC236}">
                  <a16:creationId xmlns:a16="http://schemas.microsoft.com/office/drawing/2014/main" id="{55804E0C-583D-314D-A55C-4993A96DB294}"/>
                </a:ext>
              </a:extLst>
            </p:cNvPr>
            <p:cNvGraphicFramePr>
              <a:graphicFrameLocks/>
            </p:cNvGraphicFramePr>
            <p:nvPr/>
          </p:nvGraphicFramePr>
          <p:xfrm>
            <a:off x="4724" y="1426"/>
            <a:ext cx="357" cy="293"/>
          </p:xfrm>
          <a:graphic>
            <a:graphicData uri="http://schemas.openxmlformats.org/presentationml/2006/ole">
              <mc:AlternateContent xmlns:mc="http://schemas.openxmlformats.org/markup-compatibility/2006">
                <mc:Choice xmlns:v="urn:schemas-microsoft-com:vml" Requires="v">
                  <p:oleObj spid="_x0000_s3242" name="Clip" r:id="rId4" imgW="3276600" imgH="2692400" progId="MS_ClipArt_Gallery.2">
                    <p:embed/>
                  </p:oleObj>
                </mc:Choice>
                <mc:Fallback>
                  <p:oleObj name="Clip" r:id="rId4" imgW="3276600" imgH="2692400" progId="MS_ClipArt_Gallery.2">
                    <p:embed/>
                    <p:pic>
                      <p:nvPicPr>
                        <p:cNvPr id="144481" name="Object 44">
                          <a:extLst>
                            <a:ext uri="{FF2B5EF4-FFF2-40B4-BE49-F238E27FC236}">
                              <a16:creationId xmlns:a16="http://schemas.microsoft.com/office/drawing/2014/main" id="{55804E0C-583D-314D-A55C-4993A96DB29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 y="1426"/>
                          <a:ext cx="357"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4482" name="Group 47">
              <a:extLst>
                <a:ext uri="{FF2B5EF4-FFF2-40B4-BE49-F238E27FC236}">
                  <a16:creationId xmlns:a16="http://schemas.microsoft.com/office/drawing/2014/main" id="{439F1F47-DF77-A442-A5B2-4531A69B2409}"/>
                </a:ext>
              </a:extLst>
            </p:cNvPr>
            <p:cNvGrpSpPr>
              <a:grpSpLocks/>
            </p:cNvGrpSpPr>
            <p:nvPr/>
          </p:nvGrpSpPr>
          <p:grpSpPr bwMode="auto">
            <a:xfrm>
              <a:off x="4685" y="1496"/>
              <a:ext cx="474" cy="369"/>
              <a:chOff x="4685" y="1496"/>
              <a:chExt cx="474" cy="369"/>
            </a:xfrm>
          </p:grpSpPr>
          <p:sp>
            <p:nvSpPr>
              <p:cNvPr id="144483" name="Rectangle 45">
                <a:extLst>
                  <a:ext uri="{FF2B5EF4-FFF2-40B4-BE49-F238E27FC236}">
                    <a16:creationId xmlns:a16="http://schemas.microsoft.com/office/drawing/2014/main" id="{D387C1AD-3804-6B40-BF2B-4C591FB07461}"/>
                  </a:ext>
                </a:extLst>
              </p:cNvPr>
              <p:cNvSpPr>
                <a:spLocks noChangeArrowheads="1"/>
              </p:cNvSpPr>
              <p:nvPr/>
            </p:nvSpPr>
            <p:spPr bwMode="auto">
              <a:xfrm>
                <a:off x="4747" y="1520"/>
                <a:ext cx="344" cy="302"/>
              </a:xfrm>
              <a:prstGeom prst="rect">
                <a:avLst/>
              </a:prstGeom>
              <a:solidFill>
                <a:schemeClr val="hlink"/>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84" name="Rectangle 46">
                <a:extLst>
                  <a:ext uri="{FF2B5EF4-FFF2-40B4-BE49-F238E27FC236}">
                    <a16:creationId xmlns:a16="http://schemas.microsoft.com/office/drawing/2014/main" id="{EEC08EF4-E4E1-104B-954D-AE6EDCF94BAB}"/>
                  </a:ext>
                </a:extLst>
              </p:cNvPr>
              <p:cNvSpPr>
                <a:spLocks noChangeArrowheads="1"/>
              </p:cNvSpPr>
              <p:nvPr/>
            </p:nvSpPr>
            <p:spPr bwMode="auto">
              <a:xfrm>
                <a:off x="4685" y="1496"/>
                <a:ext cx="47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600"/>
                  <a:t>user</a:t>
                </a:r>
              </a:p>
              <a:p>
                <a:pPr algn="ctr">
                  <a:spcBef>
                    <a:spcPct val="0"/>
                  </a:spcBef>
                  <a:buFontTx/>
                  <a:buNone/>
                </a:pPr>
                <a:r>
                  <a:rPr lang="en-US" altLang="zh-CN" sz="1600"/>
                  <a:t>agent</a:t>
                </a:r>
              </a:p>
            </p:txBody>
          </p:sp>
        </p:grpSp>
      </p:grpSp>
      <p:grpSp>
        <p:nvGrpSpPr>
          <p:cNvPr id="144393" name="Group 53">
            <a:extLst>
              <a:ext uri="{FF2B5EF4-FFF2-40B4-BE49-F238E27FC236}">
                <a16:creationId xmlns:a16="http://schemas.microsoft.com/office/drawing/2014/main" id="{D0C7E04E-CBDF-604C-A72A-2F3C509B17A4}"/>
              </a:ext>
            </a:extLst>
          </p:cNvPr>
          <p:cNvGrpSpPr>
            <a:grpSpLocks/>
          </p:cNvGrpSpPr>
          <p:nvPr/>
        </p:nvGrpSpPr>
        <p:grpSpPr bwMode="auto">
          <a:xfrm>
            <a:off x="10410825" y="3503613"/>
            <a:ext cx="752475" cy="696912"/>
            <a:chOff x="4813" y="2001"/>
            <a:chExt cx="474" cy="439"/>
          </a:xfrm>
        </p:grpSpPr>
        <p:graphicFrame>
          <p:nvGraphicFramePr>
            <p:cNvPr id="144477" name="Object 49">
              <a:extLst>
                <a:ext uri="{FF2B5EF4-FFF2-40B4-BE49-F238E27FC236}">
                  <a16:creationId xmlns:a16="http://schemas.microsoft.com/office/drawing/2014/main" id="{14384FE9-B421-4A4F-85DD-0A513882CA30}"/>
                </a:ext>
              </a:extLst>
            </p:cNvPr>
            <p:cNvGraphicFramePr>
              <a:graphicFrameLocks/>
            </p:cNvGraphicFramePr>
            <p:nvPr/>
          </p:nvGraphicFramePr>
          <p:xfrm>
            <a:off x="4852" y="2001"/>
            <a:ext cx="358" cy="293"/>
          </p:xfrm>
          <a:graphic>
            <a:graphicData uri="http://schemas.openxmlformats.org/presentationml/2006/ole">
              <mc:AlternateContent xmlns:mc="http://schemas.openxmlformats.org/markup-compatibility/2006">
                <mc:Choice xmlns:v="urn:schemas-microsoft-com:vml" Requires="v">
                  <p:oleObj spid="_x0000_s3243" name="Clip" r:id="rId6" imgW="3276600" imgH="2692400" progId="MS_ClipArt_Gallery.2">
                    <p:embed/>
                  </p:oleObj>
                </mc:Choice>
                <mc:Fallback>
                  <p:oleObj name="Clip" r:id="rId6" imgW="3276600" imgH="2692400" progId="MS_ClipArt_Gallery.2">
                    <p:embed/>
                    <p:pic>
                      <p:nvPicPr>
                        <p:cNvPr id="144477" name="Object 49">
                          <a:extLst>
                            <a:ext uri="{FF2B5EF4-FFF2-40B4-BE49-F238E27FC236}">
                              <a16:creationId xmlns:a16="http://schemas.microsoft.com/office/drawing/2014/main" id="{14384FE9-B421-4A4F-85DD-0A513882CA30}"/>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2" y="2001"/>
                          <a:ext cx="358"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4478" name="Group 52">
              <a:extLst>
                <a:ext uri="{FF2B5EF4-FFF2-40B4-BE49-F238E27FC236}">
                  <a16:creationId xmlns:a16="http://schemas.microsoft.com/office/drawing/2014/main" id="{F4845325-F9FA-5044-B17A-34E15BA9437A}"/>
                </a:ext>
              </a:extLst>
            </p:cNvPr>
            <p:cNvGrpSpPr>
              <a:grpSpLocks/>
            </p:cNvGrpSpPr>
            <p:nvPr/>
          </p:nvGrpSpPr>
          <p:grpSpPr bwMode="auto">
            <a:xfrm>
              <a:off x="4813" y="2071"/>
              <a:ext cx="474" cy="369"/>
              <a:chOff x="4813" y="2071"/>
              <a:chExt cx="474" cy="369"/>
            </a:xfrm>
          </p:grpSpPr>
          <p:sp>
            <p:nvSpPr>
              <p:cNvPr id="144479" name="Rectangle 50">
                <a:extLst>
                  <a:ext uri="{FF2B5EF4-FFF2-40B4-BE49-F238E27FC236}">
                    <a16:creationId xmlns:a16="http://schemas.microsoft.com/office/drawing/2014/main" id="{34C5E204-EE52-4745-98DD-929295C257CB}"/>
                  </a:ext>
                </a:extLst>
              </p:cNvPr>
              <p:cNvSpPr>
                <a:spLocks noChangeArrowheads="1"/>
              </p:cNvSpPr>
              <p:nvPr/>
            </p:nvSpPr>
            <p:spPr bwMode="auto">
              <a:xfrm>
                <a:off x="4876" y="2095"/>
                <a:ext cx="344" cy="303"/>
              </a:xfrm>
              <a:prstGeom prst="rect">
                <a:avLst/>
              </a:prstGeom>
              <a:solidFill>
                <a:schemeClr val="hlink"/>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80" name="Rectangle 51">
                <a:extLst>
                  <a:ext uri="{FF2B5EF4-FFF2-40B4-BE49-F238E27FC236}">
                    <a16:creationId xmlns:a16="http://schemas.microsoft.com/office/drawing/2014/main" id="{5730412B-108C-8640-9310-67F698BDBBA1}"/>
                  </a:ext>
                </a:extLst>
              </p:cNvPr>
              <p:cNvSpPr>
                <a:spLocks noChangeArrowheads="1"/>
              </p:cNvSpPr>
              <p:nvPr/>
            </p:nvSpPr>
            <p:spPr bwMode="auto">
              <a:xfrm>
                <a:off x="4813" y="2071"/>
                <a:ext cx="47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600"/>
                  <a:t>user</a:t>
                </a:r>
              </a:p>
              <a:p>
                <a:pPr algn="ctr">
                  <a:spcBef>
                    <a:spcPct val="0"/>
                  </a:spcBef>
                  <a:buFontTx/>
                  <a:buNone/>
                </a:pPr>
                <a:r>
                  <a:rPr lang="en-US" altLang="zh-CN" sz="1600"/>
                  <a:t>agent</a:t>
                </a:r>
              </a:p>
            </p:txBody>
          </p:sp>
        </p:grpSp>
      </p:grpSp>
      <p:grpSp>
        <p:nvGrpSpPr>
          <p:cNvPr id="144394" name="Group 58">
            <a:extLst>
              <a:ext uri="{FF2B5EF4-FFF2-40B4-BE49-F238E27FC236}">
                <a16:creationId xmlns:a16="http://schemas.microsoft.com/office/drawing/2014/main" id="{6498510D-3037-5243-805A-1FAAF05B2114}"/>
              </a:ext>
            </a:extLst>
          </p:cNvPr>
          <p:cNvGrpSpPr>
            <a:grpSpLocks/>
          </p:cNvGrpSpPr>
          <p:nvPr/>
        </p:nvGrpSpPr>
        <p:grpSpPr bwMode="auto">
          <a:xfrm>
            <a:off x="10207625" y="4449763"/>
            <a:ext cx="752475" cy="696912"/>
            <a:chOff x="4685" y="2597"/>
            <a:chExt cx="474" cy="439"/>
          </a:xfrm>
        </p:grpSpPr>
        <p:graphicFrame>
          <p:nvGraphicFramePr>
            <p:cNvPr id="144473" name="Object 54">
              <a:extLst>
                <a:ext uri="{FF2B5EF4-FFF2-40B4-BE49-F238E27FC236}">
                  <a16:creationId xmlns:a16="http://schemas.microsoft.com/office/drawing/2014/main" id="{1E697093-A59E-B145-9C24-6DED880F7CA9}"/>
                </a:ext>
              </a:extLst>
            </p:cNvPr>
            <p:cNvGraphicFramePr>
              <a:graphicFrameLocks/>
            </p:cNvGraphicFramePr>
            <p:nvPr/>
          </p:nvGraphicFramePr>
          <p:xfrm>
            <a:off x="4724" y="2597"/>
            <a:ext cx="357" cy="293"/>
          </p:xfrm>
          <a:graphic>
            <a:graphicData uri="http://schemas.openxmlformats.org/presentationml/2006/ole">
              <mc:AlternateContent xmlns:mc="http://schemas.openxmlformats.org/markup-compatibility/2006">
                <mc:Choice xmlns:v="urn:schemas-microsoft-com:vml" Requires="v">
                  <p:oleObj spid="_x0000_s3244" name="Clip" r:id="rId8" imgW="3276600" imgH="2692400" progId="MS_ClipArt_Gallery.2">
                    <p:embed/>
                  </p:oleObj>
                </mc:Choice>
                <mc:Fallback>
                  <p:oleObj name="Clip" r:id="rId8" imgW="3276600" imgH="2692400" progId="MS_ClipArt_Gallery.2">
                    <p:embed/>
                    <p:pic>
                      <p:nvPicPr>
                        <p:cNvPr id="144473" name="Object 54">
                          <a:extLst>
                            <a:ext uri="{FF2B5EF4-FFF2-40B4-BE49-F238E27FC236}">
                              <a16:creationId xmlns:a16="http://schemas.microsoft.com/office/drawing/2014/main" id="{1E697093-A59E-B145-9C24-6DED880F7CA9}"/>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24" y="2597"/>
                          <a:ext cx="357"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4474" name="Group 57">
              <a:extLst>
                <a:ext uri="{FF2B5EF4-FFF2-40B4-BE49-F238E27FC236}">
                  <a16:creationId xmlns:a16="http://schemas.microsoft.com/office/drawing/2014/main" id="{F4AC9C38-4431-0746-8899-3AE00D97CB48}"/>
                </a:ext>
              </a:extLst>
            </p:cNvPr>
            <p:cNvGrpSpPr>
              <a:grpSpLocks/>
            </p:cNvGrpSpPr>
            <p:nvPr/>
          </p:nvGrpSpPr>
          <p:grpSpPr bwMode="auto">
            <a:xfrm>
              <a:off x="4685" y="2667"/>
              <a:ext cx="474" cy="369"/>
              <a:chOff x="4685" y="2667"/>
              <a:chExt cx="474" cy="369"/>
            </a:xfrm>
          </p:grpSpPr>
          <p:sp>
            <p:nvSpPr>
              <p:cNvPr id="144475" name="Rectangle 55">
                <a:extLst>
                  <a:ext uri="{FF2B5EF4-FFF2-40B4-BE49-F238E27FC236}">
                    <a16:creationId xmlns:a16="http://schemas.microsoft.com/office/drawing/2014/main" id="{08E5215E-08A1-F84C-B8A1-DBDB5ACB25BD}"/>
                  </a:ext>
                </a:extLst>
              </p:cNvPr>
              <p:cNvSpPr>
                <a:spLocks noChangeArrowheads="1"/>
              </p:cNvSpPr>
              <p:nvPr/>
            </p:nvSpPr>
            <p:spPr bwMode="auto">
              <a:xfrm>
                <a:off x="4747" y="2691"/>
                <a:ext cx="344" cy="303"/>
              </a:xfrm>
              <a:prstGeom prst="rect">
                <a:avLst/>
              </a:prstGeom>
              <a:solidFill>
                <a:schemeClr val="hlink"/>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76" name="Rectangle 56">
                <a:extLst>
                  <a:ext uri="{FF2B5EF4-FFF2-40B4-BE49-F238E27FC236}">
                    <a16:creationId xmlns:a16="http://schemas.microsoft.com/office/drawing/2014/main" id="{2C7161FC-DC57-CD44-A457-DD168FDB4DCD}"/>
                  </a:ext>
                </a:extLst>
              </p:cNvPr>
              <p:cNvSpPr>
                <a:spLocks noChangeArrowheads="1"/>
              </p:cNvSpPr>
              <p:nvPr/>
            </p:nvSpPr>
            <p:spPr bwMode="auto">
              <a:xfrm>
                <a:off x="4685" y="2667"/>
                <a:ext cx="47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600"/>
                  <a:t>user</a:t>
                </a:r>
              </a:p>
              <a:p>
                <a:pPr algn="ctr">
                  <a:spcBef>
                    <a:spcPct val="0"/>
                  </a:spcBef>
                  <a:buFontTx/>
                  <a:buNone/>
                </a:pPr>
                <a:r>
                  <a:rPr lang="en-US" altLang="zh-CN" sz="1600"/>
                  <a:t>agent</a:t>
                </a:r>
              </a:p>
            </p:txBody>
          </p:sp>
        </p:grpSp>
      </p:grpSp>
      <p:grpSp>
        <p:nvGrpSpPr>
          <p:cNvPr id="144395" name="Group 84">
            <a:extLst>
              <a:ext uri="{FF2B5EF4-FFF2-40B4-BE49-F238E27FC236}">
                <a16:creationId xmlns:a16="http://schemas.microsoft.com/office/drawing/2014/main" id="{4A70F675-93C1-BB49-A0CB-BE63B9597F6E}"/>
              </a:ext>
            </a:extLst>
          </p:cNvPr>
          <p:cNvGrpSpPr>
            <a:grpSpLocks/>
          </p:cNvGrpSpPr>
          <p:nvPr/>
        </p:nvGrpSpPr>
        <p:grpSpPr bwMode="auto">
          <a:xfrm>
            <a:off x="7802563" y="4237038"/>
            <a:ext cx="787400" cy="1358900"/>
            <a:chOff x="3170" y="2463"/>
            <a:chExt cx="496" cy="856"/>
          </a:xfrm>
        </p:grpSpPr>
        <p:grpSp>
          <p:nvGrpSpPr>
            <p:cNvPr id="144448" name="Group 67">
              <a:extLst>
                <a:ext uri="{FF2B5EF4-FFF2-40B4-BE49-F238E27FC236}">
                  <a16:creationId xmlns:a16="http://schemas.microsoft.com/office/drawing/2014/main" id="{0DA87670-A892-FD4F-AF81-2B776A34EE0D}"/>
                </a:ext>
              </a:extLst>
            </p:cNvPr>
            <p:cNvGrpSpPr>
              <a:grpSpLocks/>
            </p:cNvGrpSpPr>
            <p:nvPr/>
          </p:nvGrpSpPr>
          <p:grpSpPr bwMode="auto">
            <a:xfrm>
              <a:off x="3324" y="2463"/>
              <a:ext cx="199" cy="530"/>
              <a:chOff x="3324" y="2463"/>
              <a:chExt cx="199" cy="530"/>
            </a:xfrm>
          </p:grpSpPr>
          <p:sp>
            <p:nvSpPr>
              <p:cNvPr id="144465" name="AutoShape 59">
                <a:extLst>
                  <a:ext uri="{FF2B5EF4-FFF2-40B4-BE49-F238E27FC236}">
                    <a16:creationId xmlns:a16="http://schemas.microsoft.com/office/drawing/2014/main" id="{7938BC86-2873-BF48-889D-06BBDF26B419}"/>
                  </a:ext>
                </a:extLst>
              </p:cNvPr>
              <p:cNvSpPr>
                <a:spLocks noChangeArrowheads="1"/>
              </p:cNvSpPr>
              <p:nvPr/>
            </p:nvSpPr>
            <p:spPr bwMode="auto">
              <a:xfrm>
                <a:off x="3324" y="2870"/>
                <a:ext cx="199" cy="123"/>
              </a:xfrm>
              <a:prstGeom prst="parallelogram">
                <a:avLst>
                  <a:gd name="adj" fmla="val 62311"/>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66" name="Rectangle 60">
                <a:extLst>
                  <a:ext uri="{FF2B5EF4-FFF2-40B4-BE49-F238E27FC236}">
                    <a16:creationId xmlns:a16="http://schemas.microsoft.com/office/drawing/2014/main" id="{C8053360-4ACE-AC4A-87AA-805F9CA76DAC}"/>
                  </a:ext>
                </a:extLst>
              </p:cNvPr>
              <p:cNvSpPr>
                <a:spLocks noChangeArrowheads="1"/>
              </p:cNvSpPr>
              <p:nvPr/>
            </p:nvSpPr>
            <p:spPr bwMode="auto">
              <a:xfrm>
                <a:off x="3425" y="2465"/>
                <a:ext cx="91" cy="40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67" name="Rectangle 61">
                <a:extLst>
                  <a:ext uri="{FF2B5EF4-FFF2-40B4-BE49-F238E27FC236}">
                    <a16:creationId xmlns:a16="http://schemas.microsoft.com/office/drawing/2014/main" id="{1D05C4D4-BC73-9840-954C-E9B976C530B2}"/>
                  </a:ext>
                </a:extLst>
              </p:cNvPr>
              <p:cNvSpPr>
                <a:spLocks noChangeArrowheads="1"/>
              </p:cNvSpPr>
              <p:nvPr/>
            </p:nvSpPr>
            <p:spPr bwMode="auto">
              <a:xfrm>
                <a:off x="3326" y="2582"/>
                <a:ext cx="124" cy="407"/>
              </a:xfrm>
              <a:prstGeom prst="rect">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68" name="AutoShape 62">
                <a:extLst>
                  <a:ext uri="{FF2B5EF4-FFF2-40B4-BE49-F238E27FC236}">
                    <a16:creationId xmlns:a16="http://schemas.microsoft.com/office/drawing/2014/main" id="{265F506A-7E2E-B848-9871-970A52622490}"/>
                  </a:ext>
                </a:extLst>
              </p:cNvPr>
              <p:cNvSpPr>
                <a:spLocks noChangeArrowheads="1"/>
              </p:cNvSpPr>
              <p:nvPr/>
            </p:nvSpPr>
            <p:spPr bwMode="auto">
              <a:xfrm>
                <a:off x="3325" y="2463"/>
                <a:ext cx="197" cy="121"/>
              </a:xfrm>
              <a:prstGeom prst="parallelogram">
                <a:avLst>
                  <a:gd name="adj" fmla="val 62704"/>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69" name="Line 63">
                <a:extLst>
                  <a:ext uri="{FF2B5EF4-FFF2-40B4-BE49-F238E27FC236}">
                    <a16:creationId xmlns:a16="http://schemas.microsoft.com/office/drawing/2014/main" id="{AD5F593F-CAB7-BA41-9A94-C66DDB1B92FA}"/>
                  </a:ext>
                </a:extLst>
              </p:cNvPr>
              <p:cNvSpPr>
                <a:spLocks noChangeShapeType="1"/>
              </p:cNvSpPr>
              <p:nvPr/>
            </p:nvSpPr>
            <p:spPr bwMode="auto">
              <a:xfrm>
                <a:off x="3523" y="2471"/>
                <a:ext cx="0" cy="39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70" name="Line 64">
                <a:extLst>
                  <a:ext uri="{FF2B5EF4-FFF2-40B4-BE49-F238E27FC236}">
                    <a16:creationId xmlns:a16="http://schemas.microsoft.com/office/drawing/2014/main" id="{04138841-9498-2948-AD13-6F17B19EB1AB}"/>
                  </a:ext>
                </a:extLst>
              </p:cNvPr>
              <p:cNvSpPr>
                <a:spLocks noChangeShapeType="1"/>
              </p:cNvSpPr>
              <p:nvPr/>
            </p:nvSpPr>
            <p:spPr bwMode="auto">
              <a:xfrm flipH="1">
                <a:off x="3451" y="2870"/>
                <a:ext cx="72" cy="12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71" name="Rectangle 65">
                <a:extLst>
                  <a:ext uri="{FF2B5EF4-FFF2-40B4-BE49-F238E27FC236}">
                    <a16:creationId xmlns:a16="http://schemas.microsoft.com/office/drawing/2014/main" id="{11D91DE5-61B5-4D46-852D-E3EC60033B7D}"/>
                  </a:ext>
                </a:extLst>
              </p:cNvPr>
              <p:cNvSpPr>
                <a:spLocks noChangeArrowheads="1"/>
              </p:cNvSpPr>
              <p:nvPr/>
            </p:nvSpPr>
            <p:spPr bwMode="auto">
              <a:xfrm>
                <a:off x="3342" y="2636"/>
                <a:ext cx="82" cy="233"/>
              </a:xfrm>
              <a:prstGeom prst="rect">
                <a:avLst/>
              </a:prstGeom>
              <a:solidFill>
                <a:schemeClr val="accent2"/>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72" name="Rectangle 66">
                <a:extLst>
                  <a:ext uri="{FF2B5EF4-FFF2-40B4-BE49-F238E27FC236}">
                    <a16:creationId xmlns:a16="http://schemas.microsoft.com/office/drawing/2014/main" id="{C6D7B290-575D-534A-941C-7A4362D09105}"/>
                  </a:ext>
                </a:extLst>
              </p:cNvPr>
              <p:cNvSpPr>
                <a:spLocks noChangeArrowheads="1"/>
              </p:cNvSpPr>
              <p:nvPr/>
            </p:nvSpPr>
            <p:spPr bwMode="auto">
              <a:xfrm>
                <a:off x="3353" y="2706"/>
                <a:ext cx="64" cy="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grpSp>
        <p:grpSp>
          <p:nvGrpSpPr>
            <p:cNvPr id="144449" name="Group 83">
              <a:extLst>
                <a:ext uri="{FF2B5EF4-FFF2-40B4-BE49-F238E27FC236}">
                  <a16:creationId xmlns:a16="http://schemas.microsoft.com/office/drawing/2014/main" id="{B11D78E2-FDC5-C544-8547-F4AE4927C489}"/>
                </a:ext>
              </a:extLst>
            </p:cNvPr>
            <p:cNvGrpSpPr>
              <a:grpSpLocks/>
            </p:cNvGrpSpPr>
            <p:nvPr/>
          </p:nvGrpSpPr>
          <p:grpSpPr bwMode="auto">
            <a:xfrm>
              <a:off x="3170" y="2720"/>
              <a:ext cx="496" cy="599"/>
              <a:chOff x="3170" y="2720"/>
              <a:chExt cx="496" cy="599"/>
            </a:xfrm>
          </p:grpSpPr>
          <p:sp>
            <p:nvSpPr>
              <p:cNvPr id="144450" name="Rectangle 68">
                <a:extLst>
                  <a:ext uri="{FF2B5EF4-FFF2-40B4-BE49-F238E27FC236}">
                    <a16:creationId xmlns:a16="http://schemas.microsoft.com/office/drawing/2014/main" id="{3F3D8165-A241-CC43-A663-E048FBF148E6}"/>
                  </a:ext>
                </a:extLst>
              </p:cNvPr>
              <p:cNvSpPr>
                <a:spLocks noChangeArrowheads="1"/>
              </p:cNvSpPr>
              <p:nvPr/>
            </p:nvSpPr>
            <p:spPr bwMode="auto">
              <a:xfrm>
                <a:off x="3198" y="2741"/>
                <a:ext cx="458" cy="578"/>
              </a:xfrm>
              <a:prstGeom prst="rect">
                <a:avLst/>
              </a:prstGeom>
              <a:solidFill>
                <a:schemeClr val="hlink"/>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51" name="Rectangle 69">
                <a:extLst>
                  <a:ext uri="{FF2B5EF4-FFF2-40B4-BE49-F238E27FC236}">
                    <a16:creationId xmlns:a16="http://schemas.microsoft.com/office/drawing/2014/main" id="{26375621-F4C2-014C-B3A9-56D8BF3C2370}"/>
                  </a:ext>
                </a:extLst>
              </p:cNvPr>
              <p:cNvSpPr>
                <a:spLocks noChangeArrowheads="1"/>
              </p:cNvSpPr>
              <p:nvPr/>
            </p:nvSpPr>
            <p:spPr bwMode="auto">
              <a:xfrm>
                <a:off x="3170" y="2720"/>
                <a:ext cx="496"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600"/>
                  <a:t>mail</a:t>
                </a:r>
              </a:p>
              <a:p>
                <a:pPr algn="ctr">
                  <a:spcBef>
                    <a:spcPct val="0"/>
                  </a:spcBef>
                  <a:buFontTx/>
                  <a:buNone/>
                </a:pPr>
                <a:r>
                  <a:rPr lang="en-US" altLang="zh-CN" sz="1600"/>
                  <a:t>server</a:t>
                </a:r>
              </a:p>
            </p:txBody>
          </p:sp>
          <p:sp>
            <p:nvSpPr>
              <p:cNvPr id="144452" name="Rectangle 70">
                <a:extLst>
                  <a:ext uri="{FF2B5EF4-FFF2-40B4-BE49-F238E27FC236}">
                    <a16:creationId xmlns:a16="http://schemas.microsoft.com/office/drawing/2014/main" id="{7EDCA188-E30A-834C-8041-FE94D56F6897}"/>
                  </a:ext>
                </a:extLst>
              </p:cNvPr>
              <p:cNvSpPr>
                <a:spLocks noChangeArrowheads="1"/>
              </p:cNvSpPr>
              <p:nvPr/>
            </p:nvSpPr>
            <p:spPr bwMode="auto">
              <a:xfrm>
                <a:off x="3219" y="3060"/>
                <a:ext cx="405" cy="113"/>
              </a:xfrm>
              <a:prstGeom prst="rect">
                <a:avLst/>
              </a:prstGeom>
              <a:solidFill>
                <a:srgbClr val="00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53" name="Line 71">
                <a:extLst>
                  <a:ext uri="{FF2B5EF4-FFF2-40B4-BE49-F238E27FC236}">
                    <a16:creationId xmlns:a16="http://schemas.microsoft.com/office/drawing/2014/main" id="{85898CDC-6585-6A45-A882-BF0622FAB929}"/>
                  </a:ext>
                </a:extLst>
              </p:cNvPr>
              <p:cNvSpPr>
                <a:spLocks noChangeShapeType="1"/>
              </p:cNvSpPr>
              <p:nvPr/>
            </p:nvSpPr>
            <p:spPr bwMode="auto">
              <a:xfrm>
                <a:off x="3265" y="3088"/>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54" name="Line 72">
                <a:extLst>
                  <a:ext uri="{FF2B5EF4-FFF2-40B4-BE49-F238E27FC236}">
                    <a16:creationId xmlns:a16="http://schemas.microsoft.com/office/drawing/2014/main" id="{AD63A9E7-9AD1-F247-8A38-F3576DEF7E25}"/>
                  </a:ext>
                </a:extLst>
              </p:cNvPr>
              <p:cNvSpPr>
                <a:spLocks noChangeShapeType="1"/>
              </p:cNvSpPr>
              <p:nvPr/>
            </p:nvSpPr>
            <p:spPr bwMode="auto">
              <a:xfrm>
                <a:off x="3362" y="3087"/>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55" name="Line 73">
                <a:extLst>
                  <a:ext uri="{FF2B5EF4-FFF2-40B4-BE49-F238E27FC236}">
                    <a16:creationId xmlns:a16="http://schemas.microsoft.com/office/drawing/2014/main" id="{BDF61641-E40D-7A47-8CFB-7AA0910D9E6C}"/>
                  </a:ext>
                </a:extLst>
              </p:cNvPr>
              <p:cNvSpPr>
                <a:spLocks noChangeShapeType="1"/>
              </p:cNvSpPr>
              <p:nvPr/>
            </p:nvSpPr>
            <p:spPr bwMode="auto">
              <a:xfrm>
                <a:off x="3411" y="3088"/>
                <a:ext cx="0" cy="6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56" name="Line 74">
                <a:extLst>
                  <a:ext uri="{FF2B5EF4-FFF2-40B4-BE49-F238E27FC236}">
                    <a16:creationId xmlns:a16="http://schemas.microsoft.com/office/drawing/2014/main" id="{B45E5D28-2328-4243-8C48-18AFDF32C53D}"/>
                  </a:ext>
                </a:extLst>
              </p:cNvPr>
              <p:cNvSpPr>
                <a:spLocks noChangeShapeType="1"/>
              </p:cNvSpPr>
              <p:nvPr/>
            </p:nvSpPr>
            <p:spPr bwMode="auto">
              <a:xfrm>
                <a:off x="3462" y="3087"/>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57" name="Line 75">
                <a:extLst>
                  <a:ext uri="{FF2B5EF4-FFF2-40B4-BE49-F238E27FC236}">
                    <a16:creationId xmlns:a16="http://schemas.microsoft.com/office/drawing/2014/main" id="{F338846F-8DD9-CD40-9937-34433FF4F91C}"/>
                  </a:ext>
                </a:extLst>
              </p:cNvPr>
              <p:cNvSpPr>
                <a:spLocks noChangeShapeType="1"/>
              </p:cNvSpPr>
              <p:nvPr/>
            </p:nvSpPr>
            <p:spPr bwMode="auto">
              <a:xfrm>
                <a:off x="3516" y="3087"/>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58" name="Line 76">
                <a:extLst>
                  <a:ext uri="{FF2B5EF4-FFF2-40B4-BE49-F238E27FC236}">
                    <a16:creationId xmlns:a16="http://schemas.microsoft.com/office/drawing/2014/main" id="{F6F17B2B-79E2-F44B-9B71-31965FD35E45}"/>
                  </a:ext>
                </a:extLst>
              </p:cNvPr>
              <p:cNvSpPr>
                <a:spLocks noChangeShapeType="1"/>
              </p:cNvSpPr>
              <p:nvPr/>
            </p:nvSpPr>
            <p:spPr bwMode="auto">
              <a:xfrm>
                <a:off x="3566" y="3087"/>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59" name="Line 77">
                <a:extLst>
                  <a:ext uri="{FF2B5EF4-FFF2-40B4-BE49-F238E27FC236}">
                    <a16:creationId xmlns:a16="http://schemas.microsoft.com/office/drawing/2014/main" id="{9BC1971F-446F-AA42-BB73-5EEAC7AA950B}"/>
                  </a:ext>
                </a:extLst>
              </p:cNvPr>
              <p:cNvSpPr>
                <a:spLocks noChangeShapeType="1"/>
              </p:cNvSpPr>
              <p:nvPr/>
            </p:nvSpPr>
            <p:spPr bwMode="auto">
              <a:xfrm>
                <a:off x="3312" y="3088"/>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60" name="Rectangle 78">
                <a:extLst>
                  <a:ext uri="{FF2B5EF4-FFF2-40B4-BE49-F238E27FC236}">
                    <a16:creationId xmlns:a16="http://schemas.microsoft.com/office/drawing/2014/main" id="{5987C638-6417-0945-848B-16CC08124452}"/>
                  </a:ext>
                </a:extLst>
              </p:cNvPr>
              <p:cNvSpPr>
                <a:spLocks noChangeArrowheads="1"/>
              </p:cNvSpPr>
              <p:nvPr/>
            </p:nvSpPr>
            <p:spPr bwMode="auto">
              <a:xfrm>
                <a:off x="3229" y="3214"/>
                <a:ext cx="55" cy="82"/>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61" name="Rectangle 79">
                <a:extLst>
                  <a:ext uri="{FF2B5EF4-FFF2-40B4-BE49-F238E27FC236}">
                    <a16:creationId xmlns:a16="http://schemas.microsoft.com/office/drawing/2014/main" id="{7BD9AC00-C60B-8E48-A0CF-7D6CF71C2C50}"/>
                  </a:ext>
                </a:extLst>
              </p:cNvPr>
              <p:cNvSpPr>
                <a:spLocks noChangeArrowheads="1"/>
              </p:cNvSpPr>
              <p:nvPr/>
            </p:nvSpPr>
            <p:spPr bwMode="auto">
              <a:xfrm>
                <a:off x="3306" y="3214"/>
                <a:ext cx="55" cy="82"/>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62" name="Rectangle 80">
                <a:extLst>
                  <a:ext uri="{FF2B5EF4-FFF2-40B4-BE49-F238E27FC236}">
                    <a16:creationId xmlns:a16="http://schemas.microsoft.com/office/drawing/2014/main" id="{162C2322-6ECF-8345-9AE8-4F5F240000D2}"/>
                  </a:ext>
                </a:extLst>
              </p:cNvPr>
              <p:cNvSpPr>
                <a:spLocks noChangeArrowheads="1"/>
              </p:cNvSpPr>
              <p:nvPr/>
            </p:nvSpPr>
            <p:spPr bwMode="auto">
              <a:xfrm>
                <a:off x="3382" y="3213"/>
                <a:ext cx="55" cy="82"/>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63" name="Rectangle 81">
                <a:extLst>
                  <a:ext uri="{FF2B5EF4-FFF2-40B4-BE49-F238E27FC236}">
                    <a16:creationId xmlns:a16="http://schemas.microsoft.com/office/drawing/2014/main" id="{038F7CC3-AF00-1F4F-A746-91A181C5C763}"/>
                  </a:ext>
                </a:extLst>
              </p:cNvPr>
              <p:cNvSpPr>
                <a:spLocks noChangeArrowheads="1"/>
              </p:cNvSpPr>
              <p:nvPr/>
            </p:nvSpPr>
            <p:spPr bwMode="auto">
              <a:xfrm>
                <a:off x="3469" y="3211"/>
                <a:ext cx="55" cy="82"/>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64" name="Rectangle 82">
                <a:extLst>
                  <a:ext uri="{FF2B5EF4-FFF2-40B4-BE49-F238E27FC236}">
                    <a16:creationId xmlns:a16="http://schemas.microsoft.com/office/drawing/2014/main" id="{B5D87B60-1118-7A4A-8D78-19B2D69A287D}"/>
                  </a:ext>
                </a:extLst>
              </p:cNvPr>
              <p:cNvSpPr>
                <a:spLocks noChangeArrowheads="1"/>
              </p:cNvSpPr>
              <p:nvPr/>
            </p:nvSpPr>
            <p:spPr bwMode="auto">
              <a:xfrm>
                <a:off x="3554" y="3211"/>
                <a:ext cx="55" cy="82"/>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grpSp>
      </p:grpSp>
      <p:grpSp>
        <p:nvGrpSpPr>
          <p:cNvPr id="144396" name="Group 89">
            <a:extLst>
              <a:ext uri="{FF2B5EF4-FFF2-40B4-BE49-F238E27FC236}">
                <a16:creationId xmlns:a16="http://schemas.microsoft.com/office/drawing/2014/main" id="{1B6ADF5E-058E-BE49-9F0F-DB4DF4065C93}"/>
              </a:ext>
            </a:extLst>
          </p:cNvPr>
          <p:cNvGrpSpPr>
            <a:grpSpLocks/>
          </p:cNvGrpSpPr>
          <p:nvPr/>
        </p:nvGrpSpPr>
        <p:grpSpPr bwMode="auto">
          <a:xfrm>
            <a:off x="8628063" y="5233988"/>
            <a:ext cx="752475" cy="696912"/>
            <a:chOff x="3690" y="3091"/>
            <a:chExt cx="474" cy="439"/>
          </a:xfrm>
        </p:grpSpPr>
        <p:graphicFrame>
          <p:nvGraphicFramePr>
            <p:cNvPr id="144444" name="Object 85">
              <a:extLst>
                <a:ext uri="{FF2B5EF4-FFF2-40B4-BE49-F238E27FC236}">
                  <a16:creationId xmlns:a16="http://schemas.microsoft.com/office/drawing/2014/main" id="{4E7A6CFB-3F3A-954C-9F49-483BB4690F91}"/>
                </a:ext>
              </a:extLst>
            </p:cNvPr>
            <p:cNvGraphicFramePr>
              <a:graphicFrameLocks/>
            </p:cNvGraphicFramePr>
            <p:nvPr/>
          </p:nvGraphicFramePr>
          <p:xfrm>
            <a:off x="3729" y="3091"/>
            <a:ext cx="357" cy="293"/>
          </p:xfrm>
          <a:graphic>
            <a:graphicData uri="http://schemas.openxmlformats.org/presentationml/2006/ole">
              <mc:AlternateContent xmlns:mc="http://schemas.openxmlformats.org/markup-compatibility/2006">
                <mc:Choice xmlns:v="urn:schemas-microsoft-com:vml" Requires="v">
                  <p:oleObj spid="_x0000_s3245" name="Clip" r:id="rId10" imgW="3276600" imgH="2692400" progId="MS_ClipArt_Gallery.2">
                    <p:embed/>
                  </p:oleObj>
                </mc:Choice>
                <mc:Fallback>
                  <p:oleObj name="Clip" r:id="rId10" imgW="3276600" imgH="2692400" progId="MS_ClipArt_Gallery.2">
                    <p:embed/>
                    <p:pic>
                      <p:nvPicPr>
                        <p:cNvPr id="144444" name="Object 85">
                          <a:extLst>
                            <a:ext uri="{FF2B5EF4-FFF2-40B4-BE49-F238E27FC236}">
                              <a16:creationId xmlns:a16="http://schemas.microsoft.com/office/drawing/2014/main" id="{4E7A6CFB-3F3A-954C-9F49-483BB4690F91}"/>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29" y="3091"/>
                          <a:ext cx="357"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4445" name="Group 88">
              <a:extLst>
                <a:ext uri="{FF2B5EF4-FFF2-40B4-BE49-F238E27FC236}">
                  <a16:creationId xmlns:a16="http://schemas.microsoft.com/office/drawing/2014/main" id="{87F020B5-5922-CF41-BFC7-36AA78B24E76}"/>
                </a:ext>
              </a:extLst>
            </p:cNvPr>
            <p:cNvGrpSpPr>
              <a:grpSpLocks/>
            </p:cNvGrpSpPr>
            <p:nvPr/>
          </p:nvGrpSpPr>
          <p:grpSpPr bwMode="auto">
            <a:xfrm>
              <a:off x="3690" y="3161"/>
              <a:ext cx="474" cy="369"/>
              <a:chOff x="3690" y="3161"/>
              <a:chExt cx="474" cy="369"/>
            </a:xfrm>
          </p:grpSpPr>
          <p:sp>
            <p:nvSpPr>
              <p:cNvPr id="144446" name="Rectangle 86">
                <a:extLst>
                  <a:ext uri="{FF2B5EF4-FFF2-40B4-BE49-F238E27FC236}">
                    <a16:creationId xmlns:a16="http://schemas.microsoft.com/office/drawing/2014/main" id="{30BF466F-992D-FC41-B955-D34A95E321DF}"/>
                  </a:ext>
                </a:extLst>
              </p:cNvPr>
              <p:cNvSpPr>
                <a:spLocks noChangeArrowheads="1"/>
              </p:cNvSpPr>
              <p:nvPr/>
            </p:nvSpPr>
            <p:spPr bwMode="auto">
              <a:xfrm>
                <a:off x="3752" y="3185"/>
                <a:ext cx="344" cy="303"/>
              </a:xfrm>
              <a:prstGeom prst="rect">
                <a:avLst/>
              </a:prstGeom>
              <a:solidFill>
                <a:schemeClr val="hlink"/>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47" name="Rectangle 87">
                <a:extLst>
                  <a:ext uri="{FF2B5EF4-FFF2-40B4-BE49-F238E27FC236}">
                    <a16:creationId xmlns:a16="http://schemas.microsoft.com/office/drawing/2014/main" id="{00357A7B-15B4-3843-A782-8BC3291D9FDE}"/>
                  </a:ext>
                </a:extLst>
              </p:cNvPr>
              <p:cNvSpPr>
                <a:spLocks noChangeArrowheads="1"/>
              </p:cNvSpPr>
              <p:nvPr/>
            </p:nvSpPr>
            <p:spPr bwMode="auto">
              <a:xfrm>
                <a:off x="3690" y="3161"/>
                <a:ext cx="47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600"/>
                  <a:t>user</a:t>
                </a:r>
              </a:p>
              <a:p>
                <a:pPr algn="ctr">
                  <a:spcBef>
                    <a:spcPct val="0"/>
                  </a:spcBef>
                  <a:buFontTx/>
                  <a:buNone/>
                </a:pPr>
                <a:r>
                  <a:rPr lang="en-US" altLang="zh-CN" sz="1600"/>
                  <a:t>agent</a:t>
                </a:r>
              </a:p>
            </p:txBody>
          </p:sp>
        </p:grpSp>
      </p:grpSp>
      <p:grpSp>
        <p:nvGrpSpPr>
          <p:cNvPr id="144397" name="Group 94">
            <a:extLst>
              <a:ext uri="{FF2B5EF4-FFF2-40B4-BE49-F238E27FC236}">
                <a16:creationId xmlns:a16="http://schemas.microsoft.com/office/drawing/2014/main" id="{A450419D-446A-A24A-AB50-C21FAAC5B320}"/>
              </a:ext>
            </a:extLst>
          </p:cNvPr>
          <p:cNvGrpSpPr>
            <a:grpSpLocks/>
          </p:cNvGrpSpPr>
          <p:nvPr/>
        </p:nvGrpSpPr>
        <p:grpSpPr bwMode="auto">
          <a:xfrm>
            <a:off x="7880350" y="5689600"/>
            <a:ext cx="752475" cy="696913"/>
            <a:chOff x="3219" y="3378"/>
            <a:chExt cx="474" cy="439"/>
          </a:xfrm>
        </p:grpSpPr>
        <p:graphicFrame>
          <p:nvGraphicFramePr>
            <p:cNvPr id="144440" name="Object 90">
              <a:extLst>
                <a:ext uri="{FF2B5EF4-FFF2-40B4-BE49-F238E27FC236}">
                  <a16:creationId xmlns:a16="http://schemas.microsoft.com/office/drawing/2014/main" id="{258415AA-5D2C-834A-8CCE-5B7FF39DF9A8}"/>
                </a:ext>
              </a:extLst>
            </p:cNvPr>
            <p:cNvGraphicFramePr>
              <a:graphicFrameLocks/>
            </p:cNvGraphicFramePr>
            <p:nvPr/>
          </p:nvGraphicFramePr>
          <p:xfrm>
            <a:off x="3258" y="3378"/>
            <a:ext cx="358" cy="293"/>
          </p:xfrm>
          <a:graphic>
            <a:graphicData uri="http://schemas.openxmlformats.org/presentationml/2006/ole">
              <mc:AlternateContent xmlns:mc="http://schemas.openxmlformats.org/markup-compatibility/2006">
                <mc:Choice xmlns:v="urn:schemas-microsoft-com:vml" Requires="v">
                  <p:oleObj spid="_x0000_s3246" name="Clip" r:id="rId12" imgW="3276600" imgH="2692400" progId="MS_ClipArt_Gallery.2">
                    <p:embed/>
                  </p:oleObj>
                </mc:Choice>
                <mc:Fallback>
                  <p:oleObj name="Clip" r:id="rId12" imgW="3276600" imgH="2692400" progId="MS_ClipArt_Gallery.2">
                    <p:embed/>
                    <p:pic>
                      <p:nvPicPr>
                        <p:cNvPr id="144440" name="Object 90">
                          <a:extLst>
                            <a:ext uri="{FF2B5EF4-FFF2-40B4-BE49-F238E27FC236}">
                              <a16:creationId xmlns:a16="http://schemas.microsoft.com/office/drawing/2014/main" id="{258415AA-5D2C-834A-8CCE-5B7FF39DF9A8}"/>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58" y="3378"/>
                          <a:ext cx="358"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4441" name="Group 93">
              <a:extLst>
                <a:ext uri="{FF2B5EF4-FFF2-40B4-BE49-F238E27FC236}">
                  <a16:creationId xmlns:a16="http://schemas.microsoft.com/office/drawing/2014/main" id="{814E7A10-B263-F442-9E33-B770B65183E6}"/>
                </a:ext>
              </a:extLst>
            </p:cNvPr>
            <p:cNvGrpSpPr>
              <a:grpSpLocks/>
            </p:cNvGrpSpPr>
            <p:nvPr/>
          </p:nvGrpSpPr>
          <p:grpSpPr bwMode="auto">
            <a:xfrm>
              <a:off x="3219" y="3448"/>
              <a:ext cx="474" cy="369"/>
              <a:chOff x="3219" y="3448"/>
              <a:chExt cx="474" cy="369"/>
            </a:xfrm>
          </p:grpSpPr>
          <p:sp>
            <p:nvSpPr>
              <p:cNvPr id="144442" name="Rectangle 91">
                <a:extLst>
                  <a:ext uri="{FF2B5EF4-FFF2-40B4-BE49-F238E27FC236}">
                    <a16:creationId xmlns:a16="http://schemas.microsoft.com/office/drawing/2014/main" id="{9C101696-C460-634B-AB93-8282553C1681}"/>
                  </a:ext>
                </a:extLst>
              </p:cNvPr>
              <p:cNvSpPr>
                <a:spLocks noChangeArrowheads="1"/>
              </p:cNvSpPr>
              <p:nvPr/>
            </p:nvSpPr>
            <p:spPr bwMode="auto">
              <a:xfrm>
                <a:off x="3282" y="3472"/>
                <a:ext cx="344" cy="303"/>
              </a:xfrm>
              <a:prstGeom prst="rect">
                <a:avLst/>
              </a:prstGeom>
              <a:solidFill>
                <a:schemeClr val="hlink"/>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43" name="Rectangle 92">
                <a:extLst>
                  <a:ext uri="{FF2B5EF4-FFF2-40B4-BE49-F238E27FC236}">
                    <a16:creationId xmlns:a16="http://schemas.microsoft.com/office/drawing/2014/main" id="{AD57069B-AD8F-6343-A1C8-B14BFE11AAC1}"/>
                  </a:ext>
                </a:extLst>
              </p:cNvPr>
              <p:cNvSpPr>
                <a:spLocks noChangeArrowheads="1"/>
              </p:cNvSpPr>
              <p:nvPr/>
            </p:nvSpPr>
            <p:spPr bwMode="auto">
              <a:xfrm>
                <a:off x="3219" y="3448"/>
                <a:ext cx="47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600"/>
                  <a:t>user</a:t>
                </a:r>
              </a:p>
              <a:p>
                <a:pPr algn="ctr">
                  <a:spcBef>
                    <a:spcPct val="0"/>
                  </a:spcBef>
                  <a:buFontTx/>
                  <a:buNone/>
                </a:pPr>
                <a:r>
                  <a:rPr lang="en-US" altLang="zh-CN" sz="1600"/>
                  <a:t>agent</a:t>
                </a:r>
              </a:p>
            </p:txBody>
          </p:sp>
        </p:grpSp>
      </p:grpSp>
      <p:grpSp>
        <p:nvGrpSpPr>
          <p:cNvPr id="144398" name="Group 120">
            <a:extLst>
              <a:ext uri="{FF2B5EF4-FFF2-40B4-BE49-F238E27FC236}">
                <a16:creationId xmlns:a16="http://schemas.microsoft.com/office/drawing/2014/main" id="{19F1A071-0C26-C542-AB0B-E7E2DA1444C4}"/>
              </a:ext>
            </a:extLst>
          </p:cNvPr>
          <p:cNvGrpSpPr>
            <a:grpSpLocks/>
          </p:cNvGrpSpPr>
          <p:nvPr/>
        </p:nvGrpSpPr>
        <p:grpSpPr bwMode="auto">
          <a:xfrm>
            <a:off x="7802563" y="2197100"/>
            <a:ext cx="787400" cy="1358900"/>
            <a:chOff x="3170" y="1178"/>
            <a:chExt cx="496" cy="856"/>
          </a:xfrm>
        </p:grpSpPr>
        <p:grpSp>
          <p:nvGrpSpPr>
            <p:cNvPr id="144415" name="Group 103">
              <a:extLst>
                <a:ext uri="{FF2B5EF4-FFF2-40B4-BE49-F238E27FC236}">
                  <a16:creationId xmlns:a16="http://schemas.microsoft.com/office/drawing/2014/main" id="{7BEE089E-0D7C-5B44-B5FE-9F5DE8B130C9}"/>
                </a:ext>
              </a:extLst>
            </p:cNvPr>
            <p:cNvGrpSpPr>
              <a:grpSpLocks/>
            </p:cNvGrpSpPr>
            <p:nvPr/>
          </p:nvGrpSpPr>
          <p:grpSpPr bwMode="auto">
            <a:xfrm>
              <a:off x="3324" y="1178"/>
              <a:ext cx="199" cy="530"/>
              <a:chOff x="3324" y="1178"/>
              <a:chExt cx="199" cy="530"/>
            </a:xfrm>
          </p:grpSpPr>
          <p:sp>
            <p:nvSpPr>
              <p:cNvPr id="144432" name="AutoShape 95">
                <a:extLst>
                  <a:ext uri="{FF2B5EF4-FFF2-40B4-BE49-F238E27FC236}">
                    <a16:creationId xmlns:a16="http://schemas.microsoft.com/office/drawing/2014/main" id="{1F6854E8-9776-A54D-9402-995AD46E9F0B}"/>
                  </a:ext>
                </a:extLst>
              </p:cNvPr>
              <p:cNvSpPr>
                <a:spLocks noChangeArrowheads="1"/>
              </p:cNvSpPr>
              <p:nvPr/>
            </p:nvSpPr>
            <p:spPr bwMode="auto">
              <a:xfrm>
                <a:off x="3324" y="1585"/>
                <a:ext cx="199" cy="123"/>
              </a:xfrm>
              <a:prstGeom prst="parallelogram">
                <a:avLst>
                  <a:gd name="adj" fmla="val 62311"/>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33" name="Rectangle 96">
                <a:extLst>
                  <a:ext uri="{FF2B5EF4-FFF2-40B4-BE49-F238E27FC236}">
                    <a16:creationId xmlns:a16="http://schemas.microsoft.com/office/drawing/2014/main" id="{FD6C4547-494B-9F4A-806B-D07844B3773C}"/>
                  </a:ext>
                </a:extLst>
              </p:cNvPr>
              <p:cNvSpPr>
                <a:spLocks noChangeArrowheads="1"/>
              </p:cNvSpPr>
              <p:nvPr/>
            </p:nvSpPr>
            <p:spPr bwMode="auto">
              <a:xfrm>
                <a:off x="3425" y="1180"/>
                <a:ext cx="91" cy="40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34" name="Rectangle 97">
                <a:extLst>
                  <a:ext uri="{FF2B5EF4-FFF2-40B4-BE49-F238E27FC236}">
                    <a16:creationId xmlns:a16="http://schemas.microsoft.com/office/drawing/2014/main" id="{7DE37CED-25AE-1F45-9480-5C3E4E822EE9}"/>
                  </a:ext>
                </a:extLst>
              </p:cNvPr>
              <p:cNvSpPr>
                <a:spLocks noChangeArrowheads="1"/>
              </p:cNvSpPr>
              <p:nvPr/>
            </p:nvSpPr>
            <p:spPr bwMode="auto">
              <a:xfrm>
                <a:off x="3326" y="1297"/>
                <a:ext cx="124" cy="407"/>
              </a:xfrm>
              <a:prstGeom prst="rect">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35" name="AutoShape 98">
                <a:extLst>
                  <a:ext uri="{FF2B5EF4-FFF2-40B4-BE49-F238E27FC236}">
                    <a16:creationId xmlns:a16="http://schemas.microsoft.com/office/drawing/2014/main" id="{5A23915D-C2D3-7C41-A1F9-9D15DDDD2717}"/>
                  </a:ext>
                </a:extLst>
              </p:cNvPr>
              <p:cNvSpPr>
                <a:spLocks noChangeArrowheads="1"/>
              </p:cNvSpPr>
              <p:nvPr/>
            </p:nvSpPr>
            <p:spPr bwMode="auto">
              <a:xfrm>
                <a:off x="3325" y="1178"/>
                <a:ext cx="197" cy="121"/>
              </a:xfrm>
              <a:prstGeom prst="parallelogram">
                <a:avLst>
                  <a:gd name="adj" fmla="val 62704"/>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36" name="Line 99">
                <a:extLst>
                  <a:ext uri="{FF2B5EF4-FFF2-40B4-BE49-F238E27FC236}">
                    <a16:creationId xmlns:a16="http://schemas.microsoft.com/office/drawing/2014/main" id="{C3C3B4D5-F054-924F-B834-E856A30E773B}"/>
                  </a:ext>
                </a:extLst>
              </p:cNvPr>
              <p:cNvSpPr>
                <a:spLocks noChangeShapeType="1"/>
              </p:cNvSpPr>
              <p:nvPr/>
            </p:nvSpPr>
            <p:spPr bwMode="auto">
              <a:xfrm>
                <a:off x="3523" y="1186"/>
                <a:ext cx="0" cy="39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37" name="Line 100">
                <a:extLst>
                  <a:ext uri="{FF2B5EF4-FFF2-40B4-BE49-F238E27FC236}">
                    <a16:creationId xmlns:a16="http://schemas.microsoft.com/office/drawing/2014/main" id="{CEED09B4-33F6-BC47-923F-ED0059FB8201}"/>
                  </a:ext>
                </a:extLst>
              </p:cNvPr>
              <p:cNvSpPr>
                <a:spLocks noChangeShapeType="1"/>
              </p:cNvSpPr>
              <p:nvPr/>
            </p:nvSpPr>
            <p:spPr bwMode="auto">
              <a:xfrm flipH="1">
                <a:off x="3451" y="1585"/>
                <a:ext cx="72" cy="12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38" name="Rectangle 101">
                <a:extLst>
                  <a:ext uri="{FF2B5EF4-FFF2-40B4-BE49-F238E27FC236}">
                    <a16:creationId xmlns:a16="http://schemas.microsoft.com/office/drawing/2014/main" id="{F0E556FB-D4A4-5748-8048-E81B02A92B45}"/>
                  </a:ext>
                </a:extLst>
              </p:cNvPr>
              <p:cNvSpPr>
                <a:spLocks noChangeArrowheads="1"/>
              </p:cNvSpPr>
              <p:nvPr/>
            </p:nvSpPr>
            <p:spPr bwMode="auto">
              <a:xfrm>
                <a:off x="3342" y="1351"/>
                <a:ext cx="82" cy="233"/>
              </a:xfrm>
              <a:prstGeom prst="rect">
                <a:avLst/>
              </a:prstGeom>
              <a:solidFill>
                <a:schemeClr val="accent2"/>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39" name="Rectangle 102">
                <a:extLst>
                  <a:ext uri="{FF2B5EF4-FFF2-40B4-BE49-F238E27FC236}">
                    <a16:creationId xmlns:a16="http://schemas.microsoft.com/office/drawing/2014/main" id="{BEC6E671-C7AA-D84F-AC35-2B0CE8B32E87}"/>
                  </a:ext>
                </a:extLst>
              </p:cNvPr>
              <p:cNvSpPr>
                <a:spLocks noChangeArrowheads="1"/>
              </p:cNvSpPr>
              <p:nvPr/>
            </p:nvSpPr>
            <p:spPr bwMode="auto">
              <a:xfrm>
                <a:off x="3353" y="1421"/>
                <a:ext cx="64" cy="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grpSp>
        <p:grpSp>
          <p:nvGrpSpPr>
            <p:cNvPr id="144416" name="Group 119">
              <a:extLst>
                <a:ext uri="{FF2B5EF4-FFF2-40B4-BE49-F238E27FC236}">
                  <a16:creationId xmlns:a16="http://schemas.microsoft.com/office/drawing/2014/main" id="{24CBCE77-4DD3-B849-AAB0-9D4480AD668E}"/>
                </a:ext>
              </a:extLst>
            </p:cNvPr>
            <p:cNvGrpSpPr>
              <a:grpSpLocks/>
            </p:cNvGrpSpPr>
            <p:nvPr/>
          </p:nvGrpSpPr>
          <p:grpSpPr bwMode="auto">
            <a:xfrm>
              <a:off x="3170" y="1435"/>
              <a:ext cx="496" cy="599"/>
              <a:chOff x="3170" y="1435"/>
              <a:chExt cx="496" cy="599"/>
            </a:xfrm>
          </p:grpSpPr>
          <p:sp>
            <p:nvSpPr>
              <p:cNvPr id="144417" name="Rectangle 104">
                <a:extLst>
                  <a:ext uri="{FF2B5EF4-FFF2-40B4-BE49-F238E27FC236}">
                    <a16:creationId xmlns:a16="http://schemas.microsoft.com/office/drawing/2014/main" id="{2DAF4547-F309-8441-B546-8DF791EA08A4}"/>
                  </a:ext>
                </a:extLst>
              </p:cNvPr>
              <p:cNvSpPr>
                <a:spLocks noChangeArrowheads="1"/>
              </p:cNvSpPr>
              <p:nvPr/>
            </p:nvSpPr>
            <p:spPr bwMode="auto">
              <a:xfrm>
                <a:off x="3198" y="1456"/>
                <a:ext cx="458" cy="578"/>
              </a:xfrm>
              <a:prstGeom prst="rect">
                <a:avLst/>
              </a:prstGeom>
              <a:solidFill>
                <a:schemeClr val="hlink"/>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18" name="Rectangle 105">
                <a:extLst>
                  <a:ext uri="{FF2B5EF4-FFF2-40B4-BE49-F238E27FC236}">
                    <a16:creationId xmlns:a16="http://schemas.microsoft.com/office/drawing/2014/main" id="{DCA07BF9-6246-1E4B-9DA2-B13FADADF137}"/>
                  </a:ext>
                </a:extLst>
              </p:cNvPr>
              <p:cNvSpPr>
                <a:spLocks noChangeArrowheads="1"/>
              </p:cNvSpPr>
              <p:nvPr/>
            </p:nvSpPr>
            <p:spPr bwMode="auto">
              <a:xfrm>
                <a:off x="3170" y="1435"/>
                <a:ext cx="496"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600"/>
                  <a:t>mail</a:t>
                </a:r>
              </a:p>
              <a:p>
                <a:pPr algn="ctr">
                  <a:spcBef>
                    <a:spcPct val="0"/>
                  </a:spcBef>
                  <a:buFontTx/>
                  <a:buNone/>
                </a:pPr>
                <a:r>
                  <a:rPr lang="en-US" altLang="zh-CN" sz="1600"/>
                  <a:t>server</a:t>
                </a:r>
              </a:p>
            </p:txBody>
          </p:sp>
          <p:sp>
            <p:nvSpPr>
              <p:cNvPr id="144419" name="Rectangle 106">
                <a:extLst>
                  <a:ext uri="{FF2B5EF4-FFF2-40B4-BE49-F238E27FC236}">
                    <a16:creationId xmlns:a16="http://schemas.microsoft.com/office/drawing/2014/main" id="{761EDE94-B038-BE4A-B71D-1501D5851075}"/>
                  </a:ext>
                </a:extLst>
              </p:cNvPr>
              <p:cNvSpPr>
                <a:spLocks noChangeArrowheads="1"/>
              </p:cNvSpPr>
              <p:nvPr/>
            </p:nvSpPr>
            <p:spPr bwMode="auto">
              <a:xfrm>
                <a:off x="3219" y="1775"/>
                <a:ext cx="405" cy="113"/>
              </a:xfrm>
              <a:prstGeom prst="rect">
                <a:avLst/>
              </a:prstGeom>
              <a:solidFill>
                <a:srgbClr val="00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20" name="Line 107">
                <a:extLst>
                  <a:ext uri="{FF2B5EF4-FFF2-40B4-BE49-F238E27FC236}">
                    <a16:creationId xmlns:a16="http://schemas.microsoft.com/office/drawing/2014/main" id="{CF6200DD-012A-AF4C-9345-E86F2DE39B9F}"/>
                  </a:ext>
                </a:extLst>
              </p:cNvPr>
              <p:cNvSpPr>
                <a:spLocks noChangeShapeType="1"/>
              </p:cNvSpPr>
              <p:nvPr/>
            </p:nvSpPr>
            <p:spPr bwMode="auto">
              <a:xfrm>
                <a:off x="3265" y="1803"/>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21" name="Line 108">
                <a:extLst>
                  <a:ext uri="{FF2B5EF4-FFF2-40B4-BE49-F238E27FC236}">
                    <a16:creationId xmlns:a16="http://schemas.microsoft.com/office/drawing/2014/main" id="{A3B1AFD4-1F50-4442-9EE7-C04B9567EDE8}"/>
                  </a:ext>
                </a:extLst>
              </p:cNvPr>
              <p:cNvSpPr>
                <a:spLocks noChangeShapeType="1"/>
              </p:cNvSpPr>
              <p:nvPr/>
            </p:nvSpPr>
            <p:spPr bwMode="auto">
              <a:xfrm>
                <a:off x="3362" y="1802"/>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22" name="Line 109">
                <a:extLst>
                  <a:ext uri="{FF2B5EF4-FFF2-40B4-BE49-F238E27FC236}">
                    <a16:creationId xmlns:a16="http://schemas.microsoft.com/office/drawing/2014/main" id="{16146C4B-50E8-B742-AF3E-97A8224F7FE3}"/>
                  </a:ext>
                </a:extLst>
              </p:cNvPr>
              <p:cNvSpPr>
                <a:spLocks noChangeShapeType="1"/>
              </p:cNvSpPr>
              <p:nvPr/>
            </p:nvSpPr>
            <p:spPr bwMode="auto">
              <a:xfrm>
                <a:off x="3411" y="1803"/>
                <a:ext cx="0" cy="6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23" name="Line 110">
                <a:extLst>
                  <a:ext uri="{FF2B5EF4-FFF2-40B4-BE49-F238E27FC236}">
                    <a16:creationId xmlns:a16="http://schemas.microsoft.com/office/drawing/2014/main" id="{0AAFD301-72FC-404B-9C8E-255D4313C7B5}"/>
                  </a:ext>
                </a:extLst>
              </p:cNvPr>
              <p:cNvSpPr>
                <a:spLocks noChangeShapeType="1"/>
              </p:cNvSpPr>
              <p:nvPr/>
            </p:nvSpPr>
            <p:spPr bwMode="auto">
              <a:xfrm>
                <a:off x="3462" y="1802"/>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24" name="Line 111">
                <a:extLst>
                  <a:ext uri="{FF2B5EF4-FFF2-40B4-BE49-F238E27FC236}">
                    <a16:creationId xmlns:a16="http://schemas.microsoft.com/office/drawing/2014/main" id="{F5A63147-3538-B240-BD3D-D73BAF2A7691}"/>
                  </a:ext>
                </a:extLst>
              </p:cNvPr>
              <p:cNvSpPr>
                <a:spLocks noChangeShapeType="1"/>
              </p:cNvSpPr>
              <p:nvPr/>
            </p:nvSpPr>
            <p:spPr bwMode="auto">
              <a:xfrm>
                <a:off x="3516" y="1802"/>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25" name="Line 112">
                <a:extLst>
                  <a:ext uri="{FF2B5EF4-FFF2-40B4-BE49-F238E27FC236}">
                    <a16:creationId xmlns:a16="http://schemas.microsoft.com/office/drawing/2014/main" id="{68FD5F1A-536B-6444-A7D3-8C4CCC44A4F6}"/>
                  </a:ext>
                </a:extLst>
              </p:cNvPr>
              <p:cNvSpPr>
                <a:spLocks noChangeShapeType="1"/>
              </p:cNvSpPr>
              <p:nvPr/>
            </p:nvSpPr>
            <p:spPr bwMode="auto">
              <a:xfrm>
                <a:off x="3566" y="1802"/>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26" name="Line 113">
                <a:extLst>
                  <a:ext uri="{FF2B5EF4-FFF2-40B4-BE49-F238E27FC236}">
                    <a16:creationId xmlns:a16="http://schemas.microsoft.com/office/drawing/2014/main" id="{8F9E9588-5083-434E-9946-D0ED377C0831}"/>
                  </a:ext>
                </a:extLst>
              </p:cNvPr>
              <p:cNvSpPr>
                <a:spLocks noChangeShapeType="1"/>
              </p:cNvSpPr>
              <p:nvPr/>
            </p:nvSpPr>
            <p:spPr bwMode="auto">
              <a:xfrm>
                <a:off x="3312" y="1803"/>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27" name="Rectangle 114">
                <a:extLst>
                  <a:ext uri="{FF2B5EF4-FFF2-40B4-BE49-F238E27FC236}">
                    <a16:creationId xmlns:a16="http://schemas.microsoft.com/office/drawing/2014/main" id="{CF33B140-E9F8-2149-9B75-826A0EAB5148}"/>
                  </a:ext>
                </a:extLst>
              </p:cNvPr>
              <p:cNvSpPr>
                <a:spLocks noChangeArrowheads="1"/>
              </p:cNvSpPr>
              <p:nvPr/>
            </p:nvSpPr>
            <p:spPr bwMode="auto">
              <a:xfrm>
                <a:off x="3229" y="1929"/>
                <a:ext cx="55" cy="82"/>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28" name="Rectangle 115">
                <a:extLst>
                  <a:ext uri="{FF2B5EF4-FFF2-40B4-BE49-F238E27FC236}">
                    <a16:creationId xmlns:a16="http://schemas.microsoft.com/office/drawing/2014/main" id="{50CE0929-B7EA-494F-AD98-C47F1DA5D6FE}"/>
                  </a:ext>
                </a:extLst>
              </p:cNvPr>
              <p:cNvSpPr>
                <a:spLocks noChangeArrowheads="1"/>
              </p:cNvSpPr>
              <p:nvPr/>
            </p:nvSpPr>
            <p:spPr bwMode="auto">
              <a:xfrm>
                <a:off x="3306" y="1929"/>
                <a:ext cx="55" cy="82"/>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29" name="Rectangle 116">
                <a:extLst>
                  <a:ext uri="{FF2B5EF4-FFF2-40B4-BE49-F238E27FC236}">
                    <a16:creationId xmlns:a16="http://schemas.microsoft.com/office/drawing/2014/main" id="{6A42F73F-2ABF-2B47-8395-303855CBDF41}"/>
                  </a:ext>
                </a:extLst>
              </p:cNvPr>
              <p:cNvSpPr>
                <a:spLocks noChangeArrowheads="1"/>
              </p:cNvSpPr>
              <p:nvPr/>
            </p:nvSpPr>
            <p:spPr bwMode="auto">
              <a:xfrm>
                <a:off x="3382" y="1928"/>
                <a:ext cx="55" cy="82"/>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30" name="Rectangle 117">
                <a:extLst>
                  <a:ext uri="{FF2B5EF4-FFF2-40B4-BE49-F238E27FC236}">
                    <a16:creationId xmlns:a16="http://schemas.microsoft.com/office/drawing/2014/main" id="{99DB31E5-CD39-034A-8124-131258C66835}"/>
                  </a:ext>
                </a:extLst>
              </p:cNvPr>
              <p:cNvSpPr>
                <a:spLocks noChangeArrowheads="1"/>
              </p:cNvSpPr>
              <p:nvPr/>
            </p:nvSpPr>
            <p:spPr bwMode="auto">
              <a:xfrm>
                <a:off x="3469" y="1926"/>
                <a:ext cx="55" cy="82"/>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31" name="Rectangle 118">
                <a:extLst>
                  <a:ext uri="{FF2B5EF4-FFF2-40B4-BE49-F238E27FC236}">
                    <a16:creationId xmlns:a16="http://schemas.microsoft.com/office/drawing/2014/main" id="{B6C8ECA7-A9E3-5546-AA5C-476006BD18FB}"/>
                  </a:ext>
                </a:extLst>
              </p:cNvPr>
              <p:cNvSpPr>
                <a:spLocks noChangeArrowheads="1"/>
              </p:cNvSpPr>
              <p:nvPr/>
            </p:nvSpPr>
            <p:spPr bwMode="auto">
              <a:xfrm>
                <a:off x="3554" y="1926"/>
                <a:ext cx="55" cy="82"/>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grpSp>
      </p:grpSp>
      <p:grpSp>
        <p:nvGrpSpPr>
          <p:cNvPr id="144399" name="Group 125">
            <a:extLst>
              <a:ext uri="{FF2B5EF4-FFF2-40B4-BE49-F238E27FC236}">
                <a16:creationId xmlns:a16="http://schemas.microsoft.com/office/drawing/2014/main" id="{B105A25A-BDAA-7949-9302-E6C589511802}"/>
              </a:ext>
            </a:extLst>
          </p:cNvPr>
          <p:cNvGrpSpPr>
            <a:grpSpLocks/>
          </p:cNvGrpSpPr>
          <p:nvPr/>
        </p:nvGrpSpPr>
        <p:grpSpPr bwMode="auto">
          <a:xfrm>
            <a:off x="8440738" y="1962150"/>
            <a:ext cx="752475" cy="696913"/>
            <a:chOff x="3572" y="1030"/>
            <a:chExt cx="474" cy="439"/>
          </a:xfrm>
        </p:grpSpPr>
        <p:graphicFrame>
          <p:nvGraphicFramePr>
            <p:cNvPr id="144411" name="Object 121">
              <a:extLst>
                <a:ext uri="{FF2B5EF4-FFF2-40B4-BE49-F238E27FC236}">
                  <a16:creationId xmlns:a16="http://schemas.microsoft.com/office/drawing/2014/main" id="{28AA6FEC-C333-0B4B-B540-5299C54C43E7}"/>
                </a:ext>
              </a:extLst>
            </p:cNvPr>
            <p:cNvGraphicFramePr>
              <a:graphicFrameLocks/>
            </p:cNvGraphicFramePr>
            <p:nvPr/>
          </p:nvGraphicFramePr>
          <p:xfrm>
            <a:off x="3611" y="1030"/>
            <a:ext cx="358" cy="293"/>
          </p:xfrm>
          <a:graphic>
            <a:graphicData uri="http://schemas.openxmlformats.org/presentationml/2006/ole">
              <mc:AlternateContent xmlns:mc="http://schemas.openxmlformats.org/markup-compatibility/2006">
                <mc:Choice xmlns:v="urn:schemas-microsoft-com:vml" Requires="v">
                  <p:oleObj spid="_x0000_s3247" name="Clip" r:id="rId14" imgW="3276600" imgH="2692400" progId="MS_ClipArt_Gallery.2">
                    <p:embed/>
                  </p:oleObj>
                </mc:Choice>
                <mc:Fallback>
                  <p:oleObj name="Clip" r:id="rId14" imgW="3276600" imgH="2692400" progId="MS_ClipArt_Gallery.2">
                    <p:embed/>
                    <p:pic>
                      <p:nvPicPr>
                        <p:cNvPr id="144411" name="Object 121">
                          <a:extLst>
                            <a:ext uri="{FF2B5EF4-FFF2-40B4-BE49-F238E27FC236}">
                              <a16:creationId xmlns:a16="http://schemas.microsoft.com/office/drawing/2014/main" id="{28AA6FEC-C333-0B4B-B540-5299C54C43E7}"/>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11" y="1030"/>
                          <a:ext cx="358"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4412" name="Group 124">
              <a:extLst>
                <a:ext uri="{FF2B5EF4-FFF2-40B4-BE49-F238E27FC236}">
                  <a16:creationId xmlns:a16="http://schemas.microsoft.com/office/drawing/2014/main" id="{E2A938B8-77FB-2E44-93D0-CFB2976FDA79}"/>
                </a:ext>
              </a:extLst>
            </p:cNvPr>
            <p:cNvGrpSpPr>
              <a:grpSpLocks/>
            </p:cNvGrpSpPr>
            <p:nvPr/>
          </p:nvGrpSpPr>
          <p:grpSpPr bwMode="auto">
            <a:xfrm>
              <a:off x="3572" y="1100"/>
              <a:ext cx="474" cy="369"/>
              <a:chOff x="3572" y="1100"/>
              <a:chExt cx="474" cy="369"/>
            </a:xfrm>
          </p:grpSpPr>
          <p:sp>
            <p:nvSpPr>
              <p:cNvPr id="144413" name="Rectangle 122">
                <a:extLst>
                  <a:ext uri="{FF2B5EF4-FFF2-40B4-BE49-F238E27FC236}">
                    <a16:creationId xmlns:a16="http://schemas.microsoft.com/office/drawing/2014/main" id="{FE30D067-D0E9-6241-9A60-B03E1E88F7EF}"/>
                  </a:ext>
                </a:extLst>
              </p:cNvPr>
              <p:cNvSpPr>
                <a:spLocks noChangeArrowheads="1"/>
              </p:cNvSpPr>
              <p:nvPr/>
            </p:nvSpPr>
            <p:spPr bwMode="auto">
              <a:xfrm>
                <a:off x="3635" y="1124"/>
                <a:ext cx="344" cy="302"/>
              </a:xfrm>
              <a:prstGeom prst="rect">
                <a:avLst/>
              </a:prstGeom>
              <a:solidFill>
                <a:schemeClr val="hlink"/>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14" name="Rectangle 123">
                <a:extLst>
                  <a:ext uri="{FF2B5EF4-FFF2-40B4-BE49-F238E27FC236}">
                    <a16:creationId xmlns:a16="http://schemas.microsoft.com/office/drawing/2014/main" id="{05C471F5-EEEE-564D-8B84-C3C0765DDCDF}"/>
                  </a:ext>
                </a:extLst>
              </p:cNvPr>
              <p:cNvSpPr>
                <a:spLocks noChangeArrowheads="1"/>
              </p:cNvSpPr>
              <p:nvPr/>
            </p:nvSpPr>
            <p:spPr bwMode="auto">
              <a:xfrm>
                <a:off x="3572" y="1100"/>
                <a:ext cx="47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600"/>
                  <a:t>user</a:t>
                </a:r>
              </a:p>
              <a:p>
                <a:pPr algn="ctr">
                  <a:spcBef>
                    <a:spcPct val="0"/>
                  </a:spcBef>
                  <a:buFontTx/>
                  <a:buNone/>
                </a:pPr>
                <a:r>
                  <a:rPr lang="en-US" altLang="zh-CN" sz="1600"/>
                  <a:t>agent</a:t>
                </a:r>
              </a:p>
            </p:txBody>
          </p:sp>
        </p:grpSp>
      </p:grpSp>
      <p:sp>
        <p:nvSpPr>
          <p:cNvPr id="144400" name="Line 126">
            <a:extLst>
              <a:ext uri="{FF2B5EF4-FFF2-40B4-BE49-F238E27FC236}">
                <a16:creationId xmlns:a16="http://schemas.microsoft.com/office/drawing/2014/main" id="{0A459863-56DB-9942-A707-B7E36FD06F41}"/>
              </a:ext>
            </a:extLst>
          </p:cNvPr>
          <p:cNvSpPr>
            <a:spLocks noChangeShapeType="1"/>
          </p:cNvSpPr>
          <p:nvPr/>
        </p:nvSpPr>
        <p:spPr bwMode="auto">
          <a:xfrm flipV="1">
            <a:off x="8594725" y="4043363"/>
            <a:ext cx="1001713" cy="981075"/>
          </a:xfrm>
          <a:prstGeom prst="line">
            <a:avLst/>
          </a:prstGeom>
          <a:noFill/>
          <a:ln w="25400">
            <a:solidFill>
              <a:srgbClr val="FF0000"/>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44401" name="Line 127">
            <a:extLst>
              <a:ext uri="{FF2B5EF4-FFF2-40B4-BE49-F238E27FC236}">
                <a16:creationId xmlns:a16="http://schemas.microsoft.com/office/drawing/2014/main" id="{EE1E7B17-7109-5D4C-85F5-BAB06F5F6D2C}"/>
              </a:ext>
            </a:extLst>
          </p:cNvPr>
          <p:cNvSpPr>
            <a:spLocks noChangeShapeType="1"/>
          </p:cNvSpPr>
          <p:nvPr/>
        </p:nvSpPr>
        <p:spPr bwMode="auto">
          <a:xfrm flipV="1">
            <a:off x="7934325" y="3570288"/>
            <a:ext cx="0" cy="1127125"/>
          </a:xfrm>
          <a:prstGeom prst="line">
            <a:avLst/>
          </a:prstGeom>
          <a:noFill/>
          <a:ln w="25400">
            <a:solidFill>
              <a:srgbClr val="FF0000"/>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en-US"/>
          </a:p>
        </p:txBody>
      </p:sp>
      <p:grpSp>
        <p:nvGrpSpPr>
          <p:cNvPr id="144402" name="Group 130">
            <a:extLst>
              <a:ext uri="{FF2B5EF4-FFF2-40B4-BE49-F238E27FC236}">
                <a16:creationId xmlns:a16="http://schemas.microsoft.com/office/drawing/2014/main" id="{8035A743-E41B-4640-A7F0-6D7243D7977E}"/>
              </a:ext>
            </a:extLst>
          </p:cNvPr>
          <p:cNvGrpSpPr>
            <a:grpSpLocks/>
          </p:cNvGrpSpPr>
          <p:nvPr/>
        </p:nvGrpSpPr>
        <p:grpSpPr bwMode="auto">
          <a:xfrm>
            <a:off x="8701088" y="4308475"/>
            <a:ext cx="887412" cy="400050"/>
            <a:chOff x="3736" y="2508"/>
            <a:chExt cx="559" cy="252"/>
          </a:xfrm>
        </p:grpSpPr>
        <p:sp>
          <p:nvSpPr>
            <p:cNvPr id="144409" name="Rectangle 128">
              <a:extLst>
                <a:ext uri="{FF2B5EF4-FFF2-40B4-BE49-F238E27FC236}">
                  <a16:creationId xmlns:a16="http://schemas.microsoft.com/office/drawing/2014/main" id="{0CF1BA83-1749-F64A-A4DE-12859EAF0A8A}"/>
                </a:ext>
              </a:extLst>
            </p:cNvPr>
            <p:cNvSpPr>
              <a:spLocks noChangeArrowheads="1"/>
            </p:cNvSpPr>
            <p:nvPr/>
          </p:nvSpPr>
          <p:spPr bwMode="auto">
            <a:xfrm>
              <a:off x="3772" y="2547"/>
              <a:ext cx="482"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10" name="Rectangle 129">
              <a:extLst>
                <a:ext uri="{FF2B5EF4-FFF2-40B4-BE49-F238E27FC236}">
                  <a16:creationId xmlns:a16="http://schemas.microsoft.com/office/drawing/2014/main" id="{0C48AFA2-6ACB-5941-A5D4-9F130C983FBF}"/>
                </a:ext>
              </a:extLst>
            </p:cNvPr>
            <p:cNvSpPr>
              <a:spLocks noChangeArrowheads="1"/>
            </p:cNvSpPr>
            <p:nvPr/>
          </p:nvSpPr>
          <p:spPr bwMode="auto">
            <a:xfrm>
              <a:off x="3736" y="2508"/>
              <a:ext cx="55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SMTP</a:t>
              </a:r>
            </a:p>
          </p:txBody>
        </p:sp>
      </p:grpSp>
      <p:grpSp>
        <p:nvGrpSpPr>
          <p:cNvPr id="144403" name="Group 133">
            <a:extLst>
              <a:ext uri="{FF2B5EF4-FFF2-40B4-BE49-F238E27FC236}">
                <a16:creationId xmlns:a16="http://schemas.microsoft.com/office/drawing/2014/main" id="{581F0EA4-AB2D-AD48-8107-38B58F45D6E4}"/>
              </a:ext>
            </a:extLst>
          </p:cNvPr>
          <p:cNvGrpSpPr>
            <a:grpSpLocks/>
          </p:cNvGrpSpPr>
          <p:nvPr/>
        </p:nvGrpSpPr>
        <p:grpSpPr bwMode="auto">
          <a:xfrm>
            <a:off x="8666163" y="3171825"/>
            <a:ext cx="887412" cy="400050"/>
            <a:chOff x="3714" y="1792"/>
            <a:chExt cx="559" cy="252"/>
          </a:xfrm>
        </p:grpSpPr>
        <p:sp>
          <p:nvSpPr>
            <p:cNvPr id="144407" name="Rectangle 131">
              <a:extLst>
                <a:ext uri="{FF2B5EF4-FFF2-40B4-BE49-F238E27FC236}">
                  <a16:creationId xmlns:a16="http://schemas.microsoft.com/office/drawing/2014/main" id="{1253097A-8FC1-954B-9751-CDA5B89857BC}"/>
                </a:ext>
              </a:extLst>
            </p:cNvPr>
            <p:cNvSpPr>
              <a:spLocks noChangeArrowheads="1"/>
            </p:cNvSpPr>
            <p:nvPr/>
          </p:nvSpPr>
          <p:spPr bwMode="auto">
            <a:xfrm>
              <a:off x="3750" y="1831"/>
              <a:ext cx="482" cy="1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08" name="Rectangle 132">
              <a:extLst>
                <a:ext uri="{FF2B5EF4-FFF2-40B4-BE49-F238E27FC236}">
                  <a16:creationId xmlns:a16="http://schemas.microsoft.com/office/drawing/2014/main" id="{AFC79DCF-AD69-D84D-B376-D37FF387851A}"/>
                </a:ext>
              </a:extLst>
            </p:cNvPr>
            <p:cNvSpPr>
              <a:spLocks noChangeArrowheads="1"/>
            </p:cNvSpPr>
            <p:nvPr/>
          </p:nvSpPr>
          <p:spPr bwMode="auto">
            <a:xfrm>
              <a:off x="3714" y="1792"/>
              <a:ext cx="55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SMTP</a:t>
              </a:r>
            </a:p>
          </p:txBody>
        </p:sp>
      </p:grpSp>
      <p:grpSp>
        <p:nvGrpSpPr>
          <p:cNvPr id="144404" name="Group 136">
            <a:extLst>
              <a:ext uri="{FF2B5EF4-FFF2-40B4-BE49-F238E27FC236}">
                <a16:creationId xmlns:a16="http://schemas.microsoft.com/office/drawing/2014/main" id="{3EB9266D-9027-4D4D-8EB7-C52826CEF10B}"/>
              </a:ext>
            </a:extLst>
          </p:cNvPr>
          <p:cNvGrpSpPr>
            <a:grpSpLocks/>
          </p:cNvGrpSpPr>
          <p:nvPr/>
        </p:nvGrpSpPr>
        <p:grpSpPr bwMode="auto">
          <a:xfrm>
            <a:off x="7486650" y="3817938"/>
            <a:ext cx="887413" cy="400050"/>
            <a:chOff x="2971" y="2199"/>
            <a:chExt cx="559" cy="252"/>
          </a:xfrm>
        </p:grpSpPr>
        <p:sp>
          <p:nvSpPr>
            <p:cNvPr id="144405" name="Rectangle 134">
              <a:extLst>
                <a:ext uri="{FF2B5EF4-FFF2-40B4-BE49-F238E27FC236}">
                  <a16:creationId xmlns:a16="http://schemas.microsoft.com/office/drawing/2014/main" id="{9F5FD27C-B88E-5F4A-94D7-C490769B51A7}"/>
                </a:ext>
              </a:extLst>
            </p:cNvPr>
            <p:cNvSpPr>
              <a:spLocks noChangeArrowheads="1"/>
            </p:cNvSpPr>
            <p:nvPr/>
          </p:nvSpPr>
          <p:spPr bwMode="auto">
            <a:xfrm>
              <a:off x="3007" y="2238"/>
              <a:ext cx="482"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44406" name="Rectangle 135">
              <a:extLst>
                <a:ext uri="{FF2B5EF4-FFF2-40B4-BE49-F238E27FC236}">
                  <a16:creationId xmlns:a16="http://schemas.microsoft.com/office/drawing/2014/main" id="{1B0DC286-DE02-7246-81BD-3CE318E2D72F}"/>
                </a:ext>
              </a:extLst>
            </p:cNvPr>
            <p:cNvSpPr>
              <a:spLocks noChangeArrowheads="1"/>
            </p:cNvSpPr>
            <p:nvPr/>
          </p:nvSpPr>
          <p:spPr bwMode="auto">
            <a:xfrm>
              <a:off x="2971" y="2199"/>
              <a:ext cx="55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SMTP</a:t>
              </a:r>
            </a:p>
          </p:txBody>
        </p:sp>
      </p:grpSp>
      <p:sp>
        <p:nvSpPr>
          <p:cNvPr id="137" name="Title 1">
            <a:extLst>
              <a:ext uri="{FF2B5EF4-FFF2-40B4-BE49-F238E27FC236}">
                <a16:creationId xmlns:a16="http://schemas.microsoft.com/office/drawing/2014/main" id="{11FA1C96-263B-104D-A5C3-3D453E773FEA}"/>
              </a:ext>
            </a:extLst>
          </p:cNvPr>
          <p:cNvSpPr txBox="1">
            <a:spLocks/>
          </p:cNvSpPr>
          <p:nvPr/>
        </p:nvSpPr>
        <p:spPr>
          <a:xfrm>
            <a:off x="611559" y="175643"/>
            <a:ext cx="430482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因特网中的电子邮件</a:t>
            </a:r>
            <a:r>
              <a:rPr lang="en-US" altLang="zh-CN" sz="1800" dirty="0">
                <a:solidFill>
                  <a:schemeClr val="tx1">
                    <a:lumMod val="65000"/>
                    <a:lumOff val="35000"/>
                  </a:schemeClr>
                </a:solidFill>
                <a:latin typeface="+mn-lt"/>
                <a:ea typeface="+mn-ea"/>
                <a:cs typeface="+mn-ea"/>
                <a:sym typeface="+mn-lt"/>
              </a:rPr>
              <a:t>SMTP,POP3,IMAP</a:t>
            </a:r>
            <a:endParaRPr lang="zh-CN" altLang="en-US" sz="1800" dirty="0">
              <a:solidFill>
                <a:schemeClr val="tx1">
                  <a:lumMod val="65000"/>
                  <a:lumOff val="35000"/>
                </a:schemeClr>
              </a:solidFill>
              <a:latin typeface="+mn-lt"/>
              <a:ea typeface="+mn-ea"/>
              <a:cs typeface="+mn-ea"/>
              <a:sym typeface="+mn-lt"/>
            </a:endParaRPr>
          </a:p>
        </p:txBody>
      </p:sp>
    </p:spTree>
    <p:extLst>
      <p:ext uri="{BB962C8B-B14F-4D97-AF65-F5344CB8AC3E}">
        <p14:creationId xmlns:p14="http://schemas.microsoft.com/office/powerpoint/2010/main" val="225355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anim calcmode="lin" valueType="num">
                                      <p:cBhvr additive="base">
                                        <p:cTn id="7" dur="500" fill="hold"/>
                                        <p:tgtEl>
                                          <p:spTgt spid="137"/>
                                        </p:tgtEl>
                                        <p:attrNameLst>
                                          <p:attrName>ppt_x</p:attrName>
                                        </p:attrNameLst>
                                      </p:cBhvr>
                                      <p:tavLst>
                                        <p:tav tm="0">
                                          <p:val>
                                            <p:strVal val="0-#ppt_w/2"/>
                                          </p:val>
                                        </p:tav>
                                        <p:tav tm="100000">
                                          <p:val>
                                            <p:strVal val="#ppt_x"/>
                                          </p:val>
                                        </p:tav>
                                      </p:tavLst>
                                    </p:anim>
                                    <p:anim calcmode="lin" valueType="num">
                                      <p:cBhvr additive="base">
                                        <p:cTn id="8" dur="500" fill="hold"/>
                                        <p:tgtEl>
                                          <p:spTgt spid="1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a:extLst>
              <a:ext uri="{FF2B5EF4-FFF2-40B4-BE49-F238E27FC236}">
                <a16:creationId xmlns:a16="http://schemas.microsoft.com/office/drawing/2014/main" id="{9BB13EAD-A435-9144-BE90-EEB23E27DC27}"/>
              </a:ext>
            </a:extLst>
          </p:cNvPr>
          <p:cNvSpPr>
            <a:spLocks noGrp="1" noChangeArrowheads="1"/>
          </p:cNvSpPr>
          <p:nvPr>
            <p:ph type="title"/>
          </p:nvPr>
        </p:nvSpPr>
        <p:spPr>
          <a:xfrm>
            <a:off x="3109356" y="920749"/>
            <a:ext cx="8229600" cy="993775"/>
          </a:xfrm>
        </p:spPr>
        <p:txBody>
          <a:bodyPr/>
          <a:lstStyle/>
          <a:p>
            <a:pPr eaLnBrk="1" hangingPunct="1">
              <a:defRPr/>
            </a:pPr>
            <a:r>
              <a:rPr lang="zh-CN" altLang="en-US" sz="3600" b="1" dirty="0">
                <a:solidFill>
                  <a:schemeClr val="accent1"/>
                </a:solidFill>
                <a:latin typeface="+mn-lt"/>
                <a:ea typeface="+mn-ea"/>
                <a:cs typeface="+mn-ea"/>
              </a:rPr>
              <a:t>电子邮件</a:t>
            </a:r>
            <a:r>
              <a:rPr lang="en-US" altLang="zh-CN" sz="3600" b="1" dirty="0">
                <a:solidFill>
                  <a:schemeClr val="accent1"/>
                </a:solidFill>
                <a:latin typeface="+mn-lt"/>
                <a:ea typeface="+mn-ea"/>
                <a:cs typeface="+mn-ea"/>
              </a:rPr>
              <a:t>: SMTP [RFC 5321]</a:t>
            </a:r>
            <a:br>
              <a:rPr lang="en-US" altLang="zh-CN" sz="3600" b="1" dirty="0">
                <a:solidFill>
                  <a:schemeClr val="accent1"/>
                </a:solidFill>
                <a:latin typeface="+mn-lt"/>
                <a:ea typeface="+mn-ea"/>
                <a:cs typeface="+mn-ea"/>
              </a:rPr>
            </a:br>
            <a:r>
              <a:rPr lang="en-US" altLang="zh-CN" sz="3600" b="1" dirty="0">
                <a:solidFill>
                  <a:schemeClr val="accent1"/>
                </a:solidFill>
                <a:latin typeface="+mn-lt"/>
                <a:ea typeface="+mn-ea"/>
                <a:cs typeface="+mn-ea"/>
              </a:rPr>
              <a:t>Simple Mail Transfer Protocol</a:t>
            </a:r>
          </a:p>
        </p:txBody>
      </p:sp>
      <p:sp>
        <p:nvSpPr>
          <p:cNvPr id="148482" name="Rectangle 3">
            <a:extLst>
              <a:ext uri="{FF2B5EF4-FFF2-40B4-BE49-F238E27FC236}">
                <a16:creationId xmlns:a16="http://schemas.microsoft.com/office/drawing/2014/main" id="{5DFE4634-981F-5843-9ACD-6FE78C49A376}"/>
              </a:ext>
            </a:extLst>
          </p:cNvPr>
          <p:cNvSpPr>
            <a:spLocks noGrp="1" noChangeArrowheads="1"/>
          </p:cNvSpPr>
          <p:nvPr>
            <p:ph type="body" sz="half" idx="1"/>
          </p:nvPr>
        </p:nvSpPr>
        <p:spPr>
          <a:xfrm>
            <a:off x="457200" y="2208422"/>
            <a:ext cx="10744200" cy="2962102"/>
          </a:xfrm>
          <a:noFill/>
        </p:spPr>
        <p:txBody>
          <a:bodyPr/>
          <a:lstStyle/>
          <a:p>
            <a:pPr eaLnBrk="1" hangingPunct="1"/>
            <a:r>
              <a:rPr lang="zh-CN" altLang="en-US" sz="2800" dirty="0"/>
              <a:t>客户使用</a:t>
            </a:r>
            <a:r>
              <a:rPr lang="en-US" altLang="zh-CN" sz="2800" dirty="0"/>
              <a:t>TCP</a:t>
            </a:r>
            <a:r>
              <a:rPr lang="zh-CN" altLang="en-US" sz="2800" dirty="0"/>
              <a:t>来可靠传输邮件消息到服务器端口号</a:t>
            </a:r>
            <a:r>
              <a:rPr lang="en-US" altLang="zh-CN" sz="2800" dirty="0"/>
              <a:t>25</a:t>
            </a:r>
          </a:p>
          <a:p>
            <a:pPr eaLnBrk="1" hangingPunct="1"/>
            <a:r>
              <a:rPr lang="zh-CN" altLang="en-US" sz="2800" dirty="0"/>
              <a:t>直接传送</a:t>
            </a:r>
            <a:r>
              <a:rPr lang="en-US" altLang="zh-CN" sz="2800" dirty="0"/>
              <a:t>: </a:t>
            </a:r>
            <a:r>
              <a:rPr lang="zh-CN" altLang="en-US" sz="2800" dirty="0"/>
              <a:t>发送服务器到接收服务器</a:t>
            </a:r>
          </a:p>
          <a:p>
            <a:pPr eaLnBrk="1" hangingPunct="1"/>
            <a:r>
              <a:rPr lang="zh-CN" altLang="en-US" sz="2800" dirty="0"/>
              <a:t>传输的</a:t>
            </a:r>
            <a:r>
              <a:rPr lang="en-US" altLang="zh-CN" sz="2800" dirty="0"/>
              <a:t>3</a:t>
            </a:r>
            <a:r>
              <a:rPr lang="zh-CN" altLang="en-US" sz="2800" dirty="0"/>
              <a:t>个阶段</a:t>
            </a:r>
          </a:p>
          <a:p>
            <a:pPr lvl="1" eaLnBrk="1" hangingPunct="1"/>
            <a:r>
              <a:rPr lang="zh-CN" altLang="en-US" sz="2400" dirty="0"/>
              <a:t>握手 </a:t>
            </a:r>
            <a:r>
              <a:rPr lang="en-US" altLang="zh-CN" sz="2400" dirty="0"/>
              <a:t>(</a:t>
            </a:r>
            <a:r>
              <a:rPr lang="zh-CN" altLang="en-US" sz="2400" dirty="0"/>
              <a:t>问候</a:t>
            </a:r>
            <a:r>
              <a:rPr lang="en-US" altLang="zh-CN" sz="2400" dirty="0"/>
              <a:t>)</a:t>
            </a:r>
          </a:p>
          <a:p>
            <a:pPr lvl="1" eaLnBrk="1" hangingPunct="1"/>
            <a:r>
              <a:rPr lang="zh-CN" altLang="en-US" sz="2400" dirty="0"/>
              <a:t>邮件消息的传输</a:t>
            </a:r>
          </a:p>
          <a:p>
            <a:pPr lvl="1" eaLnBrk="1" hangingPunct="1"/>
            <a:r>
              <a:rPr lang="zh-CN" altLang="en-US" sz="2400" dirty="0"/>
              <a:t>结束</a:t>
            </a:r>
          </a:p>
        </p:txBody>
      </p:sp>
      <p:sp>
        <p:nvSpPr>
          <p:cNvPr id="6" name="Rectangle 3">
            <a:extLst>
              <a:ext uri="{FF2B5EF4-FFF2-40B4-BE49-F238E27FC236}">
                <a16:creationId xmlns:a16="http://schemas.microsoft.com/office/drawing/2014/main" id="{F7741238-FA3B-FD42-8723-FB44FECF9B6E}"/>
              </a:ext>
            </a:extLst>
          </p:cNvPr>
          <p:cNvSpPr txBox="1">
            <a:spLocks noChangeArrowheads="1"/>
          </p:cNvSpPr>
          <p:nvPr/>
        </p:nvSpPr>
        <p:spPr bwMode="auto">
          <a:xfrm>
            <a:off x="6705600" y="2725194"/>
            <a:ext cx="5943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gn="l" rtl="0" eaLnBrk="0" fontAlgn="base" hangingPunct="0">
              <a:spcBef>
                <a:spcPct val="20000"/>
              </a:spcBef>
              <a:spcAft>
                <a:spcPct val="0"/>
              </a:spcAft>
              <a:buChar char="•"/>
              <a:defRPr sz="36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har char="–"/>
              <a:defRPr sz="3600">
                <a:solidFill>
                  <a:schemeClr val="tx1"/>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ct val="0"/>
              </a:spcAft>
              <a:buChar char="•"/>
              <a:defRPr sz="3600">
                <a:solidFill>
                  <a:schemeClr val="tx1"/>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sz="3600">
                <a:solidFill>
                  <a:schemeClr val="tx1"/>
                </a:solidFill>
                <a:latin typeface="微软雅黑" panose="020B0503020204020204" pitchFamily="34" charset="-122"/>
                <a:ea typeface="微软雅黑" panose="020B0503020204020204" pitchFamily="34" charset="-122"/>
              </a:defRPr>
            </a:lvl4pPr>
            <a:lvl5pPr marL="1771650" indent="-228600" algn="l" rtl="0" eaLnBrk="0" fontAlgn="base" hangingPunct="0">
              <a:spcBef>
                <a:spcPct val="20000"/>
              </a:spcBef>
              <a:spcAft>
                <a:spcPct val="0"/>
              </a:spcAft>
              <a:buChar char="•"/>
              <a:defRPr sz="3600">
                <a:solidFill>
                  <a:schemeClr val="tx1"/>
                </a:solidFill>
                <a:latin typeface="微软雅黑" panose="020B0503020204020204" pitchFamily="34" charset="-122"/>
                <a:ea typeface="微软雅黑" panose="020B0503020204020204" pitchFamily="34" charset="-122"/>
              </a:defRPr>
            </a:lvl5pPr>
            <a:lvl6pPr marL="2228850" indent="-228600" algn="l" rtl="0" eaLnBrk="0" fontAlgn="base" hangingPunct="0">
              <a:spcBef>
                <a:spcPct val="20000"/>
              </a:spcBef>
              <a:spcAft>
                <a:spcPct val="0"/>
              </a:spcAft>
              <a:buChar char="•"/>
              <a:defRPr sz="1800">
                <a:solidFill>
                  <a:schemeClr val="tx1"/>
                </a:solidFill>
                <a:latin typeface="+mn-lt"/>
              </a:defRPr>
            </a:lvl6pPr>
            <a:lvl7pPr marL="2686050" indent="-228600" algn="l" rtl="0" eaLnBrk="0" fontAlgn="base" hangingPunct="0">
              <a:spcBef>
                <a:spcPct val="20000"/>
              </a:spcBef>
              <a:spcAft>
                <a:spcPct val="0"/>
              </a:spcAft>
              <a:buChar char="•"/>
              <a:defRPr sz="1800">
                <a:solidFill>
                  <a:schemeClr val="tx1"/>
                </a:solidFill>
                <a:latin typeface="+mn-lt"/>
              </a:defRPr>
            </a:lvl7pPr>
            <a:lvl8pPr marL="3143250" indent="-228600" algn="l" rtl="0" eaLnBrk="0" fontAlgn="base" hangingPunct="0">
              <a:spcBef>
                <a:spcPct val="20000"/>
              </a:spcBef>
              <a:spcAft>
                <a:spcPct val="0"/>
              </a:spcAft>
              <a:buChar char="•"/>
              <a:defRPr sz="1800">
                <a:solidFill>
                  <a:schemeClr val="tx1"/>
                </a:solidFill>
                <a:latin typeface="+mn-lt"/>
              </a:defRPr>
            </a:lvl8pPr>
            <a:lvl9pPr marL="3600450" indent="-228600" algn="l" rtl="0" eaLnBrk="0" fontAlgn="base" hangingPunct="0">
              <a:spcBef>
                <a:spcPct val="20000"/>
              </a:spcBef>
              <a:spcAft>
                <a:spcPct val="0"/>
              </a:spcAft>
              <a:buChar char="•"/>
              <a:defRPr sz="1800">
                <a:solidFill>
                  <a:schemeClr val="tx1"/>
                </a:solidFill>
                <a:latin typeface="+mn-lt"/>
              </a:defRPr>
            </a:lvl9pPr>
          </a:lstStyle>
          <a:p>
            <a:pPr eaLnBrk="1" hangingPunct="1">
              <a:defRPr/>
            </a:pPr>
            <a:r>
              <a:rPr lang="zh-CN" altLang="en-US" sz="2800" kern="0" dirty="0"/>
              <a:t>命令</a:t>
            </a:r>
            <a:r>
              <a:rPr lang="en-US" altLang="zh-CN" sz="2800" kern="0" dirty="0"/>
              <a:t>/</a:t>
            </a:r>
            <a:r>
              <a:rPr lang="zh-CN" altLang="en-US" sz="2800" kern="0" dirty="0"/>
              <a:t>应答的交互</a:t>
            </a:r>
            <a:endParaRPr lang="zh-CN" altLang="en-US" sz="2800" kern="0" dirty="0">
              <a:solidFill>
                <a:schemeClr val="accent2"/>
              </a:solidFill>
            </a:endParaRPr>
          </a:p>
          <a:p>
            <a:pPr lvl="1" eaLnBrk="1" hangingPunct="1">
              <a:buClr>
                <a:schemeClr val="accent2"/>
              </a:buClr>
              <a:defRPr/>
            </a:pPr>
            <a:r>
              <a:rPr lang="zh-CN" altLang="en-US" sz="2400" kern="0" dirty="0">
                <a:solidFill>
                  <a:schemeClr val="accent2"/>
                </a:solidFill>
              </a:rPr>
              <a:t>命令</a:t>
            </a:r>
            <a:r>
              <a:rPr lang="en-US" altLang="zh-CN" sz="2400" kern="0" dirty="0">
                <a:solidFill>
                  <a:schemeClr val="accent2"/>
                </a:solidFill>
              </a:rPr>
              <a:t>:</a:t>
            </a:r>
            <a:r>
              <a:rPr lang="en-US" altLang="zh-CN" sz="2400" kern="0" dirty="0"/>
              <a:t> ASCII</a:t>
            </a:r>
            <a:r>
              <a:rPr lang="zh-CN" altLang="en-US" sz="2400" kern="0" dirty="0"/>
              <a:t>文本格式</a:t>
            </a:r>
          </a:p>
          <a:p>
            <a:pPr lvl="1" eaLnBrk="1" hangingPunct="1">
              <a:buClr>
                <a:schemeClr val="accent2"/>
              </a:buClr>
              <a:defRPr/>
            </a:pPr>
            <a:r>
              <a:rPr lang="zh-CN" altLang="en-US" sz="2400" kern="0" dirty="0">
                <a:solidFill>
                  <a:schemeClr val="accent2"/>
                </a:solidFill>
              </a:rPr>
              <a:t>应答</a:t>
            </a:r>
            <a:r>
              <a:rPr lang="en-US" altLang="zh-CN" sz="2400" kern="0" dirty="0">
                <a:solidFill>
                  <a:schemeClr val="accent2"/>
                </a:solidFill>
              </a:rPr>
              <a:t>: </a:t>
            </a:r>
            <a:r>
              <a:rPr lang="zh-CN" altLang="en-US" sz="2400" kern="0" dirty="0"/>
              <a:t>状态码及其短语</a:t>
            </a:r>
          </a:p>
          <a:p>
            <a:pPr eaLnBrk="1" hangingPunct="1">
              <a:defRPr/>
            </a:pPr>
            <a:r>
              <a:rPr lang="zh-CN" altLang="en-US" sz="2800" kern="0" dirty="0"/>
              <a:t>邮件消息必须是</a:t>
            </a:r>
            <a:r>
              <a:rPr lang="en-US" altLang="zh-CN" sz="2800" kern="0" dirty="0"/>
              <a:t>7-bit ASCII</a:t>
            </a:r>
          </a:p>
        </p:txBody>
      </p:sp>
      <p:sp>
        <p:nvSpPr>
          <p:cNvPr id="7" name="Title 1">
            <a:extLst>
              <a:ext uri="{FF2B5EF4-FFF2-40B4-BE49-F238E27FC236}">
                <a16:creationId xmlns:a16="http://schemas.microsoft.com/office/drawing/2014/main" id="{5FBA27F7-9973-B84C-A21A-D89367424A7C}"/>
              </a:ext>
            </a:extLst>
          </p:cNvPr>
          <p:cNvSpPr txBox="1">
            <a:spLocks/>
          </p:cNvSpPr>
          <p:nvPr/>
        </p:nvSpPr>
        <p:spPr>
          <a:xfrm>
            <a:off x="611559" y="175643"/>
            <a:ext cx="430482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因特网中的电子邮件</a:t>
            </a:r>
            <a:r>
              <a:rPr lang="en-US" altLang="zh-CN" sz="1800" dirty="0">
                <a:solidFill>
                  <a:schemeClr val="tx1">
                    <a:lumMod val="65000"/>
                    <a:lumOff val="35000"/>
                  </a:schemeClr>
                </a:solidFill>
                <a:latin typeface="+mn-lt"/>
                <a:ea typeface="+mn-ea"/>
                <a:cs typeface="+mn-ea"/>
                <a:sym typeface="+mn-lt"/>
              </a:rPr>
              <a:t>SMTP,POP3,IMAP</a:t>
            </a:r>
            <a:endParaRPr lang="zh-CN" altLang="en-US" sz="1800" dirty="0">
              <a:solidFill>
                <a:schemeClr val="tx1">
                  <a:lumMod val="65000"/>
                  <a:lumOff val="35000"/>
                </a:schemeClr>
              </a:solidFill>
              <a:latin typeface="+mn-lt"/>
              <a:ea typeface="+mn-ea"/>
              <a:cs typeface="+mn-ea"/>
              <a:sym typeface="+mn-lt"/>
            </a:endParaRPr>
          </a:p>
        </p:txBody>
      </p:sp>
      <p:sp>
        <p:nvSpPr>
          <p:cNvPr id="2" name="矩形 1"/>
          <p:cNvSpPr/>
          <p:nvPr/>
        </p:nvSpPr>
        <p:spPr>
          <a:xfrm>
            <a:off x="5829300" y="4896486"/>
            <a:ext cx="5952309" cy="830997"/>
          </a:xfrm>
          <a:prstGeom prst="rect">
            <a:avLst/>
          </a:prstGeom>
        </p:spPr>
        <p:txBody>
          <a:bodyPr wrap="square">
            <a:spAutoFit/>
          </a:bodyPr>
          <a:lstStyle/>
          <a:p>
            <a:pPr>
              <a:spcBef>
                <a:spcPct val="0"/>
              </a:spcBef>
              <a:buFontTx/>
              <a:buNone/>
            </a:pPr>
            <a:r>
              <a:rPr lang="en-US" altLang="zh-CN" sz="2400" b="1" dirty="0" smtClean="0">
                <a:solidFill>
                  <a:srgbClr val="FF0000"/>
                </a:solidFill>
              </a:rPr>
              <a:t>HELO</a:t>
            </a:r>
            <a:r>
              <a:rPr lang="zh-CN" altLang="en-US" sz="2400" b="1" dirty="0" smtClean="0">
                <a:solidFill>
                  <a:srgbClr val="FF0000"/>
                </a:solidFill>
              </a:rPr>
              <a:t>、</a:t>
            </a:r>
            <a:r>
              <a:rPr lang="en-US" altLang="zh-CN" sz="2400" b="1" dirty="0" smtClean="0">
                <a:solidFill>
                  <a:srgbClr val="FF0000"/>
                </a:solidFill>
              </a:rPr>
              <a:t>AUTH LOGIN</a:t>
            </a:r>
            <a:r>
              <a:rPr lang="zh-CN" altLang="en-US" sz="2400" b="1" dirty="0" smtClean="0">
                <a:solidFill>
                  <a:srgbClr val="FF0000"/>
                </a:solidFill>
              </a:rPr>
              <a:t>、</a:t>
            </a:r>
            <a:r>
              <a:rPr lang="en-US" altLang="zh-CN" sz="2400" b="1" dirty="0" smtClean="0">
                <a:solidFill>
                  <a:srgbClr val="FF0000"/>
                </a:solidFill>
              </a:rPr>
              <a:t>MAIL FROM</a:t>
            </a:r>
            <a:r>
              <a:rPr lang="zh-CN" altLang="en-US" sz="2400" b="1" dirty="0" smtClean="0">
                <a:solidFill>
                  <a:srgbClr val="FF0000"/>
                </a:solidFill>
              </a:rPr>
              <a:t>、</a:t>
            </a:r>
            <a:r>
              <a:rPr lang="en-US" altLang="zh-CN" sz="2400" b="1" dirty="0" smtClean="0">
                <a:solidFill>
                  <a:srgbClr val="FF0000"/>
                </a:solidFill>
              </a:rPr>
              <a:t>RCPT TO</a:t>
            </a:r>
            <a:r>
              <a:rPr lang="zh-CN" altLang="en-US" sz="2400" b="1" dirty="0" smtClean="0">
                <a:solidFill>
                  <a:srgbClr val="FF0000"/>
                </a:solidFill>
              </a:rPr>
              <a:t>、</a:t>
            </a:r>
            <a:r>
              <a:rPr lang="en-US" altLang="zh-CN" sz="2400" b="1" dirty="0">
                <a:solidFill>
                  <a:srgbClr val="FF0000"/>
                </a:solidFill>
              </a:rPr>
              <a:t> QUIT</a:t>
            </a:r>
            <a:endParaRPr lang="zh-CN" altLang="en-US" sz="2400" b="1" dirty="0">
              <a:solidFill>
                <a:srgbClr val="FF0000"/>
              </a:solidFill>
            </a:endParaRPr>
          </a:p>
        </p:txBody>
      </p:sp>
    </p:spTree>
    <p:extLst>
      <p:ext uri="{BB962C8B-B14F-4D97-AF65-F5344CB8AC3E}">
        <p14:creationId xmlns:p14="http://schemas.microsoft.com/office/powerpoint/2010/main" val="413389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2">
            <a:extLst>
              <a:ext uri="{FF2B5EF4-FFF2-40B4-BE49-F238E27FC236}">
                <a16:creationId xmlns:a16="http://schemas.microsoft.com/office/drawing/2014/main" id="{1AD05338-7D17-794C-A723-CF8DEFC151CD}"/>
              </a:ext>
            </a:extLst>
          </p:cNvPr>
          <p:cNvSpPr>
            <a:spLocks noGrp="1" noChangeArrowheads="1"/>
          </p:cNvSpPr>
          <p:nvPr>
            <p:ph type="title"/>
          </p:nvPr>
        </p:nvSpPr>
        <p:spPr>
          <a:xfrm>
            <a:off x="4809507" y="759031"/>
            <a:ext cx="3301340" cy="922338"/>
          </a:xfrm>
        </p:spPr>
        <p:txBody>
          <a:bodyPr/>
          <a:lstStyle/>
          <a:p>
            <a:pPr eaLnBrk="1" hangingPunct="1">
              <a:defRPr/>
            </a:pPr>
            <a:r>
              <a:rPr lang="en-US" altLang="zh-CN" sz="3600" b="1" dirty="0">
                <a:solidFill>
                  <a:schemeClr val="accent1"/>
                </a:solidFill>
                <a:latin typeface="+mn-lt"/>
                <a:ea typeface="+mn-ea"/>
                <a:cs typeface="+mn-ea"/>
              </a:rPr>
              <a:t>SMTP: </a:t>
            </a:r>
            <a:r>
              <a:rPr lang="zh-CN" altLang="en-US" sz="3600" b="1" dirty="0">
                <a:solidFill>
                  <a:schemeClr val="accent1"/>
                </a:solidFill>
                <a:latin typeface="+mn-lt"/>
                <a:ea typeface="+mn-ea"/>
                <a:cs typeface="+mn-ea"/>
              </a:rPr>
              <a:t>总结</a:t>
            </a:r>
          </a:p>
        </p:txBody>
      </p:sp>
      <p:sp>
        <p:nvSpPr>
          <p:cNvPr id="158722" name="Rectangle 3">
            <a:extLst>
              <a:ext uri="{FF2B5EF4-FFF2-40B4-BE49-F238E27FC236}">
                <a16:creationId xmlns:a16="http://schemas.microsoft.com/office/drawing/2014/main" id="{C5940BFA-07A3-6140-88A8-1A20C22FEABA}"/>
              </a:ext>
            </a:extLst>
          </p:cNvPr>
          <p:cNvSpPr>
            <a:spLocks noGrp="1" noChangeArrowheads="1"/>
          </p:cNvSpPr>
          <p:nvPr>
            <p:ph type="body" sz="half" idx="1"/>
          </p:nvPr>
        </p:nvSpPr>
        <p:spPr>
          <a:xfrm>
            <a:off x="685800" y="2336800"/>
            <a:ext cx="3924300" cy="3505200"/>
          </a:xfrm>
          <a:noFill/>
        </p:spPr>
        <p:txBody>
          <a:bodyPr/>
          <a:lstStyle/>
          <a:p>
            <a:pPr eaLnBrk="1" hangingPunct="1"/>
            <a:r>
              <a:rPr lang="en-US" altLang="zh-CN" sz="2800" dirty="0"/>
              <a:t>SMTP</a:t>
            </a:r>
            <a:r>
              <a:rPr lang="zh-CN" altLang="en-US" sz="2800" dirty="0"/>
              <a:t>使用持久连接</a:t>
            </a:r>
          </a:p>
          <a:p>
            <a:pPr eaLnBrk="1" hangingPunct="1"/>
            <a:r>
              <a:rPr lang="en-US" altLang="zh-CN" sz="2800" dirty="0"/>
              <a:t>SMTP </a:t>
            </a:r>
            <a:r>
              <a:rPr lang="zh-CN" altLang="en-US" sz="2800" dirty="0"/>
              <a:t>要求邮件消息</a:t>
            </a:r>
            <a:r>
              <a:rPr lang="en-US" altLang="zh-CN" sz="2800" dirty="0"/>
              <a:t>(header &amp; body)</a:t>
            </a:r>
            <a:r>
              <a:rPr lang="zh-CN" altLang="en-US" sz="2800" dirty="0"/>
              <a:t>必须是</a:t>
            </a:r>
            <a:r>
              <a:rPr lang="en-US" altLang="zh-CN" sz="2800" dirty="0"/>
              <a:t>7-bit ASCII</a:t>
            </a:r>
          </a:p>
          <a:p>
            <a:pPr eaLnBrk="1" hangingPunct="1"/>
            <a:r>
              <a:rPr lang="en-US" altLang="zh-CN" sz="2800" dirty="0"/>
              <a:t>SMTP</a:t>
            </a:r>
            <a:r>
              <a:rPr lang="zh-CN" altLang="en-US" sz="2800" dirty="0"/>
              <a:t>服务器使用</a:t>
            </a:r>
            <a:r>
              <a:rPr lang="en-US" altLang="zh-CN" sz="2800" dirty="0"/>
              <a:t>CRLF.CRLF </a:t>
            </a:r>
            <a:r>
              <a:rPr lang="zh-CN" altLang="en-US" sz="2800" dirty="0"/>
              <a:t>来判断邮件消息的结束</a:t>
            </a:r>
          </a:p>
        </p:txBody>
      </p:sp>
      <p:sp>
        <p:nvSpPr>
          <p:cNvPr id="158723" name="Rectangle 4">
            <a:extLst>
              <a:ext uri="{FF2B5EF4-FFF2-40B4-BE49-F238E27FC236}">
                <a16:creationId xmlns:a16="http://schemas.microsoft.com/office/drawing/2014/main" id="{AC4639EF-3A12-3B42-99FA-6CD841453167}"/>
              </a:ext>
            </a:extLst>
          </p:cNvPr>
          <p:cNvSpPr>
            <a:spLocks noGrp="1" noChangeArrowheads="1"/>
          </p:cNvSpPr>
          <p:nvPr>
            <p:ph type="body" sz="half" idx="2"/>
          </p:nvPr>
        </p:nvSpPr>
        <p:spPr>
          <a:xfrm>
            <a:off x="5486400" y="1827213"/>
            <a:ext cx="6324600" cy="4525962"/>
          </a:xfrm>
          <a:noFill/>
        </p:spPr>
        <p:txBody>
          <a:bodyPr/>
          <a:lstStyle/>
          <a:p>
            <a:pPr eaLnBrk="1" hangingPunct="1">
              <a:lnSpc>
                <a:spcPct val="90000"/>
              </a:lnSpc>
              <a:buFont typeface="Wingdings" pitchFamily="2" charset="2"/>
              <a:buNone/>
            </a:pPr>
            <a:r>
              <a:rPr lang="zh-CN" altLang="en-US" sz="2800" dirty="0">
                <a:solidFill>
                  <a:schemeClr val="accent2"/>
                </a:solidFill>
              </a:rPr>
              <a:t>与</a:t>
            </a:r>
            <a:r>
              <a:rPr lang="en-US" altLang="zh-CN" sz="2800" dirty="0">
                <a:solidFill>
                  <a:schemeClr val="accent2"/>
                </a:solidFill>
              </a:rPr>
              <a:t>HTTP</a:t>
            </a:r>
            <a:r>
              <a:rPr lang="zh-CN" altLang="en-US" sz="2800" dirty="0">
                <a:solidFill>
                  <a:schemeClr val="accent2"/>
                </a:solidFill>
              </a:rPr>
              <a:t>的比较</a:t>
            </a:r>
            <a:r>
              <a:rPr lang="en-US" altLang="zh-CN" sz="2800" dirty="0">
                <a:solidFill>
                  <a:schemeClr val="accent2"/>
                </a:solidFill>
              </a:rPr>
              <a:t>:</a:t>
            </a:r>
          </a:p>
          <a:p>
            <a:pPr eaLnBrk="1" hangingPunct="1">
              <a:lnSpc>
                <a:spcPct val="90000"/>
              </a:lnSpc>
              <a:spcBef>
                <a:spcPct val="50000"/>
              </a:spcBef>
            </a:pPr>
            <a:r>
              <a:rPr lang="en-US" altLang="zh-CN" sz="2800" dirty="0"/>
              <a:t>HTTP: </a:t>
            </a:r>
            <a:r>
              <a:rPr lang="zh-CN" altLang="en-US" sz="2800" dirty="0"/>
              <a:t>拉协议</a:t>
            </a:r>
          </a:p>
          <a:p>
            <a:pPr eaLnBrk="1" hangingPunct="1">
              <a:lnSpc>
                <a:spcPct val="90000"/>
              </a:lnSpc>
              <a:spcAft>
                <a:spcPct val="50000"/>
              </a:spcAft>
            </a:pPr>
            <a:r>
              <a:rPr lang="en-US" altLang="zh-CN" sz="2800" dirty="0"/>
              <a:t>SMTP: </a:t>
            </a:r>
            <a:r>
              <a:rPr lang="zh-CN" altLang="en-US" sz="2800" dirty="0"/>
              <a:t>推协议</a:t>
            </a:r>
          </a:p>
          <a:p>
            <a:pPr eaLnBrk="1" hangingPunct="1">
              <a:lnSpc>
                <a:spcPct val="90000"/>
              </a:lnSpc>
              <a:spcAft>
                <a:spcPct val="50000"/>
              </a:spcAft>
            </a:pPr>
            <a:r>
              <a:rPr lang="zh-CN" altLang="en-US" sz="2800" dirty="0"/>
              <a:t>都有</a:t>
            </a:r>
            <a:r>
              <a:rPr lang="en-US" altLang="zh-CN" sz="2800" dirty="0"/>
              <a:t>ASCII </a:t>
            </a:r>
            <a:r>
              <a:rPr lang="zh-CN" altLang="en-US" sz="2800" dirty="0"/>
              <a:t>命令</a:t>
            </a:r>
            <a:r>
              <a:rPr lang="en-US" altLang="zh-CN" sz="2800" dirty="0"/>
              <a:t>/</a:t>
            </a:r>
            <a:r>
              <a:rPr lang="zh-CN" altLang="en-US" sz="2800" dirty="0"/>
              <a:t>应答交互</a:t>
            </a:r>
            <a:r>
              <a:rPr lang="en-US" altLang="zh-CN" sz="2800" dirty="0"/>
              <a:t>, </a:t>
            </a:r>
            <a:r>
              <a:rPr lang="zh-CN" altLang="en-US" sz="2800" dirty="0"/>
              <a:t>状态码</a:t>
            </a:r>
          </a:p>
          <a:p>
            <a:pPr eaLnBrk="1" hangingPunct="1">
              <a:lnSpc>
                <a:spcPct val="90000"/>
              </a:lnSpc>
            </a:pPr>
            <a:r>
              <a:rPr lang="en-US" altLang="zh-CN" sz="2800" dirty="0"/>
              <a:t>HTTP: </a:t>
            </a:r>
            <a:r>
              <a:rPr lang="zh-CN" altLang="en-US" sz="2800" dirty="0"/>
              <a:t>每个对象封装在它各自的</a:t>
            </a:r>
            <a:r>
              <a:rPr lang="en-US" altLang="zh-CN" sz="2800" dirty="0"/>
              <a:t>HTTP</a:t>
            </a:r>
            <a:r>
              <a:rPr lang="zh-CN" altLang="en-US" sz="2800" dirty="0"/>
              <a:t>响应消息中发送</a:t>
            </a:r>
          </a:p>
          <a:p>
            <a:pPr eaLnBrk="1" hangingPunct="1">
              <a:lnSpc>
                <a:spcPct val="90000"/>
              </a:lnSpc>
            </a:pPr>
            <a:r>
              <a:rPr lang="en-US" altLang="zh-CN" sz="2800" dirty="0"/>
              <a:t>SMTP: </a:t>
            </a:r>
            <a:r>
              <a:rPr lang="zh-CN" altLang="en-US" sz="2800" dirty="0"/>
              <a:t>一个邮件内各个对象置于同一个邮件消息的多目部分发送</a:t>
            </a:r>
          </a:p>
        </p:txBody>
      </p:sp>
      <p:sp>
        <p:nvSpPr>
          <p:cNvPr id="6" name="Title 1">
            <a:extLst>
              <a:ext uri="{FF2B5EF4-FFF2-40B4-BE49-F238E27FC236}">
                <a16:creationId xmlns:a16="http://schemas.microsoft.com/office/drawing/2014/main" id="{9F8D673E-05E8-0642-9A16-7BDD0764EBD9}"/>
              </a:ext>
            </a:extLst>
          </p:cNvPr>
          <p:cNvSpPr txBox="1">
            <a:spLocks/>
          </p:cNvSpPr>
          <p:nvPr/>
        </p:nvSpPr>
        <p:spPr>
          <a:xfrm>
            <a:off x="611559" y="175643"/>
            <a:ext cx="430482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因特网中的电子邮件</a:t>
            </a:r>
            <a:r>
              <a:rPr lang="en-US" altLang="zh-CN" sz="1800" dirty="0">
                <a:solidFill>
                  <a:schemeClr val="tx1">
                    <a:lumMod val="65000"/>
                    <a:lumOff val="35000"/>
                  </a:schemeClr>
                </a:solidFill>
                <a:latin typeface="+mn-lt"/>
                <a:ea typeface="+mn-ea"/>
                <a:cs typeface="+mn-ea"/>
                <a:sym typeface="+mn-lt"/>
              </a:rPr>
              <a:t>SMTP,POP3,IMAP</a:t>
            </a:r>
            <a:endParaRPr lang="zh-CN" altLang="en-US" sz="1800" dirty="0">
              <a:solidFill>
                <a:schemeClr val="tx1">
                  <a:lumMod val="65000"/>
                  <a:lumOff val="35000"/>
                </a:schemeClr>
              </a:solidFill>
              <a:latin typeface="+mn-lt"/>
              <a:ea typeface="+mn-ea"/>
              <a:cs typeface="+mn-ea"/>
              <a:sym typeface="+mn-lt"/>
            </a:endParaRPr>
          </a:p>
        </p:txBody>
      </p:sp>
    </p:spTree>
    <p:extLst>
      <p:ext uri="{BB962C8B-B14F-4D97-AF65-F5344CB8AC3E}">
        <p14:creationId xmlns:p14="http://schemas.microsoft.com/office/powerpoint/2010/main" val="4011172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a:extLst>
              <a:ext uri="{FF2B5EF4-FFF2-40B4-BE49-F238E27FC236}">
                <a16:creationId xmlns:a16="http://schemas.microsoft.com/office/drawing/2014/main" id="{19E5365D-F158-8D4D-B0C6-C157CFAC4E84}"/>
              </a:ext>
            </a:extLst>
          </p:cNvPr>
          <p:cNvSpPr>
            <a:spLocks noGrp="1" noChangeArrowheads="1"/>
          </p:cNvSpPr>
          <p:nvPr>
            <p:ph type="title"/>
          </p:nvPr>
        </p:nvSpPr>
        <p:spPr>
          <a:xfrm>
            <a:off x="4816475" y="714376"/>
            <a:ext cx="3513508" cy="685800"/>
          </a:xfrm>
        </p:spPr>
        <p:txBody>
          <a:bodyPr/>
          <a:lstStyle/>
          <a:p>
            <a:pPr eaLnBrk="1" hangingPunct="1">
              <a:defRPr/>
            </a:pPr>
            <a:r>
              <a:rPr lang="zh-CN" altLang="en-US" sz="3600" b="1" dirty="0">
                <a:solidFill>
                  <a:schemeClr val="accent1"/>
                </a:solidFill>
                <a:latin typeface="+mn-lt"/>
                <a:ea typeface="+mn-ea"/>
                <a:cs typeface="+mn-ea"/>
              </a:rPr>
              <a:t>邮件消息的格式</a:t>
            </a:r>
          </a:p>
        </p:txBody>
      </p:sp>
      <p:sp>
        <p:nvSpPr>
          <p:cNvPr id="160770" name="Rectangle 3">
            <a:extLst>
              <a:ext uri="{FF2B5EF4-FFF2-40B4-BE49-F238E27FC236}">
                <a16:creationId xmlns:a16="http://schemas.microsoft.com/office/drawing/2014/main" id="{6EAD4966-8102-0F4A-8437-271B2F8FB071}"/>
              </a:ext>
            </a:extLst>
          </p:cNvPr>
          <p:cNvSpPr>
            <a:spLocks noGrp="1" noChangeArrowheads="1"/>
          </p:cNvSpPr>
          <p:nvPr>
            <p:ph type="body" sz="half" idx="1"/>
          </p:nvPr>
        </p:nvSpPr>
        <p:spPr>
          <a:xfrm>
            <a:off x="830263" y="1592263"/>
            <a:ext cx="5870575" cy="4648200"/>
          </a:xfrm>
          <a:noFill/>
        </p:spPr>
        <p:txBody>
          <a:bodyPr/>
          <a:lstStyle/>
          <a:p>
            <a:pPr eaLnBrk="1" hangingPunct="1">
              <a:buFont typeface="Wingdings" pitchFamily="2" charset="2"/>
              <a:buNone/>
            </a:pPr>
            <a:r>
              <a:rPr lang="en-US" altLang="zh-CN" sz="2800" dirty="0"/>
              <a:t>SMTP: </a:t>
            </a:r>
            <a:r>
              <a:rPr lang="zh-CN" altLang="en-US" sz="2800" dirty="0"/>
              <a:t>用来交换邮件消息的协议</a:t>
            </a:r>
          </a:p>
          <a:p>
            <a:pPr eaLnBrk="1" hangingPunct="1">
              <a:buFont typeface="Wingdings" pitchFamily="2" charset="2"/>
              <a:buNone/>
            </a:pPr>
            <a:r>
              <a:rPr lang="en-US" altLang="zh-CN" sz="2800" dirty="0"/>
              <a:t>RFC 822: </a:t>
            </a:r>
            <a:r>
              <a:rPr lang="zh-CN" altLang="en-US" sz="2800" dirty="0"/>
              <a:t>文本邮件消息格式标准</a:t>
            </a:r>
            <a:r>
              <a:rPr lang="en-US" altLang="zh-CN" sz="2800" dirty="0"/>
              <a:t>:</a:t>
            </a:r>
          </a:p>
          <a:p>
            <a:pPr eaLnBrk="1" hangingPunct="1"/>
            <a:r>
              <a:rPr lang="zh-CN" altLang="en-US" sz="2800" dirty="0"/>
              <a:t>信头－头部行。如：</a:t>
            </a:r>
          </a:p>
          <a:p>
            <a:pPr lvl="1" eaLnBrk="1" hangingPunct="1"/>
            <a:r>
              <a:rPr lang="en-US" altLang="zh-CN" sz="2400" dirty="0"/>
              <a:t>To:</a:t>
            </a:r>
          </a:p>
          <a:p>
            <a:pPr lvl="1" eaLnBrk="1" hangingPunct="1"/>
            <a:r>
              <a:rPr lang="en-US" altLang="zh-CN" sz="2400" dirty="0"/>
              <a:t>From:</a:t>
            </a:r>
          </a:p>
          <a:p>
            <a:pPr lvl="1" eaLnBrk="1" hangingPunct="1"/>
            <a:r>
              <a:rPr lang="en-US" altLang="zh-CN" sz="2400" dirty="0"/>
              <a:t>Subject:</a:t>
            </a:r>
          </a:p>
          <a:p>
            <a:pPr lvl="1" eaLnBrk="1" hangingPunct="1">
              <a:buFont typeface="Wingdings" pitchFamily="2" charset="2"/>
              <a:buNone/>
            </a:pPr>
            <a:r>
              <a:rPr lang="zh-CN" altLang="en-US" sz="2400" dirty="0">
                <a:solidFill>
                  <a:schemeClr val="accent2"/>
                </a:solidFill>
              </a:rPr>
              <a:t>这些头部不同于</a:t>
            </a:r>
            <a:r>
              <a:rPr lang="en-US" altLang="zh-CN" sz="2400" i="1" dirty="0"/>
              <a:t>SMTP</a:t>
            </a:r>
            <a:r>
              <a:rPr lang="zh-CN" altLang="en-US" sz="2400" i="1" dirty="0"/>
              <a:t>命令</a:t>
            </a:r>
            <a:r>
              <a:rPr lang="en-US" altLang="zh-CN" sz="2400" dirty="0"/>
              <a:t>!</a:t>
            </a:r>
          </a:p>
          <a:p>
            <a:pPr eaLnBrk="1" hangingPunct="1"/>
            <a:r>
              <a:rPr lang="zh-CN" altLang="en-US" sz="2800" dirty="0"/>
              <a:t>信体</a:t>
            </a:r>
          </a:p>
          <a:p>
            <a:pPr lvl="1" eaLnBrk="1" hangingPunct="1"/>
            <a:r>
              <a:rPr lang="zh-CN" altLang="en-US" sz="2400" dirty="0"/>
              <a:t>邮件消息也必须是</a:t>
            </a:r>
            <a:r>
              <a:rPr lang="en-US" altLang="zh-CN" sz="2400" dirty="0"/>
              <a:t>ASCII</a:t>
            </a:r>
            <a:r>
              <a:rPr lang="zh-CN" altLang="en-US" sz="2400" dirty="0"/>
              <a:t>字符</a:t>
            </a:r>
          </a:p>
        </p:txBody>
      </p:sp>
      <p:sp>
        <p:nvSpPr>
          <p:cNvPr id="160771" name="Rectangle 4">
            <a:extLst>
              <a:ext uri="{FF2B5EF4-FFF2-40B4-BE49-F238E27FC236}">
                <a16:creationId xmlns:a16="http://schemas.microsoft.com/office/drawing/2014/main" id="{C8872960-FA78-CF4F-B6FB-A1206038120C}"/>
              </a:ext>
            </a:extLst>
          </p:cNvPr>
          <p:cNvSpPr>
            <a:spLocks noChangeArrowheads="1"/>
          </p:cNvSpPr>
          <p:nvPr/>
        </p:nvSpPr>
        <p:spPr bwMode="auto">
          <a:xfrm>
            <a:off x="7521575" y="2401888"/>
            <a:ext cx="2828925" cy="428625"/>
          </a:xfrm>
          <a:prstGeom prst="rect">
            <a:avLst/>
          </a:prstGeom>
          <a:solidFill>
            <a:schemeClr val="accent1"/>
          </a:solidFill>
          <a:ln w="12700">
            <a:solidFill>
              <a:schemeClr val="tx1"/>
            </a:solidFill>
            <a:miter lim="800000"/>
            <a:headEnd/>
            <a:tailEnd/>
          </a:ln>
        </p:spPr>
        <p:txBody>
          <a:bodyPr wrap="none"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400" b="1"/>
              <a:t>header</a:t>
            </a:r>
          </a:p>
        </p:txBody>
      </p:sp>
      <p:sp>
        <p:nvSpPr>
          <p:cNvPr id="160772" name="Rectangle 5">
            <a:extLst>
              <a:ext uri="{FF2B5EF4-FFF2-40B4-BE49-F238E27FC236}">
                <a16:creationId xmlns:a16="http://schemas.microsoft.com/office/drawing/2014/main" id="{1D5DFC40-A067-4A48-A012-C3FB3F524E3A}"/>
              </a:ext>
            </a:extLst>
          </p:cNvPr>
          <p:cNvSpPr>
            <a:spLocks noChangeArrowheads="1"/>
          </p:cNvSpPr>
          <p:nvPr/>
        </p:nvSpPr>
        <p:spPr bwMode="auto">
          <a:xfrm>
            <a:off x="7521575" y="3214688"/>
            <a:ext cx="2828925" cy="1736725"/>
          </a:xfrm>
          <a:prstGeom prst="rect">
            <a:avLst/>
          </a:prstGeom>
          <a:solidFill>
            <a:schemeClr val="accent2"/>
          </a:solidFill>
          <a:ln w="12700">
            <a:solidFill>
              <a:schemeClr val="tx1"/>
            </a:solidFill>
            <a:miter lim="800000"/>
            <a:headEnd/>
            <a:tailEnd/>
          </a:ln>
        </p:spPr>
        <p:txBody>
          <a:bodyPr wrap="none"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400" b="1">
                <a:solidFill>
                  <a:schemeClr val="bg1"/>
                </a:solidFill>
              </a:rPr>
              <a:t>body</a:t>
            </a:r>
          </a:p>
        </p:txBody>
      </p:sp>
      <p:sp>
        <p:nvSpPr>
          <p:cNvPr id="160773" name="Rectangle 6">
            <a:extLst>
              <a:ext uri="{FF2B5EF4-FFF2-40B4-BE49-F238E27FC236}">
                <a16:creationId xmlns:a16="http://schemas.microsoft.com/office/drawing/2014/main" id="{751B9503-AFBA-1D46-A1E5-5D7A5A590C0E}"/>
              </a:ext>
            </a:extLst>
          </p:cNvPr>
          <p:cNvSpPr>
            <a:spLocks noChangeArrowheads="1"/>
          </p:cNvSpPr>
          <p:nvPr/>
        </p:nvSpPr>
        <p:spPr bwMode="auto">
          <a:xfrm>
            <a:off x="7316788" y="2286000"/>
            <a:ext cx="3238500" cy="307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2800">
              <a:latin typeface="Comic Sans MS" panose="030F0902030302020204" pitchFamily="66" charset="0"/>
              <a:ea typeface="宋体" panose="02010600030101010101" pitchFamily="2" charset="-122"/>
            </a:endParaRPr>
          </a:p>
        </p:txBody>
      </p:sp>
      <p:sp>
        <p:nvSpPr>
          <p:cNvPr id="160774" name="Line 7">
            <a:extLst>
              <a:ext uri="{FF2B5EF4-FFF2-40B4-BE49-F238E27FC236}">
                <a16:creationId xmlns:a16="http://schemas.microsoft.com/office/drawing/2014/main" id="{F0460531-F9A1-AE4D-A9AF-A49AED387F83}"/>
              </a:ext>
            </a:extLst>
          </p:cNvPr>
          <p:cNvSpPr>
            <a:spLocks noChangeShapeType="1"/>
          </p:cNvSpPr>
          <p:nvPr/>
        </p:nvSpPr>
        <p:spPr bwMode="auto">
          <a:xfrm flipV="1">
            <a:off x="4686300" y="2830513"/>
            <a:ext cx="2327275" cy="344487"/>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60775" name="Line 8">
            <a:extLst>
              <a:ext uri="{FF2B5EF4-FFF2-40B4-BE49-F238E27FC236}">
                <a16:creationId xmlns:a16="http://schemas.microsoft.com/office/drawing/2014/main" id="{53EAE631-2C2F-5F4C-A541-5E5AB95E1134}"/>
              </a:ext>
            </a:extLst>
          </p:cNvPr>
          <p:cNvSpPr>
            <a:spLocks noChangeShapeType="1"/>
          </p:cNvSpPr>
          <p:nvPr/>
        </p:nvSpPr>
        <p:spPr bwMode="auto">
          <a:xfrm flipV="1">
            <a:off x="4816475" y="3916363"/>
            <a:ext cx="2578100" cy="1320800"/>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60776" name="Rectangle 9">
            <a:extLst>
              <a:ext uri="{FF2B5EF4-FFF2-40B4-BE49-F238E27FC236}">
                <a16:creationId xmlns:a16="http://schemas.microsoft.com/office/drawing/2014/main" id="{3C82A282-638B-5E48-A5F2-E05BCEAD354B}"/>
              </a:ext>
            </a:extLst>
          </p:cNvPr>
          <p:cNvSpPr>
            <a:spLocks noChangeArrowheads="1"/>
          </p:cNvSpPr>
          <p:nvPr/>
        </p:nvSpPr>
        <p:spPr bwMode="auto">
          <a:xfrm>
            <a:off x="10682288" y="2644775"/>
            <a:ext cx="11271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800"/>
              <a:t>blank</a:t>
            </a:r>
          </a:p>
          <a:p>
            <a:pPr algn="ctr">
              <a:spcBef>
                <a:spcPct val="0"/>
              </a:spcBef>
              <a:buFontTx/>
              <a:buNone/>
            </a:pPr>
            <a:r>
              <a:rPr lang="en-US" altLang="zh-CN" sz="2000">
                <a:latin typeface="Comic Sans MS" panose="030F0902030302020204" pitchFamily="66" charset="0"/>
                <a:ea typeface="宋体" panose="02010600030101010101" pitchFamily="2" charset="-122"/>
              </a:rPr>
              <a:t>line</a:t>
            </a:r>
          </a:p>
        </p:txBody>
      </p:sp>
      <p:sp>
        <p:nvSpPr>
          <p:cNvPr id="160777" name="Line 10">
            <a:extLst>
              <a:ext uri="{FF2B5EF4-FFF2-40B4-BE49-F238E27FC236}">
                <a16:creationId xmlns:a16="http://schemas.microsoft.com/office/drawing/2014/main" id="{B8E4E295-C91B-D34A-BB64-4519295F2573}"/>
              </a:ext>
            </a:extLst>
          </p:cNvPr>
          <p:cNvSpPr>
            <a:spLocks noChangeShapeType="1"/>
          </p:cNvSpPr>
          <p:nvPr/>
        </p:nvSpPr>
        <p:spPr bwMode="auto">
          <a:xfrm flipH="1">
            <a:off x="9793288" y="3060700"/>
            <a:ext cx="965200" cy="0"/>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2" name="Title 1">
            <a:extLst>
              <a:ext uri="{FF2B5EF4-FFF2-40B4-BE49-F238E27FC236}">
                <a16:creationId xmlns:a16="http://schemas.microsoft.com/office/drawing/2014/main" id="{5967F7DC-A9E3-2247-9F74-342F5C99DC4C}"/>
              </a:ext>
            </a:extLst>
          </p:cNvPr>
          <p:cNvSpPr txBox="1">
            <a:spLocks/>
          </p:cNvSpPr>
          <p:nvPr/>
        </p:nvSpPr>
        <p:spPr>
          <a:xfrm>
            <a:off x="611559" y="175643"/>
            <a:ext cx="430482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因特网中的电子邮件</a:t>
            </a:r>
            <a:r>
              <a:rPr lang="en-US" altLang="zh-CN" sz="1800" dirty="0">
                <a:solidFill>
                  <a:schemeClr val="tx1">
                    <a:lumMod val="65000"/>
                    <a:lumOff val="35000"/>
                  </a:schemeClr>
                </a:solidFill>
                <a:latin typeface="+mn-lt"/>
                <a:ea typeface="+mn-ea"/>
                <a:cs typeface="+mn-ea"/>
                <a:sym typeface="+mn-lt"/>
              </a:rPr>
              <a:t>SMTP,POP3,IMAP</a:t>
            </a:r>
            <a:endParaRPr lang="zh-CN" altLang="en-US" sz="1800" dirty="0">
              <a:solidFill>
                <a:schemeClr val="tx1">
                  <a:lumMod val="65000"/>
                  <a:lumOff val="35000"/>
                </a:schemeClr>
              </a:solidFill>
              <a:latin typeface="+mn-lt"/>
              <a:ea typeface="+mn-ea"/>
              <a:cs typeface="+mn-ea"/>
              <a:sym typeface="+mn-lt"/>
            </a:endParaRPr>
          </a:p>
        </p:txBody>
      </p:sp>
    </p:spTree>
    <p:extLst>
      <p:ext uri="{BB962C8B-B14F-4D97-AF65-F5344CB8AC3E}">
        <p14:creationId xmlns:p14="http://schemas.microsoft.com/office/powerpoint/2010/main" val="8906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2">
            <a:extLst>
              <a:ext uri="{FF2B5EF4-FFF2-40B4-BE49-F238E27FC236}">
                <a16:creationId xmlns:a16="http://schemas.microsoft.com/office/drawing/2014/main" id="{96A9B55A-761C-A447-920B-732F7B2EA2FC}"/>
              </a:ext>
            </a:extLst>
          </p:cNvPr>
          <p:cNvSpPr>
            <a:spLocks noGrp="1" noChangeArrowheads="1"/>
          </p:cNvSpPr>
          <p:nvPr>
            <p:ph type="title"/>
          </p:nvPr>
        </p:nvSpPr>
        <p:spPr>
          <a:xfrm>
            <a:off x="3593306" y="789782"/>
            <a:ext cx="8382000" cy="896937"/>
          </a:xfrm>
        </p:spPr>
        <p:txBody>
          <a:bodyPr/>
          <a:lstStyle/>
          <a:p>
            <a:pPr eaLnBrk="1" hangingPunct="1">
              <a:defRPr/>
            </a:pPr>
            <a:r>
              <a:rPr lang="zh-CN" altLang="en-US" sz="3600" b="1" dirty="0">
                <a:solidFill>
                  <a:schemeClr val="accent1"/>
                </a:solidFill>
                <a:latin typeface="+mn-lt"/>
                <a:ea typeface="+mn-ea"/>
                <a:cs typeface="+mn-ea"/>
              </a:rPr>
              <a:t>邮件消息的格式</a:t>
            </a:r>
            <a:r>
              <a:rPr lang="en-US" altLang="zh-CN" sz="3600" b="1" dirty="0">
                <a:solidFill>
                  <a:schemeClr val="accent1"/>
                </a:solidFill>
                <a:latin typeface="+mn-lt"/>
                <a:ea typeface="+mn-ea"/>
                <a:cs typeface="+mn-ea"/>
              </a:rPr>
              <a:t>: </a:t>
            </a:r>
            <a:r>
              <a:rPr lang="zh-CN" altLang="en-US" sz="3600" b="1" dirty="0">
                <a:solidFill>
                  <a:schemeClr val="accent1"/>
                </a:solidFill>
                <a:latin typeface="+mn-lt"/>
                <a:ea typeface="+mn-ea"/>
                <a:cs typeface="+mn-ea"/>
              </a:rPr>
              <a:t>多媒体扩展</a:t>
            </a:r>
          </a:p>
        </p:txBody>
      </p:sp>
      <p:sp>
        <p:nvSpPr>
          <p:cNvPr id="162818" name="Rectangle 3">
            <a:extLst>
              <a:ext uri="{FF2B5EF4-FFF2-40B4-BE49-F238E27FC236}">
                <a16:creationId xmlns:a16="http://schemas.microsoft.com/office/drawing/2014/main" id="{E1038B6E-0784-684F-9BE2-4031A3BC6CAC}"/>
              </a:ext>
            </a:extLst>
          </p:cNvPr>
          <p:cNvSpPr>
            <a:spLocks noGrp="1" noChangeArrowheads="1"/>
          </p:cNvSpPr>
          <p:nvPr>
            <p:ph type="body" sz="half" idx="1"/>
          </p:nvPr>
        </p:nvSpPr>
        <p:spPr>
          <a:xfrm>
            <a:off x="2336800" y="1495425"/>
            <a:ext cx="8305800" cy="4648200"/>
          </a:xfrm>
          <a:noFill/>
        </p:spPr>
        <p:txBody>
          <a:bodyPr/>
          <a:lstStyle/>
          <a:p>
            <a:pPr eaLnBrk="1" hangingPunct="1"/>
            <a:r>
              <a:rPr lang="en-US" altLang="zh-CN" sz="2400" dirty="0"/>
              <a:t>MIME: Multipurpose Internet mail Extensions</a:t>
            </a:r>
          </a:p>
          <a:p>
            <a:pPr eaLnBrk="1" hangingPunct="1">
              <a:buFont typeface="Wingdings" pitchFamily="2" charset="2"/>
              <a:buNone/>
            </a:pPr>
            <a:r>
              <a:rPr lang="en-US" altLang="zh-CN" sz="2400" dirty="0"/>
              <a:t>               </a:t>
            </a:r>
            <a:r>
              <a:rPr lang="zh-CN" altLang="en-US" sz="2400" dirty="0"/>
              <a:t>多用途因特网邮件扩展</a:t>
            </a:r>
            <a:r>
              <a:rPr lang="en-US" altLang="zh-CN" sz="2400" dirty="0"/>
              <a:t>, RFC 2045, 2046</a:t>
            </a:r>
          </a:p>
          <a:p>
            <a:pPr eaLnBrk="1" hangingPunct="1"/>
            <a:r>
              <a:rPr lang="zh-CN" altLang="en-US" sz="2400" dirty="0"/>
              <a:t>增添额外的信头头部声明</a:t>
            </a:r>
            <a:r>
              <a:rPr lang="en-US" altLang="zh-CN" sz="2400" dirty="0"/>
              <a:t>MIME content-type</a:t>
            </a:r>
          </a:p>
        </p:txBody>
      </p:sp>
      <p:grpSp>
        <p:nvGrpSpPr>
          <p:cNvPr id="162819" name="Group 6">
            <a:extLst>
              <a:ext uri="{FF2B5EF4-FFF2-40B4-BE49-F238E27FC236}">
                <a16:creationId xmlns:a16="http://schemas.microsoft.com/office/drawing/2014/main" id="{47F391C3-2136-3841-8228-50CE9179D351}"/>
              </a:ext>
            </a:extLst>
          </p:cNvPr>
          <p:cNvGrpSpPr>
            <a:grpSpLocks/>
          </p:cNvGrpSpPr>
          <p:nvPr/>
        </p:nvGrpSpPr>
        <p:grpSpPr bwMode="auto">
          <a:xfrm>
            <a:off x="5638800" y="3200400"/>
            <a:ext cx="5003800" cy="3478213"/>
            <a:chOff x="2484" y="1796"/>
            <a:chExt cx="3152" cy="2191"/>
          </a:xfrm>
        </p:grpSpPr>
        <p:sp>
          <p:nvSpPr>
            <p:cNvPr id="162829" name="Rectangle 4">
              <a:extLst>
                <a:ext uri="{FF2B5EF4-FFF2-40B4-BE49-F238E27FC236}">
                  <a16:creationId xmlns:a16="http://schemas.microsoft.com/office/drawing/2014/main" id="{A07E9A11-47C1-E84A-BB0F-0AC9679FCF00}"/>
                </a:ext>
              </a:extLst>
            </p:cNvPr>
            <p:cNvSpPr>
              <a:spLocks noChangeArrowheads="1"/>
            </p:cNvSpPr>
            <p:nvPr/>
          </p:nvSpPr>
          <p:spPr bwMode="auto">
            <a:xfrm>
              <a:off x="2500" y="1796"/>
              <a:ext cx="3136" cy="2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2000" b="1" dirty="0"/>
                <a:t>From: alice@crepes.fr </a:t>
              </a:r>
            </a:p>
            <a:p>
              <a:pPr>
                <a:spcBef>
                  <a:spcPct val="0"/>
                </a:spcBef>
                <a:buFontTx/>
                <a:buNone/>
              </a:pPr>
              <a:r>
                <a:rPr lang="en-US" altLang="zh-CN" sz="2000" b="1" dirty="0"/>
                <a:t>To: bob@hamburger.edu </a:t>
              </a:r>
            </a:p>
            <a:p>
              <a:pPr>
                <a:spcBef>
                  <a:spcPct val="0"/>
                </a:spcBef>
                <a:buFontTx/>
                <a:buNone/>
              </a:pPr>
              <a:r>
                <a:rPr lang="en-US" altLang="zh-CN" sz="2000" b="1" dirty="0"/>
                <a:t>Subject: Picture of yummy crepe. </a:t>
              </a:r>
            </a:p>
            <a:p>
              <a:pPr>
                <a:spcBef>
                  <a:spcPct val="0"/>
                </a:spcBef>
                <a:buFontTx/>
                <a:buNone/>
              </a:pPr>
              <a:r>
                <a:rPr lang="en-US" altLang="zh-CN" sz="2000" b="1" dirty="0"/>
                <a:t>MIME-Version: 1.0 </a:t>
              </a:r>
            </a:p>
            <a:p>
              <a:pPr>
                <a:spcBef>
                  <a:spcPct val="0"/>
                </a:spcBef>
                <a:buFontTx/>
                <a:buNone/>
              </a:pPr>
              <a:r>
                <a:rPr lang="en-US" altLang="zh-CN" sz="2000" b="1" dirty="0"/>
                <a:t>Content-Transfer-Encoding: base64 </a:t>
              </a:r>
            </a:p>
            <a:p>
              <a:pPr>
                <a:spcBef>
                  <a:spcPct val="0"/>
                </a:spcBef>
                <a:buFontTx/>
                <a:buNone/>
              </a:pPr>
              <a:r>
                <a:rPr lang="en-US" altLang="zh-CN" sz="2000" b="1" dirty="0"/>
                <a:t>Content-Type: image/jpeg </a:t>
              </a:r>
            </a:p>
            <a:p>
              <a:pPr>
                <a:spcBef>
                  <a:spcPct val="0"/>
                </a:spcBef>
                <a:buFontTx/>
                <a:buNone/>
              </a:pPr>
              <a:endParaRPr lang="en-US" altLang="zh-CN" sz="2000" b="1" dirty="0"/>
            </a:p>
            <a:p>
              <a:pPr>
                <a:spcBef>
                  <a:spcPct val="0"/>
                </a:spcBef>
                <a:buFontTx/>
                <a:buNone/>
              </a:pPr>
              <a:r>
                <a:rPr lang="en-US" altLang="zh-CN" sz="2000" b="1" dirty="0"/>
                <a:t>base64 encoded data ..... </a:t>
              </a:r>
            </a:p>
            <a:p>
              <a:pPr>
                <a:spcBef>
                  <a:spcPct val="0"/>
                </a:spcBef>
                <a:buFontTx/>
                <a:buNone/>
              </a:pPr>
              <a:r>
                <a:rPr lang="en-US" altLang="zh-CN" sz="2000" b="1" dirty="0"/>
                <a:t>......................... </a:t>
              </a:r>
            </a:p>
            <a:p>
              <a:pPr>
                <a:spcBef>
                  <a:spcPct val="0"/>
                </a:spcBef>
                <a:buFontTx/>
                <a:buNone/>
              </a:pPr>
              <a:r>
                <a:rPr lang="en-US" altLang="zh-CN" sz="2000" b="1" dirty="0"/>
                <a:t>......base64 encoded data </a:t>
              </a:r>
            </a:p>
            <a:p>
              <a:pPr>
                <a:spcBef>
                  <a:spcPct val="0"/>
                </a:spcBef>
                <a:buFontTx/>
                <a:buNone/>
              </a:pPr>
              <a:r>
                <a:rPr lang="en-US" altLang="zh-CN" sz="2000" b="1" dirty="0"/>
                <a:t> </a:t>
              </a:r>
            </a:p>
          </p:txBody>
        </p:sp>
        <p:sp>
          <p:nvSpPr>
            <p:cNvPr id="162830" name="Rectangle 5">
              <a:extLst>
                <a:ext uri="{FF2B5EF4-FFF2-40B4-BE49-F238E27FC236}">
                  <a16:creationId xmlns:a16="http://schemas.microsoft.com/office/drawing/2014/main" id="{6532A2DC-7675-054B-BBA8-4EAB68107058}"/>
                </a:ext>
              </a:extLst>
            </p:cNvPr>
            <p:cNvSpPr>
              <a:spLocks noChangeArrowheads="1"/>
            </p:cNvSpPr>
            <p:nvPr/>
          </p:nvSpPr>
          <p:spPr bwMode="auto">
            <a:xfrm>
              <a:off x="2484" y="1796"/>
              <a:ext cx="2984" cy="206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endParaRPr lang="zh-CN" altLang="zh-CN" sz="2000" b="1"/>
            </a:p>
          </p:txBody>
        </p:sp>
      </p:grpSp>
      <p:sp>
        <p:nvSpPr>
          <p:cNvPr id="162820" name="Rectangle 7">
            <a:extLst>
              <a:ext uri="{FF2B5EF4-FFF2-40B4-BE49-F238E27FC236}">
                <a16:creationId xmlns:a16="http://schemas.microsoft.com/office/drawing/2014/main" id="{B2A084AF-DB87-6F47-990B-A2123EBC9AA6}"/>
              </a:ext>
            </a:extLst>
          </p:cNvPr>
          <p:cNvSpPr>
            <a:spLocks noChangeArrowheads="1"/>
          </p:cNvSpPr>
          <p:nvPr/>
        </p:nvSpPr>
        <p:spPr bwMode="auto">
          <a:xfrm>
            <a:off x="1936750" y="4676775"/>
            <a:ext cx="269875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r">
              <a:spcBef>
                <a:spcPct val="0"/>
              </a:spcBef>
              <a:buFontTx/>
              <a:buNone/>
            </a:pPr>
            <a:r>
              <a:rPr lang="zh-CN" altLang="en-US" sz="2400" b="1"/>
              <a:t>多媒体数据</a:t>
            </a:r>
          </a:p>
          <a:p>
            <a:pPr algn="r">
              <a:spcBef>
                <a:spcPct val="0"/>
              </a:spcBef>
              <a:buFontTx/>
              <a:buNone/>
            </a:pPr>
            <a:r>
              <a:rPr lang="zh-CN" altLang="en-US" sz="2400" b="1"/>
              <a:t>类型名</a:t>
            </a:r>
            <a:r>
              <a:rPr lang="en-US" altLang="zh-CN" sz="2400" b="1"/>
              <a:t>, </a:t>
            </a:r>
            <a:r>
              <a:rPr lang="zh-CN" altLang="en-US" sz="2400" b="1"/>
              <a:t>子类型名</a:t>
            </a:r>
            <a:r>
              <a:rPr lang="en-US" altLang="zh-CN" sz="2400" b="1"/>
              <a:t>, </a:t>
            </a:r>
          </a:p>
          <a:p>
            <a:pPr algn="r">
              <a:spcBef>
                <a:spcPct val="0"/>
              </a:spcBef>
              <a:buFontTx/>
              <a:buNone/>
            </a:pPr>
            <a:r>
              <a:rPr lang="zh-CN" altLang="en-US" sz="2400" b="1"/>
              <a:t>参数声明</a:t>
            </a:r>
          </a:p>
        </p:txBody>
      </p:sp>
      <p:sp>
        <p:nvSpPr>
          <p:cNvPr id="162821" name="Rectangle 8">
            <a:extLst>
              <a:ext uri="{FF2B5EF4-FFF2-40B4-BE49-F238E27FC236}">
                <a16:creationId xmlns:a16="http://schemas.microsoft.com/office/drawing/2014/main" id="{E30E4C4F-414B-7443-9327-2CDC9D72289E}"/>
              </a:ext>
            </a:extLst>
          </p:cNvPr>
          <p:cNvSpPr>
            <a:spLocks noChangeArrowheads="1"/>
          </p:cNvSpPr>
          <p:nvPr/>
        </p:nvSpPr>
        <p:spPr bwMode="auto">
          <a:xfrm>
            <a:off x="2668588" y="3889375"/>
            <a:ext cx="2032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zh-CN" altLang="en-US" sz="2400" b="1"/>
              <a:t>用来编码数据</a:t>
            </a:r>
          </a:p>
          <a:p>
            <a:pPr algn="ctr">
              <a:spcBef>
                <a:spcPct val="0"/>
              </a:spcBef>
              <a:buFontTx/>
              <a:buNone/>
            </a:pPr>
            <a:r>
              <a:rPr lang="zh-CN" altLang="en-US" sz="2400" b="1"/>
              <a:t>的方法</a:t>
            </a:r>
          </a:p>
        </p:txBody>
      </p:sp>
      <p:sp>
        <p:nvSpPr>
          <p:cNvPr id="162822" name="Rectangle 9">
            <a:extLst>
              <a:ext uri="{FF2B5EF4-FFF2-40B4-BE49-F238E27FC236}">
                <a16:creationId xmlns:a16="http://schemas.microsoft.com/office/drawing/2014/main" id="{E56BF15E-0F9E-4C4E-8A94-2E5BC2231311}"/>
              </a:ext>
            </a:extLst>
          </p:cNvPr>
          <p:cNvSpPr>
            <a:spLocks noChangeArrowheads="1"/>
          </p:cNvSpPr>
          <p:nvPr/>
        </p:nvSpPr>
        <p:spPr bwMode="auto">
          <a:xfrm>
            <a:off x="2736850" y="3351213"/>
            <a:ext cx="17129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400" b="1"/>
              <a:t>MIME</a:t>
            </a:r>
            <a:r>
              <a:rPr lang="zh-CN" altLang="en-US" sz="2400" b="1"/>
              <a:t>版本</a:t>
            </a:r>
          </a:p>
        </p:txBody>
      </p:sp>
      <p:sp>
        <p:nvSpPr>
          <p:cNvPr id="162823" name="Rectangle 10">
            <a:extLst>
              <a:ext uri="{FF2B5EF4-FFF2-40B4-BE49-F238E27FC236}">
                <a16:creationId xmlns:a16="http://schemas.microsoft.com/office/drawing/2014/main" id="{D5FD3DCC-FB82-7045-9152-1A0E60090F3A}"/>
              </a:ext>
            </a:extLst>
          </p:cNvPr>
          <p:cNvSpPr>
            <a:spLocks noChangeArrowheads="1"/>
          </p:cNvSpPr>
          <p:nvPr/>
        </p:nvSpPr>
        <p:spPr bwMode="auto">
          <a:xfrm>
            <a:off x="2667000" y="5857875"/>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zh-CN" altLang="en-US" sz="2400" b="1"/>
              <a:t>编码后的数据</a:t>
            </a:r>
          </a:p>
        </p:txBody>
      </p:sp>
      <p:sp>
        <p:nvSpPr>
          <p:cNvPr id="162824" name="Line 11">
            <a:extLst>
              <a:ext uri="{FF2B5EF4-FFF2-40B4-BE49-F238E27FC236}">
                <a16:creationId xmlns:a16="http://schemas.microsoft.com/office/drawing/2014/main" id="{88BAC834-4C64-9D49-8A04-429A19720EA6}"/>
              </a:ext>
            </a:extLst>
          </p:cNvPr>
          <p:cNvSpPr>
            <a:spLocks noChangeShapeType="1"/>
          </p:cNvSpPr>
          <p:nvPr/>
        </p:nvSpPr>
        <p:spPr bwMode="auto">
          <a:xfrm>
            <a:off x="4552950" y="3625850"/>
            <a:ext cx="1155700" cy="546100"/>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62825" name="Line 12">
            <a:extLst>
              <a:ext uri="{FF2B5EF4-FFF2-40B4-BE49-F238E27FC236}">
                <a16:creationId xmlns:a16="http://schemas.microsoft.com/office/drawing/2014/main" id="{E9567DAA-9645-7E41-9865-02C27C344439}"/>
              </a:ext>
            </a:extLst>
          </p:cNvPr>
          <p:cNvSpPr>
            <a:spLocks noChangeShapeType="1"/>
          </p:cNvSpPr>
          <p:nvPr/>
        </p:nvSpPr>
        <p:spPr bwMode="auto">
          <a:xfrm>
            <a:off x="4527550" y="4260850"/>
            <a:ext cx="1181100" cy="190500"/>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62826" name="Line 13">
            <a:extLst>
              <a:ext uri="{FF2B5EF4-FFF2-40B4-BE49-F238E27FC236}">
                <a16:creationId xmlns:a16="http://schemas.microsoft.com/office/drawing/2014/main" id="{AAB3133E-5A0F-7347-9ABC-A706BA3FC9D0}"/>
              </a:ext>
            </a:extLst>
          </p:cNvPr>
          <p:cNvSpPr>
            <a:spLocks noChangeShapeType="1"/>
          </p:cNvSpPr>
          <p:nvPr/>
        </p:nvSpPr>
        <p:spPr bwMode="auto">
          <a:xfrm flipV="1">
            <a:off x="4502150" y="4768850"/>
            <a:ext cx="1244600" cy="355600"/>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62827" name="Line 14">
            <a:extLst>
              <a:ext uri="{FF2B5EF4-FFF2-40B4-BE49-F238E27FC236}">
                <a16:creationId xmlns:a16="http://schemas.microsoft.com/office/drawing/2014/main" id="{B8731795-E945-5F4D-8C48-570F139788B7}"/>
              </a:ext>
            </a:extLst>
          </p:cNvPr>
          <p:cNvSpPr>
            <a:spLocks noChangeShapeType="1"/>
          </p:cNvSpPr>
          <p:nvPr/>
        </p:nvSpPr>
        <p:spPr bwMode="auto">
          <a:xfrm flipV="1">
            <a:off x="4540250" y="5518150"/>
            <a:ext cx="1003300" cy="508000"/>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62828" name="Freeform 15">
            <a:extLst>
              <a:ext uri="{FF2B5EF4-FFF2-40B4-BE49-F238E27FC236}">
                <a16:creationId xmlns:a16="http://schemas.microsoft.com/office/drawing/2014/main" id="{07496780-244B-5940-A023-66BA53C3969A}"/>
              </a:ext>
            </a:extLst>
          </p:cNvPr>
          <p:cNvSpPr>
            <a:spLocks/>
          </p:cNvSpPr>
          <p:nvPr/>
        </p:nvSpPr>
        <p:spPr bwMode="auto">
          <a:xfrm>
            <a:off x="5567363" y="5159375"/>
            <a:ext cx="311150" cy="1143000"/>
          </a:xfrm>
          <a:custGeom>
            <a:avLst/>
            <a:gdLst>
              <a:gd name="T0" fmla="*/ 2147483646 w 196"/>
              <a:gd name="T1" fmla="*/ 2147483646 h 556"/>
              <a:gd name="T2" fmla="*/ 0 w 196"/>
              <a:gd name="T3" fmla="*/ 0 h 556"/>
              <a:gd name="T4" fmla="*/ 0 w 196"/>
              <a:gd name="T5" fmla="*/ 2147483646 h 556"/>
              <a:gd name="T6" fmla="*/ 2147483646 w 196"/>
              <a:gd name="T7" fmla="*/ 2147483646 h 556"/>
              <a:gd name="T8" fmla="*/ 0 60000 65536"/>
              <a:gd name="T9" fmla="*/ 0 60000 65536"/>
              <a:gd name="T10" fmla="*/ 0 60000 65536"/>
              <a:gd name="T11" fmla="*/ 0 60000 65536"/>
              <a:gd name="T12" fmla="*/ 0 w 196"/>
              <a:gd name="T13" fmla="*/ 0 h 556"/>
              <a:gd name="T14" fmla="*/ 196 w 196"/>
              <a:gd name="T15" fmla="*/ 556 h 556"/>
            </a:gdLst>
            <a:ahLst/>
            <a:cxnLst>
              <a:cxn ang="T8">
                <a:pos x="T0" y="T1"/>
              </a:cxn>
              <a:cxn ang="T9">
                <a:pos x="T2" y="T3"/>
              </a:cxn>
              <a:cxn ang="T10">
                <a:pos x="T4" y="T5"/>
              </a:cxn>
              <a:cxn ang="T11">
                <a:pos x="T6" y="T7"/>
              </a:cxn>
            </a:cxnLst>
            <a:rect l="T12" t="T13" r="T14" b="T15"/>
            <a:pathLst>
              <a:path w="196" h="556">
                <a:moveTo>
                  <a:pt x="159" y="3"/>
                </a:moveTo>
                <a:lnTo>
                  <a:pt x="0" y="0"/>
                </a:lnTo>
                <a:lnTo>
                  <a:pt x="0" y="555"/>
                </a:lnTo>
                <a:lnTo>
                  <a:pt x="195" y="552"/>
                </a:lnTo>
              </a:path>
            </a:pathLst>
          </a:custGeom>
          <a:noFill/>
          <a:ln w="127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Title 1">
            <a:extLst>
              <a:ext uri="{FF2B5EF4-FFF2-40B4-BE49-F238E27FC236}">
                <a16:creationId xmlns:a16="http://schemas.microsoft.com/office/drawing/2014/main" id="{37CD2F12-9599-204B-9FE8-6D7C38AF4036}"/>
              </a:ext>
            </a:extLst>
          </p:cNvPr>
          <p:cNvSpPr txBox="1">
            <a:spLocks/>
          </p:cNvSpPr>
          <p:nvPr/>
        </p:nvSpPr>
        <p:spPr>
          <a:xfrm>
            <a:off x="611559" y="175643"/>
            <a:ext cx="430482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因特网中的电子邮件</a:t>
            </a:r>
            <a:r>
              <a:rPr lang="en-US" altLang="zh-CN" sz="1800" dirty="0">
                <a:solidFill>
                  <a:schemeClr val="tx1">
                    <a:lumMod val="65000"/>
                    <a:lumOff val="35000"/>
                  </a:schemeClr>
                </a:solidFill>
                <a:latin typeface="+mn-lt"/>
                <a:ea typeface="+mn-ea"/>
                <a:cs typeface="+mn-ea"/>
                <a:sym typeface="+mn-lt"/>
              </a:rPr>
              <a:t>SMTP,POP3,IMAP</a:t>
            </a:r>
            <a:endParaRPr lang="zh-CN" altLang="en-US" sz="1800" dirty="0">
              <a:solidFill>
                <a:schemeClr val="tx1">
                  <a:lumMod val="65000"/>
                  <a:lumOff val="35000"/>
                </a:schemeClr>
              </a:solidFill>
              <a:latin typeface="+mn-lt"/>
              <a:ea typeface="+mn-ea"/>
              <a:cs typeface="+mn-ea"/>
              <a:sym typeface="+mn-lt"/>
            </a:endParaRPr>
          </a:p>
        </p:txBody>
      </p:sp>
    </p:spTree>
    <p:extLst>
      <p:ext uri="{BB962C8B-B14F-4D97-AF65-F5344CB8AC3E}">
        <p14:creationId xmlns:p14="http://schemas.microsoft.com/office/powerpoint/2010/main" val="41465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3">
            <a:extLst>
              <a:ext uri="{FF2B5EF4-FFF2-40B4-BE49-F238E27FC236}">
                <a16:creationId xmlns:a16="http://schemas.microsoft.com/office/drawing/2014/main" id="{04437ACC-D695-FF4C-8934-D6308980EED1}"/>
              </a:ext>
            </a:extLst>
          </p:cNvPr>
          <p:cNvSpPr>
            <a:spLocks noGrp="1" noChangeArrowheads="1"/>
          </p:cNvSpPr>
          <p:nvPr>
            <p:ph type="body" sz="half" idx="1"/>
          </p:nvPr>
        </p:nvSpPr>
        <p:spPr>
          <a:xfrm>
            <a:off x="820615" y="3652530"/>
            <a:ext cx="11183816" cy="2393950"/>
          </a:xfrm>
          <a:noFill/>
        </p:spPr>
        <p:txBody>
          <a:bodyPr/>
          <a:lstStyle/>
          <a:p>
            <a:r>
              <a:rPr lang="zh-CN" altLang="en-US" sz="2800" b="1" dirty="0"/>
              <a:t>邮件访问协议</a:t>
            </a:r>
            <a:r>
              <a:rPr lang="en-US" altLang="zh-CN" sz="2800" b="1" dirty="0"/>
              <a:t>: </a:t>
            </a:r>
            <a:r>
              <a:rPr lang="zh-CN" altLang="en-US" sz="2800" dirty="0"/>
              <a:t>从服务器获取邮件</a:t>
            </a:r>
            <a:r>
              <a:rPr lang="zh-CN" altLang="en-US" sz="2800" dirty="0" smtClean="0"/>
              <a:t>消息</a:t>
            </a:r>
            <a:endParaRPr lang="zh-CN" altLang="en-US" sz="2800" dirty="0"/>
          </a:p>
          <a:p>
            <a:pPr lvl="1"/>
            <a:r>
              <a:rPr lang="en-US" altLang="zh-CN" sz="2400" b="1" dirty="0"/>
              <a:t>POP: </a:t>
            </a:r>
            <a:r>
              <a:rPr lang="en-US" altLang="zh-CN" sz="2400" dirty="0"/>
              <a:t>Post Office Protocol </a:t>
            </a:r>
            <a:r>
              <a:rPr lang="zh-CN" altLang="en-US" sz="2400" dirty="0"/>
              <a:t>邮局协议</a:t>
            </a:r>
            <a:r>
              <a:rPr lang="en-US" altLang="zh-CN" sz="2400" dirty="0"/>
              <a:t>[RFC 1939]110</a:t>
            </a:r>
            <a:r>
              <a:rPr lang="zh-CN" altLang="en-US" sz="2400" dirty="0"/>
              <a:t>端口号</a:t>
            </a:r>
          </a:p>
          <a:p>
            <a:pPr lvl="2"/>
            <a:r>
              <a:rPr lang="zh-CN" altLang="en-US" sz="2800" dirty="0"/>
              <a:t>身份认证 </a:t>
            </a:r>
            <a:r>
              <a:rPr lang="en-US" altLang="zh-CN" sz="2800" dirty="0"/>
              <a:t>(</a:t>
            </a:r>
            <a:r>
              <a:rPr lang="zh-CN" altLang="en-US" sz="2800" dirty="0"/>
              <a:t>代理 </a:t>
            </a:r>
            <a:r>
              <a:rPr lang="en-US" altLang="zh-CN" sz="2800" dirty="0"/>
              <a:t>&lt;--&gt;</a:t>
            </a:r>
            <a:r>
              <a:rPr lang="zh-CN" altLang="en-US" sz="2800" dirty="0"/>
              <a:t>服务器</a:t>
            </a:r>
            <a:r>
              <a:rPr lang="en-US" altLang="zh-CN" sz="2800" dirty="0"/>
              <a:t>) </a:t>
            </a:r>
            <a:r>
              <a:rPr lang="zh-CN" altLang="en-US" sz="2800" dirty="0"/>
              <a:t>并 下载邮件</a:t>
            </a:r>
            <a:r>
              <a:rPr lang="zh-CN" altLang="en-US" sz="2800" dirty="0" smtClean="0"/>
              <a:t>消息</a:t>
            </a:r>
            <a:endParaRPr lang="en-US" altLang="zh-CN" sz="2800" dirty="0" smtClean="0"/>
          </a:p>
          <a:p>
            <a:pPr lvl="1" eaLnBrk="1" hangingPunct="1"/>
            <a:r>
              <a:rPr lang="en-US" altLang="zh-CN" sz="2800" b="1" dirty="0" smtClean="0"/>
              <a:t>IMAP</a:t>
            </a:r>
            <a:r>
              <a:rPr lang="en-US" altLang="zh-CN" sz="2800" b="1" dirty="0"/>
              <a:t>: </a:t>
            </a:r>
            <a:r>
              <a:rPr lang="en-US" altLang="zh-CN" sz="2800" dirty="0"/>
              <a:t>Internet Message Access Protocol [RFC 3501] 143</a:t>
            </a:r>
            <a:r>
              <a:rPr lang="zh-CN" altLang="en-US" sz="2800" dirty="0"/>
              <a:t>端口</a:t>
            </a:r>
          </a:p>
          <a:p>
            <a:pPr lvl="2" eaLnBrk="1" hangingPunct="1"/>
            <a:r>
              <a:rPr lang="zh-CN" altLang="en-US" sz="2400" dirty="0"/>
              <a:t>更多功能特征 </a:t>
            </a:r>
            <a:r>
              <a:rPr lang="en-US" altLang="zh-CN" sz="2400" dirty="0"/>
              <a:t>(</a:t>
            </a:r>
            <a:r>
              <a:rPr lang="zh-CN" altLang="en-US" sz="2400" dirty="0"/>
              <a:t>更复杂！</a:t>
            </a:r>
            <a:r>
              <a:rPr lang="en-US" altLang="zh-CN" sz="2400" dirty="0"/>
              <a:t>)</a:t>
            </a:r>
          </a:p>
          <a:p>
            <a:pPr lvl="2" eaLnBrk="1" hangingPunct="1"/>
            <a:r>
              <a:rPr lang="zh-CN" altLang="en-US" sz="2400" dirty="0"/>
              <a:t>允许用户像对待本地邮箱那样操纵远程邮箱的邮件</a:t>
            </a:r>
          </a:p>
          <a:p>
            <a:pPr lvl="1" eaLnBrk="1" hangingPunct="1"/>
            <a:r>
              <a:rPr lang="en-US" altLang="zh-CN" sz="2800" b="1" dirty="0"/>
              <a:t>HTTP: </a:t>
            </a:r>
            <a:r>
              <a:rPr lang="en-US" altLang="zh-CN" sz="2800" dirty="0"/>
              <a:t>Hotmail , Yahoo! Mail, etc.</a:t>
            </a:r>
          </a:p>
        </p:txBody>
      </p:sp>
      <p:sp>
        <p:nvSpPr>
          <p:cNvPr id="166915" name="Line 4">
            <a:extLst>
              <a:ext uri="{FF2B5EF4-FFF2-40B4-BE49-F238E27FC236}">
                <a16:creationId xmlns:a16="http://schemas.microsoft.com/office/drawing/2014/main" id="{7AFCC7DF-2F33-4C45-A6FB-32F5FF458F8C}"/>
              </a:ext>
            </a:extLst>
          </p:cNvPr>
          <p:cNvSpPr>
            <a:spLocks noChangeShapeType="1"/>
          </p:cNvSpPr>
          <p:nvPr/>
        </p:nvSpPr>
        <p:spPr bwMode="auto">
          <a:xfrm>
            <a:off x="2978150" y="2381250"/>
            <a:ext cx="974725" cy="11113"/>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nvGrpSpPr>
          <p:cNvPr id="166916" name="Group 9">
            <a:extLst>
              <a:ext uri="{FF2B5EF4-FFF2-40B4-BE49-F238E27FC236}">
                <a16:creationId xmlns:a16="http://schemas.microsoft.com/office/drawing/2014/main" id="{210E84C2-CBB1-0C4A-84CF-A10683371765}"/>
              </a:ext>
            </a:extLst>
          </p:cNvPr>
          <p:cNvGrpSpPr>
            <a:grpSpLocks/>
          </p:cNvGrpSpPr>
          <p:nvPr/>
        </p:nvGrpSpPr>
        <p:grpSpPr bwMode="auto">
          <a:xfrm>
            <a:off x="8583613" y="1589088"/>
            <a:ext cx="944562" cy="1120775"/>
            <a:chOff x="4444" y="944"/>
            <a:chExt cx="379" cy="423"/>
          </a:xfrm>
        </p:grpSpPr>
        <p:graphicFrame>
          <p:nvGraphicFramePr>
            <p:cNvPr id="166983" name="Object 5">
              <a:extLst>
                <a:ext uri="{FF2B5EF4-FFF2-40B4-BE49-F238E27FC236}">
                  <a16:creationId xmlns:a16="http://schemas.microsoft.com/office/drawing/2014/main" id="{D5D75D20-C9BE-6243-9ED1-DC5F606915E0}"/>
                </a:ext>
              </a:extLst>
            </p:cNvPr>
            <p:cNvGraphicFramePr>
              <a:graphicFrameLocks/>
            </p:cNvGraphicFramePr>
            <p:nvPr/>
          </p:nvGraphicFramePr>
          <p:xfrm>
            <a:off x="4476" y="944"/>
            <a:ext cx="324" cy="268"/>
          </p:xfrm>
          <a:graphic>
            <a:graphicData uri="http://schemas.openxmlformats.org/presentationml/2006/ole">
              <mc:AlternateContent xmlns:mc="http://schemas.openxmlformats.org/markup-compatibility/2006">
                <mc:Choice xmlns:v="urn:schemas-microsoft-com:vml" Requires="v">
                  <p:oleObj spid="_x0000_s4144" name="Clip" r:id="rId4" imgW="3670300" imgH="2959100" progId="MS_ClipArt_Gallery.2">
                    <p:embed/>
                  </p:oleObj>
                </mc:Choice>
                <mc:Fallback>
                  <p:oleObj name="Clip" r:id="rId4" imgW="3670300" imgH="2959100" progId="MS_ClipArt_Gallery.2">
                    <p:embed/>
                    <p:pic>
                      <p:nvPicPr>
                        <p:cNvPr id="166983" name="Object 5">
                          <a:extLst>
                            <a:ext uri="{FF2B5EF4-FFF2-40B4-BE49-F238E27FC236}">
                              <a16:creationId xmlns:a16="http://schemas.microsoft.com/office/drawing/2014/main" id="{D5D75D20-C9BE-6243-9ED1-DC5F606915E0}"/>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6" y="944"/>
                          <a:ext cx="32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66984" name="Group 8">
              <a:extLst>
                <a:ext uri="{FF2B5EF4-FFF2-40B4-BE49-F238E27FC236}">
                  <a16:creationId xmlns:a16="http://schemas.microsoft.com/office/drawing/2014/main" id="{DC783B6F-3E3C-9A42-9300-0B9851332CB5}"/>
                </a:ext>
              </a:extLst>
            </p:cNvPr>
            <p:cNvGrpSpPr>
              <a:grpSpLocks/>
            </p:cNvGrpSpPr>
            <p:nvPr/>
          </p:nvGrpSpPr>
          <p:grpSpPr bwMode="auto">
            <a:xfrm>
              <a:off x="4444" y="1115"/>
              <a:ext cx="379" cy="252"/>
              <a:chOff x="4444" y="1115"/>
              <a:chExt cx="379" cy="252"/>
            </a:xfrm>
          </p:grpSpPr>
          <p:sp>
            <p:nvSpPr>
              <p:cNvPr id="166985" name="Rectangle 6">
                <a:extLst>
                  <a:ext uri="{FF2B5EF4-FFF2-40B4-BE49-F238E27FC236}">
                    <a16:creationId xmlns:a16="http://schemas.microsoft.com/office/drawing/2014/main" id="{907C26AD-F835-2F45-9891-16098D518469}"/>
                  </a:ext>
                </a:extLst>
              </p:cNvPr>
              <p:cNvSpPr>
                <a:spLocks noChangeArrowheads="1"/>
              </p:cNvSpPr>
              <p:nvPr/>
            </p:nvSpPr>
            <p:spPr bwMode="auto">
              <a:xfrm>
                <a:off x="4444" y="1128"/>
                <a:ext cx="379" cy="239"/>
              </a:xfrm>
              <a:prstGeom prst="rect">
                <a:avLst/>
              </a:prstGeom>
              <a:solidFill>
                <a:schemeClr val="hlink"/>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solidFill>
                    <a:schemeClr val="bg1"/>
                  </a:solidFill>
                </a:endParaRPr>
              </a:p>
            </p:txBody>
          </p:sp>
          <p:sp>
            <p:nvSpPr>
              <p:cNvPr id="166986" name="Rectangle 7">
                <a:extLst>
                  <a:ext uri="{FF2B5EF4-FFF2-40B4-BE49-F238E27FC236}">
                    <a16:creationId xmlns:a16="http://schemas.microsoft.com/office/drawing/2014/main" id="{BA7DCB67-D2B7-2D4D-AEF5-928E215A351B}"/>
                  </a:ext>
                </a:extLst>
              </p:cNvPr>
              <p:cNvSpPr>
                <a:spLocks noChangeArrowheads="1"/>
              </p:cNvSpPr>
              <p:nvPr/>
            </p:nvSpPr>
            <p:spPr bwMode="auto">
              <a:xfrm>
                <a:off x="4470" y="1115"/>
                <a:ext cx="33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800">
                    <a:solidFill>
                      <a:schemeClr val="bg1"/>
                    </a:solidFill>
                  </a:rPr>
                  <a:t>user</a:t>
                </a:r>
              </a:p>
              <a:p>
                <a:pPr algn="ctr">
                  <a:spcBef>
                    <a:spcPct val="0"/>
                  </a:spcBef>
                  <a:buFontTx/>
                  <a:buNone/>
                </a:pPr>
                <a:r>
                  <a:rPr lang="en-US" altLang="zh-CN" sz="1800">
                    <a:solidFill>
                      <a:schemeClr val="bg1"/>
                    </a:solidFill>
                  </a:rPr>
                  <a:t>agent</a:t>
                </a:r>
              </a:p>
            </p:txBody>
          </p:sp>
        </p:grpSp>
      </p:grpSp>
      <p:grpSp>
        <p:nvGrpSpPr>
          <p:cNvPr id="166917" name="Group 18">
            <a:extLst>
              <a:ext uri="{FF2B5EF4-FFF2-40B4-BE49-F238E27FC236}">
                <a16:creationId xmlns:a16="http://schemas.microsoft.com/office/drawing/2014/main" id="{56E6A501-A6C4-624D-9A7F-0B393004C311}"/>
              </a:ext>
            </a:extLst>
          </p:cNvPr>
          <p:cNvGrpSpPr>
            <a:grpSpLocks/>
          </p:cNvGrpSpPr>
          <p:nvPr/>
        </p:nvGrpSpPr>
        <p:grpSpPr bwMode="auto">
          <a:xfrm>
            <a:off x="4181475" y="1528763"/>
            <a:ext cx="519113" cy="987425"/>
            <a:chOff x="1975" y="1029"/>
            <a:chExt cx="224" cy="587"/>
          </a:xfrm>
        </p:grpSpPr>
        <p:sp>
          <p:nvSpPr>
            <p:cNvPr id="166975" name="AutoShape 10">
              <a:extLst>
                <a:ext uri="{FF2B5EF4-FFF2-40B4-BE49-F238E27FC236}">
                  <a16:creationId xmlns:a16="http://schemas.microsoft.com/office/drawing/2014/main" id="{6028812B-C7BC-C94A-9389-4A13DC4C9532}"/>
                </a:ext>
              </a:extLst>
            </p:cNvPr>
            <p:cNvSpPr>
              <a:spLocks noChangeArrowheads="1"/>
            </p:cNvSpPr>
            <p:nvPr/>
          </p:nvSpPr>
          <p:spPr bwMode="auto">
            <a:xfrm>
              <a:off x="1975" y="1480"/>
              <a:ext cx="224" cy="136"/>
            </a:xfrm>
            <a:prstGeom prst="parallelogram">
              <a:avLst>
                <a:gd name="adj" fmla="val 63435"/>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66976" name="Rectangle 11">
              <a:extLst>
                <a:ext uri="{FF2B5EF4-FFF2-40B4-BE49-F238E27FC236}">
                  <a16:creationId xmlns:a16="http://schemas.microsoft.com/office/drawing/2014/main" id="{37059C42-1352-A740-B0DE-9AC04451689D}"/>
                </a:ext>
              </a:extLst>
            </p:cNvPr>
            <p:cNvSpPr>
              <a:spLocks noChangeArrowheads="1"/>
            </p:cNvSpPr>
            <p:nvPr/>
          </p:nvSpPr>
          <p:spPr bwMode="auto">
            <a:xfrm>
              <a:off x="2088" y="1032"/>
              <a:ext cx="104" cy="45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66977" name="Rectangle 12">
              <a:extLst>
                <a:ext uri="{FF2B5EF4-FFF2-40B4-BE49-F238E27FC236}">
                  <a16:creationId xmlns:a16="http://schemas.microsoft.com/office/drawing/2014/main" id="{FAAB33FD-E689-9E40-9EFC-0C6926552E79}"/>
                </a:ext>
              </a:extLst>
            </p:cNvPr>
            <p:cNvSpPr>
              <a:spLocks noChangeArrowheads="1"/>
            </p:cNvSpPr>
            <p:nvPr/>
          </p:nvSpPr>
          <p:spPr bwMode="auto">
            <a:xfrm>
              <a:off x="1977" y="1161"/>
              <a:ext cx="140" cy="450"/>
            </a:xfrm>
            <a:prstGeom prst="rect">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66978" name="AutoShape 13">
              <a:extLst>
                <a:ext uri="{FF2B5EF4-FFF2-40B4-BE49-F238E27FC236}">
                  <a16:creationId xmlns:a16="http://schemas.microsoft.com/office/drawing/2014/main" id="{44388187-3476-1646-9A9C-1A170AC4ABF9}"/>
                </a:ext>
              </a:extLst>
            </p:cNvPr>
            <p:cNvSpPr>
              <a:spLocks noChangeArrowheads="1"/>
            </p:cNvSpPr>
            <p:nvPr/>
          </p:nvSpPr>
          <p:spPr bwMode="auto">
            <a:xfrm>
              <a:off x="1976" y="1029"/>
              <a:ext cx="222" cy="134"/>
            </a:xfrm>
            <a:prstGeom prst="parallelogram">
              <a:avLst>
                <a:gd name="adj" fmla="val 63807"/>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66979" name="Line 14">
              <a:extLst>
                <a:ext uri="{FF2B5EF4-FFF2-40B4-BE49-F238E27FC236}">
                  <a16:creationId xmlns:a16="http://schemas.microsoft.com/office/drawing/2014/main" id="{F8588B78-F4F5-4548-8F66-489D0FFC019D}"/>
                </a:ext>
              </a:extLst>
            </p:cNvPr>
            <p:cNvSpPr>
              <a:spLocks noChangeShapeType="1"/>
            </p:cNvSpPr>
            <p:nvPr/>
          </p:nvSpPr>
          <p:spPr bwMode="auto">
            <a:xfrm>
              <a:off x="2199" y="1038"/>
              <a:ext cx="0" cy="44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6980" name="Line 15">
              <a:extLst>
                <a:ext uri="{FF2B5EF4-FFF2-40B4-BE49-F238E27FC236}">
                  <a16:creationId xmlns:a16="http://schemas.microsoft.com/office/drawing/2014/main" id="{97CF1B21-454F-6940-8442-A3BCC9B99A24}"/>
                </a:ext>
              </a:extLst>
            </p:cNvPr>
            <p:cNvSpPr>
              <a:spLocks noChangeShapeType="1"/>
            </p:cNvSpPr>
            <p:nvPr/>
          </p:nvSpPr>
          <p:spPr bwMode="auto">
            <a:xfrm flipH="1">
              <a:off x="2118" y="1480"/>
              <a:ext cx="81" cy="1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6981" name="Rectangle 16">
              <a:extLst>
                <a:ext uri="{FF2B5EF4-FFF2-40B4-BE49-F238E27FC236}">
                  <a16:creationId xmlns:a16="http://schemas.microsoft.com/office/drawing/2014/main" id="{08AFB9FC-F003-A642-8E8D-ECB435CCA92A}"/>
                </a:ext>
              </a:extLst>
            </p:cNvPr>
            <p:cNvSpPr>
              <a:spLocks noChangeArrowheads="1"/>
            </p:cNvSpPr>
            <p:nvPr/>
          </p:nvSpPr>
          <p:spPr bwMode="auto">
            <a:xfrm>
              <a:off x="1995" y="1221"/>
              <a:ext cx="92" cy="258"/>
            </a:xfrm>
            <a:prstGeom prst="rect">
              <a:avLst/>
            </a:prstGeom>
            <a:solidFill>
              <a:schemeClr val="accent2"/>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66982" name="Rectangle 17">
              <a:extLst>
                <a:ext uri="{FF2B5EF4-FFF2-40B4-BE49-F238E27FC236}">
                  <a16:creationId xmlns:a16="http://schemas.microsoft.com/office/drawing/2014/main" id="{75C19779-1FC5-FD4E-BABB-CC44539E5C3A}"/>
                </a:ext>
              </a:extLst>
            </p:cNvPr>
            <p:cNvSpPr>
              <a:spLocks noChangeArrowheads="1"/>
            </p:cNvSpPr>
            <p:nvPr/>
          </p:nvSpPr>
          <p:spPr bwMode="auto">
            <a:xfrm>
              <a:off x="2008" y="1298"/>
              <a:ext cx="72" cy="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grpSp>
      <p:grpSp>
        <p:nvGrpSpPr>
          <p:cNvPr id="166918" name="Group 35">
            <a:extLst>
              <a:ext uri="{FF2B5EF4-FFF2-40B4-BE49-F238E27FC236}">
                <a16:creationId xmlns:a16="http://schemas.microsoft.com/office/drawing/2014/main" id="{1A5094BE-3F29-A243-8B27-F24657D8BE13}"/>
              </a:ext>
            </a:extLst>
          </p:cNvPr>
          <p:cNvGrpSpPr>
            <a:grpSpLocks/>
          </p:cNvGrpSpPr>
          <p:nvPr/>
        </p:nvGrpSpPr>
        <p:grpSpPr bwMode="auto">
          <a:xfrm>
            <a:off x="3432175" y="2132013"/>
            <a:ext cx="2062163" cy="1547812"/>
            <a:chOff x="1555" y="1264"/>
            <a:chExt cx="1042" cy="699"/>
          </a:xfrm>
        </p:grpSpPr>
        <p:sp>
          <p:nvSpPr>
            <p:cNvPr id="166959" name="Rectangle 19">
              <a:extLst>
                <a:ext uri="{FF2B5EF4-FFF2-40B4-BE49-F238E27FC236}">
                  <a16:creationId xmlns:a16="http://schemas.microsoft.com/office/drawing/2014/main" id="{A7C04FF3-34E2-E149-AECB-A1B676777BE7}"/>
                </a:ext>
              </a:extLst>
            </p:cNvPr>
            <p:cNvSpPr>
              <a:spLocks noChangeArrowheads="1"/>
            </p:cNvSpPr>
            <p:nvPr/>
          </p:nvSpPr>
          <p:spPr bwMode="auto">
            <a:xfrm>
              <a:off x="1555" y="1643"/>
              <a:ext cx="1042"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t>sender’s mail </a:t>
              </a:r>
            </a:p>
            <a:p>
              <a:pPr algn="ctr">
                <a:spcBef>
                  <a:spcPct val="0"/>
                </a:spcBef>
                <a:buFontTx/>
                <a:buNone/>
              </a:pPr>
              <a:r>
                <a:rPr lang="en-US" altLang="zh-CN" sz="2000"/>
                <a:t>server</a:t>
              </a:r>
            </a:p>
          </p:txBody>
        </p:sp>
        <p:grpSp>
          <p:nvGrpSpPr>
            <p:cNvPr id="166960" name="Group 34">
              <a:extLst>
                <a:ext uri="{FF2B5EF4-FFF2-40B4-BE49-F238E27FC236}">
                  <a16:creationId xmlns:a16="http://schemas.microsoft.com/office/drawing/2014/main" id="{9BF0C4BB-AB7A-2C4D-B245-36F18FDC2968}"/>
                </a:ext>
              </a:extLst>
            </p:cNvPr>
            <p:cNvGrpSpPr>
              <a:grpSpLocks/>
            </p:cNvGrpSpPr>
            <p:nvPr/>
          </p:nvGrpSpPr>
          <p:grpSpPr bwMode="auto">
            <a:xfrm>
              <a:off x="1816" y="1264"/>
              <a:ext cx="514" cy="358"/>
              <a:chOff x="1816" y="1264"/>
              <a:chExt cx="514" cy="358"/>
            </a:xfrm>
          </p:grpSpPr>
          <p:sp>
            <p:nvSpPr>
              <p:cNvPr id="166961" name="Rectangle 20">
                <a:extLst>
                  <a:ext uri="{FF2B5EF4-FFF2-40B4-BE49-F238E27FC236}">
                    <a16:creationId xmlns:a16="http://schemas.microsoft.com/office/drawing/2014/main" id="{23CDD49F-BC33-5146-9CB4-978F495FFD55}"/>
                  </a:ext>
                </a:extLst>
              </p:cNvPr>
              <p:cNvSpPr>
                <a:spLocks noChangeArrowheads="1"/>
              </p:cNvSpPr>
              <p:nvPr/>
            </p:nvSpPr>
            <p:spPr bwMode="auto">
              <a:xfrm>
                <a:off x="1816" y="1264"/>
                <a:ext cx="514" cy="358"/>
              </a:xfrm>
              <a:prstGeom prst="rect">
                <a:avLst/>
              </a:prstGeom>
              <a:solidFill>
                <a:schemeClr val="hlink"/>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66962" name="Rectangle 21">
                <a:extLst>
                  <a:ext uri="{FF2B5EF4-FFF2-40B4-BE49-F238E27FC236}">
                    <a16:creationId xmlns:a16="http://schemas.microsoft.com/office/drawing/2014/main" id="{6ADD1688-C142-584E-9799-572495C7AE9F}"/>
                  </a:ext>
                </a:extLst>
              </p:cNvPr>
              <p:cNvSpPr>
                <a:spLocks noChangeArrowheads="1"/>
              </p:cNvSpPr>
              <p:nvPr/>
            </p:nvSpPr>
            <p:spPr bwMode="auto">
              <a:xfrm>
                <a:off x="1840" y="1336"/>
                <a:ext cx="454" cy="124"/>
              </a:xfrm>
              <a:prstGeom prst="rect">
                <a:avLst/>
              </a:prstGeom>
              <a:solidFill>
                <a:srgbClr val="00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66963" name="Line 22">
                <a:extLst>
                  <a:ext uri="{FF2B5EF4-FFF2-40B4-BE49-F238E27FC236}">
                    <a16:creationId xmlns:a16="http://schemas.microsoft.com/office/drawing/2014/main" id="{6E4323A8-1C5F-F241-83C6-4CC36FC10094}"/>
                  </a:ext>
                </a:extLst>
              </p:cNvPr>
              <p:cNvSpPr>
                <a:spLocks noChangeShapeType="1"/>
              </p:cNvSpPr>
              <p:nvPr/>
            </p:nvSpPr>
            <p:spPr bwMode="auto">
              <a:xfrm>
                <a:off x="1891" y="1366"/>
                <a:ext cx="0" cy="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6964" name="Line 23">
                <a:extLst>
                  <a:ext uri="{FF2B5EF4-FFF2-40B4-BE49-F238E27FC236}">
                    <a16:creationId xmlns:a16="http://schemas.microsoft.com/office/drawing/2014/main" id="{4AA80BD8-4381-4C43-970C-23617FAEB913}"/>
                  </a:ext>
                </a:extLst>
              </p:cNvPr>
              <p:cNvSpPr>
                <a:spLocks noChangeShapeType="1"/>
              </p:cNvSpPr>
              <p:nvPr/>
            </p:nvSpPr>
            <p:spPr bwMode="auto">
              <a:xfrm>
                <a:off x="2000" y="1365"/>
                <a:ext cx="0" cy="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6965" name="Line 24">
                <a:extLst>
                  <a:ext uri="{FF2B5EF4-FFF2-40B4-BE49-F238E27FC236}">
                    <a16:creationId xmlns:a16="http://schemas.microsoft.com/office/drawing/2014/main" id="{343AB329-6B96-9543-900D-EF4E3532AE19}"/>
                  </a:ext>
                </a:extLst>
              </p:cNvPr>
              <p:cNvSpPr>
                <a:spLocks noChangeShapeType="1"/>
              </p:cNvSpPr>
              <p:nvPr/>
            </p:nvSpPr>
            <p:spPr bwMode="auto">
              <a:xfrm>
                <a:off x="2055" y="1367"/>
                <a:ext cx="0" cy="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6966" name="Line 25">
                <a:extLst>
                  <a:ext uri="{FF2B5EF4-FFF2-40B4-BE49-F238E27FC236}">
                    <a16:creationId xmlns:a16="http://schemas.microsoft.com/office/drawing/2014/main" id="{207BF632-6095-6C4E-978F-9174396E8D54}"/>
                  </a:ext>
                </a:extLst>
              </p:cNvPr>
              <p:cNvSpPr>
                <a:spLocks noChangeShapeType="1"/>
              </p:cNvSpPr>
              <p:nvPr/>
            </p:nvSpPr>
            <p:spPr bwMode="auto">
              <a:xfrm>
                <a:off x="2112" y="1365"/>
                <a:ext cx="0" cy="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6967" name="Line 26">
                <a:extLst>
                  <a:ext uri="{FF2B5EF4-FFF2-40B4-BE49-F238E27FC236}">
                    <a16:creationId xmlns:a16="http://schemas.microsoft.com/office/drawing/2014/main" id="{D25D812D-C03A-6848-AF19-142110022B4C}"/>
                  </a:ext>
                </a:extLst>
              </p:cNvPr>
              <p:cNvSpPr>
                <a:spLocks noChangeShapeType="1"/>
              </p:cNvSpPr>
              <p:nvPr/>
            </p:nvSpPr>
            <p:spPr bwMode="auto">
              <a:xfrm>
                <a:off x="2173" y="1365"/>
                <a:ext cx="0" cy="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6968" name="Line 27">
                <a:extLst>
                  <a:ext uri="{FF2B5EF4-FFF2-40B4-BE49-F238E27FC236}">
                    <a16:creationId xmlns:a16="http://schemas.microsoft.com/office/drawing/2014/main" id="{C5ACE8FB-FBDD-8246-B209-17D1B6D95FC3}"/>
                  </a:ext>
                </a:extLst>
              </p:cNvPr>
              <p:cNvSpPr>
                <a:spLocks noChangeShapeType="1"/>
              </p:cNvSpPr>
              <p:nvPr/>
            </p:nvSpPr>
            <p:spPr bwMode="auto">
              <a:xfrm>
                <a:off x="2229" y="1365"/>
                <a:ext cx="0" cy="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6969" name="Line 28">
                <a:extLst>
                  <a:ext uri="{FF2B5EF4-FFF2-40B4-BE49-F238E27FC236}">
                    <a16:creationId xmlns:a16="http://schemas.microsoft.com/office/drawing/2014/main" id="{6668ADDF-56C6-F64C-8F0D-C6C8490437A0}"/>
                  </a:ext>
                </a:extLst>
              </p:cNvPr>
              <p:cNvSpPr>
                <a:spLocks noChangeShapeType="1"/>
              </p:cNvSpPr>
              <p:nvPr/>
            </p:nvSpPr>
            <p:spPr bwMode="auto">
              <a:xfrm>
                <a:off x="1944" y="1366"/>
                <a:ext cx="0" cy="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6970" name="Rectangle 29">
                <a:extLst>
                  <a:ext uri="{FF2B5EF4-FFF2-40B4-BE49-F238E27FC236}">
                    <a16:creationId xmlns:a16="http://schemas.microsoft.com/office/drawing/2014/main" id="{1B69FFF0-46F5-F141-AFEF-FA49485FE1EF}"/>
                  </a:ext>
                </a:extLst>
              </p:cNvPr>
              <p:cNvSpPr>
                <a:spLocks noChangeArrowheads="1"/>
              </p:cNvSpPr>
              <p:nvPr/>
            </p:nvSpPr>
            <p:spPr bwMode="auto">
              <a:xfrm>
                <a:off x="1851" y="1506"/>
                <a:ext cx="62" cy="91"/>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66971" name="Rectangle 30">
                <a:extLst>
                  <a:ext uri="{FF2B5EF4-FFF2-40B4-BE49-F238E27FC236}">
                    <a16:creationId xmlns:a16="http://schemas.microsoft.com/office/drawing/2014/main" id="{CFEC05CD-B2E0-2B46-97FE-259773B0AEF8}"/>
                  </a:ext>
                </a:extLst>
              </p:cNvPr>
              <p:cNvSpPr>
                <a:spLocks noChangeArrowheads="1"/>
              </p:cNvSpPr>
              <p:nvPr/>
            </p:nvSpPr>
            <p:spPr bwMode="auto">
              <a:xfrm>
                <a:off x="1937" y="1506"/>
                <a:ext cx="62" cy="91"/>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66972" name="Rectangle 31">
                <a:extLst>
                  <a:ext uri="{FF2B5EF4-FFF2-40B4-BE49-F238E27FC236}">
                    <a16:creationId xmlns:a16="http://schemas.microsoft.com/office/drawing/2014/main" id="{AB67E199-24B5-DE42-828D-13AC348706BB}"/>
                  </a:ext>
                </a:extLst>
              </p:cNvPr>
              <p:cNvSpPr>
                <a:spLocks noChangeArrowheads="1"/>
              </p:cNvSpPr>
              <p:nvPr/>
            </p:nvSpPr>
            <p:spPr bwMode="auto">
              <a:xfrm>
                <a:off x="2023" y="1505"/>
                <a:ext cx="62" cy="91"/>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66973" name="Rectangle 32">
                <a:extLst>
                  <a:ext uri="{FF2B5EF4-FFF2-40B4-BE49-F238E27FC236}">
                    <a16:creationId xmlns:a16="http://schemas.microsoft.com/office/drawing/2014/main" id="{0C4F6A96-FB47-264D-8CE4-AD8157D98812}"/>
                  </a:ext>
                </a:extLst>
              </p:cNvPr>
              <p:cNvSpPr>
                <a:spLocks noChangeArrowheads="1"/>
              </p:cNvSpPr>
              <p:nvPr/>
            </p:nvSpPr>
            <p:spPr bwMode="auto">
              <a:xfrm>
                <a:off x="2120" y="1503"/>
                <a:ext cx="62" cy="91"/>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66974" name="Rectangle 33">
                <a:extLst>
                  <a:ext uri="{FF2B5EF4-FFF2-40B4-BE49-F238E27FC236}">
                    <a16:creationId xmlns:a16="http://schemas.microsoft.com/office/drawing/2014/main" id="{93AAB22E-4207-D542-8F89-E85A4B6FB245}"/>
                  </a:ext>
                </a:extLst>
              </p:cNvPr>
              <p:cNvSpPr>
                <a:spLocks noChangeArrowheads="1"/>
              </p:cNvSpPr>
              <p:nvPr/>
            </p:nvSpPr>
            <p:spPr bwMode="auto">
              <a:xfrm>
                <a:off x="2216" y="1503"/>
                <a:ext cx="62" cy="91"/>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grpSp>
      </p:grpSp>
      <p:grpSp>
        <p:nvGrpSpPr>
          <p:cNvPr id="166919" name="Group 40">
            <a:extLst>
              <a:ext uri="{FF2B5EF4-FFF2-40B4-BE49-F238E27FC236}">
                <a16:creationId xmlns:a16="http://schemas.microsoft.com/office/drawing/2014/main" id="{C7BEE5AF-C1D8-3B49-9899-0CD4503221BE}"/>
              </a:ext>
            </a:extLst>
          </p:cNvPr>
          <p:cNvGrpSpPr>
            <a:grpSpLocks/>
          </p:cNvGrpSpPr>
          <p:nvPr/>
        </p:nvGrpSpPr>
        <p:grpSpPr bwMode="auto">
          <a:xfrm>
            <a:off x="2092325" y="1603375"/>
            <a:ext cx="892175" cy="1147763"/>
            <a:chOff x="970" y="891"/>
            <a:chExt cx="489" cy="581"/>
          </a:xfrm>
        </p:grpSpPr>
        <p:graphicFrame>
          <p:nvGraphicFramePr>
            <p:cNvPr id="166955" name="Object 36">
              <a:extLst>
                <a:ext uri="{FF2B5EF4-FFF2-40B4-BE49-F238E27FC236}">
                  <a16:creationId xmlns:a16="http://schemas.microsoft.com/office/drawing/2014/main" id="{2076B7F2-42AE-6D43-A7D8-4E7D6E21C044}"/>
                </a:ext>
              </a:extLst>
            </p:cNvPr>
            <p:cNvGraphicFramePr>
              <a:graphicFrameLocks/>
            </p:cNvGraphicFramePr>
            <p:nvPr/>
          </p:nvGraphicFramePr>
          <p:xfrm>
            <a:off x="1016" y="891"/>
            <a:ext cx="400" cy="323"/>
          </p:xfrm>
          <a:graphic>
            <a:graphicData uri="http://schemas.openxmlformats.org/presentationml/2006/ole">
              <mc:AlternateContent xmlns:mc="http://schemas.openxmlformats.org/markup-compatibility/2006">
                <mc:Choice xmlns:v="urn:schemas-microsoft-com:vml" Requires="v">
                  <p:oleObj spid="_x0000_s4145" name="Clip" r:id="rId6" imgW="3670300" imgH="2959100" progId="MS_ClipArt_Gallery.2">
                    <p:embed/>
                  </p:oleObj>
                </mc:Choice>
                <mc:Fallback>
                  <p:oleObj name="Clip" r:id="rId6" imgW="3670300" imgH="2959100" progId="MS_ClipArt_Gallery.2">
                    <p:embed/>
                    <p:pic>
                      <p:nvPicPr>
                        <p:cNvPr id="166955" name="Object 36">
                          <a:extLst>
                            <a:ext uri="{FF2B5EF4-FFF2-40B4-BE49-F238E27FC236}">
                              <a16:creationId xmlns:a16="http://schemas.microsoft.com/office/drawing/2014/main" id="{2076B7F2-42AE-6D43-A7D8-4E7D6E21C044}"/>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6" y="891"/>
                          <a:ext cx="400"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6956" name="Group 39">
              <a:extLst>
                <a:ext uri="{FF2B5EF4-FFF2-40B4-BE49-F238E27FC236}">
                  <a16:creationId xmlns:a16="http://schemas.microsoft.com/office/drawing/2014/main" id="{702920FB-72E5-7E40-88DD-B16474E8E249}"/>
                </a:ext>
              </a:extLst>
            </p:cNvPr>
            <p:cNvGrpSpPr>
              <a:grpSpLocks/>
            </p:cNvGrpSpPr>
            <p:nvPr/>
          </p:nvGrpSpPr>
          <p:grpSpPr bwMode="auto">
            <a:xfrm>
              <a:off x="970" y="1111"/>
              <a:ext cx="489" cy="361"/>
              <a:chOff x="970" y="1111"/>
              <a:chExt cx="489" cy="361"/>
            </a:xfrm>
          </p:grpSpPr>
          <p:sp>
            <p:nvSpPr>
              <p:cNvPr id="166957" name="Rectangle 37">
                <a:extLst>
                  <a:ext uri="{FF2B5EF4-FFF2-40B4-BE49-F238E27FC236}">
                    <a16:creationId xmlns:a16="http://schemas.microsoft.com/office/drawing/2014/main" id="{FFEC836E-A884-024E-AC93-6B1240D9C4B1}"/>
                  </a:ext>
                </a:extLst>
              </p:cNvPr>
              <p:cNvSpPr>
                <a:spLocks noChangeArrowheads="1"/>
              </p:cNvSpPr>
              <p:nvPr/>
            </p:nvSpPr>
            <p:spPr bwMode="auto">
              <a:xfrm>
                <a:off x="1017" y="1138"/>
                <a:ext cx="385" cy="334"/>
              </a:xfrm>
              <a:prstGeom prst="rect">
                <a:avLst/>
              </a:prstGeom>
              <a:solidFill>
                <a:schemeClr val="hlink"/>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66958" name="Rectangle 38">
                <a:extLst>
                  <a:ext uri="{FF2B5EF4-FFF2-40B4-BE49-F238E27FC236}">
                    <a16:creationId xmlns:a16="http://schemas.microsoft.com/office/drawing/2014/main" id="{42BD84B9-A65C-7245-889C-1BC618F90588}"/>
                  </a:ext>
                </a:extLst>
              </p:cNvPr>
              <p:cNvSpPr>
                <a:spLocks noChangeArrowheads="1"/>
              </p:cNvSpPr>
              <p:nvPr/>
            </p:nvSpPr>
            <p:spPr bwMode="auto">
              <a:xfrm>
                <a:off x="970" y="1111"/>
                <a:ext cx="489"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chemeClr val="bg1"/>
                    </a:solidFill>
                  </a:rPr>
                  <a:t>user</a:t>
                </a:r>
              </a:p>
              <a:p>
                <a:pPr algn="ctr">
                  <a:spcBef>
                    <a:spcPct val="0"/>
                  </a:spcBef>
                  <a:buFontTx/>
                  <a:buNone/>
                </a:pPr>
                <a:r>
                  <a:rPr lang="en-US" altLang="zh-CN" sz="2000">
                    <a:solidFill>
                      <a:schemeClr val="bg1"/>
                    </a:solidFill>
                  </a:rPr>
                  <a:t>agent</a:t>
                </a:r>
              </a:p>
            </p:txBody>
          </p:sp>
        </p:grpSp>
      </p:grpSp>
      <p:grpSp>
        <p:nvGrpSpPr>
          <p:cNvPr id="166920" name="Group 43">
            <a:extLst>
              <a:ext uri="{FF2B5EF4-FFF2-40B4-BE49-F238E27FC236}">
                <a16:creationId xmlns:a16="http://schemas.microsoft.com/office/drawing/2014/main" id="{009D011A-C3F3-0141-AFD8-8D8E3BF476D9}"/>
              </a:ext>
            </a:extLst>
          </p:cNvPr>
          <p:cNvGrpSpPr>
            <a:grpSpLocks/>
          </p:cNvGrpSpPr>
          <p:nvPr/>
        </p:nvGrpSpPr>
        <p:grpSpPr bwMode="auto">
          <a:xfrm>
            <a:off x="2989263" y="1782763"/>
            <a:ext cx="1028700" cy="463550"/>
            <a:chOff x="1412" y="875"/>
            <a:chExt cx="564" cy="235"/>
          </a:xfrm>
        </p:grpSpPr>
        <p:sp>
          <p:nvSpPr>
            <p:cNvPr id="166953" name="Rectangle 41">
              <a:extLst>
                <a:ext uri="{FF2B5EF4-FFF2-40B4-BE49-F238E27FC236}">
                  <a16:creationId xmlns:a16="http://schemas.microsoft.com/office/drawing/2014/main" id="{E3295B61-8873-3240-944E-CA9DE8CE91FA}"/>
                </a:ext>
              </a:extLst>
            </p:cNvPr>
            <p:cNvSpPr>
              <a:spLocks noChangeArrowheads="1"/>
            </p:cNvSpPr>
            <p:nvPr/>
          </p:nvSpPr>
          <p:spPr bwMode="auto">
            <a:xfrm>
              <a:off x="1422" y="918"/>
              <a:ext cx="54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2800"/>
            </a:p>
          </p:txBody>
        </p:sp>
        <p:sp>
          <p:nvSpPr>
            <p:cNvPr id="166954" name="Rectangle 42">
              <a:extLst>
                <a:ext uri="{FF2B5EF4-FFF2-40B4-BE49-F238E27FC236}">
                  <a16:creationId xmlns:a16="http://schemas.microsoft.com/office/drawing/2014/main" id="{27C04C5B-40A8-894F-8FE5-B336935D1D20}"/>
                </a:ext>
              </a:extLst>
            </p:cNvPr>
            <p:cNvSpPr>
              <a:spLocks noChangeArrowheads="1"/>
            </p:cNvSpPr>
            <p:nvPr/>
          </p:nvSpPr>
          <p:spPr bwMode="auto">
            <a:xfrm>
              <a:off x="1412" y="875"/>
              <a:ext cx="56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400"/>
                <a:t>SMTP</a:t>
              </a:r>
            </a:p>
          </p:txBody>
        </p:sp>
      </p:grpSp>
      <p:grpSp>
        <p:nvGrpSpPr>
          <p:cNvPr id="166921" name="Group 52">
            <a:extLst>
              <a:ext uri="{FF2B5EF4-FFF2-40B4-BE49-F238E27FC236}">
                <a16:creationId xmlns:a16="http://schemas.microsoft.com/office/drawing/2014/main" id="{6D93E614-7202-3E46-BC7D-7CFC6BD85AF1}"/>
              </a:ext>
            </a:extLst>
          </p:cNvPr>
          <p:cNvGrpSpPr>
            <a:grpSpLocks/>
          </p:cNvGrpSpPr>
          <p:nvPr/>
        </p:nvGrpSpPr>
        <p:grpSpPr bwMode="auto">
          <a:xfrm>
            <a:off x="6372225" y="1497013"/>
            <a:ext cx="539750" cy="1222375"/>
            <a:chOff x="3151" y="1029"/>
            <a:chExt cx="224" cy="587"/>
          </a:xfrm>
        </p:grpSpPr>
        <p:sp>
          <p:nvSpPr>
            <p:cNvPr id="166945" name="AutoShape 44">
              <a:extLst>
                <a:ext uri="{FF2B5EF4-FFF2-40B4-BE49-F238E27FC236}">
                  <a16:creationId xmlns:a16="http://schemas.microsoft.com/office/drawing/2014/main" id="{9DD245D1-FD19-0143-B337-1521B0250CF2}"/>
                </a:ext>
              </a:extLst>
            </p:cNvPr>
            <p:cNvSpPr>
              <a:spLocks noChangeArrowheads="1"/>
            </p:cNvSpPr>
            <p:nvPr/>
          </p:nvSpPr>
          <p:spPr bwMode="auto">
            <a:xfrm>
              <a:off x="3151" y="1480"/>
              <a:ext cx="224" cy="136"/>
            </a:xfrm>
            <a:prstGeom prst="parallelogram">
              <a:avLst>
                <a:gd name="adj" fmla="val 63435"/>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66946" name="Rectangle 45">
              <a:extLst>
                <a:ext uri="{FF2B5EF4-FFF2-40B4-BE49-F238E27FC236}">
                  <a16:creationId xmlns:a16="http://schemas.microsoft.com/office/drawing/2014/main" id="{70CD266E-3F09-4B40-9977-EFBA8B84E7B5}"/>
                </a:ext>
              </a:extLst>
            </p:cNvPr>
            <p:cNvSpPr>
              <a:spLocks noChangeArrowheads="1"/>
            </p:cNvSpPr>
            <p:nvPr/>
          </p:nvSpPr>
          <p:spPr bwMode="auto">
            <a:xfrm>
              <a:off x="3264" y="1032"/>
              <a:ext cx="104" cy="452"/>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66947" name="Rectangle 46">
              <a:extLst>
                <a:ext uri="{FF2B5EF4-FFF2-40B4-BE49-F238E27FC236}">
                  <a16:creationId xmlns:a16="http://schemas.microsoft.com/office/drawing/2014/main" id="{EF351521-BC65-424E-9A0E-2D55E662A4A6}"/>
                </a:ext>
              </a:extLst>
            </p:cNvPr>
            <p:cNvSpPr>
              <a:spLocks noChangeArrowheads="1"/>
            </p:cNvSpPr>
            <p:nvPr/>
          </p:nvSpPr>
          <p:spPr bwMode="auto">
            <a:xfrm>
              <a:off x="3153" y="1161"/>
              <a:ext cx="140" cy="450"/>
            </a:xfrm>
            <a:prstGeom prst="rect">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66948" name="AutoShape 47">
              <a:extLst>
                <a:ext uri="{FF2B5EF4-FFF2-40B4-BE49-F238E27FC236}">
                  <a16:creationId xmlns:a16="http://schemas.microsoft.com/office/drawing/2014/main" id="{24FD690D-AD8F-534E-BF01-DC68EF502AE1}"/>
                </a:ext>
              </a:extLst>
            </p:cNvPr>
            <p:cNvSpPr>
              <a:spLocks noChangeArrowheads="1"/>
            </p:cNvSpPr>
            <p:nvPr/>
          </p:nvSpPr>
          <p:spPr bwMode="auto">
            <a:xfrm>
              <a:off x="3152" y="1029"/>
              <a:ext cx="222" cy="134"/>
            </a:xfrm>
            <a:prstGeom prst="parallelogram">
              <a:avLst>
                <a:gd name="adj" fmla="val 63807"/>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66949" name="Line 48">
              <a:extLst>
                <a:ext uri="{FF2B5EF4-FFF2-40B4-BE49-F238E27FC236}">
                  <a16:creationId xmlns:a16="http://schemas.microsoft.com/office/drawing/2014/main" id="{D840394B-951C-1043-BCA4-18354787FD3E}"/>
                </a:ext>
              </a:extLst>
            </p:cNvPr>
            <p:cNvSpPr>
              <a:spLocks noChangeShapeType="1"/>
            </p:cNvSpPr>
            <p:nvPr/>
          </p:nvSpPr>
          <p:spPr bwMode="auto">
            <a:xfrm>
              <a:off x="3375" y="1038"/>
              <a:ext cx="0" cy="44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6950" name="Line 49">
              <a:extLst>
                <a:ext uri="{FF2B5EF4-FFF2-40B4-BE49-F238E27FC236}">
                  <a16:creationId xmlns:a16="http://schemas.microsoft.com/office/drawing/2014/main" id="{ACFE933D-3E61-764A-8903-8A398650E454}"/>
                </a:ext>
              </a:extLst>
            </p:cNvPr>
            <p:cNvSpPr>
              <a:spLocks noChangeShapeType="1"/>
            </p:cNvSpPr>
            <p:nvPr/>
          </p:nvSpPr>
          <p:spPr bwMode="auto">
            <a:xfrm flipH="1">
              <a:off x="3294" y="1480"/>
              <a:ext cx="81" cy="1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6951" name="Rectangle 50">
              <a:extLst>
                <a:ext uri="{FF2B5EF4-FFF2-40B4-BE49-F238E27FC236}">
                  <a16:creationId xmlns:a16="http://schemas.microsoft.com/office/drawing/2014/main" id="{41239E0D-BF3D-9C41-B595-8A18EC126F86}"/>
                </a:ext>
              </a:extLst>
            </p:cNvPr>
            <p:cNvSpPr>
              <a:spLocks noChangeArrowheads="1"/>
            </p:cNvSpPr>
            <p:nvPr/>
          </p:nvSpPr>
          <p:spPr bwMode="auto">
            <a:xfrm>
              <a:off x="3171" y="1221"/>
              <a:ext cx="92" cy="258"/>
            </a:xfrm>
            <a:prstGeom prst="rect">
              <a:avLst/>
            </a:prstGeom>
            <a:solidFill>
              <a:schemeClr val="accent2"/>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66952" name="Rectangle 51">
              <a:extLst>
                <a:ext uri="{FF2B5EF4-FFF2-40B4-BE49-F238E27FC236}">
                  <a16:creationId xmlns:a16="http://schemas.microsoft.com/office/drawing/2014/main" id="{7EF8D65F-3021-6A4C-833E-6EF9BDA75D55}"/>
                </a:ext>
              </a:extLst>
            </p:cNvPr>
            <p:cNvSpPr>
              <a:spLocks noChangeArrowheads="1"/>
            </p:cNvSpPr>
            <p:nvPr/>
          </p:nvSpPr>
          <p:spPr bwMode="auto">
            <a:xfrm>
              <a:off x="3184" y="1298"/>
              <a:ext cx="72" cy="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grpSp>
      <p:sp>
        <p:nvSpPr>
          <p:cNvPr id="166922" name="Line 53">
            <a:extLst>
              <a:ext uri="{FF2B5EF4-FFF2-40B4-BE49-F238E27FC236}">
                <a16:creationId xmlns:a16="http://schemas.microsoft.com/office/drawing/2014/main" id="{CE952B0E-DCD9-2940-BBD9-6A744609D2D6}"/>
              </a:ext>
            </a:extLst>
          </p:cNvPr>
          <p:cNvSpPr>
            <a:spLocks noChangeShapeType="1"/>
          </p:cNvSpPr>
          <p:nvPr/>
        </p:nvSpPr>
        <p:spPr bwMode="auto">
          <a:xfrm>
            <a:off x="4995863" y="2400300"/>
            <a:ext cx="1597025" cy="11113"/>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66923" name="Rectangle 54">
            <a:extLst>
              <a:ext uri="{FF2B5EF4-FFF2-40B4-BE49-F238E27FC236}">
                <a16:creationId xmlns:a16="http://schemas.microsoft.com/office/drawing/2014/main" id="{A6985D4B-1586-C242-8F1D-4DA1931250AF}"/>
              </a:ext>
            </a:extLst>
          </p:cNvPr>
          <p:cNvSpPr>
            <a:spLocks noChangeArrowheads="1"/>
          </p:cNvSpPr>
          <p:nvPr/>
        </p:nvSpPr>
        <p:spPr bwMode="auto">
          <a:xfrm>
            <a:off x="4867275" y="1674813"/>
            <a:ext cx="985838" cy="3794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66924" name="Rectangle 55">
            <a:extLst>
              <a:ext uri="{FF2B5EF4-FFF2-40B4-BE49-F238E27FC236}">
                <a16:creationId xmlns:a16="http://schemas.microsoft.com/office/drawing/2014/main" id="{CA33703E-7E6E-5B49-8DE7-F2F6EA4E9400}"/>
              </a:ext>
            </a:extLst>
          </p:cNvPr>
          <p:cNvSpPr>
            <a:spLocks noChangeArrowheads="1"/>
          </p:cNvSpPr>
          <p:nvPr/>
        </p:nvSpPr>
        <p:spPr bwMode="auto">
          <a:xfrm>
            <a:off x="5011738" y="1785938"/>
            <a:ext cx="1343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400"/>
              <a:t>SMTP</a:t>
            </a:r>
          </a:p>
        </p:txBody>
      </p:sp>
      <p:sp>
        <p:nvSpPr>
          <p:cNvPr id="166925" name="Line 56">
            <a:extLst>
              <a:ext uri="{FF2B5EF4-FFF2-40B4-BE49-F238E27FC236}">
                <a16:creationId xmlns:a16="http://schemas.microsoft.com/office/drawing/2014/main" id="{838F5160-62B4-9B4A-A858-E7F3589AF6AC}"/>
              </a:ext>
            </a:extLst>
          </p:cNvPr>
          <p:cNvSpPr>
            <a:spLocks noChangeShapeType="1"/>
          </p:cNvSpPr>
          <p:nvPr/>
        </p:nvSpPr>
        <p:spPr bwMode="auto">
          <a:xfrm>
            <a:off x="6726238" y="2428875"/>
            <a:ext cx="1893887" cy="0"/>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66926" name="Rectangle 57">
            <a:extLst>
              <a:ext uri="{FF2B5EF4-FFF2-40B4-BE49-F238E27FC236}">
                <a16:creationId xmlns:a16="http://schemas.microsoft.com/office/drawing/2014/main" id="{42B9EC72-F0DA-B143-887C-6C6C6427E7AB}"/>
              </a:ext>
            </a:extLst>
          </p:cNvPr>
          <p:cNvSpPr>
            <a:spLocks noChangeArrowheads="1"/>
          </p:cNvSpPr>
          <p:nvPr/>
        </p:nvSpPr>
        <p:spPr bwMode="auto">
          <a:xfrm>
            <a:off x="6894513" y="1566863"/>
            <a:ext cx="18811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400"/>
              <a:t>access</a:t>
            </a:r>
          </a:p>
          <a:p>
            <a:pPr algn="ctr">
              <a:spcBef>
                <a:spcPct val="0"/>
              </a:spcBef>
              <a:buFontTx/>
              <a:buNone/>
            </a:pPr>
            <a:r>
              <a:rPr lang="en-US" altLang="zh-CN" sz="2400"/>
              <a:t>protocol</a:t>
            </a:r>
          </a:p>
        </p:txBody>
      </p:sp>
      <p:sp>
        <p:nvSpPr>
          <p:cNvPr id="166927" name="Rectangle 58">
            <a:extLst>
              <a:ext uri="{FF2B5EF4-FFF2-40B4-BE49-F238E27FC236}">
                <a16:creationId xmlns:a16="http://schemas.microsoft.com/office/drawing/2014/main" id="{06790EC6-E9D5-5A4E-A2CC-511A430DDBED}"/>
              </a:ext>
            </a:extLst>
          </p:cNvPr>
          <p:cNvSpPr>
            <a:spLocks noChangeArrowheads="1"/>
          </p:cNvSpPr>
          <p:nvPr/>
        </p:nvSpPr>
        <p:spPr bwMode="auto">
          <a:xfrm>
            <a:off x="5580063" y="2978150"/>
            <a:ext cx="22907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t>receiver’s mail </a:t>
            </a:r>
          </a:p>
          <a:p>
            <a:pPr algn="ctr">
              <a:spcBef>
                <a:spcPct val="0"/>
              </a:spcBef>
              <a:buFontTx/>
              <a:buNone/>
            </a:pPr>
            <a:r>
              <a:rPr lang="en-US" altLang="zh-CN" sz="2000"/>
              <a:t>server</a:t>
            </a:r>
          </a:p>
        </p:txBody>
      </p:sp>
      <p:grpSp>
        <p:nvGrpSpPr>
          <p:cNvPr id="166928" name="Group 73">
            <a:extLst>
              <a:ext uri="{FF2B5EF4-FFF2-40B4-BE49-F238E27FC236}">
                <a16:creationId xmlns:a16="http://schemas.microsoft.com/office/drawing/2014/main" id="{40A931DA-B8F2-0843-B9C2-A79A6CDFC4FC}"/>
              </a:ext>
            </a:extLst>
          </p:cNvPr>
          <p:cNvGrpSpPr>
            <a:grpSpLocks/>
          </p:cNvGrpSpPr>
          <p:nvPr/>
        </p:nvGrpSpPr>
        <p:grpSpPr bwMode="auto">
          <a:xfrm>
            <a:off x="6170613" y="2174875"/>
            <a:ext cx="938212" cy="706438"/>
            <a:chOff x="2980" y="1258"/>
            <a:chExt cx="514" cy="358"/>
          </a:xfrm>
        </p:grpSpPr>
        <p:sp>
          <p:nvSpPr>
            <p:cNvPr id="166931" name="Rectangle 59">
              <a:extLst>
                <a:ext uri="{FF2B5EF4-FFF2-40B4-BE49-F238E27FC236}">
                  <a16:creationId xmlns:a16="http://schemas.microsoft.com/office/drawing/2014/main" id="{7E73D199-F60C-3A44-BD1E-2AC36A282E75}"/>
                </a:ext>
              </a:extLst>
            </p:cNvPr>
            <p:cNvSpPr>
              <a:spLocks noChangeArrowheads="1"/>
            </p:cNvSpPr>
            <p:nvPr/>
          </p:nvSpPr>
          <p:spPr bwMode="auto">
            <a:xfrm>
              <a:off x="2980" y="1258"/>
              <a:ext cx="514" cy="358"/>
            </a:xfrm>
            <a:prstGeom prst="rect">
              <a:avLst/>
            </a:prstGeom>
            <a:solidFill>
              <a:schemeClr val="hlink"/>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66932" name="Rectangle 60">
              <a:extLst>
                <a:ext uri="{FF2B5EF4-FFF2-40B4-BE49-F238E27FC236}">
                  <a16:creationId xmlns:a16="http://schemas.microsoft.com/office/drawing/2014/main" id="{8A0144CB-3039-1E44-986F-A61FF10AB4C5}"/>
                </a:ext>
              </a:extLst>
            </p:cNvPr>
            <p:cNvSpPr>
              <a:spLocks noChangeArrowheads="1"/>
            </p:cNvSpPr>
            <p:nvPr/>
          </p:nvSpPr>
          <p:spPr bwMode="auto">
            <a:xfrm>
              <a:off x="3004" y="1330"/>
              <a:ext cx="454" cy="124"/>
            </a:xfrm>
            <a:prstGeom prst="rect">
              <a:avLst/>
            </a:prstGeom>
            <a:solidFill>
              <a:srgbClr val="00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66933" name="Line 61">
              <a:extLst>
                <a:ext uri="{FF2B5EF4-FFF2-40B4-BE49-F238E27FC236}">
                  <a16:creationId xmlns:a16="http://schemas.microsoft.com/office/drawing/2014/main" id="{64938615-9659-254E-80DA-3E48AEAFB689}"/>
                </a:ext>
              </a:extLst>
            </p:cNvPr>
            <p:cNvSpPr>
              <a:spLocks noChangeShapeType="1"/>
            </p:cNvSpPr>
            <p:nvPr/>
          </p:nvSpPr>
          <p:spPr bwMode="auto">
            <a:xfrm>
              <a:off x="3055" y="1360"/>
              <a:ext cx="0" cy="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6934" name="Line 62">
              <a:extLst>
                <a:ext uri="{FF2B5EF4-FFF2-40B4-BE49-F238E27FC236}">
                  <a16:creationId xmlns:a16="http://schemas.microsoft.com/office/drawing/2014/main" id="{D99A4E69-E85A-8247-B0B8-97E17036978C}"/>
                </a:ext>
              </a:extLst>
            </p:cNvPr>
            <p:cNvSpPr>
              <a:spLocks noChangeShapeType="1"/>
            </p:cNvSpPr>
            <p:nvPr/>
          </p:nvSpPr>
          <p:spPr bwMode="auto">
            <a:xfrm>
              <a:off x="3164" y="1359"/>
              <a:ext cx="0" cy="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6935" name="Line 63">
              <a:extLst>
                <a:ext uri="{FF2B5EF4-FFF2-40B4-BE49-F238E27FC236}">
                  <a16:creationId xmlns:a16="http://schemas.microsoft.com/office/drawing/2014/main" id="{FD5E5B9D-2D58-464B-AB31-911115083906}"/>
                </a:ext>
              </a:extLst>
            </p:cNvPr>
            <p:cNvSpPr>
              <a:spLocks noChangeShapeType="1"/>
            </p:cNvSpPr>
            <p:nvPr/>
          </p:nvSpPr>
          <p:spPr bwMode="auto">
            <a:xfrm>
              <a:off x="3219" y="1361"/>
              <a:ext cx="0" cy="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6936" name="Line 64">
              <a:extLst>
                <a:ext uri="{FF2B5EF4-FFF2-40B4-BE49-F238E27FC236}">
                  <a16:creationId xmlns:a16="http://schemas.microsoft.com/office/drawing/2014/main" id="{B8F5B5D6-A756-FB45-8047-F5EC89632C69}"/>
                </a:ext>
              </a:extLst>
            </p:cNvPr>
            <p:cNvSpPr>
              <a:spLocks noChangeShapeType="1"/>
            </p:cNvSpPr>
            <p:nvPr/>
          </p:nvSpPr>
          <p:spPr bwMode="auto">
            <a:xfrm>
              <a:off x="3276" y="1359"/>
              <a:ext cx="0" cy="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6937" name="Line 65">
              <a:extLst>
                <a:ext uri="{FF2B5EF4-FFF2-40B4-BE49-F238E27FC236}">
                  <a16:creationId xmlns:a16="http://schemas.microsoft.com/office/drawing/2014/main" id="{6E800130-244E-3F40-B819-032B0D1244DF}"/>
                </a:ext>
              </a:extLst>
            </p:cNvPr>
            <p:cNvSpPr>
              <a:spLocks noChangeShapeType="1"/>
            </p:cNvSpPr>
            <p:nvPr/>
          </p:nvSpPr>
          <p:spPr bwMode="auto">
            <a:xfrm>
              <a:off x="3337" y="1359"/>
              <a:ext cx="0" cy="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6938" name="Line 66">
              <a:extLst>
                <a:ext uri="{FF2B5EF4-FFF2-40B4-BE49-F238E27FC236}">
                  <a16:creationId xmlns:a16="http://schemas.microsoft.com/office/drawing/2014/main" id="{2EE72749-8616-A249-B7D4-E7DD6B5B3CFE}"/>
                </a:ext>
              </a:extLst>
            </p:cNvPr>
            <p:cNvSpPr>
              <a:spLocks noChangeShapeType="1"/>
            </p:cNvSpPr>
            <p:nvPr/>
          </p:nvSpPr>
          <p:spPr bwMode="auto">
            <a:xfrm>
              <a:off x="3393" y="1359"/>
              <a:ext cx="0" cy="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6939" name="Line 67">
              <a:extLst>
                <a:ext uri="{FF2B5EF4-FFF2-40B4-BE49-F238E27FC236}">
                  <a16:creationId xmlns:a16="http://schemas.microsoft.com/office/drawing/2014/main" id="{7F4038B8-1FE6-FB4B-A83E-6CE66E6D2C30}"/>
                </a:ext>
              </a:extLst>
            </p:cNvPr>
            <p:cNvSpPr>
              <a:spLocks noChangeShapeType="1"/>
            </p:cNvSpPr>
            <p:nvPr/>
          </p:nvSpPr>
          <p:spPr bwMode="auto">
            <a:xfrm>
              <a:off x="3108" y="1360"/>
              <a:ext cx="0" cy="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66940" name="Rectangle 68">
              <a:extLst>
                <a:ext uri="{FF2B5EF4-FFF2-40B4-BE49-F238E27FC236}">
                  <a16:creationId xmlns:a16="http://schemas.microsoft.com/office/drawing/2014/main" id="{8FBC6EDA-13FF-3048-B5ED-814697B311B5}"/>
                </a:ext>
              </a:extLst>
            </p:cNvPr>
            <p:cNvSpPr>
              <a:spLocks noChangeArrowheads="1"/>
            </p:cNvSpPr>
            <p:nvPr/>
          </p:nvSpPr>
          <p:spPr bwMode="auto">
            <a:xfrm>
              <a:off x="3015" y="1500"/>
              <a:ext cx="62" cy="91"/>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66941" name="Rectangle 69">
              <a:extLst>
                <a:ext uri="{FF2B5EF4-FFF2-40B4-BE49-F238E27FC236}">
                  <a16:creationId xmlns:a16="http://schemas.microsoft.com/office/drawing/2014/main" id="{75EA65EB-F8C8-4241-AECF-2A80E14E1B90}"/>
                </a:ext>
              </a:extLst>
            </p:cNvPr>
            <p:cNvSpPr>
              <a:spLocks noChangeArrowheads="1"/>
            </p:cNvSpPr>
            <p:nvPr/>
          </p:nvSpPr>
          <p:spPr bwMode="auto">
            <a:xfrm>
              <a:off x="3101" y="1500"/>
              <a:ext cx="62" cy="91"/>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66942" name="Rectangle 70">
              <a:extLst>
                <a:ext uri="{FF2B5EF4-FFF2-40B4-BE49-F238E27FC236}">
                  <a16:creationId xmlns:a16="http://schemas.microsoft.com/office/drawing/2014/main" id="{AE7A563A-D3F6-D74D-ACAA-81E2692CDD86}"/>
                </a:ext>
              </a:extLst>
            </p:cNvPr>
            <p:cNvSpPr>
              <a:spLocks noChangeArrowheads="1"/>
            </p:cNvSpPr>
            <p:nvPr/>
          </p:nvSpPr>
          <p:spPr bwMode="auto">
            <a:xfrm>
              <a:off x="3187" y="1499"/>
              <a:ext cx="62" cy="91"/>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66943" name="Rectangle 71">
              <a:extLst>
                <a:ext uri="{FF2B5EF4-FFF2-40B4-BE49-F238E27FC236}">
                  <a16:creationId xmlns:a16="http://schemas.microsoft.com/office/drawing/2014/main" id="{4AFAD048-547C-6B4C-B0C9-CD97AE86A8D5}"/>
                </a:ext>
              </a:extLst>
            </p:cNvPr>
            <p:cNvSpPr>
              <a:spLocks noChangeArrowheads="1"/>
            </p:cNvSpPr>
            <p:nvPr/>
          </p:nvSpPr>
          <p:spPr bwMode="auto">
            <a:xfrm>
              <a:off x="3284" y="1497"/>
              <a:ext cx="62" cy="91"/>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66944" name="Rectangle 72">
              <a:extLst>
                <a:ext uri="{FF2B5EF4-FFF2-40B4-BE49-F238E27FC236}">
                  <a16:creationId xmlns:a16="http://schemas.microsoft.com/office/drawing/2014/main" id="{D72D5382-8EA7-134A-88D2-96E365A0A031}"/>
                </a:ext>
              </a:extLst>
            </p:cNvPr>
            <p:cNvSpPr>
              <a:spLocks noChangeArrowheads="1"/>
            </p:cNvSpPr>
            <p:nvPr/>
          </p:nvSpPr>
          <p:spPr bwMode="auto">
            <a:xfrm>
              <a:off x="3380" y="1497"/>
              <a:ext cx="62" cy="91"/>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grpSp>
      <p:pic>
        <p:nvPicPr>
          <p:cNvPr id="166929" name="Picture 74">
            <a:extLst>
              <a:ext uri="{FF2B5EF4-FFF2-40B4-BE49-F238E27FC236}">
                <a16:creationId xmlns:a16="http://schemas.microsoft.com/office/drawing/2014/main" id="{1C1DAF21-F133-A64E-B720-C3A38E64F64B}"/>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2525" y="1914525"/>
            <a:ext cx="6604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930" name="Picture 77">
            <a:extLst>
              <a:ext uri="{FF2B5EF4-FFF2-40B4-BE49-F238E27FC236}">
                <a16:creationId xmlns:a16="http://schemas.microsoft.com/office/drawing/2014/main" id="{ED2F5201-42B5-FF43-94D0-BD2AADBC5053}"/>
              </a:ext>
            </a:extLst>
          </p:cNvPr>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736138" y="1919288"/>
            <a:ext cx="792162"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Rectangle 2">
            <a:extLst>
              <a:ext uri="{FF2B5EF4-FFF2-40B4-BE49-F238E27FC236}">
                <a16:creationId xmlns:a16="http://schemas.microsoft.com/office/drawing/2014/main" id="{834E3010-6E81-C244-9DFB-A3B13498DF90}"/>
              </a:ext>
            </a:extLst>
          </p:cNvPr>
          <p:cNvSpPr>
            <a:spLocks noGrp="1" noChangeArrowheads="1"/>
          </p:cNvSpPr>
          <p:nvPr>
            <p:ph type="title"/>
          </p:nvPr>
        </p:nvSpPr>
        <p:spPr>
          <a:xfrm>
            <a:off x="4863023" y="646416"/>
            <a:ext cx="3331162" cy="669929"/>
          </a:xfrm>
        </p:spPr>
        <p:txBody>
          <a:bodyPr/>
          <a:lstStyle/>
          <a:p>
            <a:pPr eaLnBrk="1" hangingPunct="1">
              <a:defRPr/>
            </a:pPr>
            <a:r>
              <a:rPr lang="zh-CN" altLang="en-US" sz="3600" b="1" dirty="0">
                <a:solidFill>
                  <a:schemeClr val="accent1"/>
                </a:solidFill>
                <a:latin typeface="+mn-lt"/>
                <a:ea typeface="+mn-ea"/>
                <a:cs typeface="+mn-ea"/>
              </a:rPr>
              <a:t>邮件访问协议</a:t>
            </a:r>
          </a:p>
        </p:txBody>
      </p:sp>
      <p:sp>
        <p:nvSpPr>
          <p:cNvPr id="80" name="Title 1">
            <a:extLst>
              <a:ext uri="{FF2B5EF4-FFF2-40B4-BE49-F238E27FC236}">
                <a16:creationId xmlns:a16="http://schemas.microsoft.com/office/drawing/2014/main" id="{FA53A03B-C1A0-D246-824A-5FC4C80E5E42}"/>
              </a:ext>
            </a:extLst>
          </p:cNvPr>
          <p:cNvSpPr txBox="1">
            <a:spLocks/>
          </p:cNvSpPr>
          <p:nvPr/>
        </p:nvSpPr>
        <p:spPr>
          <a:xfrm>
            <a:off x="611559" y="175643"/>
            <a:ext cx="430482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因特网中的电子邮件</a:t>
            </a:r>
            <a:r>
              <a:rPr lang="en-US" altLang="zh-CN" sz="1800" dirty="0">
                <a:solidFill>
                  <a:schemeClr val="tx1">
                    <a:lumMod val="65000"/>
                    <a:lumOff val="35000"/>
                  </a:schemeClr>
                </a:solidFill>
                <a:latin typeface="+mn-lt"/>
                <a:ea typeface="+mn-ea"/>
                <a:cs typeface="+mn-ea"/>
                <a:sym typeface="+mn-lt"/>
              </a:rPr>
              <a:t>SMTP,POP3,IMAP</a:t>
            </a:r>
            <a:endParaRPr lang="zh-CN" altLang="en-US" sz="1800" dirty="0">
              <a:solidFill>
                <a:schemeClr val="tx1">
                  <a:lumMod val="65000"/>
                  <a:lumOff val="35000"/>
                </a:schemeClr>
              </a:solidFill>
              <a:latin typeface="+mn-lt"/>
              <a:ea typeface="+mn-ea"/>
              <a:cs typeface="+mn-ea"/>
              <a:sym typeface="+mn-lt"/>
            </a:endParaRPr>
          </a:p>
        </p:txBody>
      </p:sp>
    </p:spTree>
    <p:extLst>
      <p:ext uri="{BB962C8B-B14F-4D97-AF65-F5344CB8AC3E}">
        <p14:creationId xmlns:p14="http://schemas.microsoft.com/office/powerpoint/2010/main" val="3642254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0-#ppt_w/2"/>
                                          </p:val>
                                        </p:tav>
                                        <p:tav tm="100000">
                                          <p:val>
                                            <p:strVal val="#ppt_x"/>
                                          </p:val>
                                        </p:tav>
                                      </p:tavLst>
                                    </p:anim>
                                    <p:anim calcmode="lin" valueType="num">
                                      <p:cBhvr additive="base">
                                        <p:cTn id="8" dur="500" fill="hold"/>
                                        <p:tgtEl>
                                          <p:spTgt spid="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2" name="矩形 1"/>
          <p:cNvSpPr/>
          <p:nvPr/>
        </p:nvSpPr>
        <p:spPr>
          <a:xfrm>
            <a:off x="0" y="706101"/>
            <a:ext cx="11418277" cy="6001643"/>
          </a:xfrm>
          <a:prstGeom prst="rect">
            <a:avLst/>
          </a:prstGeom>
        </p:spPr>
        <p:txBody>
          <a:bodyPr wrap="square">
            <a:spAutoFit/>
          </a:bodyPr>
          <a:lstStyle/>
          <a:p>
            <a:r>
              <a:rPr lang="en-US" altLang="zh-CN" sz="2400" dirty="0">
                <a:latin typeface="+mn-ea"/>
              </a:rPr>
              <a:t>1</a:t>
            </a:r>
            <a:r>
              <a:rPr lang="zh-CN" altLang="en-US" sz="2400" dirty="0" smtClean="0">
                <a:latin typeface="+mn-ea"/>
              </a:rPr>
              <a:t>、</a:t>
            </a:r>
            <a:r>
              <a:rPr lang="en-US" altLang="zh-CN" sz="2400" b="1" dirty="0">
                <a:latin typeface="+mn-ea"/>
              </a:rPr>
              <a:t>Internet</a:t>
            </a:r>
            <a:r>
              <a:rPr lang="zh-CN" altLang="en-US" sz="2400" b="1" dirty="0">
                <a:latin typeface="+mn-ea"/>
              </a:rPr>
              <a:t>主干</a:t>
            </a:r>
            <a:r>
              <a:rPr lang="en-US" altLang="zh-CN" sz="2400" b="1" dirty="0">
                <a:latin typeface="+mn-ea"/>
              </a:rPr>
              <a:t>/ISP</a:t>
            </a:r>
            <a:r>
              <a:rPr lang="zh-CN" altLang="en-US" sz="2400" b="1" dirty="0">
                <a:latin typeface="+mn-ea"/>
              </a:rPr>
              <a:t>的结构组成</a:t>
            </a:r>
          </a:p>
          <a:p>
            <a:r>
              <a:rPr lang="zh-CN" altLang="en-US" sz="2400" dirty="0" smtClean="0">
                <a:latin typeface="+mn-ea"/>
              </a:rPr>
              <a:t>第</a:t>
            </a:r>
            <a:r>
              <a:rPr lang="zh-CN" altLang="en-US" sz="2400" dirty="0">
                <a:latin typeface="+mn-ea"/>
              </a:rPr>
              <a:t>一</a:t>
            </a:r>
            <a:r>
              <a:rPr lang="zh-CN" altLang="en-US" sz="2400" dirty="0" smtClean="0">
                <a:latin typeface="+mn-ea"/>
              </a:rPr>
              <a:t>层</a:t>
            </a:r>
            <a:r>
              <a:rPr lang="en-US" altLang="zh-CN" sz="2400" dirty="0" smtClean="0">
                <a:latin typeface="+mn-ea"/>
              </a:rPr>
              <a:t>ISP</a:t>
            </a:r>
            <a:r>
              <a:rPr lang="zh-CN" altLang="en-US" sz="2400" dirty="0" smtClean="0">
                <a:latin typeface="+mn-ea"/>
              </a:rPr>
              <a:t>（国家</a:t>
            </a:r>
            <a:r>
              <a:rPr lang="en-US" altLang="zh-CN" sz="2400" dirty="0" smtClean="0">
                <a:latin typeface="+mn-ea"/>
              </a:rPr>
              <a:t>/</a:t>
            </a:r>
            <a:r>
              <a:rPr lang="zh-CN" altLang="en-US" sz="2400" dirty="0" smtClean="0">
                <a:latin typeface="+mn-ea"/>
              </a:rPr>
              <a:t>国际级）、第二层</a:t>
            </a:r>
            <a:r>
              <a:rPr lang="en-US" altLang="zh-CN" sz="2400" dirty="0" smtClean="0">
                <a:latin typeface="+mn-ea"/>
              </a:rPr>
              <a:t>ISP</a:t>
            </a:r>
            <a:r>
              <a:rPr lang="zh-CN" altLang="en-US" sz="2400" dirty="0" smtClean="0">
                <a:latin typeface="+mn-ea"/>
              </a:rPr>
              <a:t>（区域级</a:t>
            </a:r>
            <a:r>
              <a:rPr lang="en-US" altLang="zh-CN" sz="2400" dirty="0" smtClean="0">
                <a:latin typeface="+mn-ea"/>
              </a:rPr>
              <a:t>/</a:t>
            </a:r>
            <a:r>
              <a:rPr lang="zh-CN" altLang="en-US" sz="2400" dirty="0" smtClean="0">
                <a:latin typeface="+mn-ea"/>
              </a:rPr>
              <a:t>省级）、第三层</a:t>
            </a:r>
            <a:r>
              <a:rPr lang="en-US" altLang="zh-CN" sz="2400" dirty="0" smtClean="0">
                <a:latin typeface="+mn-ea"/>
              </a:rPr>
              <a:t>ISP</a:t>
            </a:r>
            <a:r>
              <a:rPr lang="zh-CN" altLang="en-US" sz="2400" dirty="0" smtClean="0">
                <a:latin typeface="+mn-ea"/>
              </a:rPr>
              <a:t>（城市级）、本地</a:t>
            </a:r>
            <a:r>
              <a:rPr lang="en-US" altLang="zh-CN" sz="2400" dirty="0" smtClean="0">
                <a:latin typeface="+mn-ea"/>
              </a:rPr>
              <a:t>ISP</a:t>
            </a:r>
            <a:r>
              <a:rPr lang="zh-CN" altLang="en-US" sz="2400" dirty="0" smtClean="0">
                <a:latin typeface="+mn-ea"/>
              </a:rPr>
              <a:t>、因特网交换点</a:t>
            </a:r>
            <a:r>
              <a:rPr lang="en-US" altLang="zh-CN" sz="2400" dirty="0" smtClean="0">
                <a:latin typeface="+mn-ea"/>
              </a:rPr>
              <a:t>IXP</a:t>
            </a:r>
            <a:r>
              <a:rPr lang="zh-CN" altLang="en-US" sz="2400" dirty="0" smtClean="0">
                <a:latin typeface="+mn-ea"/>
              </a:rPr>
              <a:t>、存在点</a:t>
            </a:r>
            <a:r>
              <a:rPr lang="en-US" altLang="zh-CN" sz="2400" dirty="0" err="1" smtClean="0">
                <a:latin typeface="+mn-ea"/>
              </a:rPr>
              <a:t>PoP</a:t>
            </a:r>
            <a:r>
              <a:rPr lang="zh-CN" altLang="en-US" sz="2400" dirty="0" smtClean="0">
                <a:latin typeface="+mn-ea"/>
              </a:rPr>
              <a:t>、多宿、对等。</a:t>
            </a:r>
            <a:endParaRPr lang="en-US" altLang="zh-CN" sz="2400" dirty="0" smtClean="0">
              <a:latin typeface="+mn-ea"/>
            </a:endParaRPr>
          </a:p>
          <a:p>
            <a:endParaRPr lang="en-US" altLang="zh-CN" sz="2400" dirty="0" smtClean="0">
              <a:latin typeface="+mn-ea"/>
            </a:endParaRPr>
          </a:p>
          <a:p>
            <a:r>
              <a:rPr lang="en-US" altLang="zh-CN" sz="2400" dirty="0" smtClean="0">
                <a:latin typeface="+mn-ea"/>
              </a:rPr>
              <a:t>2</a:t>
            </a:r>
            <a:r>
              <a:rPr lang="zh-CN" altLang="en-US" sz="2400" dirty="0" smtClean="0">
                <a:latin typeface="+mn-ea"/>
              </a:rPr>
              <a:t>、</a:t>
            </a:r>
            <a:r>
              <a:rPr lang="zh-CN" altLang="en-US" sz="2400" b="1" dirty="0">
                <a:latin typeface="+mn-ea"/>
              </a:rPr>
              <a:t>分组丢失和延迟是如何产生</a:t>
            </a:r>
            <a:r>
              <a:rPr lang="zh-CN" altLang="en-US" sz="2400" b="1" dirty="0" smtClean="0">
                <a:latin typeface="+mn-ea"/>
              </a:rPr>
              <a:t>的？</a:t>
            </a:r>
            <a:endParaRPr lang="en-US" altLang="zh-CN" sz="2400" b="1" dirty="0" smtClean="0">
              <a:latin typeface="+mn-ea"/>
            </a:endParaRPr>
          </a:p>
          <a:p>
            <a:r>
              <a:rPr lang="zh-CN" altLang="en-US" sz="2400" dirty="0">
                <a:latin typeface="+mn-ea"/>
                <a:cs typeface="微软雅黑" panose="020B0503020204020204" pitchFamily="34" charset="-122"/>
              </a:rPr>
              <a:t>分组到达输出链路的速率超过输出链路的</a:t>
            </a:r>
            <a:r>
              <a:rPr lang="zh-CN" altLang="en-US" sz="2400" dirty="0" smtClean="0">
                <a:latin typeface="+mn-ea"/>
                <a:cs typeface="微软雅黑" panose="020B0503020204020204" pitchFamily="34" charset="-122"/>
              </a:rPr>
              <a:t>容量</a:t>
            </a:r>
            <a:endParaRPr lang="en-US" altLang="zh-CN" sz="2400" dirty="0" smtClean="0">
              <a:latin typeface="+mn-ea"/>
              <a:cs typeface="微软雅黑" panose="020B0503020204020204" pitchFamily="34" charset="-122"/>
            </a:endParaRPr>
          </a:p>
          <a:p>
            <a:endParaRPr lang="en-US" altLang="zh-CN" sz="2400" dirty="0">
              <a:latin typeface="+mn-ea"/>
            </a:endParaRPr>
          </a:p>
          <a:p>
            <a:r>
              <a:rPr lang="en-US" altLang="zh-CN" sz="2400" dirty="0" smtClean="0">
                <a:latin typeface="+mn-ea"/>
              </a:rPr>
              <a:t>3</a:t>
            </a:r>
            <a:r>
              <a:rPr lang="zh-CN" altLang="en-US" sz="2400" dirty="0" smtClean="0">
                <a:latin typeface="+mn-ea"/>
              </a:rPr>
              <a:t>、</a:t>
            </a:r>
            <a:r>
              <a:rPr lang="zh-CN" altLang="en-US" sz="2400" b="1" dirty="0">
                <a:latin typeface="+mn-ea"/>
              </a:rPr>
              <a:t>分组延迟的</a:t>
            </a:r>
            <a:r>
              <a:rPr lang="en-US" altLang="zh-CN" sz="2400" b="1" dirty="0">
                <a:latin typeface="+mn-ea"/>
              </a:rPr>
              <a:t>4</a:t>
            </a:r>
            <a:r>
              <a:rPr lang="zh-CN" altLang="en-US" sz="2400" b="1" dirty="0">
                <a:latin typeface="+mn-ea"/>
              </a:rPr>
              <a:t>种类型</a:t>
            </a:r>
          </a:p>
          <a:p>
            <a:r>
              <a:rPr lang="zh-CN" altLang="en-US" sz="2400" dirty="0" smtClean="0">
                <a:latin typeface="+mn-ea"/>
              </a:rPr>
              <a:t>（</a:t>
            </a:r>
            <a:r>
              <a:rPr lang="en-US" altLang="zh-CN" sz="2400" dirty="0" smtClean="0">
                <a:latin typeface="+mn-ea"/>
              </a:rPr>
              <a:t>1</a:t>
            </a:r>
            <a:r>
              <a:rPr lang="zh-CN" altLang="en-US" sz="2400" dirty="0" smtClean="0">
                <a:latin typeface="+mn-ea"/>
              </a:rPr>
              <a:t>）</a:t>
            </a:r>
            <a:r>
              <a:rPr lang="zh-CN" altLang="en-US" sz="2400" dirty="0">
                <a:latin typeface="+mn-ea"/>
                <a:cs typeface="微软雅黑" panose="020B0503020204020204" pitchFamily="34" charset="-122"/>
              </a:rPr>
              <a:t>节点处理</a:t>
            </a:r>
            <a:r>
              <a:rPr lang="zh-CN" altLang="en-US" sz="2400" dirty="0" smtClean="0">
                <a:latin typeface="+mn-ea"/>
                <a:cs typeface="微软雅黑" panose="020B0503020204020204" pitchFamily="34" charset="-122"/>
              </a:rPr>
              <a:t>时延：差错检测、选择输出链路，微秒级</a:t>
            </a:r>
            <a:endParaRPr lang="en-US" altLang="zh-CN" sz="2400" dirty="0" smtClean="0">
              <a:latin typeface="+mn-ea"/>
              <a:cs typeface="微软雅黑" panose="020B0503020204020204" pitchFamily="34" charset="-122"/>
            </a:endParaRPr>
          </a:p>
          <a:p>
            <a:r>
              <a:rPr lang="zh-CN" altLang="en-US" sz="2400" dirty="0" smtClean="0">
                <a:latin typeface="+mn-ea"/>
              </a:rPr>
              <a:t>（</a:t>
            </a:r>
            <a:r>
              <a:rPr lang="en-US" altLang="zh-CN" sz="2400" dirty="0" smtClean="0">
                <a:latin typeface="+mn-ea"/>
              </a:rPr>
              <a:t>2</a:t>
            </a:r>
            <a:r>
              <a:rPr lang="zh-CN" altLang="en-US" sz="2400" dirty="0" smtClean="0">
                <a:latin typeface="+mn-ea"/>
              </a:rPr>
              <a:t>）</a:t>
            </a:r>
            <a:r>
              <a:rPr lang="zh-CN" altLang="en-US" sz="2400" dirty="0">
                <a:latin typeface="+mn-ea"/>
                <a:cs typeface="微软雅黑" panose="020B0503020204020204" pitchFamily="34" charset="-122"/>
              </a:rPr>
              <a:t>排队</a:t>
            </a:r>
            <a:r>
              <a:rPr lang="zh-CN" altLang="en-US" sz="2400" dirty="0" smtClean="0">
                <a:latin typeface="+mn-ea"/>
                <a:cs typeface="微软雅黑" panose="020B0503020204020204" pitchFamily="34" charset="-122"/>
              </a:rPr>
              <a:t>时延：</a:t>
            </a:r>
            <a:r>
              <a:rPr lang="zh-CN" altLang="en-US" sz="2400" dirty="0">
                <a:latin typeface="+mn-ea"/>
                <a:cs typeface="微软雅黑" panose="020B0503020204020204" pitchFamily="34" charset="-122"/>
              </a:rPr>
              <a:t>路由器的拥塞</a:t>
            </a:r>
            <a:r>
              <a:rPr lang="zh-CN" altLang="en-US" sz="2400" dirty="0" smtClean="0">
                <a:latin typeface="+mn-ea"/>
                <a:cs typeface="微软雅黑" panose="020B0503020204020204" pitchFamily="34" charset="-122"/>
              </a:rPr>
              <a:t>程度</a:t>
            </a:r>
            <a:endParaRPr lang="en-US" altLang="zh-CN" sz="2400" dirty="0" smtClean="0">
              <a:latin typeface="+mn-ea"/>
              <a:cs typeface="微软雅黑" panose="020B0503020204020204" pitchFamily="34" charset="-122"/>
            </a:endParaRPr>
          </a:p>
          <a:p>
            <a:pPr lvl="0"/>
            <a:r>
              <a:rPr lang="zh-CN" altLang="en-US" sz="2400" dirty="0" smtClean="0">
                <a:latin typeface="+mn-ea"/>
              </a:rPr>
              <a:t>（</a:t>
            </a:r>
            <a:r>
              <a:rPr lang="en-US" altLang="zh-CN" sz="2400" dirty="0" smtClean="0">
                <a:latin typeface="+mn-ea"/>
              </a:rPr>
              <a:t>3</a:t>
            </a:r>
            <a:r>
              <a:rPr lang="zh-CN" altLang="en-US" sz="2400" dirty="0" smtClean="0">
                <a:latin typeface="+mn-ea"/>
              </a:rPr>
              <a:t>）传输时延：</a:t>
            </a:r>
            <a:r>
              <a:rPr lang="en-US" altLang="zh-CN" sz="2400" dirty="0" smtClean="0">
                <a:latin typeface="+mn-ea"/>
              </a:rPr>
              <a:t>L/R</a:t>
            </a:r>
          </a:p>
          <a:p>
            <a:pPr lvl="0"/>
            <a:r>
              <a:rPr lang="zh-CN" altLang="en-US" sz="2400" dirty="0" smtClean="0">
                <a:latin typeface="+mn-ea"/>
              </a:rPr>
              <a:t>（</a:t>
            </a:r>
            <a:r>
              <a:rPr lang="en-US" altLang="zh-CN" sz="2400" dirty="0" smtClean="0">
                <a:latin typeface="+mn-ea"/>
              </a:rPr>
              <a:t>4</a:t>
            </a:r>
            <a:r>
              <a:rPr lang="zh-CN" altLang="en-US" sz="2400" dirty="0" smtClean="0">
                <a:latin typeface="+mn-ea"/>
              </a:rPr>
              <a:t>）传播时延：</a:t>
            </a:r>
            <a:r>
              <a:rPr lang="en-US" altLang="zh-CN" sz="2400" dirty="0" smtClean="0">
                <a:latin typeface="+mn-ea"/>
              </a:rPr>
              <a:t>d/s</a:t>
            </a:r>
            <a:r>
              <a:rPr lang="zh-CN" altLang="en-US" sz="2400" dirty="0" smtClean="0">
                <a:latin typeface="+mn-ea"/>
              </a:rPr>
              <a:t>，卫星</a:t>
            </a:r>
            <a:r>
              <a:rPr lang="en-US" altLang="zh-CN" sz="2400" dirty="0" smtClean="0">
                <a:latin typeface="+mn-ea"/>
              </a:rPr>
              <a:t>250ms</a:t>
            </a:r>
          </a:p>
          <a:p>
            <a:pPr lvl="0"/>
            <a:endParaRPr lang="en-US" altLang="zh-CN" sz="2400" dirty="0" smtClean="0">
              <a:latin typeface="+mn-ea"/>
            </a:endParaRPr>
          </a:p>
          <a:p>
            <a:pPr lvl="0"/>
            <a:r>
              <a:rPr lang="en-US" altLang="zh-CN" sz="2400" dirty="0" smtClean="0">
                <a:latin typeface="+mn-ea"/>
              </a:rPr>
              <a:t>4</a:t>
            </a:r>
            <a:r>
              <a:rPr lang="zh-CN" altLang="en-US" sz="2400" dirty="0" smtClean="0">
                <a:latin typeface="+mn-ea"/>
              </a:rPr>
              <a:t>、排队延时</a:t>
            </a:r>
            <a:endParaRPr lang="en-US" altLang="zh-CN" sz="2400" dirty="0" smtClean="0">
              <a:latin typeface="+mn-ea"/>
            </a:endParaRPr>
          </a:p>
          <a:p>
            <a:r>
              <a:rPr lang="zh-CN" altLang="en-US" sz="2400" dirty="0" smtClean="0">
                <a:latin typeface="+mn-ea"/>
                <a:cs typeface="微软雅黑" panose="020B0503020204020204" pitchFamily="34" charset="-122"/>
              </a:rPr>
              <a:t>流量</a:t>
            </a:r>
            <a:r>
              <a:rPr lang="zh-CN" altLang="en-US" sz="2400" dirty="0">
                <a:latin typeface="+mn-ea"/>
                <a:cs typeface="微软雅黑" panose="020B0503020204020204" pitchFamily="34" charset="-122"/>
              </a:rPr>
              <a:t>强度</a:t>
            </a:r>
            <a:r>
              <a:rPr lang="en-US" altLang="zh-CN" sz="2400" dirty="0">
                <a:latin typeface="+mn-ea"/>
                <a:cs typeface="微软雅黑" panose="020B0503020204020204" pitchFamily="34" charset="-122"/>
              </a:rPr>
              <a:t>(traffic intensity) = </a:t>
            </a:r>
            <a:r>
              <a:rPr lang="en-US" altLang="zh-CN" sz="2400" dirty="0" smtClean="0">
                <a:latin typeface="+mn-ea"/>
                <a:cs typeface="微软雅黑" panose="020B0503020204020204" pitchFamily="34" charset="-122"/>
              </a:rPr>
              <a:t>La/R</a:t>
            </a:r>
            <a:r>
              <a:rPr lang="zh-CN" altLang="en-US" sz="2400" dirty="0" smtClean="0">
                <a:latin typeface="+mn-ea"/>
                <a:cs typeface="微软雅黑" panose="020B0503020204020204" pitchFamily="34" charset="-122"/>
              </a:rPr>
              <a:t>，其中</a:t>
            </a:r>
            <a:r>
              <a:rPr lang="en-US" altLang="zh-CN" sz="2400" dirty="0" smtClean="0">
                <a:latin typeface="+mn-ea"/>
                <a:cs typeface="微软雅黑" panose="020B0503020204020204" pitchFamily="34" charset="-122"/>
              </a:rPr>
              <a:t>a</a:t>
            </a:r>
            <a:r>
              <a:rPr lang="zh-CN" altLang="en-US" sz="2400" dirty="0" smtClean="0">
                <a:latin typeface="+mn-ea"/>
                <a:cs typeface="微软雅黑" panose="020B0503020204020204" pitchFamily="34" charset="-122"/>
              </a:rPr>
              <a:t>为平均</a:t>
            </a:r>
            <a:r>
              <a:rPr lang="zh-CN" altLang="en-US" sz="2400" dirty="0">
                <a:latin typeface="+mn-ea"/>
                <a:cs typeface="微软雅黑" panose="020B0503020204020204" pitchFamily="34" charset="-122"/>
              </a:rPr>
              <a:t>分组到达</a:t>
            </a:r>
            <a:r>
              <a:rPr lang="zh-CN" altLang="en-US" sz="2400" dirty="0" smtClean="0">
                <a:latin typeface="+mn-ea"/>
                <a:cs typeface="微软雅黑" panose="020B0503020204020204" pitchFamily="34" charset="-122"/>
              </a:rPr>
              <a:t>速率，</a:t>
            </a:r>
            <a:r>
              <a:rPr lang="en-US" altLang="zh-CN" sz="2400" dirty="0">
                <a:latin typeface="+mn-ea"/>
                <a:cs typeface="微软雅黑" panose="020B0503020204020204" pitchFamily="34" charset="-122"/>
              </a:rPr>
              <a:t> </a:t>
            </a:r>
            <a:r>
              <a:rPr lang="en-US" altLang="zh-CN" sz="2400" dirty="0" smtClean="0">
                <a:latin typeface="+mn-ea"/>
                <a:cs typeface="微软雅黑" panose="020B0503020204020204" pitchFamily="34" charset="-122"/>
              </a:rPr>
              <a:t>L</a:t>
            </a:r>
            <a:r>
              <a:rPr lang="zh-CN" altLang="en-US" sz="2400" dirty="0" smtClean="0">
                <a:latin typeface="+mn-ea"/>
                <a:cs typeface="微软雅黑" panose="020B0503020204020204" pitchFamily="34" charset="-122"/>
              </a:rPr>
              <a:t>为分组长度，</a:t>
            </a:r>
            <a:r>
              <a:rPr lang="en-US" altLang="zh-CN" sz="2400" dirty="0">
                <a:latin typeface="+mn-ea"/>
                <a:cs typeface="微软雅黑" panose="020B0503020204020204" pitchFamily="34" charset="-122"/>
              </a:rPr>
              <a:t> </a:t>
            </a:r>
            <a:r>
              <a:rPr lang="en-US" altLang="zh-CN" sz="2400" dirty="0" smtClean="0">
                <a:latin typeface="+mn-ea"/>
                <a:cs typeface="微软雅黑" panose="020B0503020204020204" pitchFamily="34" charset="-122"/>
              </a:rPr>
              <a:t>R</a:t>
            </a:r>
            <a:r>
              <a:rPr lang="zh-CN" altLang="en-US" sz="2400" dirty="0" smtClean="0">
                <a:latin typeface="+mn-ea"/>
                <a:cs typeface="微软雅黑" panose="020B0503020204020204" pitchFamily="34" charset="-122"/>
              </a:rPr>
              <a:t>为链路</a:t>
            </a:r>
            <a:r>
              <a:rPr lang="zh-CN" altLang="en-US" sz="2400" dirty="0">
                <a:latin typeface="+mn-ea"/>
                <a:cs typeface="微软雅黑" panose="020B0503020204020204" pitchFamily="34" charset="-122"/>
              </a:rPr>
              <a:t>带宽</a:t>
            </a:r>
            <a:r>
              <a:rPr lang="zh-CN" altLang="en-US" sz="2400" dirty="0" smtClean="0">
                <a:latin typeface="+mn-ea"/>
                <a:cs typeface="微软雅黑" panose="020B0503020204020204" pitchFamily="34" charset="-122"/>
              </a:rPr>
              <a:t> </a:t>
            </a:r>
            <a:endParaRPr lang="zh-CN" altLang="en-US" sz="2400" dirty="0">
              <a:latin typeface="+mn-ea"/>
            </a:endParaRPr>
          </a:p>
        </p:txBody>
      </p:sp>
      <p:sp>
        <p:nvSpPr>
          <p:cNvPr id="4" name="矩形 3"/>
          <p:cNvSpPr/>
          <p:nvPr/>
        </p:nvSpPr>
        <p:spPr>
          <a:xfrm>
            <a:off x="11098283" y="521435"/>
            <a:ext cx="822661" cy="369332"/>
          </a:xfrm>
          <a:prstGeom prst="rect">
            <a:avLst/>
          </a:prstGeom>
        </p:spPr>
        <p:txBody>
          <a:bodyPr wrap="none">
            <a:spAutoFit/>
          </a:bodyPr>
          <a:lstStyle/>
          <a:p>
            <a:r>
              <a:rPr lang="en-US" altLang="zh-CN" dirty="0" smtClean="0">
                <a:latin typeface="+mn-ea"/>
              </a:rPr>
              <a:t>03/09</a:t>
            </a:r>
            <a:endParaRPr lang="zh-CN" altLang="en-US" dirty="0"/>
          </a:p>
        </p:txBody>
      </p:sp>
    </p:spTree>
    <p:extLst>
      <p:ext uri="{BB962C8B-B14F-4D97-AF65-F5344CB8AC3E}">
        <p14:creationId xmlns:p14="http://schemas.microsoft.com/office/powerpoint/2010/main" val="40931738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2">
            <a:extLst>
              <a:ext uri="{FF2B5EF4-FFF2-40B4-BE49-F238E27FC236}">
                <a16:creationId xmlns:a16="http://schemas.microsoft.com/office/drawing/2014/main" id="{4C47491A-D945-0749-BE6C-827A8678CB54}"/>
              </a:ext>
            </a:extLst>
          </p:cNvPr>
          <p:cNvSpPr>
            <a:spLocks noGrp="1" noChangeArrowheads="1"/>
          </p:cNvSpPr>
          <p:nvPr>
            <p:ph type="title"/>
          </p:nvPr>
        </p:nvSpPr>
        <p:spPr>
          <a:xfrm>
            <a:off x="5105400" y="817706"/>
            <a:ext cx="3079668" cy="908050"/>
          </a:xfrm>
        </p:spPr>
        <p:txBody>
          <a:bodyPr/>
          <a:lstStyle/>
          <a:p>
            <a:r>
              <a:rPr lang="en-US" altLang="zh-CN" sz="3600" b="1" dirty="0">
                <a:solidFill>
                  <a:schemeClr val="accent1"/>
                </a:solidFill>
                <a:latin typeface="+mn-lt"/>
                <a:ea typeface="+mn-ea"/>
                <a:cs typeface="+mn-ea"/>
              </a:rPr>
              <a:t>POP3</a:t>
            </a:r>
            <a:r>
              <a:rPr lang="zh-CN" altLang="en-US" sz="3600" b="1" dirty="0">
                <a:solidFill>
                  <a:schemeClr val="accent1"/>
                </a:solidFill>
                <a:latin typeface="+mn-lt"/>
                <a:ea typeface="+mn-ea"/>
                <a:cs typeface="+mn-ea"/>
              </a:rPr>
              <a:t>协议</a:t>
            </a:r>
          </a:p>
        </p:txBody>
      </p:sp>
      <p:sp>
        <p:nvSpPr>
          <p:cNvPr id="173058" name="Rectangle 3">
            <a:extLst>
              <a:ext uri="{FF2B5EF4-FFF2-40B4-BE49-F238E27FC236}">
                <a16:creationId xmlns:a16="http://schemas.microsoft.com/office/drawing/2014/main" id="{DC53D227-2FD4-F044-AD83-05D8F617A168}"/>
              </a:ext>
            </a:extLst>
          </p:cNvPr>
          <p:cNvSpPr>
            <a:spLocks noGrp="1" noChangeArrowheads="1"/>
          </p:cNvSpPr>
          <p:nvPr>
            <p:ph type="body" sz="half" idx="1"/>
          </p:nvPr>
        </p:nvSpPr>
        <p:spPr>
          <a:xfrm>
            <a:off x="952211" y="1725756"/>
            <a:ext cx="4448175" cy="3321050"/>
          </a:xfrm>
          <a:noFill/>
        </p:spPr>
        <p:txBody>
          <a:bodyPr/>
          <a:lstStyle/>
          <a:p>
            <a:pPr eaLnBrk="1" hangingPunct="1">
              <a:buFont typeface="Wingdings" pitchFamily="2" charset="2"/>
              <a:buNone/>
            </a:pPr>
            <a:r>
              <a:rPr lang="zh-CN" altLang="en-US" sz="2400" dirty="0">
                <a:solidFill>
                  <a:schemeClr val="accent2"/>
                </a:solidFill>
                <a:latin typeface="+mn-ea"/>
              </a:rPr>
              <a:t>身份认证阶段</a:t>
            </a:r>
          </a:p>
          <a:p>
            <a:pPr eaLnBrk="1" hangingPunct="1">
              <a:buFont typeface="Wingdings" pitchFamily="2" charset="2"/>
              <a:buNone/>
            </a:pPr>
            <a:r>
              <a:rPr lang="en-US" altLang="zh-CN" sz="2400" dirty="0">
                <a:solidFill>
                  <a:schemeClr val="accent2"/>
                </a:solidFill>
                <a:latin typeface="+mn-ea"/>
              </a:rPr>
              <a:t>authorization phase</a:t>
            </a:r>
          </a:p>
          <a:p>
            <a:pPr eaLnBrk="1" hangingPunct="1"/>
            <a:r>
              <a:rPr lang="zh-CN" altLang="en-US" sz="2400" dirty="0">
                <a:latin typeface="+mn-ea"/>
              </a:rPr>
              <a:t>客户命令</a:t>
            </a:r>
            <a:r>
              <a:rPr lang="en-US" altLang="zh-CN" sz="2400" dirty="0">
                <a:latin typeface="+mn-ea"/>
              </a:rPr>
              <a:t>: </a:t>
            </a:r>
          </a:p>
          <a:p>
            <a:pPr lvl="1" eaLnBrk="1" hangingPunct="1"/>
            <a:r>
              <a:rPr lang="en-US" altLang="zh-CN" sz="2400" dirty="0">
                <a:latin typeface="+mn-ea"/>
              </a:rPr>
              <a:t>user username</a:t>
            </a:r>
          </a:p>
          <a:p>
            <a:pPr lvl="1" eaLnBrk="1" hangingPunct="1"/>
            <a:r>
              <a:rPr lang="en-US" altLang="zh-CN" sz="2400" dirty="0">
                <a:latin typeface="+mn-ea"/>
              </a:rPr>
              <a:t>pass password</a:t>
            </a:r>
          </a:p>
          <a:p>
            <a:pPr eaLnBrk="1" hangingPunct="1"/>
            <a:r>
              <a:rPr lang="zh-CN" altLang="en-US" sz="2400" dirty="0">
                <a:latin typeface="+mn-ea"/>
              </a:rPr>
              <a:t>服务器响应</a:t>
            </a:r>
          </a:p>
          <a:p>
            <a:pPr lvl="1" eaLnBrk="1" hangingPunct="1"/>
            <a:r>
              <a:rPr lang="en-US" altLang="zh-CN" sz="2400" dirty="0">
                <a:latin typeface="+mn-ea"/>
              </a:rPr>
              <a:t>+OK</a:t>
            </a:r>
          </a:p>
          <a:p>
            <a:pPr lvl="1" eaLnBrk="1" hangingPunct="1"/>
            <a:r>
              <a:rPr lang="en-US" altLang="zh-CN" sz="2400" dirty="0">
                <a:latin typeface="+mn-ea"/>
              </a:rPr>
              <a:t>-ERR</a:t>
            </a:r>
          </a:p>
          <a:p>
            <a:pPr eaLnBrk="1" hangingPunct="1">
              <a:buFont typeface="Wingdings" pitchFamily="2" charset="2"/>
              <a:buNone/>
            </a:pPr>
            <a:endParaRPr lang="en-US" altLang="zh-CN" sz="2400" dirty="0">
              <a:latin typeface="+mn-ea"/>
            </a:endParaRPr>
          </a:p>
        </p:txBody>
      </p:sp>
      <p:sp>
        <p:nvSpPr>
          <p:cNvPr id="8" name="Title 1">
            <a:extLst>
              <a:ext uri="{FF2B5EF4-FFF2-40B4-BE49-F238E27FC236}">
                <a16:creationId xmlns:a16="http://schemas.microsoft.com/office/drawing/2014/main" id="{2845FF0D-DD29-2849-A0C0-9AB2E6E3B902}"/>
              </a:ext>
            </a:extLst>
          </p:cNvPr>
          <p:cNvSpPr txBox="1">
            <a:spLocks/>
          </p:cNvSpPr>
          <p:nvPr/>
        </p:nvSpPr>
        <p:spPr>
          <a:xfrm>
            <a:off x="611559" y="175643"/>
            <a:ext cx="430482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因特网中的电子邮件</a:t>
            </a:r>
            <a:r>
              <a:rPr lang="en-US" altLang="zh-CN" sz="1800" dirty="0">
                <a:solidFill>
                  <a:schemeClr val="tx1">
                    <a:lumMod val="65000"/>
                    <a:lumOff val="35000"/>
                  </a:schemeClr>
                </a:solidFill>
                <a:latin typeface="+mn-lt"/>
                <a:ea typeface="+mn-ea"/>
                <a:cs typeface="+mn-ea"/>
                <a:sym typeface="+mn-lt"/>
              </a:rPr>
              <a:t>SMTP,POP3,IMAP</a:t>
            </a:r>
            <a:endParaRPr lang="zh-CN" altLang="en-US" sz="1800" dirty="0">
              <a:solidFill>
                <a:schemeClr val="tx1">
                  <a:lumMod val="65000"/>
                  <a:lumOff val="35000"/>
                </a:schemeClr>
              </a:solidFill>
              <a:latin typeface="+mn-lt"/>
              <a:ea typeface="+mn-ea"/>
              <a:cs typeface="+mn-ea"/>
              <a:sym typeface="+mn-lt"/>
            </a:endParaRPr>
          </a:p>
        </p:txBody>
      </p:sp>
      <p:sp>
        <p:nvSpPr>
          <p:cNvPr id="9" name="Rectangle 3">
            <a:extLst>
              <a:ext uri="{FF2B5EF4-FFF2-40B4-BE49-F238E27FC236}">
                <a16:creationId xmlns:a16="http://schemas.microsoft.com/office/drawing/2014/main" id="{9B579F96-40C2-8040-BDE8-9A294E3508E2}"/>
              </a:ext>
            </a:extLst>
          </p:cNvPr>
          <p:cNvSpPr txBox="1">
            <a:spLocks noChangeArrowheads="1"/>
          </p:cNvSpPr>
          <p:nvPr/>
        </p:nvSpPr>
        <p:spPr>
          <a:xfrm>
            <a:off x="5105400" y="1801956"/>
            <a:ext cx="4143375" cy="3244850"/>
          </a:xfr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zh-CN" altLang="en-US" sz="2400" dirty="0" smtClean="0">
                <a:solidFill>
                  <a:schemeClr val="accent2"/>
                </a:solidFill>
                <a:latin typeface="+mn-ea"/>
              </a:rPr>
              <a:t>传输阶段</a:t>
            </a:r>
          </a:p>
          <a:p>
            <a:pPr>
              <a:buFont typeface="Wingdings" pitchFamily="2" charset="2"/>
              <a:buNone/>
            </a:pPr>
            <a:r>
              <a:rPr lang="en-US" altLang="zh-CN" sz="2400" dirty="0" smtClean="0">
                <a:solidFill>
                  <a:schemeClr val="accent2"/>
                </a:solidFill>
                <a:latin typeface="+mn-ea"/>
              </a:rPr>
              <a:t>transaction phase</a:t>
            </a:r>
            <a:r>
              <a:rPr lang="en-US" altLang="zh-CN" sz="2400" dirty="0" smtClean="0">
                <a:solidFill>
                  <a:srgbClr val="7030A0"/>
                </a:solidFill>
                <a:latin typeface="+mn-ea"/>
              </a:rPr>
              <a:t>, </a:t>
            </a:r>
            <a:r>
              <a:rPr lang="en-US" altLang="zh-CN" sz="2400" dirty="0" smtClean="0">
                <a:solidFill>
                  <a:schemeClr val="tx2"/>
                </a:solidFill>
                <a:latin typeface="+mn-ea"/>
              </a:rPr>
              <a:t>client:</a:t>
            </a:r>
            <a:endParaRPr lang="en-US" altLang="zh-CN" sz="2400" dirty="0" smtClean="0">
              <a:latin typeface="+mn-ea"/>
            </a:endParaRPr>
          </a:p>
          <a:p>
            <a:r>
              <a:rPr lang="en-US" altLang="zh-CN" sz="2400" dirty="0" smtClean="0">
                <a:latin typeface="+mn-ea"/>
              </a:rPr>
              <a:t>list: </a:t>
            </a:r>
            <a:r>
              <a:rPr lang="zh-CN" altLang="en-US" sz="2400" dirty="0" smtClean="0">
                <a:latin typeface="+mn-ea"/>
              </a:rPr>
              <a:t>列出邮件编号</a:t>
            </a:r>
          </a:p>
          <a:p>
            <a:r>
              <a:rPr lang="en-US" altLang="zh-CN" sz="2400" dirty="0" err="1" smtClean="0">
                <a:latin typeface="+mn-ea"/>
              </a:rPr>
              <a:t>retr</a:t>
            </a:r>
            <a:r>
              <a:rPr lang="en-US" altLang="zh-CN" sz="2400" dirty="0" smtClean="0">
                <a:latin typeface="+mn-ea"/>
              </a:rPr>
              <a:t>: </a:t>
            </a:r>
            <a:r>
              <a:rPr lang="zh-CN" altLang="en-US" sz="2400" dirty="0" smtClean="0">
                <a:latin typeface="+mn-ea"/>
              </a:rPr>
              <a:t>按编号取邮件</a:t>
            </a:r>
          </a:p>
          <a:p>
            <a:r>
              <a:rPr lang="en-US" altLang="zh-CN" sz="2400" dirty="0" smtClean="0">
                <a:latin typeface="+mn-ea"/>
              </a:rPr>
              <a:t>dele: </a:t>
            </a:r>
            <a:r>
              <a:rPr lang="zh-CN" altLang="en-US" sz="2400" dirty="0" smtClean="0">
                <a:latin typeface="+mn-ea"/>
              </a:rPr>
              <a:t>删除</a:t>
            </a:r>
          </a:p>
          <a:p>
            <a:r>
              <a:rPr lang="en-US" altLang="zh-CN" sz="2400" dirty="0" smtClean="0">
                <a:latin typeface="+mn-ea"/>
              </a:rPr>
              <a:t>quit</a:t>
            </a:r>
            <a:endParaRPr lang="en-US" altLang="zh-CN" sz="2400" dirty="0">
              <a:latin typeface="+mn-ea"/>
            </a:endParaRPr>
          </a:p>
        </p:txBody>
      </p:sp>
    </p:spTree>
    <p:extLst>
      <p:ext uri="{BB962C8B-B14F-4D97-AF65-F5344CB8AC3E}">
        <p14:creationId xmlns:p14="http://schemas.microsoft.com/office/powerpoint/2010/main" val="287505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4" name="矩形 3"/>
          <p:cNvSpPr/>
          <p:nvPr/>
        </p:nvSpPr>
        <p:spPr>
          <a:xfrm>
            <a:off x="310605" y="488236"/>
            <a:ext cx="11593220" cy="6075509"/>
          </a:xfrm>
          <a:prstGeom prst="rect">
            <a:avLst/>
          </a:prstGeom>
        </p:spPr>
        <p:txBody>
          <a:bodyPr wrap="square">
            <a:spAutoFit/>
          </a:bodyPr>
          <a:lstStyle/>
          <a:p>
            <a:pPr>
              <a:lnSpc>
                <a:spcPct val="120000"/>
              </a:lnSpc>
            </a:pPr>
            <a:r>
              <a:rPr lang="en-US" altLang="zh-CN" dirty="0" smtClean="0">
                <a:latin typeface="+mn-ea"/>
              </a:rPr>
              <a:t>12</a:t>
            </a:r>
            <a:r>
              <a:rPr lang="zh-CN" altLang="en-US" dirty="0" smtClean="0">
                <a:latin typeface="+mn-ea"/>
              </a:rPr>
              <a:t>、假设</a:t>
            </a:r>
            <a:r>
              <a:rPr lang="zh-CN" altLang="en-US" dirty="0">
                <a:latin typeface="+mn-ea"/>
              </a:rPr>
              <a:t>用户A使用IE浏览器用基于Web的电子邮件账户向B发送邮件，B使用Foxmail作为用户代理来接收邮件，使用的协议可能是以下哪种情形? (       )。</a:t>
            </a:r>
          </a:p>
          <a:p>
            <a:pPr>
              <a:lnSpc>
                <a:spcPct val="120000"/>
              </a:lnSpc>
            </a:pPr>
            <a:r>
              <a:rPr lang="en-US" altLang="zh-CN" dirty="0" smtClean="0">
                <a:latin typeface="+mn-ea"/>
              </a:rPr>
              <a:t>	</a:t>
            </a:r>
            <a:r>
              <a:rPr lang="zh-CN" altLang="en-US" dirty="0" smtClean="0">
                <a:latin typeface="+mn-ea"/>
              </a:rPr>
              <a:t>A</a:t>
            </a:r>
            <a:r>
              <a:rPr lang="zh-CN" altLang="en-US" dirty="0">
                <a:latin typeface="+mn-ea"/>
              </a:rPr>
              <a:t>、IMAP 、SMTP、POP3      B、HTPP、MIME、POP3  </a:t>
            </a:r>
            <a:endParaRPr lang="en-US" altLang="zh-CN" dirty="0">
              <a:latin typeface="+mn-ea"/>
            </a:endParaRPr>
          </a:p>
          <a:p>
            <a:pPr>
              <a:lnSpc>
                <a:spcPct val="120000"/>
              </a:lnSpc>
            </a:pPr>
            <a:r>
              <a:rPr lang="en-US" altLang="zh-CN" dirty="0" smtClean="0">
                <a:latin typeface="+mn-ea"/>
              </a:rPr>
              <a:t>	</a:t>
            </a:r>
            <a:r>
              <a:rPr lang="zh-CN" altLang="en-US" dirty="0" smtClean="0">
                <a:latin typeface="+mn-ea"/>
              </a:rPr>
              <a:t>C</a:t>
            </a:r>
            <a:r>
              <a:rPr lang="zh-CN" altLang="en-US" dirty="0">
                <a:latin typeface="+mn-ea"/>
              </a:rPr>
              <a:t>、HTTP、SMTP、POP3        D、SMTP、SMTP、</a:t>
            </a:r>
            <a:r>
              <a:rPr lang="zh-CN" altLang="en-US" dirty="0" smtClean="0">
                <a:latin typeface="+mn-ea"/>
              </a:rPr>
              <a:t>IMAP</a:t>
            </a:r>
            <a:endParaRPr lang="en-US" altLang="zh-CN" dirty="0" smtClean="0">
              <a:latin typeface="+mn-ea"/>
            </a:endParaRPr>
          </a:p>
          <a:p>
            <a:pPr>
              <a:lnSpc>
                <a:spcPct val="130000"/>
              </a:lnSpc>
            </a:pPr>
            <a:r>
              <a:rPr lang="en-US" altLang="zh-CN" dirty="0" smtClean="0">
                <a:latin typeface="+mn-ea"/>
              </a:rPr>
              <a:t>13</a:t>
            </a:r>
            <a:r>
              <a:rPr lang="zh-CN" altLang="en-US" dirty="0" smtClean="0">
                <a:latin typeface="+mn-ea"/>
              </a:rPr>
              <a:t>、</a:t>
            </a:r>
            <a:r>
              <a:rPr lang="en-US" altLang="zh-CN" dirty="0" smtClean="0">
                <a:latin typeface="+mn-ea"/>
              </a:rPr>
              <a:t>SMTP</a:t>
            </a:r>
            <a:r>
              <a:rPr lang="zh-CN" altLang="en-US" dirty="0">
                <a:latin typeface="+mn-ea"/>
              </a:rPr>
              <a:t>协议是面向</a:t>
            </a:r>
            <a:r>
              <a:rPr lang="en-US" altLang="zh-CN" dirty="0">
                <a:latin typeface="+mn-ea"/>
              </a:rPr>
              <a:t>ASCII</a:t>
            </a:r>
            <a:r>
              <a:rPr lang="zh-CN" altLang="en-US" dirty="0">
                <a:latin typeface="+mn-ea"/>
              </a:rPr>
              <a:t>编码的，那么它使用（  </a:t>
            </a:r>
            <a:r>
              <a:rPr lang="en-US" altLang="zh-CN" dirty="0">
                <a:latin typeface="+mn-ea"/>
              </a:rPr>
              <a:t>    </a:t>
            </a:r>
            <a:r>
              <a:rPr lang="zh-CN" altLang="en-US" dirty="0">
                <a:latin typeface="+mn-ea"/>
              </a:rPr>
              <a:t>）支持非</a:t>
            </a:r>
            <a:r>
              <a:rPr lang="en-US" altLang="zh-CN" dirty="0">
                <a:latin typeface="+mn-ea"/>
              </a:rPr>
              <a:t>ASCII</a:t>
            </a:r>
            <a:r>
              <a:rPr lang="zh-CN" altLang="en-US" dirty="0">
                <a:latin typeface="+mn-ea"/>
              </a:rPr>
              <a:t>的数据传输。</a:t>
            </a:r>
          </a:p>
          <a:p>
            <a:pPr>
              <a:lnSpc>
                <a:spcPct val="130000"/>
              </a:lnSpc>
            </a:pPr>
            <a:r>
              <a:rPr lang="en-US" altLang="zh-CN" dirty="0" smtClean="0">
                <a:latin typeface="+mn-ea"/>
              </a:rPr>
              <a:t>	A</a:t>
            </a:r>
            <a:r>
              <a:rPr lang="zh-CN" altLang="en-US" dirty="0">
                <a:latin typeface="+mn-ea"/>
              </a:rPr>
              <a:t>、</a:t>
            </a:r>
            <a:r>
              <a:rPr lang="en-US" altLang="zh-CN" dirty="0">
                <a:latin typeface="+mn-ea"/>
              </a:rPr>
              <a:t>MAIL    B</a:t>
            </a:r>
            <a:r>
              <a:rPr lang="zh-CN" altLang="en-US" dirty="0">
                <a:latin typeface="+mn-ea"/>
              </a:rPr>
              <a:t>、</a:t>
            </a:r>
            <a:r>
              <a:rPr lang="en-US" altLang="zh-CN" dirty="0">
                <a:latin typeface="+mn-ea"/>
              </a:rPr>
              <a:t>POP3    C</a:t>
            </a:r>
            <a:r>
              <a:rPr lang="zh-CN" altLang="en-US" dirty="0">
                <a:latin typeface="+mn-ea"/>
              </a:rPr>
              <a:t>、</a:t>
            </a:r>
            <a:r>
              <a:rPr lang="en-US" altLang="zh-CN" dirty="0">
                <a:latin typeface="+mn-ea"/>
              </a:rPr>
              <a:t>IMAP     D</a:t>
            </a:r>
            <a:r>
              <a:rPr lang="zh-CN" altLang="en-US" dirty="0">
                <a:latin typeface="+mn-ea"/>
              </a:rPr>
              <a:t>、</a:t>
            </a:r>
            <a:r>
              <a:rPr lang="en-US" altLang="zh-CN" dirty="0" smtClean="0">
                <a:latin typeface="+mn-ea"/>
              </a:rPr>
              <a:t>MIME</a:t>
            </a:r>
          </a:p>
          <a:p>
            <a:pPr>
              <a:lnSpc>
                <a:spcPct val="130000"/>
              </a:lnSpc>
            </a:pPr>
            <a:r>
              <a:rPr lang="en-US" altLang="zh-CN" dirty="0" smtClean="0">
                <a:latin typeface="+mn-ea"/>
              </a:rPr>
              <a:t>14</a:t>
            </a:r>
            <a:r>
              <a:rPr lang="zh-CN" altLang="en-US" dirty="0" smtClean="0">
                <a:latin typeface="+mn-ea"/>
              </a:rPr>
              <a:t>、</a:t>
            </a:r>
            <a:r>
              <a:rPr lang="en-US" altLang="zh-CN" dirty="0" smtClean="0">
                <a:latin typeface="+mn-ea"/>
              </a:rPr>
              <a:t>SMTP</a:t>
            </a:r>
            <a:r>
              <a:rPr lang="zh-CN" altLang="en-US" dirty="0">
                <a:latin typeface="+mn-ea"/>
              </a:rPr>
              <a:t>协议和</a:t>
            </a:r>
            <a:r>
              <a:rPr lang="en-US" altLang="zh-CN" dirty="0">
                <a:latin typeface="+mn-ea"/>
              </a:rPr>
              <a:t>POP3</a:t>
            </a:r>
            <a:r>
              <a:rPr lang="zh-CN" altLang="en-US" dirty="0">
                <a:latin typeface="+mn-ea"/>
              </a:rPr>
              <a:t>协议分别是基于运输层的（  </a:t>
            </a:r>
            <a:r>
              <a:rPr lang="en-US" altLang="zh-CN" dirty="0">
                <a:latin typeface="+mn-ea"/>
              </a:rPr>
              <a:t>   </a:t>
            </a:r>
            <a:r>
              <a:rPr lang="zh-CN" altLang="en-US" dirty="0">
                <a:latin typeface="+mn-ea"/>
              </a:rPr>
              <a:t>）。</a:t>
            </a:r>
          </a:p>
          <a:p>
            <a:pPr>
              <a:lnSpc>
                <a:spcPct val="130000"/>
              </a:lnSpc>
            </a:pPr>
            <a:r>
              <a:rPr lang="en-US" altLang="zh-CN" dirty="0" smtClean="0">
                <a:latin typeface="+mn-ea"/>
              </a:rPr>
              <a:t>	A</a:t>
            </a:r>
            <a:r>
              <a:rPr lang="zh-CN" altLang="en-US" dirty="0">
                <a:latin typeface="+mn-ea"/>
              </a:rPr>
              <a:t>、</a:t>
            </a:r>
            <a:r>
              <a:rPr lang="en-US" altLang="zh-CN" dirty="0">
                <a:latin typeface="+mn-ea"/>
              </a:rPr>
              <a:t>UDP</a:t>
            </a:r>
            <a:r>
              <a:rPr lang="zh-CN" altLang="en-US" dirty="0">
                <a:latin typeface="+mn-ea"/>
              </a:rPr>
              <a:t>协议和</a:t>
            </a:r>
            <a:r>
              <a:rPr lang="en-US" altLang="zh-CN" dirty="0">
                <a:latin typeface="+mn-ea"/>
              </a:rPr>
              <a:t>UDP</a:t>
            </a:r>
            <a:r>
              <a:rPr lang="zh-CN" altLang="en-US" dirty="0">
                <a:latin typeface="+mn-ea"/>
              </a:rPr>
              <a:t>协议   </a:t>
            </a:r>
            <a:r>
              <a:rPr lang="en-US" altLang="zh-CN" dirty="0">
                <a:latin typeface="+mn-ea"/>
              </a:rPr>
              <a:t>B</a:t>
            </a:r>
            <a:r>
              <a:rPr lang="zh-CN" altLang="en-US" dirty="0">
                <a:latin typeface="+mn-ea"/>
              </a:rPr>
              <a:t>、</a:t>
            </a:r>
            <a:r>
              <a:rPr lang="en-US" altLang="zh-CN" dirty="0">
                <a:latin typeface="+mn-ea"/>
              </a:rPr>
              <a:t>UDP</a:t>
            </a:r>
            <a:r>
              <a:rPr lang="zh-CN" altLang="en-US" dirty="0">
                <a:latin typeface="+mn-ea"/>
              </a:rPr>
              <a:t>协议和</a:t>
            </a:r>
            <a:r>
              <a:rPr lang="en-US" altLang="zh-CN" dirty="0">
                <a:latin typeface="+mn-ea"/>
              </a:rPr>
              <a:t>TCP</a:t>
            </a:r>
            <a:r>
              <a:rPr lang="zh-CN" altLang="en-US" dirty="0">
                <a:latin typeface="+mn-ea"/>
              </a:rPr>
              <a:t>协议</a:t>
            </a:r>
          </a:p>
          <a:p>
            <a:pPr>
              <a:lnSpc>
                <a:spcPct val="130000"/>
              </a:lnSpc>
            </a:pPr>
            <a:r>
              <a:rPr lang="en-US" altLang="zh-CN" dirty="0" smtClean="0">
                <a:latin typeface="+mn-ea"/>
              </a:rPr>
              <a:t>	C</a:t>
            </a:r>
            <a:r>
              <a:rPr lang="zh-CN" altLang="en-US" dirty="0">
                <a:latin typeface="+mn-ea"/>
              </a:rPr>
              <a:t>、</a:t>
            </a:r>
            <a:r>
              <a:rPr lang="en-US" altLang="zh-CN" dirty="0">
                <a:latin typeface="+mn-ea"/>
              </a:rPr>
              <a:t>TCP</a:t>
            </a:r>
            <a:r>
              <a:rPr lang="zh-CN" altLang="en-US" dirty="0">
                <a:latin typeface="+mn-ea"/>
              </a:rPr>
              <a:t>协议和</a:t>
            </a:r>
            <a:r>
              <a:rPr lang="en-US" altLang="zh-CN" dirty="0">
                <a:latin typeface="+mn-ea"/>
              </a:rPr>
              <a:t>UDP</a:t>
            </a:r>
            <a:r>
              <a:rPr lang="zh-CN" altLang="en-US" dirty="0">
                <a:latin typeface="+mn-ea"/>
              </a:rPr>
              <a:t>协议   </a:t>
            </a:r>
            <a:r>
              <a:rPr lang="en-US" altLang="zh-CN" dirty="0">
                <a:latin typeface="+mn-ea"/>
              </a:rPr>
              <a:t>D</a:t>
            </a:r>
            <a:r>
              <a:rPr lang="zh-CN" altLang="en-US" dirty="0">
                <a:latin typeface="+mn-ea"/>
              </a:rPr>
              <a:t>、</a:t>
            </a:r>
            <a:r>
              <a:rPr lang="en-US" altLang="zh-CN" dirty="0">
                <a:latin typeface="+mn-ea"/>
              </a:rPr>
              <a:t>TCP</a:t>
            </a:r>
            <a:r>
              <a:rPr lang="zh-CN" altLang="en-US" dirty="0">
                <a:latin typeface="+mn-ea"/>
              </a:rPr>
              <a:t>协议和</a:t>
            </a:r>
            <a:r>
              <a:rPr lang="en-US" altLang="zh-CN" dirty="0">
                <a:latin typeface="+mn-ea"/>
              </a:rPr>
              <a:t>TCP</a:t>
            </a:r>
            <a:r>
              <a:rPr lang="zh-CN" altLang="en-US" dirty="0" smtClean="0">
                <a:latin typeface="+mn-ea"/>
              </a:rPr>
              <a:t>协议</a:t>
            </a:r>
            <a:endParaRPr lang="en-US" altLang="zh-CN" dirty="0" smtClean="0">
              <a:latin typeface="+mn-ea"/>
            </a:endParaRPr>
          </a:p>
          <a:p>
            <a:r>
              <a:rPr lang="en-US" altLang="zh-CN" dirty="0" smtClean="0">
                <a:latin typeface="+mn-ea"/>
              </a:rPr>
              <a:t>15【</a:t>
            </a:r>
            <a:r>
              <a:rPr lang="zh-CN" altLang="en-US" dirty="0" smtClean="0">
                <a:latin typeface="+mn-ea"/>
              </a:rPr>
              <a:t>多选</a:t>
            </a:r>
            <a:r>
              <a:rPr lang="en-US" altLang="zh-CN" dirty="0" smtClean="0">
                <a:latin typeface="+mn-ea"/>
              </a:rPr>
              <a:t>】</a:t>
            </a:r>
            <a:r>
              <a:rPr lang="zh-CN" altLang="en-US" dirty="0" smtClean="0">
                <a:latin typeface="+mn-ea"/>
              </a:rPr>
              <a:t>、</a:t>
            </a:r>
            <a:r>
              <a:rPr lang="zh-CN" altLang="zh-CN" dirty="0">
                <a:latin typeface="+mn-ea"/>
              </a:rPr>
              <a:t>关于电子邮件应用描述正确的是</a:t>
            </a:r>
            <a:r>
              <a:rPr lang="zh-CN" altLang="zh-CN" dirty="0" smtClean="0">
                <a:latin typeface="+mn-ea"/>
              </a:rPr>
              <a:t>（</a:t>
            </a:r>
            <a:r>
              <a:rPr lang="en-US" altLang="zh-CN" dirty="0">
                <a:latin typeface="+mn-ea"/>
              </a:rPr>
              <a:t> </a:t>
            </a:r>
            <a:r>
              <a:rPr lang="en-US" altLang="zh-CN" dirty="0" smtClean="0">
                <a:latin typeface="+mn-ea"/>
              </a:rPr>
              <a:t> </a:t>
            </a:r>
            <a:r>
              <a:rPr lang="zh-CN" altLang="zh-CN" dirty="0" smtClean="0">
                <a:latin typeface="+mn-ea"/>
              </a:rPr>
              <a:t>）</a:t>
            </a:r>
            <a:r>
              <a:rPr lang="zh-CN" altLang="zh-CN" dirty="0">
                <a:latin typeface="+mn-ea"/>
              </a:rPr>
              <a:t>。</a:t>
            </a:r>
          </a:p>
          <a:p>
            <a:r>
              <a:rPr lang="en-US" altLang="zh-CN" dirty="0" smtClean="0">
                <a:latin typeface="+mn-ea"/>
              </a:rPr>
              <a:t>	A</a:t>
            </a:r>
            <a:r>
              <a:rPr lang="zh-CN" altLang="zh-CN" dirty="0">
                <a:latin typeface="+mn-ea"/>
              </a:rPr>
              <a:t>、邮件服务器之间转发电子邮件可以采用</a:t>
            </a:r>
            <a:r>
              <a:rPr lang="en-US" altLang="zh-CN" dirty="0">
                <a:latin typeface="+mn-ea"/>
              </a:rPr>
              <a:t>SMTP</a:t>
            </a:r>
            <a:r>
              <a:rPr lang="zh-CN" altLang="zh-CN" dirty="0">
                <a:latin typeface="+mn-ea"/>
              </a:rPr>
              <a:t>协议</a:t>
            </a:r>
          </a:p>
          <a:p>
            <a:r>
              <a:rPr lang="en-US" altLang="zh-CN" dirty="0" smtClean="0">
                <a:latin typeface="+mn-ea"/>
              </a:rPr>
              <a:t>	B</a:t>
            </a:r>
            <a:r>
              <a:rPr lang="zh-CN" altLang="zh-CN" dirty="0">
                <a:latin typeface="+mn-ea"/>
              </a:rPr>
              <a:t>、邮件服务器之间转发电子邮件可以采用</a:t>
            </a:r>
            <a:r>
              <a:rPr lang="en-US" altLang="zh-CN" dirty="0">
                <a:latin typeface="+mn-ea"/>
              </a:rPr>
              <a:t>POP3</a:t>
            </a:r>
            <a:r>
              <a:rPr lang="zh-CN" altLang="zh-CN" dirty="0">
                <a:latin typeface="+mn-ea"/>
              </a:rPr>
              <a:t>协议</a:t>
            </a:r>
          </a:p>
          <a:p>
            <a:r>
              <a:rPr lang="en-US" altLang="zh-CN" dirty="0" smtClean="0">
                <a:latin typeface="+mn-ea"/>
              </a:rPr>
              <a:t>	C</a:t>
            </a:r>
            <a:r>
              <a:rPr lang="zh-CN" altLang="zh-CN" dirty="0">
                <a:latin typeface="+mn-ea"/>
              </a:rPr>
              <a:t>、发件人可以直接将电子邮件从本机发送到收件人的邮件服务器</a:t>
            </a:r>
          </a:p>
          <a:p>
            <a:r>
              <a:rPr lang="en-US" altLang="zh-CN" dirty="0" smtClean="0">
                <a:latin typeface="+mn-ea"/>
              </a:rPr>
              <a:t>	D</a:t>
            </a:r>
            <a:r>
              <a:rPr lang="zh-CN" altLang="zh-CN" dirty="0">
                <a:latin typeface="+mn-ea"/>
              </a:rPr>
              <a:t>、发件人可以采用</a:t>
            </a:r>
            <a:r>
              <a:rPr lang="en-US" altLang="zh-CN" dirty="0">
                <a:latin typeface="+mn-ea"/>
              </a:rPr>
              <a:t>web</a:t>
            </a:r>
            <a:r>
              <a:rPr lang="zh-CN" altLang="zh-CN" dirty="0">
                <a:latin typeface="+mn-ea"/>
              </a:rPr>
              <a:t>的方式发送</a:t>
            </a:r>
            <a:r>
              <a:rPr lang="zh-CN" altLang="zh-CN" dirty="0" smtClean="0">
                <a:latin typeface="+mn-ea"/>
              </a:rPr>
              <a:t>电子邮件</a:t>
            </a:r>
            <a:endParaRPr lang="en-US" altLang="zh-CN" dirty="0" smtClean="0">
              <a:latin typeface="+mn-ea"/>
            </a:endParaRPr>
          </a:p>
          <a:p>
            <a:r>
              <a:rPr lang="en-US" altLang="zh-CN" dirty="0" smtClean="0">
                <a:latin typeface="+mn-ea"/>
              </a:rPr>
              <a:t>16</a:t>
            </a:r>
            <a:r>
              <a:rPr lang="zh-CN" altLang="en-US" dirty="0" smtClean="0">
                <a:latin typeface="+mn-ea"/>
              </a:rPr>
              <a:t>、</a:t>
            </a:r>
            <a:r>
              <a:rPr lang="zh-CN" altLang="zh-CN" dirty="0">
                <a:latin typeface="+mn-ea"/>
              </a:rPr>
              <a:t>电子邮件系统中，用户代理把邮件发往发送发邮件服务器、发送方邮件服务器把邮件发往接收方邮件服务器以及用户使用用户代理从接收方邮件服务器上读取邮件时，使用的协议可能是以下的哪种情形</a:t>
            </a:r>
            <a:r>
              <a:rPr lang="en-US" altLang="zh-CN" dirty="0">
                <a:latin typeface="+mn-ea"/>
              </a:rPr>
              <a:t>? </a:t>
            </a:r>
            <a:r>
              <a:rPr lang="en-US" altLang="zh-CN" dirty="0" smtClean="0">
                <a:latin typeface="+mn-ea"/>
              </a:rPr>
              <a:t>(   )</a:t>
            </a:r>
            <a:endParaRPr lang="zh-CN" altLang="zh-CN" dirty="0">
              <a:latin typeface="+mn-ea"/>
            </a:endParaRPr>
          </a:p>
          <a:p>
            <a:r>
              <a:rPr lang="en-US" altLang="zh-CN" dirty="0" smtClean="0">
                <a:latin typeface="+mn-ea"/>
              </a:rPr>
              <a:t>	A</a:t>
            </a:r>
            <a:r>
              <a:rPr lang="zh-CN" altLang="zh-CN" dirty="0">
                <a:latin typeface="+mn-ea"/>
              </a:rPr>
              <a:t>、</a:t>
            </a:r>
            <a:r>
              <a:rPr lang="en-US" altLang="zh-CN" dirty="0">
                <a:latin typeface="+mn-ea"/>
              </a:rPr>
              <a:t>IMAP </a:t>
            </a:r>
            <a:r>
              <a:rPr lang="zh-CN" altLang="zh-CN" dirty="0">
                <a:latin typeface="+mn-ea"/>
              </a:rPr>
              <a:t>、</a:t>
            </a:r>
            <a:r>
              <a:rPr lang="en-US" altLang="zh-CN" dirty="0">
                <a:latin typeface="+mn-ea"/>
              </a:rPr>
              <a:t>SMTP</a:t>
            </a:r>
            <a:r>
              <a:rPr lang="zh-CN" altLang="zh-CN" dirty="0">
                <a:latin typeface="+mn-ea"/>
              </a:rPr>
              <a:t>、</a:t>
            </a:r>
            <a:r>
              <a:rPr lang="en-US" altLang="zh-CN" dirty="0">
                <a:latin typeface="+mn-ea"/>
              </a:rPr>
              <a:t>POP3  B</a:t>
            </a:r>
            <a:r>
              <a:rPr lang="zh-CN" altLang="zh-CN" dirty="0">
                <a:latin typeface="+mn-ea"/>
              </a:rPr>
              <a:t>、</a:t>
            </a:r>
            <a:r>
              <a:rPr lang="en-US" altLang="zh-CN" dirty="0">
                <a:latin typeface="+mn-ea"/>
              </a:rPr>
              <a:t>MIME</a:t>
            </a:r>
            <a:r>
              <a:rPr lang="zh-CN" altLang="zh-CN" dirty="0">
                <a:latin typeface="+mn-ea"/>
              </a:rPr>
              <a:t>、</a:t>
            </a:r>
            <a:r>
              <a:rPr lang="en-US" altLang="zh-CN" dirty="0">
                <a:latin typeface="+mn-ea"/>
              </a:rPr>
              <a:t>SMTP</a:t>
            </a:r>
            <a:r>
              <a:rPr lang="zh-CN" altLang="zh-CN" dirty="0">
                <a:latin typeface="+mn-ea"/>
              </a:rPr>
              <a:t>、</a:t>
            </a:r>
            <a:r>
              <a:rPr lang="en-US" altLang="zh-CN" dirty="0">
                <a:latin typeface="+mn-ea"/>
              </a:rPr>
              <a:t>POP3</a:t>
            </a:r>
            <a:endParaRPr lang="zh-CN" altLang="zh-CN" dirty="0">
              <a:latin typeface="+mn-ea"/>
            </a:endParaRPr>
          </a:p>
          <a:p>
            <a:r>
              <a:rPr lang="en-US" altLang="zh-CN" dirty="0" smtClean="0">
                <a:latin typeface="+mn-ea"/>
              </a:rPr>
              <a:t>	C</a:t>
            </a:r>
            <a:r>
              <a:rPr lang="zh-CN" altLang="zh-CN" dirty="0">
                <a:latin typeface="+mn-ea"/>
              </a:rPr>
              <a:t>、</a:t>
            </a:r>
            <a:r>
              <a:rPr lang="en-US" altLang="zh-CN" dirty="0">
                <a:latin typeface="+mn-ea"/>
              </a:rPr>
              <a:t>SMTP</a:t>
            </a:r>
            <a:r>
              <a:rPr lang="zh-CN" altLang="zh-CN" dirty="0">
                <a:latin typeface="+mn-ea"/>
              </a:rPr>
              <a:t>、</a:t>
            </a:r>
            <a:r>
              <a:rPr lang="en-US" altLang="zh-CN" dirty="0">
                <a:latin typeface="+mn-ea"/>
              </a:rPr>
              <a:t>IMAP</a:t>
            </a:r>
            <a:r>
              <a:rPr lang="zh-CN" altLang="zh-CN" dirty="0">
                <a:latin typeface="+mn-ea"/>
              </a:rPr>
              <a:t>、</a:t>
            </a:r>
            <a:r>
              <a:rPr lang="en-US" altLang="zh-CN" dirty="0">
                <a:latin typeface="+mn-ea"/>
              </a:rPr>
              <a:t>POP3   D</a:t>
            </a:r>
            <a:r>
              <a:rPr lang="zh-CN" altLang="zh-CN" dirty="0">
                <a:latin typeface="+mn-ea"/>
              </a:rPr>
              <a:t>、</a:t>
            </a:r>
            <a:r>
              <a:rPr lang="en-US" altLang="zh-CN" dirty="0">
                <a:latin typeface="+mn-ea"/>
              </a:rPr>
              <a:t>SMTP</a:t>
            </a:r>
            <a:r>
              <a:rPr lang="zh-CN" altLang="zh-CN" dirty="0">
                <a:latin typeface="+mn-ea"/>
              </a:rPr>
              <a:t>、</a:t>
            </a:r>
            <a:r>
              <a:rPr lang="en-US" altLang="zh-CN" dirty="0">
                <a:latin typeface="+mn-ea"/>
              </a:rPr>
              <a:t>SMTP</a:t>
            </a:r>
            <a:r>
              <a:rPr lang="zh-CN" altLang="zh-CN" dirty="0">
                <a:latin typeface="+mn-ea"/>
              </a:rPr>
              <a:t>、</a:t>
            </a:r>
            <a:r>
              <a:rPr lang="en-US" altLang="zh-CN" dirty="0" smtClean="0">
                <a:latin typeface="+mn-ea"/>
              </a:rPr>
              <a:t>IMAP</a:t>
            </a:r>
          </a:p>
          <a:p>
            <a:pPr>
              <a:lnSpc>
                <a:spcPct val="130000"/>
              </a:lnSpc>
            </a:pPr>
            <a:r>
              <a:rPr lang="en-US" altLang="zh-CN" dirty="0" smtClean="0">
                <a:latin typeface="+mn-ea"/>
              </a:rPr>
              <a:t>17</a:t>
            </a:r>
            <a:r>
              <a:rPr lang="zh-CN" altLang="en-US" dirty="0" smtClean="0">
                <a:latin typeface="+mn-ea"/>
              </a:rPr>
              <a:t>、</a:t>
            </a:r>
            <a:r>
              <a:rPr lang="en-US" altLang="zh-CN" dirty="0" smtClean="0">
                <a:latin typeface="+mn-ea"/>
              </a:rPr>
              <a:t>IMAP</a:t>
            </a:r>
            <a:r>
              <a:rPr lang="zh-CN" altLang="en-US" dirty="0">
                <a:latin typeface="+mn-ea"/>
              </a:rPr>
              <a:t>协议可以实现对邮件服务器上的邮件进行远程管理。  （     </a:t>
            </a:r>
            <a:r>
              <a:rPr lang="zh-CN" altLang="en-US" dirty="0" smtClean="0">
                <a:latin typeface="+mn-ea"/>
              </a:rPr>
              <a:t>）</a:t>
            </a:r>
            <a:endParaRPr lang="en-US" altLang="zh-CN" dirty="0">
              <a:latin typeface="+mn-ea"/>
            </a:endParaRPr>
          </a:p>
        </p:txBody>
      </p:sp>
    </p:spTree>
    <p:extLst>
      <p:ext uri="{BB962C8B-B14F-4D97-AF65-F5344CB8AC3E}">
        <p14:creationId xmlns:p14="http://schemas.microsoft.com/office/powerpoint/2010/main" val="21691594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6" name="Rectangle 2">
            <a:extLst>
              <a:ext uri="{FF2B5EF4-FFF2-40B4-BE49-F238E27FC236}">
                <a16:creationId xmlns:a16="http://schemas.microsoft.com/office/drawing/2014/main" id="{DB5A56F4-463E-FF48-A2C5-5CE5BE4158F2}"/>
              </a:ext>
            </a:extLst>
          </p:cNvPr>
          <p:cNvSpPr>
            <a:spLocks noGrp="1" noChangeArrowheads="1"/>
          </p:cNvSpPr>
          <p:nvPr>
            <p:ph type="title"/>
          </p:nvPr>
        </p:nvSpPr>
        <p:spPr>
          <a:xfrm>
            <a:off x="2435430" y="878681"/>
            <a:ext cx="9880600" cy="1143000"/>
          </a:xfrm>
        </p:spPr>
        <p:txBody>
          <a:bodyPr/>
          <a:lstStyle/>
          <a:p>
            <a:r>
              <a:rPr lang="en-US" altLang="zh-CN" sz="3600" b="1" dirty="0">
                <a:solidFill>
                  <a:schemeClr val="accent1"/>
                </a:solidFill>
                <a:latin typeface="+mn-lt"/>
                <a:ea typeface="+mn-ea"/>
                <a:cs typeface="+mn-ea"/>
              </a:rPr>
              <a:t>DNS: </a:t>
            </a:r>
            <a:r>
              <a:rPr lang="zh-CN" altLang="en-US" sz="3600" b="1" dirty="0">
                <a:solidFill>
                  <a:schemeClr val="accent1"/>
                </a:solidFill>
                <a:latin typeface="+mn-lt"/>
                <a:ea typeface="+mn-ea"/>
                <a:cs typeface="+mn-ea"/>
              </a:rPr>
              <a:t>域名系统</a:t>
            </a:r>
            <a:r>
              <a:rPr lang="en-US" altLang="zh-CN" sz="3600" b="1" dirty="0">
                <a:solidFill>
                  <a:schemeClr val="accent1"/>
                </a:solidFill>
                <a:latin typeface="+mn-lt"/>
                <a:ea typeface="+mn-ea"/>
                <a:cs typeface="+mn-ea"/>
              </a:rPr>
              <a:t>Domain Name System</a:t>
            </a:r>
          </a:p>
        </p:txBody>
      </p:sp>
      <p:sp>
        <p:nvSpPr>
          <p:cNvPr id="8" name="Rectangle 3">
            <a:extLst>
              <a:ext uri="{FF2B5EF4-FFF2-40B4-BE49-F238E27FC236}">
                <a16:creationId xmlns:a16="http://schemas.microsoft.com/office/drawing/2014/main" id="{604000F3-BEED-994E-865F-D3EA9EFE3E96}"/>
              </a:ext>
            </a:extLst>
          </p:cNvPr>
          <p:cNvSpPr>
            <a:spLocks noChangeArrowheads="1"/>
          </p:cNvSpPr>
          <p:nvPr/>
        </p:nvSpPr>
        <p:spPr bwMode="auto">
          <a:xfrm>
            <a:off x="975219" y="2021681"/>
            <a:ext cx="10396166"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FontTx/>
              <a:buNone/>
            </a:pPr>
            <a:r>
              <a:rPr lang="en-US" altLang="zh-CN" sz="2800" dirty="0">
                <a:solidFill>
                  <a:schemeClr val="accent2"/>
                </a:solidFill>
              </a:rPr>
              <a:t>DNS</a:t>
            </a:r>
            <a:r>
              <a:rPr lang="zh-CN" altLang="en-US" sz="2800" dirty="0">
                <a:solidFill>
                  <a:schemeClr val="accent2"/>
                </a:solidFill>
              </a:rPr>
              <a:t>服务器提供的功能：</a:t>
            </a:r>
          </a:p>
          <a:p>
            <a:pPr eaLnBrk="1" hangingPunct="1">
              <a:buClr>
                <a:srgbClr val="3333CC"/>
              </a:buClr>
              <a:buSzPct val="85000"/>
              <a:buFont typeface="Wingdings" panose="05000000000000000000" pitchFamily="2" charset="2"/>
              <a:buChar char="l"/>
            </a:pPr>
            <a:r>
              <a:rPr lang="zh-CN" altLang="en-US" sz="2800" dirty="0"/>
              <a:t>主机名到</a:t>
            </a:r>
            <a:r>
              <a:rPr lang="en-US" altLang="zh-CN" sz="2800" dirty="0"/>
              <a:t>IP</a:t>
            </a:r>
            <a:r>
              <a:rPr lang="zh-CN" altLang="en-US" sz="2800" dirty="0"/>
              <a:t>地址的转换</a:t>
            </a:r>
          </a:p>
          <a:p>
            <a:pPr eaLnBrk="1" hangingPunct="1">
              <a:buClr>
                <a:srgbClr val="3333CC"/>
              </a:buClr>
              <a:buSzPct val="85000"/>
              <a:buFont typeface="Wingdings" panose="05000000000000000000" pitchFamily="2" charset="2"/>
              <a:buChar char="l"/>
            </a:pPr>
            <a:r>
              <a:rPr lang="zh-CN" altLang="en-US" sz="2800" dirty="0"/>
              <a:t>主机别名</a:t>
            </a:r>
          </a:p>
          <a:p>
            <a:pPr lvl="1" eaLnBrk="1" hangingPunct="1">
              <a:buClr>
                <a:srgbClr val="3333CC"/>
              </a:buClr>
              <a:buSzPct val="85000"/>
              <a:buFont typeface="Wingdings" pitchFamily="2" charset="2"/>
              <a:buChar char="m"/>
            </a:pPr>
            <a:r>
              <a:rPr lang="zh-CN" altLang="en-US" sz="2400" dirty="0"/>
              <a:t>一个主机可以有一个规范主机名和多个主机别名</a:t>
            </a:r>
          </a:p>
          <a:p>
            <a:pPr eaLnBrk="1" hangingPunct="1">
              <a:buClr>
                <a:srgbClr val="3333CC"/>
              </a:buClr>
              <a:buSzPct val="85000"/>
              <a:buFont typeface="Wingdings" panose="05000000000000000000" pitchFamily="2" charset="2"/>
              <a:buChar char="l"/>
            </a:pPr>
            <a:r>
              <a:rPr lang="zh-CN" altLang="en-US" sz="2800" dirty="0"/>
              <a:t>邮件服务器别名</a:t>
            </a:r>
          </a:p>
          <a:p>
            <a:pPr eaLnBrk="1" hangingPunct="1">
              <a:buClr>
                <a:srgbClr val="3333CC"/>
              </a:buClr>
              <a:buSzPct val="85000"/>
              <a:buFont typeface="Wingdings" panose="05000000000000000000" pitchFamily="2" charset="2"/>
              <a:buChar char="l"/>
            </a:pPr>
            <a:r>
              <a:rPr lang="zh-CN" altLang="en-US" sz="2800" dirty="0"/>
              <a:t>负载分配</a:t>
            </a:r>
          </a:p>
          <a:p>
            <a:pPr lvl="1" eaLnBrk="1" hangingPunct="1">
              <a:buClr>
                <a:srgbClr val="3333CC"/>
              </a:buClr>
              <a:buSzPct val="85000"/>
              <a:buFont typeface="Wingdings" pitchFamily="2" charset="2"/>
              <a:buChar char="m"/>
            </a:pPr>
            <a:r>
              <a:rPr lang="en-US" altLang="zh-CN" sz="2400" dirty="0"/>
              <a:t>DNS</a:t>
            </a:r>
            <a:r>
              <a:rPr lang="zh-CN" altLang="en-US" sz="2400" dirty="0"/>
              <a:t>实现冗余服务器：一个</a:t>
            </a:r>
            <a:r>
              <a:rPr lang="en-US" altLang="zh-CN" sz="2400" dirty="0"/>
              <a:t>IP</a:t>
            </a:r>
            <a:r>
              <a:rPr lang="zh-CN" altLang="en-US" sz="2400" dirty="0"/>
              <a:t>地址集合可以对应于同一个规范主机名。</a:t>
            </a:r>
          </a:p>
        </p:txBody>
      </p:sp>
      <p:sp>
        <p:nvSpPr>
          <p:cNvPr id="5" name="Title 1">
            <a:extLst>
              <a:ext uri="{FF2B5EF4-FFF2-40B4-BE49-F238E27FC236}">
                <a16:creationId xmlns:a16="http://schemas.microsoft.com/office/drawing/2014/main" id="{D319B0C7-7FF6-6440-B689-BD3099CA9515}"/>
              </a:ext>
            </a:extLst>
          </p:cNvPr>
          <p:cNvSpPr txBox="1">
            <a:spLocks/>
          </p:cNvSpPr>
          <p:nvPr/>
        </p:nvSpPr>
        <p:spPr>
          <a:xfrm>
            <a:off x="611559" y="175643"/>
            <a:ext cx="430482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DNS: </a:t>
            </a:r>
            <a:r>
              <a:rPr lang="zh-CN" altLang="en-US" sz="1800" dirty="0">
                <a:solidFill>
                  <a:schemeClr val="tx1">
                    <a:lumMod val="65000"/>
                    <a:lumOff val="35000"/>
                  </a:schemeClr>
                </a:solidFill>
                <a:latin typeface="+mn-lt"/>
                <a:ea typeface="+mn-ea"/>
                <a:cs typeface="+mn-ea"/>
                <a:sym typeface="+mn-lt"/>
              </a:rPr>
              <a:t>因特网的目录服务</a:t>
            </a:r>
          </a:p>
        </p:txBody>
      </p:sp>
    </p:spTree>
    <p:extLst>
      <p:ext uri="{BB962C8B-B14F-4D97-AF65-F5344CB8AC3E}">
        <p14:creationId xmlns:p14="http://schemas.microsoft.com/office/powerpoint/2010/main" val="198304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2">
            <a:extLst>
              <a:ext uri="{FF2B5EF4-FFF2-40B4-BE49-F238E27FC236}">
                <a16:creationId xmlns:a16="http://schemas.microsoft.com/office/drawing/2014/main" id="{E661E495-DD03-0246-9517-5FADE3D7F181}"/>
              </a:ext>
            </a:extLst>
          </p:cNvPr>
          <p:cNvSpPr>
            <a:spLocks noChangeArrowheads="1"/>
          </p:cNvSpPr>
          <p:nvPr/>
        </p:nvSpPr>
        <p:spPr bwMode="auto">
          <a:xfrm>
            <a:off x="2003309" y="882934"/>
            <a:ext cx="8309092" cy="69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rgbClr val="3333CC"/>
              </a:buClr>
              <a:buSzPct val="85000"/>
              <a:buFont typeface="Wingdings" pitchFamily="2" charset="2"/>
              <a:buChar char="r"/>
              <a:defRPr sz="3200" b="1">
                <a:solidFill>
                  <a:schemeClr val="tx1"/>
                </a:solidFill>
                <a:latin typeface="Comic Sans MS" panose="030F0902030302020204" pitchFamily="66" charset="0"/>
                <a:ea typeface="宋体" panose="02010600030101010101" pitchFamily="2" charset="-122"/>
              </a:defRPr>
            </a:lvl1pPr>
            <a:lvl2pPr marL="742950" indent="-285750">
              <a:spcBef>
                <a:spcPct val="20000"/>
              </a:spcBef>
              <a:buClr>
                <a:srgbClr val="3333CC"/>
              </a:buClr>
              <a:buSzPct val="85000"/>
              <a:buFont typeface="Wingdings" pitchFamily="2" charset="2"/>
              <a:buChar char="m"/>
              <a:defRPr sz="2800" b="1">
                <a:solidFill>
                  <a:schemeClr val="tx1"/>
                </a:solidFill>
                <a:latin typeface="Comic Sans MS" panose="030F0902030302020204" pitchFamily="66" charset="0"/>
                <a:ea typeface="宋体" panose="02010600030101010101" pitchFamily="2" charset="-122"/>
              </a:defRPr>
            </a:lvl2pPr>
            <a:lvl3pPr marL="1143000" indent="-228600">
              <a:spcBef>
                <a:spcPct val="20000"/>
              </a:spcBef>
              <a:buChar char="•"/>
              <a:defRPr sz="2400" b="1">
                <a:solidFill>
                  <a:schemeClr val="tx1"/>
                </a:solidFill>
                <a:latin typeface="Comic Sans MS" panose="030F0902030302020204" pitchFamily="66" charset="0"/>
                <a:ea typeface="宋体" panose="02010600030101010101" pitchFamily="2" charset="-122"/>
              </a:defRPr>
            </a:lvl3pPr>
            <a:lvl4pPr marL="1600200" indent="-228600">
              <a:spcBef>
                <a:spcPct val="20000"/>
              </a:spcBef>
              <a:buChar char="–"/>
              <a:defRPr sz="2000" b="1">
                <a:solidFill>
                  <a:schemeClr val="tx1"/>
                </a:solidFill>
                <a:latin typeface="Comic Sans MS" panose="030F0902030302020204" pitchFamily="66"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buNone/>
              <a:defRPr/>
            </a:pPr>
            <a:r>
              <a:rPr lang="en-US" altLang="zh-CN" sz="3600" dirty="0" smtClean="0">
                <a:solidFill>
                  <a:schemeClr val="accent1"/>
                </a:solidFill>
                <a:latin typeface="+mn-lt"/>
                <a:ea typeface="+mn-ea"/>
                <a:cs typeface="+mn-ea"/>
              </a:rPr>
              <a:t>DNS</a:t>
            </a:r>
            <a:r>
              <a:rPr lang="en-US" altLang="zh-CN" sz="3600" dirty="0" smtClean="0">
                <a:solidFill>
                  <a:srgbClr val="7030A0"/>
                </a:solidFill>
              </a:rPr>
              <a:t>:</a:t>
            </a:r>
            <a:r>
              <a:rPr lang="zh-CN" altLang="en-US" sz="3600" dirty="0">
                <a:solidFill>
                  <a:schemeClr val="accent1"/>
                </a:solidFill>
                <a:latin typeface="+mn-lt"/>
                <a:ea typeface="+mn-ea"/>
                <a:cs typeface="+mn-ea"/>
              </a:rPr>
              <a:t>域名系统</a:t>
            </a:r>
            <a:r>
              <a:rPr lang="en-US" altLang="zh-CN" sz="3600" dirty="0">
                <a:solidFill>
                  <a:schemeClr val="accent1"/>
                </a:solidFill>
                <a:latin typeface="+mn-lt"/>
                <a:ea typeface="+mn-ea"/>
                <a:cs typeface="+mn-ea"/>
              </a:rPr>
              <a:t>Domain Name </a:t>
            </a:r>
            <a:r>
              <a:rPr lang="en-US" altLang="zh-CN" sz="3600" dirty="0" smtClean="0">
                <a:solidFill>
                  <a:schemeClr val="accent1"/>
                </a:solidFill>
                <a:latin typeface="+mn-lt"/>
                <a:ea typeface="+mn-ea"/>
                <a:cs typeface="+mn-ea"/>
              </a:rPr>
              <a:t>System </a:t>
            </a:r>
            <a:endParaRPr lang="en-US" altLang="zh-CN" sz="3600" dirty="0">
              <a:solidFill>
                <a:schemeClr val="accent1"/>
              </a:solidFill>
              <a:latin typeface="+mn-lt"/>
              <a:ea typeface="+mn-ea"/>
              <a:cs typeface="+mn-ea"/>
            </a:endParaRPr>
          </a:p>
        </p:txBody>
      </p:sp>
      <p:sp>
        <p:nvSpPr>
          <p:cNvPr id="183298" name="Rectangle 4">
            <a:extLst>
              <a:ext uri="{FF2B5EF4-FFF2-40B4-BE49-F238E27FC236}">
                <a16:creationId xmlns:a16="http://schemas.microsoft.com/office/drawing/2014/main" id="{B519FB85-1E6B-534D-81E1-A84328095D02}"/>
              </a:ext>
            </a:extLst>
          </p:cNvPr>
          <p:cNvSpPr>
            <a:spLocks noChangeArrowheads="1"/>
          </p:cNvSpPr>
          <p:nvPr/>
        </p:nvSpPr>
        <p:spPr bwMode="auto">
          <a:xfrm>
            <a:off x="6553200" y="1905000"/>
            <a:ext cx="3759200" cy="330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FontTx/>
              <a:buNone/>
            </a:pPr>
            <a:r>
              <a:rPr lang="zh-CN" altLang="en-US" sz="2800" dirty="0">
                <a:solidFill>
                  <a:schemeClr val="accent2"/>
                </a:solidFill>
              </a:rPr>
              <a:t>为什么不集中式</a:t>
            </a:r>
            <a:r>
              <a:rPr lang="en-US" altLang="zh-CN" sz="2800" dirty="0">
                <a:solidFill>
                  <a:schemeClr val="accent2"/>
                </a:solidFill>
              </a:rPr>
              <a:t>DNS?</a:t>
            </a:r>
          </a:p>
          <a:p>
            <a:pPr eaLnBrk="1" hangingPunct="1">
              <a:buClr>
                <a:srgbClr val="3333CC"/>
              </a:buClr>
              <a:buSzPct val="85000"/>
              <a:buFont typeface="Wingdings" panose="05000000000000000000" pitchFamily="2" charset="2"/>
              <a:buChar char="l"/>
            </a:pPr>
            <a:r>
              <a:rPr lang="zh-CN" altLang="en-US" sz="2800" dirty="0"/>
              <a:t>单点故障</a:t>
            </a:r>
          </a:p>
          <a:p>
            <a:pPr eaLnBrk="1" hangingPunct="1">
              <a:buClr>
                <a:srgbClr val="3333CC"/>
              </a:buClr>
              <a:buSzPct val="85000"/>
              <a:buFont typeface="Wingdings" panose="05000000000000000000" pitchFamily="2" charset="2"/>
              <a:buChar char="l"/>
            </a:pPr>
            <a:r>
              <a:rPr lang="zh-CN" altLang="en-US" sz="2800" dirty="0"/>
              <a:t>巨大访问量</a:t>
            </a:r>
          </a:p>
          <a:p>
            <a:pPr eaLnBrk="1" hangingPunct="1">
              <a:buClr>
                <a:srgbClr val="3333CC"/>
              </a:buClr>
              <a:buSzPct val="85000"/>
              <a:buFont typeface="Wingdings" panose="05000000000000000000" pitchFamily="2" charset="2"/>
              <a:buChar char="l"/>
            </a:pPr>
            <a:r>
              <a:rPr lang="zh-CN" altLang="en-US" sz="2800" dirty="0"/>
              <a:t>远距离集中式数据库</a:t>
            </a:r>
          </a:p>
          <a:p>
            <a:pPr eaLnBrk="1" hangingPunct="1">
              <a:buClr>
                <a:srgbClr val="3333CC"/>
              </a:buClr>
              <a:buSzPct val="85000"/>
              <a:buFont typeface="Wingdings" panose="05000000000000000000" pitchFamily="2" charset="2"/>
              <a:buChar char="l"/>
            </a:pPr>
            <a:r>
              <a:rPr lang="zh-CN" altLang="en-US" sz="2800" dirty="0" smtClean="0"/>
              <a:t>维护</a:t>
            </a:r>
            <a:endParaRPr lang="en-US" altLang="zh-CN" sz="2800" dirty="0" smtClean="0"/>
          </a:p>
          <a:p>
            <a:pPr eaLnBrk="1" hangingPunct="1">
              <a:buClr>
                <a:srgbClr val="3333CC"/>
              </a:buClr>
              <a:buSzPct val="85000"/>
              <a:buFont typeface="Wingdings" panose="05000000000000000000" pitchFamily="2" charset="2"/>
              <a:buChar char="l"/>
            </a:pPr>
            <a:r>
              <a:rPr lang="zh-CN" altLang="en-US" sz="2800" dirty="0" smtClean="0"/>
              <a:t>难以扩展</a:t>
            </a:r>
            <a:endParaRPr lang="en-US" altLang="zh-CN" sz="2800" i="1" dirty="0"/>
          </a:p>
        </p:txBody>
      </p:sp>
      <p:sp>
        <p:nvSpPr>
          <p:cNvPr id="164867" name="Rectangle 4">
            <a:extLst>
              <a:ext uri="{FF2B5EF4-FFF2-40B4-BE49-F238E27FC236}">
                <a16:creationId xmlns:a16="http://schemas.microsoft.com/office/drawing/2014/main" id="{4BB48342-0151-4A42-8D1C-80297CE211F2}"/>
              </a:ext>
            </a:extLst>
          </p:cNvPr>
          <p:cNvSpPr txBox="1">
            <a:spLocks noChangeArrowheads="1"/>
          </p:cNvSpPr>
          <p:nvPr/>
        </p:nvSpPr>
        <p:spPr bwMode="auto">
          <a:xfrm>
            <a:off x="611559" y="1904999"/>
            <a:ext cx="5410200"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l"/>
              <a:defRPr/>
            </a:pPr>
            <a:r>
              <a:rPr lang="en-US" altLang="zh-CN" sz="2800" dirty="0" smtClean="0">
                <a:solidFill>
                  <a:schemeClr val="accent2"/>
                </a:solidFill>
              </a:rPr>
              <a:t>DNS</a:t>
            </a:r>
            <a:r>
              <a:rPr lang="zh-CN" altLang="en-US" sz="2800" dirty="0" smtClean="0">
                <a:solidFill>
                  <a:schemeClr val="accent2"/>
                </a:solidFill>
              </a:rPr>
              <a:t>特点</a:t>
            </a:r>
            <a:endParaRPr lang="en-US" altLang="zh-CN" sz="2800" dirty="0" smtClean="0">
              <a:solidFill>
                <a:schemeClr val="accent2"/>
              </a:solidFill>
            </a:endParaRPr>
          </a:p>
          <a:p>
            <a:pPr lvl="1">
              <a:buClr>
                <a:srgbClr val="3333CC"/>
              </a:buClr>
              <a:buSzPct val="85000"/>
              <a:buFont typeface="Wingdings" panose="05000000000000000000" pitchFamily="2" charset="2"/>
              <a:buChar char="l"/>
              <a:defRPr/>
            </a:pPr>
            <a:r>
              <a:rPr lang="zh-CN" altLang="en-US" sz="2400" dirty="0" smtClean="0">
                <a:solidFill>
                  <a:schemeClr val="accent2"/>
                </a:solidFill>
              </a:rPr>
              <a:t>分布式数据库</a:t>
            </a:r>
            <a:r>
              <a:rPr lang="zh-CN" altLang="en-US" sz="2400" i="1" dirty="0">
                <a:solidFill>
                  <a:srgbClr val="3333CC"/>
                </a:solidFill>
              </a:rPr>
              <a:t>：</a:t>
            </a:r>
            <a:r>
              <a:rPr lang="zh-CN" altLang="en-US" sz="2400" dirty="0"/>
              <a:t>一个由分层</a:t>
            </a:r>
            <a:r>
              <a:rPr lang="en-US" altLang="zh-CN" sz="2400" dirty="0"/>
              <a:t>DNS</a:t>
            </a:r>
            <a:r>
              <a:rPr lang="zh-CN" altLang="en-US" sz="2400" dirty="0"/>
              <a:t>服务器实现的分布式数据库</a:t>
            </a:r>
          </a:p>
          <a:p>
            <a:pPr lvl="1">
              <a:buClr>
                <a:srgbClr val="3333CC"/>
              </a:buClr>
              <a:buSzPct val="85000"/>
              <a:buFont typeface="Wingdings" panose="05000000000000000000" pitchFamily="2" charset="2"/>
              <a:buChar char="l"/>
              <a:defRPr/>
            </a:pPr>
            <a:r>
              <a:rPr lang="zh-CN" altLang="en-US" sz="2400" dirty="0">
                <a:solidFill>
                  <a:schemeClr val="accent2"/>
                </a:solidFill>
              </a:rPr>
              <a:t>应用层协议：</a:t>
            </a:r>
            <a:r>
              <a:rPr lang="en-US" altLang="zh-CN" sz="2400" dirty="0"/>
              <a:t>DNS</a:t>
            </a:r>
            <a:r>
              <a:rPr lang="zh-CN" altLang="en-US" sz="2400" dirty="0"/>
              <a:t>服务器实现域名转换 </a:t>
            </a:r>
            <a:r>
              <a:rPr lang="en-US" altLang="zh-CN" sz="2400" dirty="0"/>
              <a:t>(</a:t>
            </a:r>
            <a:r>
              <a:rPr lang="zh-CN" altLang="en-US" sz="2400" dirty="0"/>
              <a:t>域名</a:t>
            </a:r>
            <a:r>
              <a:rPr lang="en-US" altLang="zh-CN" sz="2400" dirty="0"/>
              <a:t>/</a:t>
            </a:r>
            <a:r>
              <a:rPr lang="zh-CN" altLang="en-US" sz="2400" dirty="0"/>
              <a:t>地址转换</a:t>
            </a:r>
            <a:r>
              <a:rPr lang="en-US" altLang="zh-CN" sz="2400" dirty="0"/>
              <a:t>)</a:t>
            </a:r>
          </a:p>
        </p:txBody>
      </p:sp>
      <p:sp>
        <p:nvSpPr>
          <p:cNvPr id="5" name="Title 1">
            <a:extLst>
              <a:ext uri="{FF2B5EF4-FFF2-40B4-BE49-F238E27FC236}">
                <a16:creationId xmlns:a16="http://schemas.microsoft.com/office/drawing/2014/main" id="{4423BB9B-8234-A746-928C-9E3656EC4F78}"/>
              </a:ext>
            </a:extLst>
          </p:cNvPr>
          <p:cNvSpPr txBox="1">
            <a:spLocks/>
          </p:cNvSpPr>
          <p:nvPr/>
        </p:nvSpPr>
        <p:spPr>
          <a:xfrm>
            <a:off x="611559" y="175643"/>
            <a:ext cx="430482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DNS: </a:t>
            </a:r>
            <a:r>
              <a:rPr lang="zh-CN" altLang="en-US" sz="1800" dirty="0">
                <a:solidFill>
                  <a:schemeClr val="tx1">
                    <a:lumMod val="65000"/>
                    <a:lumOff val="35000"/>
                  </a:schemeClr>
                </a:solidFill>
                <a:latin typeface="+mn-lt"/>
                <a:ea typeface="+mn-ea"/>
                <a:cs typeface="+mn-ea"/>
                <a:sym typeface="+mn-lt"/>
              </a:rPr>
              <a:t>因特网的目录服务</a:t>
            </a:r>
          </a:p>
        </p:txBody>
      </p:sp>
    </p:spTree>
    <p:extLst>
      <p:ext uri="{BB962C8B-B14F-4D97-AF65-F5344CB8AC3E}">
        <p14:creationId xmlns:p14="http://schemas.microsoft.com/office/powerpoint/2010/main" val="10308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2">
            <a:extLst>
              <a:ext uri="{FF2B5EF4-FFF2-40B4-BE49-F238E27FC236}">
                <a16:creationId xmlns:a16="http://schemas.microsoft.com/office/drawing/2014/main" id="{6FC37CD9-6D93-7248-B8E2-D05104B7A9E5}"/>
              </a:ext>
            </a:extLst>
          </p:cNvPr>
          <p:cNvSpPr>
            <a:spLocks noChangeArrowheads="1"/>
          </p:cNvSpPr>
          <p:nvPr/>
        </p:nvSpPr>
        <p:spPr bwMode="auto">
          <a:xfrm>
            <a:off x="4419600" y="4834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rgbClr val="3333CC"/>
              </a:buClr>
              <a:buSzPct val="85000"/>
              <a:buFont typeface="Wingdings" pitchFamily="2" charset="2"/>
              <a:buChar char="r"/>
              <a:defRPr sz="3200" b="1">
                <a:solidFill>
                  <a:schemeClr val="tx1"/>
                </a:solidFill>
                <a:latin typeface="Comic Sans MS" panose="030F0902030302020204" pitchFamily="66" charset="0"/>
                <a:ea typeface="宋体" panose="02010600030101010101" pitchFamily="2" charset="-122"/>
              </a:defRPr>
            </a:lvl1pPr>
            <a:lvl2pPr marL="742950" indent="-285750">
              <a:spcBef>
                <a:spcPct val="20000"/>
              </a:spcBef>
              <a:buClr>
                <a:srgbClr val="3333CC"/>
              </a:buClr>
              <a:buSzPct val="85000"/>
              <a:buFont typeface="Wingdings" pitchFamily="2" charset="2"/>
              <a:buChar char="m"/>
              <a:defRPr sz="2800" b="1">
                <a:solidFill>
                  <a:schemeClr val="tx1"/>
                </a:solidFill>
                <a:latin typeface="Comic Sans MS" panose="030F0902030302020204" pitchFamily="66" charset="0"/>
                <a:ea typeface="宋体" panose="02010600030101010101" pitchFamily="2" charset="-122"/>
              </a:defRPr>
            </a:lvl2pPr>
            <a:lvl3pPr marL="1143000" indent="-228600">
              <a:spcBef>
                <a:spcPct val="20000"/>
              </a:spcBef>
              <a:buChar char="•"/>
              <a:defRPr sz="2400" b="1">
                <a:solidFill>
                  <a:schemeClr val="tx1"/>
                </a:solidFill>
                <a:latin typeface="Comic Sans MS" panose="030F0902030302020204" pitchFamily="66" charset="0"/>
                <a:ea typeface="宋体" panose="02010600030101010101" pitchFamily="2" charset="-122"/>
              </a:defRPr>
            </a:lvl3pPr>
            <a:lvl4pPr marL="1600200" indent="-228600">
              <a:spcBef>
                <a:spcPct val="20000"/>
              </a:spcBef>
              <a:buChar char="–"/>
              <a:defRPr sz="2000" b="1">
                <a:solidFill>
                  <a:schemeClr val="tx1"/>
                </a:solidFill>
                <a:latin typeface="Comic Sans MS" panose="030F0902030302020204" pitchFamily="66"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nSpc>
                <a:spcPct val="90000"/>
              </a:lnSpc>
              <a:spcBef>
                <a:spcPct val="0"/>
              </a:spcBef>
              <a:buClrTx/>
              <a:buSzTx/>
              <a:buNone/>
              <a:defRPr/>
            </a:pPr>
            <a:r>
              <a:rPr lang="zh-CN" altLang="en-US" sz="3600" dirty="0">
                <a:solidFill>
                  <a:schemeClr val="accent1"/>
                </a:solidFill>
                <a:latin typeface="+mn-lt"/>
                <a:ea typeface="+mn-ea"/>
                <a:cs typeface="+mn-ea"/>
              </a:rPr>
              <a:t>分布式、层次数据库</a:t>
            </a:r>
          </a:p>
        </p:txBody>
      </p:sp>
      <p:grpSp>
        <p:nvGrpSpPr>
          <p:cNvPr id="185346" name="Group 20">
            <a:extLst>
              <a:ext uri="{FF2B5EF4-FFF2-40B4-BE49-F238E27FC236}">
                <a16:creationId xmlns:a16="http://schemas.microsoft.com/office/drawing/2014/main" id="{AFD6B543-28D8-1948-B53A-8B14E266CC84}"/>
              </a:ext>
            </a:extLst>
          </p:cNvPr>
          <p:cNvGrpSpPr>
            <a:grpSpLocks/>
          </p:cNvGrpSpPr>
          <p:nvPr/>
        </p:nvGrpSpPr>
        <p:grpSpPr bwMode="auto">
          <a:xfrm>
            <a:off x="1457935" y="1554024"/>
            <a:ext cx="9415462" cy="2706688"/>
            <a:chOff x="30" y="689"/>
            <a:chExt cx="5931" cy="1705"/>
          </a:xfrm>
        </p:grpSpPr>
        <p:sp>
          <p:nvSpPr>
            <p:cNvPr id="185347" name="Rectangle 3">
              <a:extLst>
                <a:ext uri="{FF2B5EF4-FFF2-40B4-BE49-F238E27FC236}">
                  <a16:creationId xmlns:a16="http://schemas.microsoft.com/office/drawing/2014/main" id="{B48BB7F4-63BF-E448-815C-88D91F48F0F7}"/>
                </a:ext>
              </a:extLst>
            </p:cNvPr>
            <p:cNvSpPr>
              <a:spLocks noChangeArrowheads="1"/>
            </p:cNvSpPr>
            <p:nvPr/>
          </p:nvSpPr>
          <p:spPr bwMode="auto">
            <a:xfrm>
              <a:off x="2193" y="689"/>
              <a:ext cx="142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2400"/>
                <a:t>根 </a:t>
              </a:r>
              <a:r>
                <a:rPr lang="en-US" altLang="zh-CN" sz="2400"/>
                <a:t>DNS </a:t>
              </a:r>
              <a:r>
                <a:rPr lang="zh-CN" altLang="en-US" sz="2400"/>
                <a:t>服务器</a:t>
              </a:r>
            </a:p>
          </p:txBody>
        </p:sp>
        <p:sp>
          <p:nvSpPr>
            <p:cNvPr id="185348" name="Rectangle 4">
              <a:extLst>
                <a:ext uri="{FF2B5EF4-FFF2-40B4-BE49-F238E27FC236}">
                  <a16:creationId xmlns:a16="http://schemas.microsoft.com/office/drawing/2014/main" id="{9A24099B-0BF3-4245-BD92-EE850C480853}"/>
                </a:ext>
              </a:extLst>
            </p:cNvPr>
            <p:cNvSpPr>
              <a:spLocks noChangeArrowheads="1"/>
            </p:cNvSpPr>
            <p:nvPr/>
          </p:nvSpPr>
          <p:spPr bwMode="auto">
            <a:xfrm>
              <a:off x="571" y="1362"/>
              <a:ext cx="163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400"/>
                <a:t>com DNS </a:t>
              </a:r>
              <a:r>
                <a:rPr lang="zh-CN" altLang="en-US" sz="2400"/>
                <a:t>服务器</a:t>
              </a:r>
            </a:p>
          </p:txBody>
        </p:sp>
        <p:sp>
          <p:nvSpPr>
            <p:cNvPr id="185349" name="Rectangle 5">
              <a:extLst>
                <a:ext uri="{FF2B5EF4-FFF2-40B4-BE49-F238E27FC236}">
                  <a16:creationId xmlns:a16="http://schemas.microsoft.com/office/drawing/2014/main" id="{FBF1F7D3-B19A-FA40-B3F3-84EF71817124}"/>
                </a:ext>
              </a:extLst>
            </p:cNvPr>
            <p:cNvSpPr>
              <a:spLocks noChangeArrowheads="1"/>
            </p:cNvSpPr>
            <p:nvPr/>
          </p:nvSpPr>
          <p:spPr bwMode="auto">
            <a:xfrm>
              <a:off x="2239" y="1320"/>
              <a:ext cx="154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400"/>
                <a:t>org DNS </a:t>
              </a:r>
              <a:r>
                <a:rPr lang="zh-CN" altLang="en-US" sz="2400"/>
                <a:t>服务器</a:t>
              </a:r>
            </a:p>
          </p:txBody>
        </p:sp>
        <p:sp>
          <p:nvSpPr>
            <p:cNvPr id="185350" name="Rectangle 6">
              <a:extLst>
                <a:ext uri="{FF2B5EF4-FFF2-40B4-BE49-F238E27FC236}">
                  <a16:creationId xmlns:a16="http://schemas.microsoft.com/office/drawing/2014/main" id="{B68186C6-3089-AD46-B266-EEC41C72A8DD}"/>
                </a:ext>
              </a:extLst>
            </p:cNvPr>
            <p:cNvSpPr>
              <a:spLocks noChangeArrowheads="1"/>
            </p:cNvSpPr>
            <p:nvPr/>
          </p:nvSpPr>
          <p:spPr bwMode="auto">
            <a:xfrm>
              <a:off x="3861" y="1320"/>
              <a:ext cx="158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400"/>
                <a:t>edu DNS </a:t>
              </a:r>
              <a:r>
                <a:rPr lang="zh-CN" altLang="en-US" sz="2400"/>
                <a:t>服务器</a:t>
              </a:r>
            </a:p>
          </p:txBody>
        </p:sp>
        <p:sp>
          <p:nvSpPr>
            <p:cNvPr id="185351" name="Line 7">
              <a:extLst>
                <a:ext uri="{FF2B5EF4-FFF2-40B4-BE49-F238E27FC236}">
                  <a16:creationId xmlns:a16="http://schemas.microsoft.com/office/drawing/2014/main" id="{000C49E7-476E-E74C-904F-90F4B848A55E}"/>
                </a:ext>
              </a:extLst>
            </p:cNvPr>
            <p:cNvSpPr>
              <a:spLocks noChangeShapeType="1"/>
            </p:cNvSpPr>
            <p:nvPr/>
          </p:nvSpPr>
          <p:spPr bwMode="auto">
            <a:xfrm flipH="1">
              <a:off x="1337" y="941"/>
              <a:ext cx="1307" cy="379"/>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5352" name="Line 8">
              <a:extLst>
                <a:ext uri="{FF2B5EF4-FFF2-40B4-BE49-F238E27FC236}">
                  <a16:creationId xmlns:a16="http://schemas.microsoft.com/office/drawing/2014/main" id="{F3C8AB15-D246-9D40-8EF3-5285C1DAD773}"/>
                </a:ext>
              </a:extLst>
            </p:cNvPr>
            <p:cNvSpPr>
              <a:spLocks noChangeShapeType="1"/>
            </p:cNvSpPr>
            <p:nvPr/>
          </p:nvSpPr>
          <p:spPr bwMode="auto">
            <a:xfrm>
              <a:off x="2825" y="899"/>
              <a:ext cx="0" cy="42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5353" name="Line 9">
              <a:extLst>
                <a:ext uri="{FF2B5EF4-FFF2-40B4-BE49-F238E27FC236}">
                  <a16:creationId xmlns:a16="http://schemas.microsoft.com/office/drawing/2014/main" id="{E5BA1EBD-15A3-2C4F-9E00-8E25D37EE63B}"/>
                </a:ext>
              </a:extLst>
            </p:cNvPr>
            <p:cNvSpPr>
              <a:spLocks noChangeShapeType="1"/>
            </p:cNvSpPr>
            <p:nvPr/>
          </p:nvSpPr>
          <p:spPr bwMode="auto">
            <a:xfrm>
              <a:off x="3050" y="941"/>
              <a:ext cx="1352" cy="379"/>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5354" name="Rectangle 10">
              <a:extLst>
                <a:ext uri="{FF2B5EF4-FFF2-40B4-BE49-F238E27FC236}">
                  <a16:creationId xmlns:a16="http://schemas.microsoft.com/office/drawing/2014/main" id="{CB97234E-1C88-7844-B420-896659DB17D4}"/>
                </a:ext>
              </a:extLst>
            </p:cNvPr>
            <p:cNvSpPr>
              <a:spLocks noChangeArrowheads="1"/>
            </p:cNvSpPr>
            <p:nvPr/>
          </p:nvSpPr>
          <p:spPr bwMode="auto">
            <a:xfrm>
              <a:off x="3645" y="1866"/>
              <a:ext cx="1173"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400"/>
                <a:t>poly.edu</a:t>
              </a:r>
            </a:p>
            <a:p>
              <a:pPr eaLnBrk="1" hangingPunct="1">
                <a:spcBef>
                  <a:spcPct val="0"/>
                </a:spcBef>
                <a:buFontTx/>
                <a:buNone/>
              </a:pPr>
              <a:r>
                <a:rPr lang="en-US" altLang="zh-CN" sz="2400"/>
                <a:t>DNS </a:t>
              </a:r>
              <a:r>
                <a:rPr lang="zh-CN" altLang="en-US" sz="2400"/>
                <a:t>服务器</a:t>
              </a:r>
            </a:p>
          </p:txBody>
        </p:sp>
        <p:sp>
          <p:nvSpPr>
            <p:cNvPr id="185355" name="Rectangle 11">
              <a:extLst>
                <a:ext uri="{FF2B5EF4-FFF2-40B4-BE49-F238E27FC236}">
                  <a16:creationId xmlns:a16="http://schemas.microsoft.com/office/drawing/2014/main" id="{25BD2FA4-009F-F24C-8DA4-DEE6CC9B05C0}"/>
                </a:ext>
              </a:extLst>
            </p:cNvPr>
            <p:cNvSpPr>
              <a:spLocks noChangeArrowheads="1"/>
            </p:cNvSpPr>
            <p:nvPr/>
          </p:nvSpPr>
          <p:spPr bwMode="auto">
            <a:xfrm>
              <a:off x="4788" y="1870"/>
              <a:ext cx="1173"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400"/>
                <a:t>umass.edu</a:t>
              </a:r>
            </a:p>
            <a:p>
              <a:pPr eaLnBrk="1" hangingPunct="1">
                <a:spcBef>
                  <a:spcPct val="0"/>
                </a:spcBef>
                <a:buFontTx/>
                <a:buNone/>
              </a:pPr>
              <a:r>
                <a:rPr lang="en-US" altLang="zh-CN" sz="2400"/>
                <a:t>DNS </a:t>
              </a:r>
              <a:r>
                <a:rPr lang="zh-CN" altLang="en-US" sz="2400"/>
                <a:t>服务器</a:t>
              </a:r>
            </a:p>
          </p:txBody>
        </p:sp>
        <p:sp>
          <p:nvSpPr>
            <p:cNvPr id="185356" name="Line 12">
              <a:extLst>
                <a:ext uri="{FF2B5EF4-FFF2-40B4-BE49-F238E27FC236}">
                  <a16:creationId xmlns:a16="http://schemas.microsoft.com/office/drawing/2014/main" id="{9DB20713-D151-E048-8C49-A58DA5EA7512}"/>
                </a:ext>
              </a:extLst>
            </p:cNvPr>
            <p:cNvSpPr>
              <a:spLocks noChangeShapeType="1"/>
            </p:cNvSpPr>
            <p:nvPr/>
          </p:nvSpPr>
          <p:spPr bwMode="auto">
            <a:xfrm flipH="1">
              <a:off x="4402" y="1611"/>
              <a:ext cx="316" cy="21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5357" name="Line 13">
              <a:extLst>
                <a:ext uri="{FF2B5EF4-FFF2-40B4-BE49-F238E27FC236}">
                  <a16:creationId xmlns:a16="http://schemas.microsoft.com/office/drawing/2014/main" id="{0BD2A3B8-199C-E24A-87B3-B613BF4AB605}"/>
                </a:ext>
              </a:extLst>
            </p:cNvPr>
            <p:cNvSpPr>
              <a:spLocks noChangeShapeType="1"/>
            </p:cNvSpPr>
            <p:nvPr/>
          </p:nvSpPr>
          <p:spPr bwMode="auto">
            <a:xfrm>
              <a:off x="4721" y="1611"/>
              <a:ext cx="429" cy="25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5358" name="Rectangle 14">
              <a:extLst>
                <a:ext uri="{FF2B5EF4-FFF2-40B4-BE49-F238E27FC236}">
                  <a16:creationId xmlns:a16="http://schemas.microsoft.com/office/drawing/2014/main" id="{E258BC1F-FD08-1143-8AE6-947E7CC28589}"/>
                </a:ext>
              </a:extLst>
            </p:cNvPr>
            <p:cNvSpPr>
              <a:spLocks noChangeArrowheads="1"/>
            </p:cNvSpPr>
            <p:nvPr/>
          </p:nvSpPr>
          <p:spPr bwMode="auto">
            <a:xfrm>
              <a:off x="30" y="1864"/>
              <a:ext cx="1173"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400"/>
                <a:t>yahoo.com</a:t>
              </a:r>
            </a:p>
            <a:p>
              <a:pPr eaLnBrk="1" hangingPunct="1">
                <a:spcBef>
                  <a:spcPct val="0"/>
                </a:spcBef>
                <a:buFontTx/>
                <a:buNone/>
              </a:pPr>
              <a:r>
                <a:rPr lang="en-US" altLang="zh-CN" sz="2400"/>
                <a:t>DNS </a:t>
              </a:r>
              <a:r>
                <a:rPr lang="zh-CN" altLang="en-US" sz="2400"/>
                <a:t>服务器</a:t>
              </a:r>
            </a:p>
          </p:txBody>
        </p:sp>
        <p:sp>
          <p:nvSpPr>
            <p:cNvPr id="185359" name="Rectangle 15">
              <a:extLst>
                <a:ext uri="{FF2B5EF4-FFF2-40B4-BE49-F238E27FC236}">
                  <a16:creationId xmlns:a16="http://schemas.microsoft.com/office/drawing/2014/main" id="{6FA9E87C-CF0E-9A40-9508-AEDEF510A2BD}"/>
                </a:ext>
              </a:extLst>
            </p:cNvPr>
            <p:cNvSpPr>
              <a:spLocks noChangeArrowheads="1"/>
            </p:cNvSpPr>
            <p:nvPr/>
          </p:nvSpPr>
          <p:spPr bwMode="auto">
            <a:xfrm>
              <a:off x="1203" y="1867"/>
              <a:ext cx="1299"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400"/>
                <a:t>amazon.com</a:t>
              </a:r>
            </a:p>
            <a:p>
              <a:pPr eaLnBrk="1" hangingPunct="1">
                <a:spcBef>
                  <a:spcPct val="0"/>
                </a:spcBef>
                <a:buFontTx/>
                <a:buNone/>
              </a:pPr>
              <a:r>
                <a:rPr lang="en-US" altLang="zh-CN" sz="2400"/>
                <a:t>DNS </a:t>
              </a:r>
              <a:r>
                <a:rPr lang="zh-CN" altLang="en-US" sz="2400"/>
                <a:t>服务器</a:t>
              </a:r>
            </a:p>
          </p:txBody>
        </p:sp>
        <p:sp>
          <p:nvSpPr>
            <p:cNvPr id="185360" name="Line 16">
              <a:extLst>
                <a:ext uri="{FF2B5EF4-FFF2-40B4-BE49-F238E27FC236}">
                  <a16:creationId xmlns:a16="http://schemas.microsoft.com/office/drawing/2014/main" id="{984F58AA-652B-0A49-B9D5-C575CB7D8A22}"/>
                </a:ext>
              </a:extLst>
            </p:cNvPr>
            <p:cNvSpPr>
              <a:spLocks noChangeShapeType="1"/>
            </p:cNvSpPr>
            <p:nvPr/>
          </p:nvSpPr>
          <p:spPr bwMode="auto">
            <a:xfrm flipH="1">
              <a:off x="771" y="1633"/>
              <a:ext cx="423" cy="25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5361" name="Line 17">
              <a:extLst>
                <a:ext uri="{FF2B5EF4-FFF2-40B4-BE49-F238E27FC236}">
                  <a16:creationId xmlns:a16="http://schemas.microsoft.com/office/drawing/2014/main" id="{92518AAD-C71E-FD49-A8BA-248311D1DD26}"/>
                </a:ext>
              </a:extLst>
            </p:cNvPr>
            <p:cNvSpPr>
              <a:spLocks noChangeShapeType="1"/>
            </p:cNvSpPr>
            <p:nvPr/>
          </p:nvSpPr>
          <p:spPr bwMode="auto">
            <a:xfrm>
              <a:off x="1230" y="1632"/>
              <a:ext cx="505" cy="277"/>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5362" name="Rectangle 18">
              <a:extLst>
                <a:ext uri="{FF2B5EF4-FFF2-40B4-BE49-F238E27FC236}">
                  <a16:creationId xmlns:a16="http://schemas.microsoft.com/office/drawing/2014/main" id="{FC3F6D5A-A0F3-144A-83E8-624876AF2AC9}"/>
                </a:ext>
              </a:extLst>
            </p:cNvPr>
            <p:cNvSpPr>
              <a:spLocks noChangeArrowheads="1"/>
            </p:cNvSpPr>
            <p:nvPr/>
          </p:nvSpPr>
          <p:spPr bwMode="auto">
            <a:xfrm>
              <a:off x="2459" y="1870"/>
              <a:ext cx="1173"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400"/>
                <a:t>pbs.org</a:t>
              </a:r>
            </a:p>
            <a:p>
              <a:pPr eaLnBrk="1" hangingPunct="1">
                <a:spcBef>
                  <a:spcPct val="0"/>
                </a:spcBef>
                <a:buFontTx/>
                <a:buNone/>
              </a:pPr>
              <a:r>
                <a:rPr lang="en-US" altLang="zh-CN" sz="2400"/>
                <a:t>DNS </a:t>
              </a:r>
              <a:r>
                <a:rPr lang="zh-CN" altLang="en-US" sz="2400"/>
                <a:t>服务器</a:t>
              </a:r>
            </a:p>
          </p:txBody>
        </p:sp>
        <p:sp>
          <p:nvSpPr>
            <p:cNvPr id="185363" name="Line 19">
              <a:extLst>
                <a:ext uri="{FF2B5EF4-FFF2-40B4-BE49-F238E27FC236}">
                  <a16:creationId xmlns:a16="http://schemas.microsoft.com/office/drawing/2014/main" id="{C7699091-0941-AB41-9966-3E905AA9D8CF}"/>
                </a:ext>
              </a:extLst>
            </p:cNvPr>
            <p:cNvSpPr>
              <a:spLocks noChangeShapeType="1"/>
            </p:cNvSpPr>
            <p:nvPr/>
          </p:nvSpPr>
          <p:spPr bwMode="auto">
            <a:xfrm>
              <a:off x="2825" y="1530"/>
              <a:ext cx="0" cy="25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21" name="Title 1">
            <a:extLst>
              <a:ext uri="{FF2B5EF4-FFF2-40B4-BE49-F238E27FC236}">
                <a16:creationId xmlns:a16="http://schemas.microsoft.com/office/drawing/2014/main" id="{E53E76E2-4E6B-8F47-8938-60E366809112}"/>
              </a:ext>
            </a:extLst>
          </p:cNvPr>
          <p:cNvSpPr txBox="1">
            <a:spLocks/>
          </p:cNvSpPr>
          <p:nvPr/>
        </p:nvSpPr>
        <p:spPr>
          <a:xfrm>
            <a:off x="611559" y="175643"/>
            <a:ext cx="430482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DNS: </a:t>
            </a:r>
            <a:r>
              <a:rPr lang="zh-CN" altLang="en-US" sz="1800" dirty="0">
                <a:solidFill>
                  <a:schemeClr val="tx1">
                    <a:lumMod val="65000"/>
                    <a:lumOff val="35000"/>
                  </a:schemeClr>
                </a:solidFill>
                <a:latin typeface="+mn-lt"/>
                <a:ea typeface="+mn-ea"/>
                <a:cs typeface="+mn-ea"/>
                <a:sym typeface="+mn-lt"/>
              </a:rPr>
              <a:t>因特网的目录服务</a:t>
            </a:r>
          </a:p>
        </p:txBody>
      </p:sp>
      <p:sp>
        <p:nvSpPr>
          <p:cNvPr id="22" name="Rectangle 21">
            <a:extLst>
              <a:ext uri="{FF2B5EF4-FFF2-40B4-BE49-F238E27FC236}">
                <a16:creationId xmlns:a16="http://schemas.microsoft.com/office/drawing/2014/main" id="{54466375-EB0F-734A-88BC-9EB17366436F}"/>
              </a:ext>
            </a:extLst>
          </p:cNvPr>
          <p:cNvSpPr>
            <a:spLocks noChangeArrowheads="1"/>
          </p:cNvSpPr>
          <p:nvPr/>
        </p:nvSpPr>
        <p:spPr bwMode="auto">
          <a:xfrm>
            <a:off x="1457935" y="4733039"/>
            <a:ext cx="10247557" cy="228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90000"/>
              </a:lnSpc>
              <a:buFontTx/>
              <a:buNone/>
            </a:pPr>
            <a:r>
              <a:rPr lang="zh-CN" altLang="en-US" sz="2400" dirty="0">
                <a:solidFill>
                  <a:schemeClr val="accent2"/>
                </a:solidFill>
              </a:rPr>
              <a:t>客户机怎样决定主机名</a:t>
            </a:r>
            <a:r>
              <a:rPr lang="en-US" altLang="zh-CN" sz="2400" dirty="0" err="1">
                <a:solidFill>
                  <a:schemeClr val="accent2"/>
                </a:solidFill>
              </a:rPr>
              <a:t>www.amazon.com</a:t>
            </a:r>
            <a:r>
              <a:rPr lang="zh-CN" altLang="en-US" sz="2400" dirty="0">
                <a:solidFill>
                  <a:schemeClr val="accent2"/>
                </a:solidFill>
              </a:rPr>
              <a:t>的</a:t>
            </a:r>
            <a:r>
              <a:rPr lang="en-US" altLang="zh-CN" sz="2400" dirty="0">
                <a:solidFill>
                  <a:schemeClr val="accent2"/>
                </a:solidFill>
              </a:rPr>
              <a:t>IP</a:t>
            </a:r>
            <a:r>
              <a:rPr lang="zh-CN" altLang="en-US" sz="2400" dirty="0">
                <a:solidFill>
                  <a:schemeClr val="accent2"/>
                </a:solidFill>
              </a:rPr>
              <a:t>地址？</a:t>
            </a:r>
          </a:p>
          <a:p>
            <a:pPr eaLnBrk="1" hangingPunct="1">
              <a:lnSpc>
                <a:spcPct val="90000"/>
              </a:lnSpc>
              <a:buClr>
                <a:srgbClr val="3333CC"/>
              </a:buClr>
              <a:buSzPct val="85000"/>
              <a:buFont typeface="Wingdings" panose="05000000000000000000" pitchFamily="2" charset="2"/>
              <a:buChar char="l"/>
            </a:pPr>
            <a:r>
              <a:rPr lang="zh-CN" altLang="en-US" sz="2400" dirty="0"/>
              <a:t>客户机查询根服务器得到</a:t>
            </a:r>
            <a:r>
              <a:rPr lang="en-US" altLang="zh-CN" sz="2400" dirty="0"/>
              <a:t>com DNS</a:t>
            </a:r>
            <a:r>
              <a:rPr lang="zh-CN" altLang="en-US" sz="2400" dirty="0"/>
              <a:t>服务器</a:t>
            </a:r>
          </a:p>
          <a:p>
            <a:pPr eaLnBrk="1" hangingPunct="1">
              <a:lnSpc>
                <a:spcPct val="90000"/>
              </a:lnSpc>
              <a:buClr>
                <a:srgbClr val="3333CC"/>
              </a:buClr>
              <a:buSzPct val="85000"/>
              <a:buFont typeface="Wingdings" panose="05000000000000000000" pitchFamily="2" charset="2"/>
              <a:buChar char="l"/>
            </a:pPr>
            <a:r>
              <a:rPr lang="zh-CN" altLang="en-US" sz="2400" dirty="0"/>
              <a:t>客户机查询</a:t>
            </a:r>
            <a:r>
              <a:rPr lang="en-US" altLang="zh-CN" sz="2400" dirty="0"/>
              <a:t>com DNS</a:t>
            </a:r>
            <a:r>
              <a:rPr lang="zh-CN" altLang="en-US" sz="2400" dirty="0"/>
              <a:t>服务器得到</a:t>
            </a:r>
            <a:r>
              <a:rPr lang="en-US" altLang="zh-CN" sz="2400" dirty="0" err="1"/>
              <a:t>amazon.comDNS</a:t>
            </a:r>
            <a:r>
              <a:rPr lang="zh-CN" altLang="en-US" sz="2400" dirty="0"/>
              <a:t>服务器</a:t>
            </a:r>
          </a:p>
          <a:p>
            <a:pPr eaLnBrk="1" hangingPunct="1">
              <a:lnSpc>
                <a:spcPct val="90000"/>
              </a:lnSpc>
              <a:buClr>
                <a:srgbClr val="3333CC"/>
              </a:buClr>
              <a:buSzPct val="85000"/>
              <a:buFont typeface="Wingdings" panose="05000000000000000000" pitchFamily="2" charset="2"/>
              <a:buChar char="l"/>
            </a:pPr>
            <a:r>
              <a:rPr lang="zh-CN" altLang="en-US" sz="2400" dirty="0"/>
              <a:t>客户机查询</a:t>
            </a:r>
            <a:r>
              <a:rPr lang="en-US" altLang="zh-CN" sz="2400" dirty="0" err="1"/>
              <a:t>amazon.comDNS</a:t>
            </a:r>
            <a:r>
              <a:rPr lang="zh-CN" altLang="en-US" sz="2400" dirty="0"/>
              <a:t>服务器得到</a:t>
            </a:r>
            <a:r>
              <a:rPr lang="en-US" altLang="zh-CN" sz="2400" dirty="0" err="1"/>
              <a:t>www.amazon.com</a:t>
            </a:r>
            <a:r>
              <a:rPr lang="zh-CN" altLang="en-US" sz="2400" dirty="0"/>
              <a:t>的</a:t>
            </a:r>
            <a:r>
              <a:rPr lang="en-US" altLang="zh-CN" sz="2400" dirty="0"/>
              <a:t>IP</a:t>
            </a:r>
            <a:r>
              <a:rPr lang="zh-CN" altLang="en-US" sz="2400" dirty="0"/>
              <a:t>地址</a:t>
            </a:r>
          </a:p>
        </p:txBody>
      </p:sp>
    </p:spTree>
    <p:extLst>
      <p:ext uri="{BB962C8B-B14F-4D97-AF65-F5344CB8AC3E}">
        <p14:creationId xmlns:p14="http://schemas.microsoft.com/office/powerpoint/2010/main" val="399699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2">
            <a:extLst>
              <a:ext uri="{FF2B5EF4-FFF2-40B4-BE49-F238E27FC236}">
                <a16:creationId xmlns:a16="http://schemas.microsoft.com/office/drawing/2014/main" id="{F7A4B5D4-4D56-5049-B3FE-0DA4EB8D9882}"/>
              </a:ext>
            </a:extLst>
          </p:cNvPr>
          <p:cNvSpPr>
            <a:spLocks noChangeArrowheads="1"/>
          </p:cNvSpPr>
          <p:nvPr/>
        </p:nvSpPr>
        <p:spPr bwMode="auto">
          <a:xfrm>
            <a:off x="1968500" y="652462"/>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rgbClr val="3333CC"/>
              </a:buClr>
              <a:buSzPct val="85000"/>
              <a:buFont typeface="Wingdings" pitchFamily="2" charset="2"/>
              <a:buChar char="r"/>
              <a:defRPr sz="3200" b="1">
                <a:solidFill>
                  <a:schemeClr val="tx1"/>
                </a:solidFill>
                <a:latin typeface="Comic Sans MS" panose="030F0902030302020204" pitchFamily="66" charset="0"/>
                <a:ea typeface="宋体" panose="02010600030101010101" pitchFamily="2" charset="-122"/>
              </a:defRPr>
            </a:lvl1pPr>
            <a:lvl2pPr marL="742950" indent="-285750">
              <a:spcBef>
                <a:spcPct val="20000"/>
              </a:spcBef>
              <a:buClr>
                <a:srgbClr val="3333CC"/>
              </a:buClr>
              <a:buSzPct val="85000"/>
              <a:buFont typeface="Wingdings" pitchFamily="2" charset="2"/>
              <a:buChar char="m"/>
              <a:defRPr sz="2800" b="1">
                <a:solidFill>
                  <a:schemeClr val="tx1"/>
                </a:solidFill>
                <a:latin typeface="Comic Sans MS" panose="030F0902030302020204" pitchFamily="66" charset="0"/>
                <a:ea typeface="宋体" panose="02010600030101010101" pitchFamily="2" charset="-122"/>
              </a:defRPr>
            </a:lvl2pPr>
            <a:lvl3pPr marL="1143000" indent="-228600">
              <a:spcBef>
                <a:spcPct val="20000"/>
              </a:spcBef>
              <a:buChar char="•"/>
              <a:defRPr sz="2400" b="1">
                <a:solidFill>
                  <a:schemeClr val="tx1"/>
                </a:solidFill>
                <a:latin typeface="Comic Sans MS" panose="030F0902030302020204" pitchFamily="66" charset="0"/>
                <a:ea typeface="宋体" panose="02010600030101010101" pitchFamily="2" charset="-122"/>
              </a:defRPr>
            </a:lvl3pPr>
            <a:lvl4pPr marL="1600200" indent="-228600">
              <a:spcBef>
                <a:spcPct val="20000"/>
              </a:spcBef>
              <a:buChar char="–"/>
              <a:defRPr sz="2000" b="1">
                <a:solidFill>
                  <a:schemeClr val="tx1"/>
                </a:solidFill>
                <a:latin typeface="Comic Sans MS" panose="030F0902030302020204" pitchFamily="66"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nSpc>
                <a:spcPct val="90000"/>
              </a:lnSpc>
              <a:spcBef>
                <a:spcPct val="0"/>
              </a:spcBef>
              <a:buClrTx/>
              <a:buSzTx/>
              <a:buNone/>
              <a:defRPr/>
            </a:pPr>
            <a:r>
              <a:rPr lang="en-US" altLang="zh-CN" sz="3600" dirty="0">
                <a:solidFill>
                  <a:schemeClr val="accent1"/>
                </a:solidFill>
                <a:latin typeface="+mn-lt"/>
                <a:ea typeface="+mn-ea"/>
                <a:cs typeface="+mn-ea"/>
              </a:rPr>
              <a:t>DNS</a:t>
            </a:r>
            <a:r>
              <a:rPr lang="zh-CN" altLang="en-US" sz="3600" dirty="0">
                <a:solidFill>
                  <a:schemeClr val="accent1"/>
                </a:solidFill>
                <a:latin typeface="+mn-lt"/>
                <a:ea typeface="+mn-ea"/>
                <a:cs typeface="+mn-ea"/>
              </a:rPr>
              <a:t>查询方法一</a:t>
            </a:r>
          </a:p>
        </p:txBody>
      </p:sp>
      <p:sp>
        <p:nvSpPr>
          <p:cNvPr id="197634" name="Rectangle 3">
            <a:extLst>
              <a:ext uri="{FF2B5EF4-FFF2-40B4-BE49-F238E27FC236}">
                <a16:creationId xmlns:a16="http://schemas.microsoft.com/office/drawing/2014/main" id="{90004B51-C0A2-B44C-8FC4-AFFC150DFEB5}"/>
              </a:ext>
            </a:extLst>
          </p:cNvPr>
          <p:cNvSpPr>
            <a:spLocks noChangeArrowheads="1"/>
          </p:cNvSpPr>
          <p:nvPr/>
        </p:nvSpPr>
        <p:spPr bwMode="auto">
          <a:xfrm>
            <a:off x="611559" y="2779713"/>
            <a:ext cx="4728792" cy="318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90000"/>
              </a:lnSpc>
              <a:buFontTx/>
              <a:buNone/>
            </a:pPr>
            <a:r>
              <a:rPr lang="zh-CN" altLang="en-US" sz="2800" dirty="0">
                <a:solidFill>
                  <a:schemeClr val="accent2"/>
                </a:solidFill>
              </a:rPr>
              <a:t>递归查询</a:t>
            </a:r>
            <a:r>
              <a:rPr lang="en-US" altLang="zh-CN" sz="2800" dirty="0">
                <a:solidFill>
                  <a:schemeClr val="accent2"/>
                </a:solidFill>
              </a:rPr>
              <a:t>(recursive query):</a:t>
            </a:r>
          </a:p>
          <a:p>
            <a:pPr eaLnBrk="1" hangingPunct="1">
              <a:lnSpc>
                <a:spcPct val="150000"/>
              </a:lnSpc>
              <a:buClr>
                <a:srgbClr val="3333CC"/>
              </a:buClr>
              <a:buSzPct val="85000"/>
              <a:buFont typeface="Wingdings" panose="05000000000000000000" pitchFamily="2" charset="2"/>
              <a:buChar char="l"/>
            </a:pPr>
            <a:r>
              <a:rPr lang="zh-CN" altLang="en-US" sz="2400" dirty="0"/>
              <a:t>名字解析的负担交给被查询的名字服务器</a:t>
            </a:r>
          </a:p>
          <a:p>
            <a:pPr eaLnBrk="1" hangingPunct="1">
              <a:lnSpc>
                <a:spcPct val="150000"/>
              </a:lnSpc>
              <a:buClr>
                <a:srgbClr val="3333CC"/>
              </a:buClr>
              <a:buSzPct val="85000"/>
              <a:buFont typeface="Wingdings" panose="05000000000000000000" pitchFamily="2" charset="2"/>
              <a:buChar char="l"/>
            </a:pPr>
            <a:r>
              <a:rPr lang="zh-CN" altLang="en-US" sz="2400" dirty="0"/>
              <a:t>被查询的名字服务器负载重</a:t>
            </a:r>
            <a:r>
              <a:rPr lang="en-US" altLang="zh-CN" sz="2400" dirty="0"/>
              <a:t>?</a:t>
            </a:r>
          </a:p>
        </p:txBody>
      </p:sp>
      <p:grpSp>
        <p:nvGrpSpPr>
          <p:cNvPr id="197635" name="Group 66">
            <a:extLst>
              <a:ext uri="{FF2B5EF4-FFF2-40B4-BE49-F238E27FC236}">
                <a16:creationId xmlns:a16="http://schemas.microsoft.com/office/drawing/2014/main" id="{2A16DD1B-2C46-E04D-B618-56770C3E3E6F}"/>
              </a:ext>
            </a:extLst>
          </p:cNvPr>
          <p:cNvGrpSpPr>
            <a:grpSpLocks/>
          </p:cNvGrpSpPr>
          <p:nvPr/>
        </p:nvGrpSpPr>
        <p:grpSpPr bwMode="auto">
          <a:xfrm>
            <a:off x="5854700" y="836613"/>
            <a:ext cx="5834063" cy="5605462"/>
            <a:chOff x="2085" y="362"/>
            <a:chExt cx="3675" cy="3531"/>
          </a:xfrm>
        </p:grpSpPr>
        <p:graphicFrame>
          <p:nvGraphicFramePr>
            <p:cNvPr id="197636" name="Object 4">
              <a:extLst>
                <a:ext uri="{FF2B5EF4-FFF2-40B4-BE49-F238E27FC236}">
                  <a16:creationId xmlns:a16="http://schemas.microsoft.com/office/drawing/2014/main" id="{8340F8AD-D389-2049-A095-799100B1C569}"/>
                </a:ext>
              </a:extLst>
            </p:cNvPr>
            <p:cNvGraphicFramePr>
              <a:graphicFrameLocks/>
            </p:cNvGraphicFramePr>
            <p:nvPr/>
          </p:nvGraphicFramePr>
          <p:xfrm>
            <a:off x="2693" y="2799"/>
            <a:ext cx="533" cy="410"/>
          </p:xfrm>
          <a:graphic>
            <a:graphicData uri="http://schemas.openxmlformats.org/presentationml/2006/ole">
              <mc:AlternateContent xmlns:mc="http://schemas.openxmlformats.org/markup-compatibility/2006">
                <mc:Choice xmlns:v="urn:schemas-microsoft-com:vml" Requires="v">
                  <p:oleObj spid="_x0000_s5166" name="Clip" r:id="rId4" imgW="4876800" imgH="3759200" progId="MS_ClipArt_Gallery.2">
                    <p:embed/>
                  </p:oleObj>
                </mc:Choice>
                <mc:Fallback>
                  <p:oleObj name="Clip" r:id="rId4" imgW="4876800" imgH="3759200" progId="MS_ClipArt_Gallery.2">
                    <p:embed/>
                    <p:pic>
                      <p:nvPicPr>
                        <p:cNvPr id="197636" name="Object 4">
                          <a:extLst>
                            <a:ext uri="{FF2B5EF4-FFF2-40B4-BE49-F238E27FC236}">
                              <a16:creationId xmlns:a16="http://schemas.microsoft.com/office/drawing/2014/main" id="{8340F8AD-D389-2049-A095-799100B1C56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3" y="2799"/>
                          <a:ext cx="533"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7637" name="Rectangle 5">
              <a:extLst>
                <a:ext uri="{FF2B5EF4-FFF2-40B4-BE49-F238E27FC236}">
                  <a16:creationId xmlns:a16="http://schemas.microsoft.com/office/drawing/2014/main" id="{3E4C21AB-5189-904B-8E35-AB5A32643447}"/>
                </a:ext>
              </a:extLst>
            </p:cNvPr>
            <p:cNvSpPr>
              <a:spLocks noChangeArrowheads="1"/>
            </p:cNvSpPr>
            <p:nvPr/>
          </p:nvSpPr>
          <p:spPr bwMode="auto">
            <a:xfrm>
              <a:off x="2085" y="3163"/>
              <a:ext cx="1331"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t>requesting host</a:t>
              </a:r>
              <a:endParaRPr lang="en-US" altLang="zh-CN" sz="2800"/>
            </a:p>
            <a:p>
              <a:pPr algn="ctr">
                <a:spcBef>
                  <a:spcPct val="0"/>
                </a:spcBef>
                <a:buFontTx/>
                <a:buNone/>
              </a:pPr>
              <a:r>
                <a:rPr lang="en-US" altLang="zh-CN" sz="1800" b="1"/>
                <a:t>cis.poly.edu</a:t>
              </a:r>
            </a:p>
          </p:txBody>
        </p:sp>
        <p:sp>
          <p:nvSpPr>
            <p:cNvPr id="197638" name="Rectangle 6">
              <a:extLst>
                <a:ext uri="{FF2B5EF4-FFF2-40B4-BE49-F238E27FC236}">
                  <a16:creationId xmlns:a16="http://schemas.microsoft.com/office/drawing/2014/main" id="{E368BB5C-E151-E745-B780-D62F1EE8565E}"/>
                </a:ext>
              </a:extLst>
            </p:cNvPr>
            <p:cNvSpPr>
              <a:spLocks noChangeArrowheads="1"/>
            </p:cNvSpPr>
            <p:nvPr/>
          </p:nvSpPr>
          <p:spPr bwMode="auto">
            <a:xfrm>
              <a:off x="3629" y="3660"/>
              <a:ext cx="143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800" b="1"/>
                <a:t>gaia.cs.umass.edu</a:t>
              </a:r>
            </a:p>
          </p:txBody>
        </p:sp>
        <p:graphicFrame>
          <p:nvGraphicFramePr>
            <p:cNvPr id="197639" name="Object 7">
              <a:extLst>
                <a:ext uri="{FF2B5EF4-FFF2-40B4-BE49-F238E27FC236}">
                  <a16:creationId xmlns:a16="http://schemas.microsoft.com/office/drawing/2014/main" id="{DBDB5A4F-A266-5143-A8A2-60DD48DCB3DB}"/>
                </a:ext>
              </a:extLst>
            </p:cNvPr>
            <p:cNvGraphicFramePr>
              <a:graphicFrameLocks/>
            </p:cNvGraphicFramePr>
            <p:nvPr/>
          </p:nvGraphicFramePr>
          <p:xfrm>
            <a:off x="4031" y="3303"/>
            <a:ext cx="533" cy="410"/>
          </p:xfrm>
          <a:graphic>
            <a:graphicData uri="http://schemas.openxmlformats.org/presentationml/2006/ole">
              <mc:AlternateContent xmlns:mc="http://schemas.openxmlformats.org/markup-compatibility/2006">
                <mc:Choice xmlns:v="urn:schemas-microsoft-com:vml" Requires="v">
                  <p:oleObj spid="_x0000_s5167" name="Clip" r:id="rId6" imgW="4876800" imgH="3759200" progId="MS_ClipArt_Gallery.2">
                    <p:embed/>
                  </p:oleObj>
                </mc:Choice>
                <mc:Fallback>
                  <p:oleObj name="Clip" r:id="rId6" imgW="4876800" imgH="3759200" progId="MS_ClipArt_Gallery.2">
                    <p:embed/>
                    <p:pic>
                      <p:nvPicPr>
                        <p:cNvPr id="197639" name="Object 7">
                          <a:extLst>
                            <a:ext uri="{FF2B5EF4-FFF2-40B4-BE49-F238E27FC236}">
                              <a16:creationId xmlns:a16="http://schemas.microsoft.com/office/drawing/2014/main" id="{DBDB5A4F-A266-5143-A8A2-60DD48DCB3DB}"/>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1" y="3303"/>
                          <a:ext cx="533"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7640" name="Group 16">
              <a:extLst>
                <a:ext uri="{FF2B5EF4-FFF2-40B4-BE49-F238E27FC236}">
                  <a16:creationId xmlns:a16="http://schemas.microsoft.com/office/drawing/2014/main" id="{FB2F7641-DE53-0E4B-9512-6A66A23D2911}"/>
                </a:ext>
              </a:extLst>
            </p:cNvPr>
            <p:cNvGrpSpPr>
              <a:grpSpLocks/>
            </p:cNvGrpSpPr>
            <p:nvPr/>
          </p:nvGrpSpPr>
          <p:grpSpPr bwMode="auto">
            <a:xfrm>
              <a:off x="2849" y="1493"/>
              <a:ext cx="233" cy="413"/>
              <a:chOff x="2849" y="1493"/>
              <a:chExt cx="233" cy="413"/>
            </a:xfrm>
          </p:grpSpPr>
          <p:sp>
            <p:nvSpPr>
              <p:cNvPr id="197690" name="AutoShape 8">
                <a:extLst>
                  <a:ext uri="{FF2B5EF4-FFF2-40B4-BE49-F238E27FC236}">
                    <a16:creationId xmlns:a16="http://schemas.microsoft.com/office/drawing/2014/main" id="{D7EA6923-5108-B441-A82A-80D7F94DB3A4}"/>
                  </a:ext>
                </a:extLst>
              </p:cNvPr>
              <p:cNvSpPr>
                <a:spLocks noChangeArrowheads="1"/>
              </p:cNvSpPr>
              <p:nvPr/>
            </p:nvSpPr>
            <p:spPr bwMode="auto">
              <a:xfrm>
                <a:off x="2849" y="1810"/>
                <a:ext cx="233" cy="96"/>
              </a:xfrm>
              <a:prstGeom prst="parallelogram">
                <a:avLst>
                  <a:gd name="adj" fmla="val 93476"/>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7691" name="Rectangle 9">
                <a:extLst>
                  <a:ext uri="{FF2B5EF4-FFF2-40B4-BE49-F238E27FC236}">
                    <a16:creationId xmlns:a16="http://schemas.microsoft.com/office/drawing/2014/main" id="{A742B2BB-7191-4C43-B48C-2F7C6EE2F660}"/>
                  </a:ext>
                </a:extLst>
              </p:cNvPr>
              <p:cNvSpPr>
                <a:spLocks noChangeArrowheads="1"/>
              </p:cNvSpPr>
              <p:nvPr/>
            </p:nvSpPr>
            <p:spPr bwMode="auto">
              <a:xfrm>
                <a:off x="2967" y="1495"/>
                <a:ext cx="107" cy="31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7692" name="Rectangle 10">
                <a:extLst>
                  <a:ext uri="{FF2B5EF4-FFF2-40B4-BE49-F238E27FC236}">
                    <a16:creationId xmlns:a16="http://schemas.microsoft.com/office/drawing/2014/main" id="{BA6D6594-655F-A940-9ECD-960ABFE22CDA}"/>
                  </a:ext>
                </a:extLst>
              </p:cNvPr>
              <p:cNvSpPr>
                <a:spLocks noChangeArrowheads="1"/>
              </p:cNvSpPr>
              <p:nvPr/>
            </p:nvSpPr>
            <p:spPr bwMode="auto">
              <a:xfrm>
                <a:off x="2852" y="1586"/>
                <a:ext cx="145" cy="316"/>
              </a:xfrm>
              <a:prstGeom prst="rect">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7693" name="AutoShape 11">
                <a:extLst>
                  <a:ext uri="{FF2B5EF4-FFF2-40B4-BE49-F238E27FC236}">
                    <a16:creationId xmlns:a16="http://schemas.microsoft.com/office/drawing/2014/main" id="{014FA436-4DE9-BD45-9DD2-29EE80479C8C}"/>
                  </a:ext>
                </a:extLst>
              </p:cNvPr>
              <p:cNvSpPr>
                <a:spLocks noChangeArrowheads="1"/>
              </p:cNvSpPr>
              <p:nvPr/>
            </p:nvSpPr>
            <p:spPr bwMode="auto">
              <a:xfrm>
                <a:off x="2850" y="1493"/>
                <a:ext cx="231" cy="94"/>
              </a:xfrm>
              <a:prstGeom prst="parallelogram">
                <a:avLst>
                  <a:gd name="adj" fmla="val 94646"/>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7694" name="Line 12">
                <a:extLst>
                  <a:ext uri="{FF2B5EF4-FFF2-40B4-BE49-F238E27FC236}">
                    <a16:creationId xmlns:a16="http://schemas.microsoft.com/office/drawing/2014/main" id="{E0A20890-F62C-994D-9ED8-B929CF127F50}"/>
                  </a:ext>
                </a:extLst>
              </p:cNvPr>
              <p:cNvSpPr>
                <a:spLocks noChangeShapeType="1"/>
              </p:cNvSpPr>
              <p:nvPr/>
            </p:nvSpPr>
            <p:spPr bwMode="auto">
              <a:xfrm>
                <a:off x="3082" y="1499"/>
                <a:ext cx="0" cy="31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7695" name="Line 13">
                <a:extLst>
                  <a:ext uri="{FF2B5EF4-FFF2-40B4-BE49-F238E27FC236}">
                    <a16:creationId xmlns:a16="http://schemas.microsoft.com/office/drawing/2014/main" id="{02F924D0-BB98-934B-895D-69AB01F0F1AA}"/>
                  </a:ext>
                </a:extLst>
              </p:cNvPr>
              <p:cNvSpPr>
                <a:spLocks noChangeShapeType="1"/>
              </p:cNvSpPr>
              <p:nvPr/>
            </p:nvSpPr>
            <p:spPr bwMode="auto">
              <a:xfrm flipH="1">
                <a:off x="2998" y="1810"/>
                <a:ext cx="84" cy="9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7696" name="Rectangle 14">
                <a:extLst>
                  <a:ext uri="{FF2B5EF4-FFF2-40B4-BE49-F238E27FC236}">
                    <a16:creationId xmlns:a16="http://schemas.microsoft.com/office/drawing/2014/main" id="{6FBFECE8-F8D1-0C45-940A-AA1C85C302C6}"/>
                  </a:ext>
                </a:extLst>
              </p:cNvPr>
              <p:cNvSpPr>
                <a:spLocks noChangeArrowheads="1"/>
              </p:cNvSpPr>
              <p:nvPr/>
            </p:nvSpPr>
            <p:spPr bwMode="auto">
              <a:xfrm>
                <a:off x="2870" y="1628"/>
                <a:ext cx="96" cy="181"/>
              </a:xfrm>
              <a:prstGeom prst="rect">
                <a:avLst/>
              </a:prstGeom>
              <a:solidFill>
                <a:schemeClr val="accent2"/>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7697" name="Rectangle 15">
                <a:extLst>
                  <a:ext uri="{FF2B5EF4-FFF2-40B4-BE49-F238E27FC236}">
                    <a16:creationId xmlns:a16="http://schemas.microsoft.com/office/drawing/2014/main" id="{AD0B7842-A8B0-844B-9683-214C8FD53428}"/>
                  </a:ext>
                </a:extLst>
              </p:cNvPr>
              <p:cNvSpPr>
                <a:spLocks noChangeArrowheads="1"/>
              </p:cNvSpPr>
              <p:nvPr/>
            </p:nvSpPr>
            <p:spPr bwMode="auto">
              <a:xfrm>
                <a:off x="2883" y="1682"/>
                <a:ext cx="75" cy="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grpSp>
        <p:sp>
          <p:nvSpPr>
            <p:cNvPr id="197641" name="Rectangle 17">
              <a:extLst>
                <a:ext uri="{FF2B5EF4-FFF2-40B4-BE49-F238E27FC236}">
                  <a16:creationId xmlns:a16="http://schemas.microsoft.com/office/drawing/2014/main" id="{2C0ACE0C-D1CA-274D-9898-6E08E308A961}"/>
                </a:ext>
              </a:extLst>
            </p:cNvPr>
            <p:cNvSpPr>
              <a:spLocks noChangeArrowheads="1"/>
            </p:cNvSpPr>
            <p:nvPr/>
          </p:nvSpPr>
          <p:spPr bwMode="auto">
            <a:xfrm>
              <a:off x="3599" y="362"/>
              <a:ext cx="1267"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t>root DNS server</a:t>
              </a:r>
            </a:p>
          </p:txBody>
        </p:sp>
        <p:sp>
          <p:nvSpPr>
            <p:cNvPr id="197642" name="Line 18">
              <a:extLst>
                <a:ext uri="{FF2B5EF4-FFF2-40B4-BE49-F238E27FC236}">
                  <a16:creationId xmlns:a16="http://schemas.microsoft.com/office/drawing/2014/main" id="{6422B6C6-32F6-814A-8AF6-89B3095F62AD}"/>
                </a:ext>
              </a:extLst>
            </p:cNvPr>
            <p:cNvSpPr>
              <a:spLocks noChangeShapeType="1"/>
            </p:cNvSpPr>
            <p:nvPr/>
          </p:nvSpPr>
          <p:spPr bwMode="auto">
            <a:xfrm flipV="1">
              <a:off x="2880" y="1925"/>
              <a:ext cx="0" cy="828"/>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7643" name="Line 19">
              <a:extLst>
                <a:ext uri="{FF2B5EF4-FFF2-40B4-BE49-F238E27FC236}">
                  <a16:creationId xmlns:a16="http://schemas.microsoft.com/office/drawing/2014/main" id="{2F64CB2A-B13F-9D41-BE5D-F105CA47B039}"/>
                </a:ext>
              </a:extLst>
            </p:cNvPr>
            <p:cNvSpPr>
              <a:spLocks noChangeShapeType="1"/>
            </p:cNvSpPr>
            <p:nvPr/>
          </p:nvSpPr>
          <p:spPr bwMode="auto">
            <a:xfrm flipV="1">
              <a:off x="2952" y="857"/>
              <a:ext cx="576" cy="612"/>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7644" name="Line 20">
              <a:extLst>
                <a:ext uri="{FF2B5EF4-FFF2-40B4-BE49-F238E27FC236}">
                  <a16:creationId xmlns:a16="http://schemas.microsoft.com/office/drawing/2014/main" id="{47EE9D20-7A8C-C643-88FC-058CD364B8FF}"/>
                </a:ext>
              </a:extLst>
            </p:cNvPr>
            <p:cNvSpPr>
              <a:spLocks noChangeShapeType="1"/>
            </p:cNvSpPr>
            <p:nvPr/>
          </p:nvSpPr>
          <p:spPr bwMode="auto">
            <a:xfrm>
              <a:off x="3000" y="1943"/>
              <a:ext cx="6" cy="834"/>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nvGrpSpPr>
            <p:cNvPr id="197645" name="Group 23">
              <a:extLst>
                <a:ext uri="{FF2B5EF4-FFF2-40B4-BE49-F238E27FC236}">
                  <a16:creationId xmlns:a16="http://schemas.microsoft.com/office/drawing/2014/main" id="{98C32B2C-3264-874F-BCDD-3C9514F71C8A}"/>
                </a:ext>
              </a:extLst>
            </p:cNvPr>
            <p:cNvGrpSpPr>
              <a:grpSpLocks/>
            </p:cNvGrpSpPr>
            <p:nvPr/>
          </p:nvGrpSpPr>
          <p:grpSpPr bwMode="auto">
            <a:xfrm>
              <a:off x="2086" y="2017"/>
              <a:ext cx="1391" cy="427"/>
              <a:chOff x="2086" y="2017"/>
              <a:chExt cx="1391" cy="427"/>
            </a:xfrm>
          </p:grpSpPr>
          <p:sp>
            <p:nvSpPr>
              <p:cNvPr id="197688" name="Rectangle 21">
                <a:extLst>
                  <a:ext uri="{FF2B5EF4-FFF2-40B4-BE49-F238E27FC236}">
                    <a16:creationId xmlns:a16="http://schemas.microsoft.com/office/drawing/2014/main" id="{828F2EA4-78E2-6547-8D9F-7F64D743EFC7}"/>
                  </a:ext>
                </a:extLst>
              </p:cNvPr>
              <p:cNvSpPr>
                <a:spLocks noChangeArrowheads="1"/>
              </p:cNvSpPr>
              <p:nvPr/>
            </p:nvSpPr>
            <p:spPr bwMode="auto">
              <a:xfrm>
                <a:off x="2190" y="2063"/>
                <a:ext cx="1182" cy="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7689" name="Rectangle 22">
                <a:extLst>
                  <a:ext uri="{FF2B5EF4-FFF2-40B4-BE49-F238E27FC236}">
                    <a16:creationId xmlns:a16="http://schemas.microsoft.com/office/drawing/2014/main" id="{92F90E6D-C112-F74A-A019-3C70AB788FFF}"/>
                  </a:ext>
                </a:extLst>
              </p:cNvPr>
              <p:cNvSpPr>
                <a:spLocks noChangeArrowheads="1"/>
              </p:cNvSpPr>
              <p:nvPr/>
            </p:nvSpPr>
            <p:spPr bwMode="auto">
              <a:xfrm>
                <a:off x="2086" y="2017"/>
                <a:ext cx="1391"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t>local DNS server</a:t>
                </a:r>
                <a:endParaRPr lang="en-US" altLang="zh-CN" sz="2800"/>
              </a:p>
              <a:p>
                <a:pPr algn="ctr">
                  <a:spcBef>
                    <a:spcPct val="0"/>
                  </a:spcBef>
                  <a:buFontTx/>
                  <a:buNone/>
                </a:pPr>
                <a:r>
                  <a:rPr lang="en-US" altLang="zh-CN" sz="1800" b="1"/>
                  <a:t>dns.poly.edu</a:t>
                </a:r>
              </a:p>
            </p:txBody>
          </p:sp>
        </p:grpSp>
        <p:sp>
          <p:nvSpPr>
            <p:cNvPr id="197646" name="Rectangle 24">
              <a:extLst>
                <a:ext uri="{FF2B5EF4-FFF2-40B4-BE49-F238E27FC236}">
                  <a16:creationId xmlns:a16="http://schemas.microsoft.com/office/drawing/2014/main" id="{398493AD-E850-764B-A09D-6A022BD1494F}"/>
                </a:ext>
              </a:extLst>
            </p:cNvPr>
            <p:cNvSpPr>
              <a:spLocks noChangeArrowheads="1"/>
            </p:cNvSpPr>
            <p:nvPr/>
          </p:nvSpPr>
          <p:spPr bwMode="auto">
            <a:xfrm>
              <a:off x="2690" y="2464"/>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1</a:t>
              </a:r>
            </a:p>
          </p:txBody>
        </p:sp>
        <p:sp>
          <p:nvSpPr>
            <p:cNvPr id="197647" name="Rectangle 25">
              <a:extLst>
                <a:ext uri="{FF2B5EF4-FFF2-40B4-BE49-F238E27FC236}">
                  <a16:creationId xmlns:a16="http://schemas.microsoft.com/office/drawing/2014/main" id="{98421C69-4CA1-5645-9D67-0CAF18CF1C06}"/>
                </a:ext>
              </a:extLst>
            </p:cNvPr>
            <p:cNvSpPr>
              <a:spLocks noChangeArrowheads="1"/>
            </p:cNvSpPr>
            <p:nvPr/>
          </p:nvSpPr>
          <p:spPr bwMode="auto">
            <a:xfrm>
              <a:off x="3032" y="994"/>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2</a:t>
              </a:r>
            </a:p>
          </p:txBody>
        </p:sp>
        <p:sp>
          <p:nvSpPr>
            <p:cNvPr id="197648" name="Rectangle 26">
              <a:extLst>
                <a:ext uri="{FF2B5EF4-FFF2-40B4-BE49-F238E27FC236}">
                  <a16:creationId xmlns:a16="http://schemas.microsoft.com/office/drawing/2014/main" id="{B6DE6022-D105-084A-B30C-B261C2EACDFC}"/>
                </a:ext>
              </a:extLst>
            </p:cNvPr>
            <p:cNvSpPr>
              <a:spLocks noChangeArrowheads="1"/>
            </p:cNvSpPr>
            <p:nvPr/>
          </p:nvSpPr>
          <p:spPr bwMode="auto">
            <a:xfrm>
              <a:off x="4245" y="2119"/>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4</a:t>
              </a:r>
            </a:p>
          </p:txBody>
        </p:sp>
        <p:sp>
          <p:nvSpPr>
            <p:cNvPr id="197649" name="Rectangle 27">
              <a:extLst>
                <a:ext uri="{FF2B5EF4-FFF2-40B4-BE49-F238E27FC236}">
                  <a16:creationId xmlns:a16="http://schemas.microsoft.com/office/drawing/2014/main" id="{340564C0-435B-A14F-BECC-49789293025E}"/>
                </a:ext>
              </a:extLst>
            </p:cNvPr>
            <p:cNvSpPr>
              <a:spLocks noChangeArrowheads="1"/>
            </p:cNvSpPr>
            <p:nvPr/>
          </p:nvSpPr>
          <p:spPr bwMode="auto">
            <a:xfrm>
              <a:off x="3957" y="2167"/>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5</a:t>
              </a:r>
            </a:p>
          </p:txBody>
        </p:sp>
        <p:sp>
          <p:nvSpPr>
            <p:cNvPr id="197650" name="Rectangle 28">
              <a:extLst>
                <a:ext uri="{FF2B5EF4-FFF2-40B4-BE49-F238E27FC236}">
                  <a16:creationId xmlns:a16="http://schemas.microsoft.com/office/drawing/2014/main" id="{7944F605-1E73-F340-8C79-52463A0507C5}"/>
                </a:ext>
              </a:extLst>
            </p:cNvPr>
            <p:cNvSpPr>
              <a:spLocks noChangeArrowheads="1"/>
            </p:cNvSpPr>
            <p:nvPr/>
          </p:nvSpPr>
          <p:spPr bwMode="auto">
            <a:xfrm>
              <a:off x="3765" y="1303"/>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6</a:t>
              </a:r>
            </a:p>
          </p:txBody>
        </p:sp>
        <p:grpSp>
          <p:nvGrpSpPr>
            <p:cNvPr id="197651" name="Group 37">
              <a:extLst>
                <a:ext uri="{FF2B5EF4-FFF2-40B4-BE49-F238E27FC236}">
                  <a16:creationId xmlns:a16="http://schemas.microsoft.com/office/drawing/2014/main" id="{F5376116-421B-A94B-9220-C0CF59962DC3}"/>
                </a:ext>
              </a:extLst>
            </p:cNvPr>
            <p:cNvGrpSpPr>
              <a:grpSpLocks/>
            </p:cNvGrpSpPr>
            <p:nvPr/>
          </p:nvGrpSpPr>
          <p:grpSpPr bwMode="auto">
            <a:xfrm>
              <a:off x="3551" y="599"/>
              <a:ext cx="233" cy="413"/>
              <a:chOff x="3551" y="599"/>
              <a:chExt cx="233" cy="413"/>
            </a:xfrm>
          </p:grpSpPr>
          <p:sp>
            <p:nvSpPr>
              <p:cNvPr id="197680" name="AutoShape 29">
                <a:extLst>
                  <a:ext uri="{FF2B5EF4-FFF2-40B4-BE49-F238E27FC236}">
                    <a16:creationId xmlns:a16="http://schemas.microsoft.com/office/drawing/2014/main" id="{5F0E1D8F-6732-0C49-A9F6-E3F00A42BCE2}"/>
                  </a:ext>
                </a:extLst>
              </p:cNvPr>
              <p:cNvSpPr>
                <a:spLocks noChangeArrowheads="1"/>
              </p:cNvSpPr>
              <p:nvPr/>
            </p:nvSpPr>
            <p:spPr bwMode="auto">
              <a:xfrm>
                <a:off x="3551" y="916"/>
                <a:ext cx="233" cy="96"/>
              </a:xfrm>
              <a:prstGeom prst="parallelogram">
                <a:avLst>
                  <a:gd name="adj" fmla="val 93476"/>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7681" name="Rectangle 30">
                <a:extLst>
                  <a:ext uri="{FF2B5EF4-FFF2-40B4-BE49-F238E27FC236}">
                    <a16:creationId xmlns:a16="http://schemas.microsoft.com/office/drawing/2014/main" id="{ACF5D1AE-0EF7-CA4D-A083-37EAB30E5EFC}"/>
                  </a:ext>
                </a:extLst>
              </p:cNvPr>
              <p:cNvSpPr>
                <a:spLocks noChangeArrowheads="1"/>
              </p:cNvSpPr>
              <p:nvPr/>
            </p:nvSpPr>
            <p:spPr bwMode="auto">
              <a:xfrm>
                <a:off x="3669" y="601"/>
                <a:ext cx="107" cy="31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7682" name="Rectangle 31">
                <a:extLst>
                  <a:ext uri="{FF2B5EF4-FFF2-40B4-BE49-F238E27FC236}">
                    <a16:creationId xmlns:a16="http://schemas.microsoft.com/office/drawing/2014/main" id="{564E15C0-77B0-B842-BBFF-B8B8F09F449D}"/>
                  </a:ext>
                </a:extLst>
              </p:cNvPr>
              <p:cNvSpPr>
                <a:spLocks noChangeArrowheads="1"/>
              </p:cNvSpPr>
              <p:nvPr/>
            </p:nvSpPr>
            <p:spPr bwMode="auto">
              <a:xfrm>
                <a:off x="3554" y="692"/>
                <a:ext cx="145" cy="316"/>
              </a:xfrm>
              <a:prstGeom prst="rect">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7683" name="AutoShape 32">
                <a:extLst>
                  <a:ext uri="{FF2B5EF4-FFF2-40B4-BE49-F238E27FC236}">
                    <a16:creationId xmlns:a16="http://schemas.microsoft.com/office/drawing/2014/main" id="{8DAD7E0C-0463-8D45-9126-88E4ABB3DA75}"/>
                  </a:ext>
                </a:extLst>
              </p:cNvPr>
              <p:cNvSpPr>
                <a:spLocks noChangeArrowheads="1"/>
              </p:cNvSpPr>
              <p:nvPr/>
            </p:nvSpPr>
            <p:spPr bwMode="auto">
              <a:xfrm>
                <a:off x="3552" y="599"/>
                <a:ext cx="231" cy="94"/>
              </a:xfrm>
              <a:prstGeom prst="parallelogram">
                <a:avLst>
                  <a:gd name="adj" fmla="val 94646"/>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7684" name="Line 33">
                <a:extLst>
                  <a:ext uri="{FF2B5EF4-FFF2-40B4-BE49-F238E27FC236}">
                    <a16:creationId xmlns:a16="http://schemas.microsoft.com/office/drawing/2014/main" id="{0C5AB990-3F96-B449-91CF-0E446E13BEEE}"/>
                  </a:ext>
                </a:extLst>
              </p:cNvPr>
              <p:cNvSpPr>
                <a:spLocks noChangeShapeType="1"/>
              </p:cNvSpPr>
              <p:nvPr/>
            </p:nvSpPr>
            <p:spPr bwMode="auto">
              <a:xfrm>
                <a:off x="3784" y="605"/>
                <a:ext cx="0" cy="31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7685" name="Line 34">
                <a:extLst>
                  <a:ext uri="{FF2B5EF4-FFF2-40B4-BE49-F238E27FC236}">
                    <a16:creationId xmlns:a16="http://schemas.microsoft.com/office/drawing/2014/main" id="{5372B6B4-9478-2C4C-A0D0-2F7DD06A9F89}"/>
                  </a:ext>
                </a:extLst>
              </p:cNvPr>
              <p:cNvSpPr>
                <a:spLocks noChangeShapeType="1"/>
              </p:cNvSpPr>
              <p:nvPr/>
            </p:nvSpPr>
            <p:spPr bwMode="auto">
              <a:xfrm flipH="1">
                <a:off x="3700" y="916"/>
                <a:ext cx="84" cy="9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7686" name="Rectangle 35">
                <a:extLst>
                  <a:ext uri="{FF2B5EF4-FFF2-40B4-BE49-F238E27FC236}">
                    <a16:creationId xmlns:a16="http://schemas.microsoft.com/office/drawing/2014/main" id="{98D4F2DB-0A4F-7948-B7FC-848DC7BD4DD4}"/>
                  </a:ext>
                </a:extLst>
              </p:cNvPr>
              <p:cNvSpPr>
                <a:spLocks noChangeArrowheads="1"/>
              </p:cNvSpPr>
              <p:nvPr/>
            </p:nvSpPr>
            <p:spPr bwMode="auto">
              <a:xfrm>
                <a:off x="3572" y="734"/>
                <a:ext cx="96" cy="181"/>
              </a:xfrm>
              <a:prstGeom prst="rect">
                <a:avLst/>
              </a:prstGeom>
              <a:solidFill>
                <a:schemeClr val="accent2"/>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7687" name="Rectangle 36">
                <a:extLst>
                  <a:ext uri="{FF2B5EF4-FFF2-40B4-BE49-F238E27FC236}">
                    <a16:creationId xmlns:a16="http://schemas.microsoft.com/office/drawing/2014/main" id="{8C62375F-21B2-FE45-A87E-40D26BA54093}"/>
                  </a:ext>
                </a:extLst>
              </p:cNvPr>
              <p:cNvSpPr>
                <a:spLocks noChangeArrowheads="1"/>
              </p:cNvSpPr>
              <p:nvPr/>
            </p:nvSpPr>
            <p:spPr bwMode="auto">
              <a:xfrm>
                <a:off x="3585" y="788"/>
                <a:ext cx="75" cy="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grpSp>
        <p:grpSp>
          <p:nvGrpSpPr>
            <p:cNvPr id="197652" name="Group 46">
              <a:extLst>
                <a:ext uri="{FF2B5EF4-FFF2-40B4-BE49-F238E27FC236}">
                  <a16:creationId xmlns:a16="http://schemas.microsoft.com/office/drawing/2014/main" id="{83C24DE7-75A6-8E45-95AF-39421EC15245}"/>
                </a:ext>
              </a:extLst>
            </p:cNvPr>
            <p:cNvGrpSpPr>
              <a:grpSpLocks/>
            </p:cNvGrpSpPr>
            <p:nvPr/>
          </p:nvGrpSpPr>
          <p:grpSpPr bwMode="auto">
            <a:xfrm>
              <a:off x="4073" y="1499"/>
              <a:ext cx="233" cy="413"/>
              <a:chOff x="4073" y="1499"/>
              <a:chExt cx="233" cy="413"/>
            </a:xfrm>
          </p:grpSpPr>
          <p:sp>
            <p:nvSpPr>
              <p:cNvPr id="197672" name="AutoShape 38">
                <a:extLst>
                  <a:ext uri="{FF2B5EF4-FFF2-40B4-BE49-F238E27FC236}">
                    <a16:creationId xmlns:a16="http://schemas.microsoft.com/office/drawing/2014/main" id="{95DE1E49-4C5A-BE4E-A183-26C85574CBA3}"/>
                  </a:ext>
                </a:extLst>
              </p:cNvPr>
              <p:cNvSpPr>
                <a:spLocks noChangeArrowheads="1"/>
              </p:cNvSpPr>
              <p:nvPr/>
            </p:nvSpPr>
            <p:spPr bwMode="auto">
              <a:xfrm>
                <a:off x="4073" y="1816"/>
                <a:ext cx="233" cy="96"/>
              </a:xfrm>
              <a:prstGeom prst="parallelogram">
                <a:avLst>
                  <a:gd name="adj" fmla="val 93476"/>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7673" name="Rectangle 39">
                <a:extLst>
                  <a:ext uri="{FF2B5EF4-FFF2-40B4-BE49-F238E27FC236}">
                    <a16:creationId xmlns:a16="http://schemas.microsoft.com/office/drawing/2014/main" id="{B5AC937A-4DC5-5249-804B-5C8916666F63}"/>
                  </a:ext>
                </a:extLst>
              </p:cNvPr>
              <p:cNvSpPr>
                <a:spLocks noChangeArrowheads="1"/>
              </p:cNvSpPr>
              <p:nvPr/>
            </p:nvSpPr>
            <p:spPr bwMode="auto">
              <a:xfrm>
                <a:off x="4191" y="1501"/>
                <a:ext cx="107" cy="31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7674" name="Rectangle 40">
                <a:extLst>
                  <a:ext uri="{FF2B5EF4-FFF2-40B4-BE49-F238E27FC236}">
                    <a16:creationId xmlns:a16="http://schemas.microsoft.com/office/drawing/2014/main" id="{BCAE20A3-9914-D343-B261-931A9A4F4EA7}"/>
                  </a:ext>
                </a:extLst>
              </p:cNvPr>
              <p:cNvSpPr>
                <a:spLocks noChangeArrowheads="1"/>
              </p:cNvSpPr>
              <p:nvPr/>
            </p:nvSpPr>
            <p:spPr bwMode="auto">
              <a:xfrm>
                <a:off x="4076" y="1592"/>
                <a:ext cx="145" cy="316"/>
              </a:xfrm>
              <a:prstGeom prst="rect">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7675" name="AutoShape 41">
                <a:extLst>
                  <a:ext uri="{FF2B5EF4-FFF2-40B4-BE49-F238E27FC236}">
                    <a16:creationId xmlns:a16="http://schemas.microsoft.com/office/drawing/2014/main" id="{2AEBAE37-851E-E548-A017-35FF0F2E28CA}"/>
                  </a:ext>
                </a:extLst>
              </p:cNvPr>
              <p:cNvSpPr>
                <a:spLocks noChangeArrowheads="1"/>
              </p:cNvSpPr>
              <p:nvPr/>
            </p:nvSpPr>
            <p:spPr bwMode="auto">
              <a:xfrm>
                <a:off x="4074" y="1499"/>
                <a:ext cx="231" cy="94"/>
              </a:xfrm>
              <a:prstGeom prst="parallelogram">
                <a:avLst>
                  <a:gd name="adj" fmla="val 94646"/>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7676" name="Line 42">
                <a:extLst>
                  <a:ext uri="{FF2B5EF4-FFF2-40B4-BE49-F238E27FC236}">
                    <a16:creationId xmlns:a16="http://schemas.microsoft.com/office/drawing/2014/main" id="{BA45FA05-8A70-6D45-B5E3-EA8E875AB932}"/>
                  </a:ext>
                </a:extLst>
              </p:cNvPr>
              <p:cNvSpPr>
                <a:spLocks noChangeShapeType="1"/>
              </p:cNvSpPr>
              <p:nvPr/>
            </p:nvSpPr>
            <p:spPr bwMode="auto">
              <a:xfrm>
                <a:off x="4306" y="1505"/>
                <a:ext cx="0" cy="31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7677" name="Line 43">
                <a:extLst>
                  <a:ext uri="{FF2B5EF4-FFF2-40B4-BE49-F238E27FC236}">
                    <a16:creationId xmlns:a16="http://schemas.microsoft.com/office/drawing/2014/main" id="{66E764C7-B81C-C147-BE9B-F9196DAA52D1}"/>
                  </a:ext>
                </a:extLst>
              </p:cNvPr>
              <p:cNvSpPr>
                <a:spLocks noChangeShapeType="1"/>
              </p:cNvSpPr>
              <p:nvPr/>
            </p:nvSpPr>
            <p:spPr bwMode="auto">
              <a:xfrm flipH="1">
                <a:off x="4222" y="1816"/>
                <a:ext cx="84" cy="9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7678" name="Rectangle 44">
                <a:extLst>
                  <a:ext uri="{FF2B5EF4-FFF2-40B4-BE49-F238E27FC236}">
                    <a16:creationId xmlns:a16="http://schemas.microsoft.com/office/drawing/2014/main" id="{12BC7740-03EF-2E49-98D8-E3F3F96B0ACD}"/>
                  </a:ext>
                </a:extLst>
              </p:cNvPr>
              <p:cNvSpPr>
                <a:spLocks noChangeArrowheads="1"/>
              </p:cNvSpPr>
              <p:nvPr/>
            </p:nvSpPr>
            <p:spPr bwMode="auto">
              <a:xfrm>
                <a:off x="4094" y="1634"/>
                <a:ext cx="96" cy="181"/>
              </a:xfrm>
              <a:prstGeom prst="rect">
                <a:avLst/>
              </a:prstGeom>
              <a:solidFill>
                <a:schemeClr val="accent2"/>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7679" name="Rectangle 45">
                <a:extLst>
                  <a:ext uri="{FF2B5EF4-FFF2-40B4-BE49-F238E27FC236}">
                    <a16:creationId xmlns:a16="http://schemas.microsoft.com/office/drawing/2014/main" id="{61F85A52-C27F-7D43-90DB-380ADCB44B95}"/>
                  </a:ext>
                </a:extLst>
              </p:cNvPr>
              <p:cNvSpPr>
                <a:spLocks noChangeArrowheads="1"/>
              </p:cNvSpPr>
              <p:nvPr/>
            </p:nvSpPr>
            <p:spPr bwMode="auto">
              <a:xfrm>
                <a:off x="4107" y="1688"/>
                <a:ext cx="75" cy="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grpSp>
        <p:grpSp>
          <p:nvGrpSpPr>
            <p:cNvPr id="197653" name="Group 55">
              <a:extLst>
                <a:ext uri="{FF2B5EF4-FFF2-40B4-BE49-F238E27FC236}">
                  <a16:creationId xmlns:a16="http://schemas.microsoft.com/office/drawing/2014/main" id="{F9779E1F-B18B-C043-9021-8FF373853F44}"/>
                </a:ext>
              </a:extLst>
            </p:cNvPr>
            <p:cNvGrpSpPr>
              <a:grpSpLocks/>
            </p:cNvGrpSpPr>
            <p:nvPr/>
          </p:nvGrpSpPr>
          <p:grpSpPr bwMode="auto">
            <a:xfrm>
              <a:off x="4061" y="2519"/>
              <a:ext cx="233" cy="413"/>
              <a:chOff x="4061" y="2519"/>
              <a:chExt cx="233" cy="413"/>
            </a:xfrm>
          </p:grpSpPr>
          <p:sp>
            <p:nvSpPr>
              <p:cNvPr id="197664" name="AutoShape 47">
                <a:extLst>
                  <a:ext uri="{FF2B5EF4-FFF2-40B4-BE49-F238E27FC236}">
                    <a16:creationId xmlns:a16="http://schemas.microsoft.com/office/drawing/2014/main" id="{C7E5E0B1-5B5F-5E42-B6BA-DA466CB154AF}"/>
                  </a:ext>
                </a:extLst>
              </p:cNvPr>
              <p:cNvSpPr>
                <a:spLocks noChangeArrowheads="1"/>
              </p:cNvSpPr>
              <p:nvPr/>
            </p:nvSpPr>
            <p:spPr bwMode="auto">
              <a:xfrm>
                <a:off x="4061" y="2836"/>
                <a:ext cx="233" cy="96"/>
              </a:xfrm>
              <a:prstGeom prst="parallelogram">
                <a:avLst>
                  <a:gd name="adj" fmla="val 93476"/>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7665" name="Rectangle 48">
                <a:extLst>
                  <a:ext uri="{FF2B5EF4-FFF2-40B4-BE49-F238E27FC236}">
                    <a16:creationId xmlns:a16="http://schemas.microsoft.com/office/drawing/2014/main" id="{887B90E2-3C6E-2843-BF8A-D1493F665741}"/>
                  </a:ext>
                </a:extLst>
              </p:cNvPr>
              <p:cNvSpPr>
                <a:spLocks noChangeArrowheads="1"/>
              </p:cNvSpPr>
              <p:nvPr/>
            </p:nvSpPr>
            <p:spPr bwMode="auto">
              <a:xfrm>
                <a:off x="4179" y="2521"/>
                <a:ext cx="107" cy="31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7666" name="Rectangle 49">
                <a:extLst>
                  <a:ext uri="{FF2B5EF4-FFF2-40B4-BE49-F238E27FC236}">
                    <a16:creationId xmlns:a16="http://schemas.microsoft.com/office/drawing/2014/main" id="{D66782DE-28C6-554E-8E0A-8EEC82CD69C5}"/>
                  </a:ext>
                </a:extLst>
              </p:cNvPr>
              <p:cNvSpPr>
                <a:spLocks noChangeArrowheads="1"/>
              </p:cNvSpPr>
              <p:nvPr/>
            </p:nvSpPr>
            <p:spPr bwMode="auto">
              <a:xfrm>
                <a:off x="4064" y="2612"/>
                <a:ext cx="145" cy="316"/>
              </a:xfrm>
              <a:prstGeom prst="rect">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7667" name="AutoShape 50">
                <a:extLst>
                  <a:ext uri="{FF2B5EF4-FFF2-40B4-BE49-F238E27FC236}">
                    <a16:creationId xmlns:a16="http://schemas.microsoft.com/office/drawing/2014/main" id="{E1278E01-332E-4941-9BDF-4383A14F985B}"/>
                  </a:ext>
                </a:extLst>
              </p:cNvPr>
              <p:cNvSpPr>
                <a:spLocks noChangeArrowheads="1"/>
              </p:cNvSpPr>
              <p:nvPr/>
            </p:nvSpPr>
            <p:spPr bwMode="auto">
              <a:xfrm>
                <a:off x="4062" y="2519"/>
                <a:ext cx="231" cy="94"/>
              </a:xfrm>
              <a:prstGeom prst="parallelogram">
                <a:avLst>
                  <a:gd name="adj" fmla="val 94646"/>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7668" name="Line 51">
                <a:extLst>
                  <a:ext uri="{FF2B5EF4-FFF2-40B4-BE49-F238E27FC236}">
                    <a16:creationId xmlns:a16="http://schemas.microsoft.com/office/drawing/2014/main" id="{07EC2EC2-41C1-AB41-B9BE-4C1B1FB54C09}"/>
                  </a:ext>
                </a:extLst>
              </p:cNvPr>
              <p:cNvSpPr>
                <a:spLocks noChangeShapeType="1"/>
              </p:cNvSpPr>
              <p:nvPr/>
            </p:nvSpPr>
            <p:spPr bwMode="auto">
              <a:xfrm>
                <a:off x="4294" y="2525"/>
                <a:ext cx="0" cy="31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7669" name="Line 52">
                <a:extLst>
                  <a:ext uri="{FF2B5EF4-FFF2-40B4-BE49-F238E27FC236}">
                    <a16:creationId xmlns:a16="http://schemas.microsoft.com/office/drawing/2014/main" id="{4E6D0865-61BA-3E4E-807C-1A9023515D23}"/>
                  </a:ext>
                </a:extLst>
              </p:cNvPr>
              <p:cNvSpPr>
                <a:spLocks noChangeShapeType="1"/>
              </p:cNvSpPr>
              <p:nvPr/>
            </p:nvSpPr>
            <p:spPr bwMode="auto">
              <a:xfrm flipH="1">
                <a:off x="4210" y="2836"/>
                <a:ext cx="84" cy="9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7670" name="Rectangle 53">
                <a:extLst>
                  <a:ext uri="{FF2B5EF4-FFF2-40B4-BE49-F238E27FC236}">
                    <a16:creationId xmlns:a16="http://schemas.microsoft.com/office/drawing/2014/main" id="{B67EB856-249A-2B42-9964-6F79642E8994}"/>
                  </a:ext>
                </a:extLst>
              </p:cNvPr>
              <p:cNvSpPr>
                <a:spLocks noChangeArrowheads="1"/>
              </p:cNvSpPr>
              <p:nvPr/>
            </p:nvSpPr>
            <p:spPr bwMode="auto">
              <a:xfrm>
                <a:off x="4082" y="2654"/>
                <a:ext cx="96" cy="181"/>
              </a:xfrm>
              <a:prstGeom prst="rect">
                <a:avLst/>
              </a:prstGeom>
              <a:solidFill>
                <a:schemeClr val="accent2"/>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7671" name="Rectangle 54">
                <a:extLst>
                  <a:ext uri="{FF2B5EF4-FFF2-40B4-BE49-F238E27FC236}">
                    <a16:creationId xmlns:a16="http://schemas.microsoft.com/office/drawing/2014/main" id="{0E1FC9C7-5943-A84D-A767-51468E05E968}"/>
                  </a:ext>
                </a:extLst>
              </p:cNvPr>
              <p:cNvSpPr>
                <a:spLocks noChangeArrowheads="1"/>
              </p:cNvSpPr>
              <p:nvPr/>
            </p:nvSpPr>
            <p:spPr bwMode="auto">
              <a:xfrm>
                <a:off x="4095" y="2708"/>
                <a:ext cx="75" cy="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grpSp>
        <p:sp>
          <p:nvSpPr>
            <p:cNvPr id="197654" name="Rectangle 56">
              <a:extLst>
                <a:ext uri="{FF2B5EF4-FFF2-40B4-BE49-F238E27FC236}">
                  <a16:creationId xmlns:a16="http://schemas.microsoft.com/office/drawing/2014/main" id="{407A18BE-068F-8A4B-BB26-B21136B76E7D}"/>
                </a:ext>
              </a:extLst>
            </p:cNvPr>
            <p:cNvSpPr>
              <a:spLocks noChangeArrowheads="1"/>
            </p:cNvSpPr>
            <p:nvPr/>
          </p:nvSpPr>
          <p:spPr bwMode="auto">
            <a:xfrm>
              <a:off x="3391" y="2878"/>
              <a:ext cx="183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800"/>
                <a:t>authoritative DNS server</a:t>
              </a:r>
              <a:endParaRPr lang="en-US" altLang="zh-CN" sz="2800"/>
            </a:p>
            <a:p>
              <a:pPr algn="ctr">
                <a:spcBef>
                  <a:spcPct val="0"/>
                </a:spcBef>
                <a:buFontTx/>
                <a:buNone/>
              </a:pPr>
              <a:r>
                <a:rPr lang="en-US" altLang="zh-CN" sz="1800" b="1"/>
                <a:t>dns.cs.umass.edu</a:t>
              </a:r>
            </a:p>
          </p:txBody>
        </p:sp>
        <p:sp>
          <p:nvSpPr>
            <p:cNvPr id="197655" name="Rectangle 57">
              <a:extLst>
                <a:ext uri="{FF2B5EF4-FFF2-40B4-BE49-F238E27FC236}">
                  <a16:creationId xmlns:a16="http://schemas.microsoft.com/office/drawing/2014/main" id="{47C5676E-FC66-6842-8C97-FC3A92EB6EBA}"/>
                </a:ext>
              </a:extLst>
            </p:cNvPr>
            <p:cNvSpPr>
              <a:spLocks noChangeArrowheads="1"/>
            </p:cNvSpPr>
            <p:nvPr/>
          </p:nvSpPr>
          <p:spPr bwMode="auto">
            <a:xfrm>
              <a:off x="3237" y="1351"/>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7</a:t>
              </a:r>
            </a:p>
          </p:txBody>
        </p:sp>
        <p:sp>
          <p:nvSpPr>
            <p:cNvPr id="197656" name="Rectangle 58">
              <a:extLst>
                <a:ext uri="{FF2B5EF4-FFF2-40B4-BE49-F238E27FC236}">
                  <a16:creationId xmlns:a16="http://schemas.microsoft.com/office/drawing/2014/main" id="{FEA2A10F-A9BB-0143-943D-1DC95A08D0CE}"/>
                </a:ext>
              </a:extLst>
            </p:cNvPr>
            <p:cNvSpPr>
              <a:spLocks noChangeArrowheads="1"/>
            </p:cNvSpPr>
            <p:nvPr/>
          </p:nvSpPr>
          <p:spPr bwMode="auto">
            <a:xfrm>
              <a:off x="3038" y="2476"/>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8</a:t>
              </a:r>
            </a:p>
          </p:txBody>
        </p:sp>
        <p:sp>
          <p:nvSpPr>
            <p:cNvPr id="197657" name="Line 59">
              <a:extLst>
                <a:ext uri="{FF2B5EF4-FFF2-40B4-BE49-F238E27FC236}">
                  <a16:creationId xmlns:a16="http://schemas.microsoft.com/office/drawing/2014/main" id="{32571094-6F90-3448-AA9C-4C2C32C6B1FE}"/>
                </a:ext>
              </a:extLst>
            </p:cNvPr>
            <p:cNvSpPr>
              <a:spLocks noChangeShapeType="1"/>
            </p:cNvSpPr>
            <p:nvPr/>
          </p:nvSpPr>
          <p:spPr bwMode="auto">
            <a:xfrm>
              <a:off x="3773" y="775"/>
              <a:ext cx="432" cy="720"/>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7658" name="Rectangle 60">
              <a:extLst>
                <a:ext uri="{FF2B5EF4-FFF2-40B4-BE49-F238E27FC236}">
                  <a16:creationId xmlns:a16="http://schemas.microsoft.com/office/drawing/2014/main" id="{E90998B1-95DE-0C45-87AA-77E3C0EC2F22}"/>
                </a:ext>
              </a:extLst>
            </p:cNvPr>
            <p:cNvSpPr>
              <a:spLocks noChangeArrowheads="1"/>
            </p:cNvSpPr>
            <p:nvPr/>
          </p:nvSpPr>
          <p:spPr bwMode="auto">
            <a:xfrm>
              <a:off x="4493" y="1543"/>
              <a:ext cx="1267"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t>TLD DNS server</a:t>
              </a:r>
            </a:p>
          </p:txBody>
        </p:sp>
        <p:sp>
          <p:nvSpPr>
            <p:cNvPr id="197659" name="Line 61">
              <a:extLst>
                <a:ext uri="{FF2B5EF4-FFF2-40B4-BE49-F238E27FC236}">
                  <a16:creationId xmlns:a16="http://schemas.microsoft.com/office/drawing/2014/main" id="{C45AE533-17E7-9347-8130-EAE3212874B7}"/>
                </a:ext>
              </a:extLst>
            </p:cNvPr>
            <p:cNvSpPr>
              <a:spLocks noChangeShapeType="1"/>
            </p:cNvSpPr>
            <p:nvPr/>
          </p:nvSpPr>
          <p:spPr bwMode="auto">
            <a:xfrm>
              <a:off x="4253" y="1879"/>
              <a:ext cx="0" cy="624"/>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7660" name="Line 62">
              <a:extLst>
                <a:ext uri="{FF2B5EF4-FFF2-40B4-BE49-F238E27FC236}">
                  <a16:creationId xmlns:a16="http://schemas.microsoft.com/office/drawing/2014/main" id="{8E847FA6-D2D1-EA4B-BE7B-C53D9F612F82}"/>
                </a:ext>
              </a:extLst>
            </p:cNvPr>
            <p:cNvSpPr>
              <a:spLocks noChangeShapeType="1"/>
            </p:cNvSpPr>
            <p:nvPr/>
          </p:nvSpPr>
          <p:spPr bwMode="auto">
            <a:xfrm flipV="1">
              <a:off x="4157" y="1927"/>
              <a:ext cx="0" cy="576"/>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7661" name="Line 63">
              <a:extLst>
                <a:ext uri="{FF2B5EF4-FFF2-40B4-BE49-F238E27FC236}">
                  <a16:creationId xmlns:a16="http://schemas.microsoft.com/office/drawing/2014/main" id="{5459D23F-AE4F-CC45-A263-9BDADA7C1E99}"/>
                </a:ext>
              </a:extLst>
            </p:cNvPr>
            <p:cNvSpPr>
              <a:spLocks noChangeShapeType="1"/>
            </p:cNvSpPr>
            <p:nvPr/>
          </p:nvSpPr>
          <p:spPr bwMode="auto">
            <a:xfrm flipH="1" flipV="1">
              <a:off x="3725" y="1015"/>
              <a:ext cx="336" cy="576"/>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7662" name="Rectangle 64">
              <a:extLst>
                <a:ext uri="{FF2B5EF4-FFF2-40B4-BE49-F238E27FC236}">
                  <a16:creationId xmlns:a16="http://schemas.microsoft.com/office/drawing/2014/main" id="{4A702C7B-7092-3B4D-AABC-CAD45E18A6C8}"/>
                </a:ext>
              </a:extLst>
            </p:cNvPr>
            <p:cNvSpPr>
              <a:spLocks noChangeArrowheads="1"/>
            </p:cNvSpPr>
            <p:nvPr/>
          </p:nvSpPr>
          <p:spPr bwMode="auto">
            <a:xfrm>
              <a:off x="4053" y="1015"/>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3</a:t>
              </a:r>
            </a:p>
          </p:txBody>
        </p:sp>
        <p:sp>
          <p:nvSpPr>
            <p:cNvPr id="197663" name="Line 65">
              <a:extLst>
                <a:ext uri="{FF2B5EF4-FFF2-40B4-BE49-F238E27FC236}">
                  <a16:creationId xmlns:a16="http://schemas.microsoft.com/office/drawing/2014/main" id="{31BAB735-DF70-354F-A80D-D17162CD9A97}"/>
                </a:ext>
              </a:extLst>
            </p:cNvPr>
            <p:cNvSpPr>
              <a:spLocks noChangeShapeType="1"/>
            </p:cNvSpPr>
            <p:nvPr/>
          </p:nvSpPr>
          <p:spPr bwMode="auto">
            <a:xfrm flipH="1">
              <a:off x="3101" y="1015"/>
              <a:ext cx="480" cy="528"/>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sp>
        <p:nvSpPr>
          <p:cNvPr id="67" name="Title 1">
            <a:extLst>
              <a:ext uri="{FF2B5EF4-FFF2-40B4-BE49-F238E27FC236}">
                <a16:creationId xmlns:a16="http://schemas.microsoft.com/office/drawing/2014/main" id="{A657CA28-9A5B-2D4F-A900-954D38BCC8A2}"/>
              </a:ext>
            </a:extLst>
          </p:cNvPr>
          <p:cNvSpPr txBox="1">
            <a:spLocks/>
          </p:cNvSpPr>
          <p:nvPr/>
        </p:nvSpPr>
        <p:spPr>
          <a:xfrm>
            <a:off x="611559" y="175643"/>
            <a:ext cx="430482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DNS: </a:t>
            </a:r>
            <a:r>
              <a:rPr lang="zh-CN" altLang="en-US" sz="1800" dirty="0">
                <a:solidFill>
                  <a:schemeClr val="tx1">
                    <a:lumMod val="65000"/>
                    <a:lumOff val="35000"/>
                  </a:schemeClr>
                </a:solidFill>
                <a:latin typeface="+mn-lt"/>
                <a:ea typeface="+mn-ea"/>
                <a:cs typeface="+mn-ea"/>
                <a:sym typeface="+mn-lt"/>
              </a:rPr>
              <a:t>因特网的目录服务</a:t>
            </a:r>
          </a:p>
        </p:txBody>
      </p:sp>
      <p:sp>
        <p:nvSpPr>
          <p:cNvPr id="2" name="矩形 1"/>
          <p:cNvSpPr/>
          <p:nvPr/>
        </p:nvSpPr>
        <p:spPr>
          <a:xfrm>
            <a:off x="547510" y="1779220"/>
            <a:ext cx="4833527" cy="830997"/>
          </a:xfrm>
          <a:prstGeom prst="rect">
            <a:avLst/>
          </a:prstGeom>
        </p:spPr>
        <p:txBody>
          <a:bodyPr wrap="square">
            <a:spAutoFit/>
          </a:bodyPr>
          <a:lstStyle/>
          <a:p>
            <a:r>
              <a:rPr lang="en-US" altLang="zh-CN" sz="2400" dirty="0">
                <a:solidFill>
                  <a:srgbClr val="FF0000"/>
                </a:solidFill>
                <a:latin typeface="+mn-ea"/>
              </a:rPr>
              <a:t> </a:t>
            </a:r>
            <a:r>
              <a:rPr lang="zh-CN" altLang="en-US" sz="2400" dirty="0" smtClean="0">
                <a:solidFill>
                  <a:srgbClr val="FF0000"/>
                </a:solidFill>
                <a:latin typeface="+mn-ea"/>
              </a:rPr>
              <a:t>问题：</a:t>
            </a:r>
            <a:r>
              <a:rPr lang="en-US" altLang="zh-CN" sz="2400" dirty="0" smtClean="0">
                <a:latin typeface="+mn-ea"/>
              </a:rPr>
              <a:t>Cis.poly.edu</a:t>
            </a:r>
            <a:r>
              <a:rPr lang="zh-CN" altLang="en-US" sz="2400" dirty="0">
                <a:latin typeface="+mn-ea"/>
              </a:rPr>
              <a:t>的主机想</a:t>
            </a:r>
            <a:r>
              <a:rPr lang="zh-CN" altLang="en-US" sz="2400" dirty="0" smtClean="0">
                <a:latin typeface="+mn-ea"/>
              </a:rPr>
              <a:t>获得</a:t>
            </a:r>
            <a:r>
              <a:rPr lang="en-US" altLang="zh-CN" sz="2400" dirty="0" smtClean="0">
                <a:latin typeface="+mn-ea"/>
              </a:rPr>
              <a:t>gaia.cs.umass.edu</a:t>
            </a:r>
            <a:r>
              <a:rPr lang="zh-CN" altLang="en-US" sz="2400" dirty="0">
                <a:latin typeface="+mn-ea"/>
              </a:rPr>
              <a:t>的</a:t>
            </a:r>
            <a:r>
              <a:rPr lang="en-US" altLang="zh-CN" sz="2400" dirty="0">
                <a:latin typeface="+mn-ea"/>
              </a:rPr>
              <a:t>IP</a:t>
            </a:r>
            <a:r>
              <a:rPr lang="zh-CN" altLang="en-US" sz="2400" dirty="0">
                <a:latin typeface="+mn-ea"/>
              </a:rPr>
              <a:t>地址</a:t>
            </a:r>
          </a:p>
        </p:txBody>
      </p:sp>
    </p:spTree>
    <p:extLst>
      <p:ext uri="{BB962C8B-B14F-4D97-AF65-F5344CB8AC3E}">
        <p14:creationId xmlns:p14="http://schemas.microsoft.com/office/powerpoint/2010/main" val="128697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9681" name="Group 66">
            <a:extLst>
              <a:ext uri="{FF2B5EF4-FFF2-40B4-BE49-F238E27FC236}">
                <a16:creationId xmlns:a16="http://schemas.microsoft.com/office/drawing/2014/main" id="{0F053B89-A97E-464E-BFA5-061A6547FFC7}"/>
              </a:ext>
            </a:extLst>
          </p:cNvPr>
          <p:cNvGrpSpPr>
            <a:grpSpLocks/>
          </p:cNvGrpSpPr>
          <p:nvPr/>
        </p:nvGrpSpPr>
        <p:grpSpPr bwMode="auto">
          <a:xfrm>
            <a:off x="6439933" y="828675"/>
            <a:ext cx="5211763" cy="5568950"/>
            <a:chOff x="2541" y="430"/>
            <a:chExt cx="3283" cy="3508"/>
          </a:xfrm>
        </p:grpSpPr>
        <p:graphicFrame>
          <p:nvGraphicFramePr>
            <p:cNvPr id="199684" name="Object 4">
              <a:extLst>
                <a:ext uri="{FF2B5EF4-FFF2-40B4-BE49-F238E27FC236}">
                  <a16:creationId xmlns:a16="http://schemas.microsoft.com/office/drawing/2014/main" id="{6D9A5E13-4D47-494D-9BAA-075B5BBA18B0}"/>
                </a:ext>
              </a:extLst>
            </p:cNvPr>
            <p:cNvGraphicFramePr>
              <a:graphicFrameLocks/>
            </p:cNvGraphicFramePr>
            <p:nvPr/>
          </p:nvGraphicFramePr>
          <p:xfrm>
            <a:off x="3149" y="2844"/>
            <a:ext cx="533" cy="410"/>
          </p:xfrm>
          <a:graphic>
            <a:graphicData uri="http://schemas.openxmlformats.org/presentationml/2006/ole">
              <mc:AlternateContent xmlns:mc="http://schemas.openxmlformats.org/markup-compatibility/2006">
                <mc:Choice xmlns:v="urn:schemas-microsoft-com:vml" Requires="v">
                  <p:oleObj spid="_x0000_s6190" name="Clip" r:id="rId4" imgW="4876800" imgH="3759200" progId="MS_ClipArt_Gallery.2">
                    <p:embed/>
                  </p:oleObj>
                </mc:Choice>
                <mc:Fallback>
                  <p:oleObj name="Clip" r:id="rId4" imgW="4876800" imgH="3759200" progId="MS_ClipArt_Gallery.2">
                    <p:embed/>
                    <p:pic>
                      <p:nvPicPr>
                        <p:cNvPr id="199684" name="Object 4">
                          <a:extLst>
                            <a:ext uri="{FF2B5EF4-FFF2-40B4-BE49-F238E27FC236}">
                              <a16:creationId xmlns:a16="http://schemas.microsoft.com/office/drawing/2014/main" id="{6D9A5E13-4D47-494D-9BAA-075B5BBA18B0}"/>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9" y="2844"/>
                          <a:ext cx="533"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9685" name="Rectangle 5">
              <a:extLst>
                <a:ext uri="{FF2B5EF4-FFF2-40B4-BE49-F238E27FC236}">
                  <a16:creationId xmlns:a16="http://schemas.microsoft.com/office/drawing/2014/main" id="{CB1DC187-5F59-AA40-80BA-49BE73E867A8}"/>
                </a:ext>
              </a:extLst>
            </p:cNvPr>
            <p:cNvSpPr>
              <a:spLocks noChangeArrowheads="1"/>
            </p:cNvSpPr>
            <p:nvPr/>
          </p:nvSpPr>
          <p:spPr bwMode="auto">
            <a:xfrm>
              <a:off x="2541" y="3208"/>
              <a:ext cx="1331"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t>requesting host</a:t>
              </a:r>
              <a:endParaRPr lang="en-US" altLang="zh-CN" sz="2800"/>
            </a:p>
            <a:p>
              <a:pPr algn="ctr">
                <a:spcBef>
                  <a:spcPct val="0"/>
                </a:spcBef>
                <a:buFontTx/>
                <a:buNone/>
              </a:pPr>
              <a:r>
                <a:rPr lang="en-US" altLang="zh-CN" sz="1800" b="1"/>
                <a:t>cis.poly.edu</a:t>
              </a:r>
            </a:p>
          </p:txBody>
        </p:sp>
        <p:sp>
          <p:nvSpPr>
            <p:cNvPr id="199686" name="Rectangle 6">
              <a:extLst>
                <a:ext uri="{FF2B5EF4-FFF2-40B4-BE49-F238E27FC236}">
                  <a16:creationId xmlns:a16="http://schemas.microsoft.com/office/drawing/2014/main" id="{C625B0BE-E2B1-2448-9663-90956F067E5D}"/>
                </a:ext>
              </a:extLst>
            </p:cNvPr>
            <p:cNvSpPr>
              <a:spLocks noChangeArrowheads="1"/>
            </p:cNvSpPr>
            <p:nvPr/>
          </p:nvSpPr>
          <p:spPr bwMode="auto">
            <a:xfrm>
              <a:off x="4085" y="3705"/>
              <a:ext cx="143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800" b="1"/>
                <a:t>gaia.cs.umass.edu</a:t>
              </a:r>
            </a:p>
          </p:txBody>
        </p:sp>
        <p:graphicFrame>
          <p:nvGraphicFramePr>
            <p:cNvPr id="199687" name="Object 7">
              <a:extLst>
                <a:ext uri="{FF2B5EF4-FFF2-40B4-BE49-F238E27FC236}">
                  <a16:creationId xmlns:a16="http://schemas.microsoft.com/office/drawing/2014/main" id="{5974A2FC-B99A-A543-AF17-7E3D82FBEC80}"/>
                </a:ext>
              </a:extLst>
            </p:cNvPr>
            <p:cNvGraphicFramePr>
              <a:graphicFrameLocks/>
            </p:cNvGraphicFramePr>
            <p:nvPr/>
          </p:nvGraphicFramePr>
          <p:xfrm>
            <a:off x="4487" y="3348"/>
            <a:ext cx="533" cy="410"/>
          </p:xfrm>
          <a:graphic>
            <a:graphicData uri="http://schemas.openxmlformats.org/presentationml/2006/ole">
              <mc:AlternateContent xmlns:mc="http://schemas.openxmlformats.org/markup-compatibility/2006">
                <mc:Choice xmlns:v="urn:schemas-microsoft-com:vml" Requires="v">
                  <p:oleObj spid="_x0000_s6191" name="Clip" r:id="rId6" imgW="4876800" imgH="3759200" progId="MS_ClipArt_Gallery.2">
                    <p:embed/>
                  </p:oleObj>
                </mc:Choice>
                <mc:Fallback>
                  <p:oleObj name="Clip" r:id="rId6" imgW="4876800" imgH="3759200" progId="MS_ClipArt_Gallery.2">
                    <p:embed/>
                    <p:pic>
                      <p:nvPicPr>
                        <p:cNvPr id="199687" name="Object 7">
                          <a:extLst>
                            <a:ext uri="{FF2B5EF4-FFF2-40B4-BE49-F238E27FC236}">
                              <a16:creationId xmlns:a16="http://schemas.microsoft.com/office/drawing/2014/main" id="{5974A2FC-B99A-A543-AF17-7E3D82FBEC80}"/>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7" y="3348"/>
                          <a:ext cx="533"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9688" name="Group 16">
              <a:extLst>
                <a:ext uri="{FF2B5EF4-FFF2-40B4-BE49-F238E27FC236}">
                  <a16:creationId xmlns:a16="http://schemas.microsoft.com/office/drawing/2014/main" id="{3CEACF46-3D7D-2E4C-9058-4489804223B1}"/>
                </a:ext>
              </a:extLst>
            </p:cNvPr>
            <p:cNvGrpSpPr>
              <a:grpSpLocks/>
            </p:cNvGrpSpPr>
            <p:nvPr/>
          </p:nvGrpSpPr>
          <p:grpSpPr bwMode="auto">
            <a:xfrm>
              <a:off x="3305" y="1538"/>
              <a:ext cx="233" cy="413"/>
              <a:chOff x="3305" y="1538"/>
              <a:chExt cx="233" cy="413"/>
            </a:xfrm>
          </p:grpSpPr>
          <p:sp>
            <p:nvSpPr>
              <p:cNvPr id="199738" name="AutoShape 8">
                <a:extLst>
                  <a:ext uri="{FF2B5EF4-FFF2-40B4-BE49-F238E27FC236}">
                    <a16:creationId xmlns:a16="http://schemas.microsoft.com/office/drawing/2014/main" id="{43CE582E-799B-C047-9FBC-181A51E77007}"/>
                  </a:ext>
                </a:extLst>
              </p:cNvPr>
              <p:cNvSpPr>
                <a:spLocks noChangeArrowheads="1"/>
              </p:cNvSpPr>
              <p:nvPr/>
            </p:nvSpPr>
            <p:spPr bwMode="auto">
              <a:xfrm>
                <a:off x="3305" y="1855"/>
                <a:ext cx="233" cy="96"/>
              </a:xfrm>
              <a:prstGeom prst="parallelogram">
                <a:avLst>
                  <a:gd name="adj" fmla="val 93476"/>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9739" name="Rectangle 9">
                <a:extLst>
                  <a:ext uri="{FF2B5EF4-FFF2-40B4-BE49-F238E27FC236}">
                    <a16:creationId xmlns:a16="http://schemas.microsoft.com/office/drawing/2014/main" id="{BE18E645-DA0C-3649-A802-D640CF8A0832}"/>
                  </a:ext>
                </a:extLst>
              </p:cNvPr>
              <p:cNvSpPr>
                <a:spLocks noChangeArrowheads="1"/>
              </p:cNvSpPr>
              <p:nvPr/>
            </p:nvSpPr>
            <p:spPr bwMode="auto">
              <a:xfrm>
                <a:off x="3423" y="1540"/>
                <a:ext cx="107" cy="31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9740" name="Rectangle 10">
                <a:extLst>
                  <a:ext uri="{FF2B5EF4-FFF2-40B4-BE49-F238E27FC236}">
                    <a16:creationId xmlns:a16="http://schemas.microsoft.com/office/drawing/2014/main" id="{C7558C0B-DFCE-0E45-BA62-51D9224432F7}"/>
                  </a:ext>
                </a:extLst>
              </p:cNvPr>
              <p:cNvSpPr>
                <a:spLocks noChangeArrowheads="1"/>
              </p:cNvSpPr>
              <p:nvPr/>
            </p:nvSpPr>
            <p:spPr bwMode="auto">
              <a:xfrm>
                <a:off x="3308" y="1631"/>
                <a:ext cx="145" cy="316"/>
              </a:xfrm>
              <a:prstGeom prst="rect">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9741" name="AutoShape 11">
                <a:extLst>
                  <a:ext uri="{FF2B5EF4-FFF2-40B4-BE49-F238E27FC236}">
                    <a16:creationId xmlns:a16="http://schemas.microsoft.com/office/drawing/2014/main" id="{803EB444-5CE8-5844-8230-85AD142DBF5E}"/>
                  </a:ext>
                </a:extLst>
              </p:cNvPr>
              <p:cNvSpPr>
                <a:spLocks noChangeArrowheads="1"/>
              </p:cNvSpPr>
              <p:nvPr/>
            </p:nvSpPr>
            <p:spPr bwMode="auto">
              <a:xfrm>
                <a:off x="3306" y="1538"/>
                <a:ext cx="231" cy="94"/>
              </a:xfrm>
              <a:prstGeom prst="parallelogram">
                <a:avLst>
                  <a:gd name="adj" fmla="val 94646"/>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9742" name="Line 12">
                <a:extLst>
                  <a:ext uri="{FF2B5EF4-FFF2-40B4-BE49-F238E27FC236}">
                    <a16:creationId xmlns:a16="http://schemas.microsoft.com/office/drawing/2014/main" id="{E587ECC3-1BC5-0A43-B349-BDD983B7980B}"/>
                  </a:ext>
                </a:extLst>
              </p:cNvPr>
              <p:cNvSpPr>
                <a:spLocks noChangeShapeType="1"/>
              </p:cNvSpPr>
              <p:nvPr/>
            </p:nvSpPr>
            <p:spPr bwMode="auto">
              <a:xfrm>
                <a:off x="3538" y="1544"/>
                <a:ext cx="0" cy="31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9743" name="Line 13">
                <a:extLst>
                  <a:ext uri="{FF2B5EF4-FFF2-40B4-BE49-F238E27FC236}">
                    <a16:creationId xmlns:a16="http://schemas.microsoft.com/office/drawing/2014/main" id="{E78DE921-836C-4B4F-828D-EE8961D6580E}"/>
                  </a:ext>
                </a:extLst>
              </p:cNvPr>
              <p:cNvSpPr>
                <a:spLocks noChangeShapeType="1"/>
              </p:cNvSpPr>
              <p:nvPr/>
            </p:nvSpPr>
            <p:spPr bwMode="auto">
              <a:xfrm flipH="1">
                <a:off x="3454" y="1855"/>
                <a:ext cx="84" cy="9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9744" name="Rectangle 14">
                <a:extLst>
                  <a:ext uri="{FF2B5EF4-FFF2-40B4-BE49-F238E27FC236}">
                    <a16:creationId xmlns:a16="http://schemas.microsoft.com/office/drawing/2014/main" id="{83D001B9-A572-0141-9B6E-4EA395B7705C}"/>
                  </a:ext>
                </a:extLst>
              </p:cNvPr>
              <p:cNvSpPr>
                <a:spLocks noChangeArrowheads="1"/>
              </p:cNvSpPr>
              <p:nvPr/>
            </p:nvSpPr>
            <p:spPr bwMode="auto">
              <a:xfrm>
                <a:off x="3326" y="1673"/>
                <a:ext cx="96" cy="181"/>
              </a:xfrm>
              <a:prstGeom prst="rect">
                <a:avLst/>
              </a:prstGeom>
              <a:solidFill>
                <a:schemeClr val="accent2"/>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9745" name="Rectangle 15">
                <a:extLst>
                  <a:ext uri="{FF2B5EF4-FFF2-40B4-BE49-F238E27FC236}">
                    <a16:creationId xmlns:a16="http://schemas.microsoft.com/office/drawing/2014/main" id="{8CF54966-04B3-C849-86EF-B23159B8726A}"/>
                  </a:ext>
                </a:extLst>
              </p:cNvPr>
              <p:cNvSpPr>
                <a:spLocks noChangeArrowheads="1"/>
              </p:cNvSpPr>
              <p:nvPr/>
            </p:nvSpPr>
            <p:spPr bwMode="auto">
              <a:xfrm>
                <a:off x="3339" y="1727"/>
                <a:ext cx="75" cy="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grpSp>
        <p:sp>
          <p:nvSpPr>
            <p:cNvPr id="199689" name="Rectangle 17">
              <a:extLst>
                <a:ext uri="{FF2B5EF4-FFF2-40B4-BE49-F238E27FC236}">
                  <a16:creationId xmlns:a16="http://schemas.microsoft.com/office/drawing/2014/main" id="{70C3E946-6945-D64A-A5F9-317081095FC1}"/>
                </a:ext>
              </a:extLst>
            </p:cNvPr>
            <p:cNvSpPr>
              <a:spLocks noChangeArrowheads="1"/>
            </p:cNvSpPr>
            <p:nvPr/>
          </p:nvSpPr>
          <p:spPr bwMode="auto">
            <a:xfrm>
              <a:off x="4050" y="430"/>
              <a:ext cx="1267"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t>root DNS server</a:t>
              </a:r>
            </a:p>
          </p:txBody>
        </p:sp>
        <p:sp>
          <p:nvSpPr>
            <p:cNvPr id="199690" name="Line 18">
              <a:extLst>
                <a:ext uri="{FF2B5EF4-FFF2-40B4-BE49-F238E27FC236}">
                  <a16:creationId xmlns:a16="http://schemas.microsoft.com/office/drawing/2014/main" id="{8D24BEFC-9C4B-2B42-972E-D38BD8D0EDFF}"/>
                </a:ext>
              </a:extLst>
            </p:cNvPr>
            <p:cNvSpPr>
              <a:spLocks noChangeShapeType="1"/>
            </p:cNvSpPr>
            <p:nvPr/>
          </p:nvSpPr>
          <p:spPr bwMode="auto">
            <a:xfrm flipV="1">
              <a:off x="3336" y="1970"/>
              <a:ext cx="0" cy="828"/>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9691" name="Line 19">
              <a:extLst>
                <a:ext uri="{FF2B5EF4-FFF2-40B4-BE49-F238E27FC236}">
                  <a16:creationId xmlns:a16="http://schemas.microsoft.com/office/drawing/2014/main" id="{20813662-61CC-EB46-87AD-F16BAAA42567}"/>
                </a:ext>
              </a:extLst>
            </p:cNvPr>
            <p:cNvSpPr>
              <a:spLocks noChangeShapeType="1"/>
            </p:cNvSpPr>
            <p:nvPr/>
          </p:nvSpPr>
          <p:spPr bwMode="auto">
            <a:xfrm flipV="1">
              <a:off x="3408" y="902"/>
              <a:ext cx="576" cy="612"/>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9692" name="Line 20">
              <a:extLst>
                <a:ext uri="{FF2B5EF4-FFF2-40B4-BE49-F238E27FC236}">
                  <a16:creationId xmlns:a16="http://schemas.microsoft.com/office/drawing/2014/main" id="{EFD2DC65-9C10-1541-9D2A-77B8B0E048C8}"/>
                </a:ext>
              </a:extLst>
            </p:cNvPr>
            <p:cNvSpPr>
              <a:spLocks noChangeShapeType="1"/>
            </p:cNvSpPr>
            <p:nvPr/>
          </p:nvSpPr>
          <p:spPr bwMode="auto">
            <a:xfrm flipV="1">
              <a:off x="3588" y="1634"/>
              <a:ext cx="936" cy="6"/>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9693" name="Line 21">
              <a:extLst>
                <a:ext uri="{FF2B5EF4-FFF2-40B4-BE49-F238E27FC236}">
                  <a16:creationId xmlns:a16="http://schemas.microsoft.com/office/drawing/2014/main" id="{75132F20-3A51-904D-8692-095699A9091E}"/>
                </a:ext>
              </a:extLst>
            </p:cNvPr>
            <p:cNvSpPr>
              <a:spLocks noChangeShapeType="1"/>
            </p:cNvSpPr>
            <p:nvPr/>
          </p:nvSpPr>
          <p:spPr bwMode="auto">
            <a:xfrm flipH="1">
              <a:off x="3588" y="1742"/>
              <a:ext cx="894" cy="0"/>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9694" name="Line 22">
              <a:extLst>
                <a:ext uri="{FF2B5EF4-FFF2-40B4-BE49-F238E27FC236}">
                  <a16:creationId xmlns:a16="http://schemas.microsoft.com/office/drawing/2014/main" id="{C682B9F0-81E1-BF4C-B675-D6CAA301ABA4}"/>
                </a:ext>
              </a:extLst>
            </p:cNvPr>
            <p:cNvSpPr>
              <a:spLocks noChangeShapeType="1"/>
            </p:cNvSpPr>
            <p:nvPr/>
          </p:nvSpPr>
          <p:spPr bwMode="auto">
            <a:xfrm flipH="1">
              <a:off x="3540" y="1046"/>
              <a:ext cx="462" cy="480"/>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9695" name="Line 23">
              <a:extLst>
                <a:ext uri="{FF2B5EF4-FFF2-40B4-BE49-F238E27FC236}">
                  <a16:creationId xmlns:a16="http://schemas.microsoft.com/office/drawing/2014/main" id="{F3480A11-3C5E-1741-A315-5DF41DC9EF42}"/>
                </a:ext>
              </a:extLst>
            </p:cNvPr>
            <p:cNvSpPr>
              <a:spLocks noChangeShapeType="1"/>
            </p:cNvSpPr>
            <p:nvPr/>
          </p:nvSpPr>
          <p:spPr bwMode="auto">
            <a:xfrm>
              <a:off x="3456" y="1988"/>
              <a:ext cx="6" cy="834"/>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nvGrpSpPr>
            <p:cNvPr id="199696" name="Group 26">
              <a:extLst>
                <a:ext uri="{FF2B5EF4-FFF2-40B4-BE49-F238E27FC236}">
                  <a16:creationId xmlns:a16="http://schemas.microsoft.com/office/drawing/2014/main" id="{8EF7FE7E-97E1-D447-BA35-8221E2BC0105}"/>
                </a:ext>
              </a:extLst>
            </p:cNvPr>
            <p:cNvGrpSpPr>
              <a:grpSpLocks/>
            </p:cNvGrpSpPr>
            <p:nvPr/>
          </p:nvGrpSpPr>
          <p:grpSpPr bwMode="auto">
            <a:xfrm>
              <a:off x="2542" y="2062"/>
              <a:ext cx="1391" cy="427"/>
              <a:chOff x="2542" y="2062"/>
              <a:chExt cx="1391" cy="427"/>
            </a:xfrm>
          </p:grpSpPr>
          <p:sp>
            <p:nvSpPr>
              <p:cNvPr id="199736" name="Rectangle 24">
                <a:extLst>
                  <a:ext uri="{FF2B5EF4-FFF2-40B4-BE49-F238E27FC236}">
                    <a16:creationId xmlns:a16="http://schemas.microsoft.com/office/drawing/2014/main" id="{534D67C9-D312-744A-8B71-1C1C0C8F4650}"/>
                  </a:ext>
                </a:extLst>
              </p:cNvPr>
              <p:cNvSpPr>
                <a:spLocks noChangeArrowheads="1"/>
              </p:cNvSpPr>
              <p:nvPr/>
            </p:nvSpPr>
            <p:spPr bwMode="auto">
              <a:xfrm>
                <a:off x="2646" y="2108"/>
                <a:ext cx="1182" cy="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9737" name="Rectangle 25">
                <a:extLst>
                  <a:ext uri="{FF2B5EF4-FFF2-40B4-BE49-F238E27FC236}">
                    <a16:creationId xmlns:a16="http://schemas.microsoft.com/office/drawing/2014/main" id="{EC55D1A0-D570-6C45-9752-F20725DD091F}"/>
                  </a:ext>
                </a:extLst>
              </p:cNvPr>
              <p:cNvSpPr>
                <a:spLocks noChangeArrowheads="1"/>
              </p:cNvSpPr>
              <p:nvPr/>
            </p:nvSpPr>
            <p:spPr bwMode="auto">
              <a:xfrm>
                <a:off x="2542" y="2062"/>
                <a:ext cx="1391"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t>local DNS server</a:t>
                </a:r>
                <a:endParaRPr lang="en-US" altLang="zh-CN" sz="2800"/>
              </a:p>
              <a:p>
                <a:pPr algn="ctr">
                  <a:spcBef>
                    <a:spcPct val="0"/>
                  </a:spcBef>
                  <a:buFontTx/>
                  <a:buNone/>
                </a:pPr>
                <a:r>
                  <a:rPr lang="en-US" altLang="zh-CN" sz="1800" b="1"/>
                  <a:t>dns.poly.edu</a:t>
                </a:r>
              </a:p>
            </p:txBody>
          </p:sp>
        </p:grpSp>
        <p:sp>
          <p:nvSpPr>
            <p:cNvPr id="199697" name="Rectangle 27">
              <a:extLst>
                <a:ext uri="{FF2B5EF4-FFF2-40B4-BE49-F238E27FC236}">
                  <a16:creationId xmlns:a16="http://schemas.microsoft.com/office/drawing/2014/main" id="{07CA51F2-F1E2-6F44-BF54-EA5703F68ACC}"/>
                </a:ext>
              </a:extLst>
            </p:cNvPr>
            <p:cNvSpPr>
              <a:spLocks noChangeArrowheads="1"/>
            </p:cNvSpPr>
            <p:nvPr/>
          </p:nvSpPr>
          <p:spPr bwMode="auto">
            <a:xfrm>
              <a:off x="3146" y="2509"/>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1</a:t>
              </a:r>
            </a:p>
          </p:txBody>
        </p:sp>
        <p:sp>
          <p:nvSpPr>
            <p:cNvPr id="199698" name="Rectangle 28">
              <a:extLst>
                <a:ext uri="{FF2B5EF4-FFF2-40B4-BE49-F238E27FC236}">
                  <a16:creationId xmlns:a16="http://schemas.microsoft.com/office/drawing/2014/main" id="{CEC274D8-1E7E-5145-949B-61DA60B4085D}"/>
                </a:ext>
              </a:extLst>
            </p:cNvPr>
            <p:cNvSpPr>
              <a:spLocks noChangeArrowheads="1"/>
            </p:cNvSpPr>
            <p:nvPr/>
          </p:nvSpPr>
          <p:spPr bwMode="auto">
            <a:xfrm>
              <a:off x="3488" y="1039"/>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2</a:t>
              </a:r>
            </a:p>
          </p:txBody>
        </p:sp>
        <p:sp>
          <p:nvSpPr>
            <p:cNvPr id="199699" name="Rectangle 29">
              <a:extLst>
                <a:ext uri="{FF2B5EF4-FFF2-40B4-BE49-F238E27FC236}">
                  <a16:creationId xmlns:a16="http://schemas.microsoft.com/office/drawing/2014/main" id="{755DAE90-BFBF-BE4B-86D2-7576B8D49B09}"/>
                </a:ext>
              </a:extLst>
            </p:cNvPr>
            <p:cNvSpPr>
              <a:spLocks noChangeArrowheads="1"/>
            </p:cNvSpPr>
            <p:nvPr/>
          </p:nvSpPr>
          <p:spPr bwMode="auto">
            <a:xfrm>
              <a:off x="3764" y="1189"/>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3</a:t>
              </a:r>
            </a:p>
          </p:txBody>
        </p:sp>
        <p:sp>
          <p:nvSpPr>
            <p:cNvPr id="199700" name="Rectangle 30">
              <a:extLst>
                <a:ext uri="{FF2B5EF4-FFF2-40B4-BE49-F238E27FC236}">
                  <a16:creationId xmlns:a16="http://schemas.microsoft.com/office/drawing/2014/main" id="{C2BB7B08-FBF3-2447-88BF-223F9E84674C}"/>
                </a:ext>
              </a:extLst>
            </p:cNvPr>
            <p:cNvSpPr>
              <a:spLocks noChangeArrowheads="1"/>
            </p:cNvSpPr>
            <p:nvPr/>
          </p:nvSpPr>
          <p:spPr bwMode="auto">
            <a:xfrm>
              <a:off x="3962" y="1447"/>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4</a:t>
              </a:r>
            </a:p>
          </p:txBody>
        </p:sp>
        <p:sp>
          <p:nvSpPr>
            <p:cNvPr id="199701" name="Rectangle 31">
              <a:extLst>
                <a:ext uri="{FF2B5EF4-FFF2-40B4-BE49-F238E27FC236}">
                  <a16:creationId xmlns:a16="http://schemas.microsoft.com/office/drawing/2014/main" id="{E224991A-FF54-AC43-9E68-C22E4E1FA7E4}"/>
                </a:ext>
              </a:extLst>
            </p:cNvPr>
            <p:cNvSpPr>
              <a:spLocks noChangeArrowheads="1"/>
            </p:cNvSpPr>
            <p:nvPr/>
          </p:nvSpPr>
          <p:spPr bwMode="auto">
            <a:xfrm>
              <a:off x="3981" y="1754"/>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5</a:t>
              </a:r>
            </a:p>
          </p:txBody>
        </p:sp>
        <p:sp>
          <p:nvSpPr>
            <p:cNvPr id="199702" name="Rectangle 32">
              <a:extLst>
                <a:ext uri="{FF2B5EF4-FFF2-40B4-BE49-F238E27FC236}">
                  <a16:creationId xmlns:a16="http://schemas.microsoft.com/office/drawing/2014/main" id="{A96985EF-87E3-7B44-B045-42FAB7CA37FA}"/>
                </a:ext>
              </a:extLst>
            </p:cNvPr>
            <p:cNvSpPr>
              <a:spLocks noChangeArrowheads="1"/>
            </p:cNvSpPr>
            <p:nvPr/>
          </p:nvSpPr>
          <p:spPr bwMode="auto">
            <a:xfrm>
              <a:off x="4357" y="2409"/>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6</a:t>
              </a:r>
            </a:p>
          </p:txBody>
        </p:sp>
        <p:grpSp>
          <p:nvGrpSpPr>
            <p:cNvPr id="199703" name="Group 41">
              <a:extLst>
                <a:ext uri="{FF2B5EF4-FFF2-40B4-BE49-F238E27FC236}">
                  <a16:creationId xmlns:a16="http://schemas.microsoft.com/office/drawing/2014/main" id="{7A50F411-936C-174F-A70D-2F88E984D4CF}"/>
                </a:ext>
              </a:extLst>
            </p:cNvPr>
            <p:cNvGrpSpPr>
              <a:grpSpLocks/>
            </p:cNvGrpSpPr>
            <p:nvPr/>
          </p:nvGrpSpPr>
          <p:grpSpPr bwMode="auto">
            <a:xfrm>
              <a:off x="4007" y="644"/>
              <a:ext cx="233" cy="413"/>
              <a:chOff x="4007" y="644"/>
              <a:chExt cx="233" cy="413"/>
            </a:xfrm>
          </p:grpSpPr>
          <p:sp>
            <p:nvSpPr>
              <p:cNvPr id="199728" name="AutoShape 33">
                <a:extLst>
                  <a:ext uri="{FF2B5EF4-FFF2-40B4-BE49-F238E27FC236}">
                    <a16:creationId xmlns:a16="http://schemas.microsoft.com/office/drawing/2014/main" id="{1DFAB8A3-4F11-D04F-8B58-E71A1C2F9281}"/>
                  </a:ext>
                </a:extLst>
              </p:cNvPr>
              <p:cNvSpPr>
                <a:spLocks noChangeArrowheads="1"/>
              </p:cNvSpPr>
              <p:nvPr/>
            </p:nvSpPr>
            <p:spPr bwMode="auto">
              <a:xfrm>
                <a:off x="4007" y="961"/>
                <a:ext cx="233" cy="96"/>
              </a:xfrm>
              <a:prstGeom prst="parallelogram">
                <a:avLst>
                  <a:gd name="adj" fmla="val 93476"/>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9729" name="Rectangle 34">
                <a:extLst>
                  <a:ext uri="{FF2B5EF4-FFF2-40B4-BE49-F238E27FC236}">
                    <a16:creationId xmlns:a16="http://schemas.microsoft.com/office/drawing/2014/main" id="{06259831-0B54-4940-B509-FA48B0A98071}"/>
                  </a:ext>
                </a:extLst>
              </p:cNvPr>
              <p:cNvSpPr>
                <a:spLocks noChangeArrowheads="1"/>
              </p:cNvSpPr>
              <p:nvPr/>
            </p:nvSpPr>
            <p:spPr bwMode="auto">
              <a:xfrm>
                <a:off x="4125" y="646"/>
                <a:ext cx="107" cy="31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9730" name="Rectangle 35">
                <a:extLst>
                  <a:ext uri="{FF2B5EF4-FFF2-40B4-BE49-F238E27FC236}">
                    <a16:creationId xmlns:a16="http://schemas.microsoft.com/office/drawing/2014/main" id="{43FFB9B7-40F9-9743-98DF-429E686B8464}"/>
                  </a:ext>
                </a:extLst>
              </p:cNvPr>
              <p:cNvSpPr>
                <a:spLocks noChangeArrowheads="1"/>
              </p:cNvSpPr>
              <p:nvPr/>
            </p:nvSpPr>
            <p:spPr bwMode="auto">
              <a:xfrm>
                <a:off x="4010" y="737"/>
                <a:ext cx="145" cy="316"/>
              </a:xfrm>
              <a:prstGeom prst="rect">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9731" name="AutoShape 36">
                <a:extLst>
                  <a:ext uri="{FF2B5EF4-FFF2-40B4-BE49-F238E27FC236}">
                    <a16:creationId xmlns:a16="http://schemas.microsoft.com/office/drawing/2014/main" id="{D1103F35-14CF-324E-91BD-D5277A558BED}"/>
                  </a:ext>
                </a:extLst>
              </p:cNvPr>
              <p:cNvSpPr>
                <a:spLocks noChangeArrowheads="1"/>
              </p:cNvSpPr>
              <p:nvPr/>
            </p:nvSpPr>
            <p:spPr bwMode="auto">
              <a:xfrm>
                <a:off x="4008" y="644"/>
                <a:ext cx="231" cy="94"/>
              </a:xfrm>
              <a:prstGeom prst="parallelogram">
                <a:avLst>
                  <a:gd name="adj" fmla="val 94646"/>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9732" name="Line 37">
                <a:extLst>
                  <a:ext uri="{FF2B5EF4-FFF2-40B4-BE49-F238E27FC236}">
                    <a16:creationId xmlns:a16="http://schemas.microsoft.com/office/drawing/2014/main" id="{61B5E729-91FA-8A4A-B4F6-9A1E316C538F}"/>
                  </a:ext>
                </a:extLst>
              </p:cNvPr>
              <p:cNvSpPr>
                <a:spLocks noChangeShapeType="1"/>
              </p:cNvSpPr>
              <p:nvPr/>
            </p:nvSpPr>
            <p:spPr bwMode="auto">
              <a:xfrm>
                <a:off x="4240" y="650"/>
                <a:ext cx="0" cy="31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9733" name="Line 38">
                <a:extLst>
                  <a:ext uri="{FF2B5EF4-FFF2-40B4-BE49-F238E27FC236}">
                    <a16:creationId xmlns:a16="http://schemas.microsoft.com/office/drawing/2014/main" id="{51F62ECB-C14E-4546-98A6-D99591DD271F}"/>
                  </a:ext>
                </a:extLst>
              </p:cNvPr>
              <p:cNvSpPr>
                <a:spLocks noChangeShapeType="1"/>
              </p:cNvSpPr>
              <p:nvPr/>
            </p:nvSpPr>
            <p:spPr bwMode="auto">
              <a:xfrm flipH="1">
                <a:off x="4156" y="961"/>
                <a:ext cx="84" cy="9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9734" name="Rectangle 39">
                <a:extLst>
                  <a:ext uri="{FF2B5EF4-FFF2-40B4-BE49-F238E27FC236}">
                    <a16:creationId xmlns:a16="http://schemas.microsoft.com/office/drawing/2014/main" id="{44020CCC-D2FF-F549-81C5-1B8965A70225}"/>
                  </a:ext>
                </a:extLst>
              </p:cNvPr>
              <p:cNvSpPr>
                <a:spLocks noChangeArrowheads="1"/>
              </p:cNvSpPr>
              <p:nvPr/>
            </p:nvSpPr>
            <p:spPr bwMode="auto">
              <a:xfrm>
                <a:off x="4028" y="779"/>
                <a:ext cx="96" cy="181"/>
              </a:xfrm>
              <a:prstGeom prst="rect">
                <a:avLst/>
              </a:prstGeom>
              <a:solidFill>
                <a:schemeClr val="accent2"/>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9735" name="Rectangle 40">
                <a:extLst>
                  <a:ext uri="{FF2B5EF4-FFF2-40B4-BE49-F238E27FC236}">
                    <a16:creationId xmlns:a16="http://schemas.microsoft.com/office/drawing/2014/main" id="{B22E1E2A-1942-5945-8801-BDFFCF817F51}"/>
                  </a:ext>
                </a:extLst>
              </p:cNvPr>
              <p:cNvSpPr>
                <a:spLocks noChangeArrowheads="1"/>
              </p:cNvSpPr>
              <p:nvPr/>
            </p:nvSpPr>
            <p:spPr bwMode="auto">
              <a:xfrm>
                <a:off x="4041" y="833"/>
                <a:ext cx="75" cy="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grpSp>
        <p:grpSp>
          <p:nvGrpSpPr>
            <p:cNvPr id="199704" name="Group 50">
              <a:extLst>
                <a:ext uri="{FF2B5EF4-FFF2-40B4-BE49-F238E27FC236}">
                  <a16:creationId xmlns:a16="http://schemas.microsoft.com/office/drawing/2014/main" id="{55A57B38-18FE-1D4C-955B-2C6E39DCFF93}"/>
                </a:ext>
              </a:extLst>
            </p:cNvPr>
            <p:cNvGrpSpPr>
              <a:grpSpLocks/>
            </p:cNvGrpSpPr>
            <p:nvPr/>
          </p:nvGrpSpPr>
          <p:grpSpPr bwMode="auto">
            <a:xfrm>
              <a:off x="4529" y="1544"/>
              <a:ext cx="233" cy="413"/>
              <a:chOff x="4529" y="1544"/>
              <a:chExt cx="233" cy="413"/>
            </a:xfrm>
          </p:grpSpPr>
          <p:sp>
            <p:nvSpPr>
              <p:cNvPr id="199720" name="AutoShape 42">
                <a:extLst>
                  <a:ext uri="{FF2B5EF4-FFF2-40B4-BE49-F238E27FC236}">
                    <a16:creationId xmlns:a16="http://schemas.microsoft.com/office/drawing/2014/main" id="{89FF5D37-D529-B348-BD80-3AA0436EB60C}"/>
                  </a:ext>
                </a:extLst>
              </p:cNvPr>
              <p:cNvSpPr>
                <a:spLocks noChangeArrowheads="1"/>
              </p:cNvSpPr>
              <p:nvPr/>
            </p:nvSpPr>
            <p:spPr bwMode="auto">
              <a:xfrm>
                <a:off x="4529" y="1861"/>
                <a:ext cx="233" cy="96"/>
              </a:xfrm>
              <a:prstGeom prst="parallelogram">
                <a:avLst>
                  <a:gd name="adj" fmla="val 93476"/>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9721" name="Rectangle 43">
                <a:extLst>
                  <a:ext uri="{FF2B5EF4-FFF2-40B4-BE49-F238E27FC236}">
                    <a16:creationId xmlns:a16="http://schemas.microsoft.com/office/drawing/2014/main" id="{03AF7109-E223-D940-932D-53C75D53D9B1}"/>
                  </a:ext>
                </a:extLst>
              </p:cNvPr>
              <p:cNvSpPr>
                <a:spLocks noChangeArrowheads="1"/>
              </p:cNvSpPr>
              <p:nvPr/>
            </p:nvSpPr>
            <p:spPr bwMode="auto">
              <a:xfrm>
                <a:off x="4647" y="1546"/>
                <a:ext cx="107" cy="31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9722" name="Rectangle 44">
                <a:extLst>
                  <a:ext uri="{FF2B5EF4-FFF2-40B4-BE49-F238E27FC236}">
                    <a16:creationId xmlns:a16="http://schemas.microsoft.com/office/drawing/2014/main" id="{82196663-E019-7347-8802-4911A15C7CB0}"/>
                  </a:ext>
                </a:extLst>
              </p:cNvPr>
              <p:cNvSpPr>
                <a:spLocks noChangeArrowheads="1"/>
              </p:cNvSpPr>
              <p:nvPr/>
            </p:nvSpPr>
            <p:spPr bwMode="auto">
              <a:xfrm>
                <a:off x="4532" y="1637"/>
                <a:ext cx="145" cy="316"/>
              </a:xfrm>
              <a:prstGeom prst="rect">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9723" name="AutoShape 45">
                <a:extLst>
                  <a:ext uri="{FF2B5EF4-FFF2-40B4-BE49-F238E27FC236}">
                    <a16:creationId xmlns:a16="http://schemas.microsoft.com/office/drawing/2014/main" id="{BD5657E7-D471-1A46-A552-2F5DBA45BF00}"/>
                  </a:ext>
                </a:extLst>
              </p:cNvPr>
              <p:cNvSpPr>
                <a:spLocks noChangeArrowheads="1"/>
              </p:cNvSpPr>
              <p:nvPr/>
            </p:nvSpPr>
            <p:spPr bwMode="auto">
              <a:xfrm>
                <a:off x="4530" y="1544"/>
                <a:ext cx="231" cy="94"/>
              </a:xfrm>
              <a:prstGeom prst="parallelogram">
                <a:avLst>
                  <a:gd name="adj" fmla="val 94646"/>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9724" name="Line 46">
                <a:extLst>
                  <a:ext uri="{FF2B5EF4-FFF2-40B4-BE49-F238E27FC236}">
                    <a16:creationId xmlns:a16="http://schemas.microsoft.com/office/drawing/2014/main" id="{7575E8BA-5930-3148-A1AD-3C4F6387022C}"/>
                  </a:ext>
                </a:extLst>
              </p:cNvPr>
              <p:cNvSpPr>
                <a:spLocks noChangeShapeType="1"/>
              </p:cNvSpPr>
              <p:nvPr/>
            </p:nvSpPr>
            <p:spPr bwMode="auto">
              <a:xfrm>
                <a:off x="4762" y="1550"/>
                <a:ext cx="0" cy="31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9725" name="Line 47">
                <a:extLst>
                  <a:ext uri="{FF2B5EF4-FFF2-40B4-BE49-F238E27FC236}">
                    <a16:creationId xmlns:a16="http://schemas.microsoft.com/office/drawing/2014/main" id="{46F7FB9C-AD63-9342-B19B-F84CC67B6B70}"/>
                  </a:ext>
                </a:extLst>
              </p:cNvPr>
              <p:cNvSpPr>
                <a:spLocks noChangeShapeType="1"/>
              </p:cNvSpPr>
              <p:nvPr/>
            </p:nvSpPr>
            <p:spPr bwMode="auto">
              <a:xfrm flipH="1">
                <a:off x="4678" y="1861"/>
                <a:ext cx="84" cy="9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9726" name="Rectangle 48">
                <a:extLst>
                  <a:ext uri="{FF2B5EF4-FFF2-40B4-BE49-F238E27FC236}">
                    <a16:creationId xmlns:a16="http://schemas.microsoft.com/office/drawing/2014/main" id="{A75D2F66-480E-514F-A511-99A4284A563A}"/>
                  </a:ext>
                </a:extLst>
              </p:cNvPr>
              <p:cNvSpPr>
                <a:spLocks noChangeArrowheads="1"/>
              </p:cNvSpPr>
              <p:nvPr/>
            </p:nvSpPr>
            <p:spPr bwMode="auto">
              <a:xfrm>
                <a:off x="4550" y="1679"/>
                <a:ext cx="96" cy="181"/>
              </a:xfrm>
              <a:prstGeom prst="rect">
                <a:avLst/>
              </a:prstGeom>
              <a:solidFill>
                <a:schemeClr val="accent2"/>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9727" name="Rectangle 49">
                <a:extLst>
                  <a:ext uri="{FF2B5EF4-FFF2-40B4-BE49-F238E27FC236}">
                    <a16:creationId xmlns:a16="http://schemas.microsoft.com/office/drawing/2014/main" id="{27B650B0-B0EA-754F-BFA5-B24D5CC78EB0}"/>
                  </a:ext>
                </a:extLst>
              </p:cNvPr>
              <p:cNvSpPr>
                <a:spLocks noChangeArrowheads="1"/>
              </p:cNvSpPr>
              <p:nvPr/>
            </p:nvSpPr>
            <p:spPr bwMode="auto">
              <a:xfrm>
                <a:off x="4563" y="1733"/>
                <a:ext cx="75" cy="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grpSp>
        <p:grpSp>
          <p:nvGrpSpPr>
            <p:cNvPr id="199705" name="Group 59">
              <a:extLst>
                <a:ext uri="{FF2B5EF4-FFF2-40B4-BE49-F238E27FC236}">
                  <a16:creationId xmlns:a16="http://schemas.microsoft.com/office/drawing/2014/main" id="{0905EE0A-BB8B-D24D-A809-B0DF958ED63F}"/>
                </a:ext>
              </a:extLst>
            </p:cNvPr>
            <p:cNvGrpSpPr>
              <a:grpSpLocks/>
            </p:cNvGrpSpPr>
            <p:nvPr/>
          </p:nvGrpSpPr>
          <p:grpSpPr bwMode="auto">
            <a:xfrm>
              <a:off x="4517" y="2564"/>
              <a:ext cx="233" cy="413"/>
              <a:chOff x="4517" y="2564"/>
              <a:chExt cx="233" cy="413"/>
            </a:xfrm>
          </p:grpSpPr>
          <p:sp>
            <p:nvSpPr>
              <p:cNvPr id="199712" name="AutoShape 51">
                <a:extLst>
                  <a:ext uri="{FF2B5EF4-FFF2-40B4-BE49-F238E27FC236}">
                    <a16:creationId xmlns:a16="http://schemas.microsoft.com/office/drawing/2014/main" id="{01148403-F9E0-7248-9102-0E294C2A18A8}"/>
                  </a:ext>
                </a:extLst>
              </p:cNvPr>
              <p:cNvSpPr>
                <a:spLocks noChangeArrowheads="1"/>
              </p:cNvSpPr>
              <p:nvPr/>
            </p:nvSpPr>
            <p:spPr bwMode="auto">
              <a:xfrm>
                <a:off x="4517" y="2881"/>
                <a:ext cx="233" cy="96"/>
              </a:xfrm>
              <a:prstGeom prst="parallelogram">
                <a:avLst>
                  <a:gd name="adj" fmla="val 93476"/>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9713" name="Rectangle 52">
                <a:extLst>
                  <a:ext uri="{FF2B5EF4-FFF2-40B4-BE49-F238E27FC236}">
                    <a16:creationId xmlns:a16="http://schemas.microsoft.com/office/drawing/2014/main" id="{EE7E6150-33C0-124B-B702-C39ADE4CFD3B}"/>
                  </a:ext>
                </a:extLst>
              </p:cNvPr>
              <p:cNvSpPr>
                <a:spLocks noChangeArrowheads="1"/>
              </p:cNvSpPr>
              <p:nvPr/>
            </p:nvSpPr>
            <p:spPr bwMode="auto">
              <a:xfrm>
                <a:off x="4635" y="2566"/>
                <a:ext cx="107" cy="31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9714" name="Rectangle 53">
                <a:extLst>
                  <a:ext uri="{FF2B5EF4-FFF2-40B4-BE49-F238E27FC236}">
                    <a16:creationId xmlns:a16="http://schemas.microsoft.com/office/drawing/2014/main" id="{46112AF3-DB9B-C147-A967-BE69CDAF573B}"/>
                  </a:ext>
                </a:extLst>
              </p:cNvPr>
              <p:cNvSpPr>
                <a:spLocks noChangeArrowheads="1"/>
              </p:cNvSpPr>
              <p:nvPr/>
            </p:nvSpPr>
            <p:spPr bwMode="auto">
              <a:xfrm>
                <a:off x="4520" y="2657"/>
                <a:ext cx="145" cy="316"/>
              </a:xfrm>
              <a:prstGeom prst="rect">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9715" name="AutoShape 54">
                <a:extLst>
                  <a:ext uri="{FF2B5EF4-FFF2-40B4-BE49-F238E27FC236}">
                    <a16:creationId xmlns:a16="http://schemas.microsoft.com/office/drawing/2014/main" id="{AE3B69E6-02CB-3441-ACC2-4D1FBB53F791}"/>
                  </a:ext>
                </a:extLst>
              </p:cNvPr>
              <p:cNvSpPr>
                <a:spLocks noChangeArrowheads="1"/>
              </p:cNvSpPr>
              <p:nvPr/>
            </p:nvSpPr>
            <p:spPr bwMode="auto">
              <a:xfrm>
                <a:off x="4518" y="2564"/>
                <a:ext cx="231" cy="94"/>
              </a:xfrm>
              <a:prstGeom prst="parallelogram">
                <a:avLst>
                  <a:gd name="adj" fmla="val 94646"/>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9716" name="Line 55">
                <a:extLst>
                  <a:ext uri="{FF2B5EF4-FFF2-40B4-BE49-F238E27FC236}">
                    <a16:creationId xmlns:a16="http://schemas.microsoft.com/office/drawing/2014/main" id="{B868EB71-B20A-FA48-A19F-7D54CBEA5241}"/>
                  </a:ext>
                </a:extLst>
              </p:cNvPr>
              <p:cNvSpPr>
                <a:spLocks noChangeShapeType="1"/>
              </p:cNvSpPr>
              <p:nvPr/>
            </p:nvSpPr>
            <p:spPr bwMode="auto">
              <a:xfrm>
                <a:off x="4750" y="2570"/>
                <a:ext cx="0" cy="31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9717" name="Line 56">
                <a:extLst>
                  <a:ext uri="{FF2B5EF4-FFF2-40B4-BE49-F238E27FC236}">
                    <a16:creationId xmlns:a16="http://schemas.microsoft.com/office/drawing/2014/main" id="{B1968235-B26F-8045-A956-E5CA702B0B2C}"/>
                  </a:ext>
                </a:extLst>
              </p:cNvPr>
              <p:cNvSpPr>
                <a:spLocks noChangeShapeType="1"/>
              </p:cNvSpPr>
              <p:nvPr/>
            </p:nvSpPr>
            <p:spPr bwMode="auto">
              <a:xfrm flipH="1">
                <a:off x="4666" y="2881"/>
                <a:ext cx="84" cy="9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9718" name="Rectangle 57">
                <a:extLst>
                  <a:ext uri="{FF2B5EF4-FFF2-40B4-BE49-F238E27FC236}">
                    <a16:creationId xmlns:a16="http://schemas.microsoft.com/office/drawing/2014/main" id="{C019EF10-2F87-C641-A73E-2632B9284E5C}"/>
                  </a:ext>
                </a:extLst>
              </p:cNvPr>
              <p:cNvSpPr>
                <a:spLocks noChangeArrowheads="1"/>
              </p:cNvSpPr>
              <p:nvPr/>
            </p:nvSpPr>
            <p:spPr bwMode="auto">
              <a:xfrm>
                <a:off x="4538" y="2699"/>
                <a:ext cx="96" cy="181"/>
              </a:xfrm>
              <a:prstGeom prst="rect">
                <a:avLst/>
              </a:prstGeom>
              <a:solidFill>
                <a:schemeClr val="accent2"/>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sp>
            <p:nvSpPr>
              <p:cNvPr id="199719" name="Rectangle 58">
                <a:extLst>
                  <a:ext uri="{FF2B5EF4-FFF2-40B4-BE49-F238E27FC236}">
                    <a16:creationId xmlns:a16="http://schemas.microsoft.com/office/drawing/2014/main" id="{FB3414DA-0379-AF47-8BB0-50BFC44AA637}"/>
                  </a:ext>
                </a:extLst>
              </p:cNvPr>
              <p:cNvSpPr>
                <a:spLocks noChangeArrowheads="1"/>
              </p:cNvSpPr>
              <p:nvPr/>
            </p:nvSpPr>
            <p:spPr bwMode="auto">
              <a:xfrm>
                <a:off x="4551" y="2753"/>
                <a:ext cx="75" cy="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3200"/>
              </a:p>
            </p:txBody>
          </p:sp>
        </p:grpSp>
        <p:sp>
          <p:nvSpPr>
            <p:cNvPr id="199706" name="Rectangle 60">
              <a:extLst>
                <a:ext uri="{FF2B5EF4-FFF2-40B4-BE49-F238E27FC236}">
                  <a16:creationId xmlns:a16="http://schemas.microsoft.com/office/drawing/2014/main" id="{5864B645-2BD5-C94C-A682-477CFE562093}"/>
                </a:ext>
              </a:extLst>
            </p:cNvPr>
            <p:cNvSpPr>
              <a:spLocks noChangeArrowheads="1"/>
            </p:cNvSpPr>
            <p:nvPr/>
          </p:nvSpPr>
          <p:spPr bwMode="auto">
            <a:xfrm>
              <a:off x="3847" y="2923"/>
              <a:ext cx="183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800"/>
                <a:t>authoritative DNS server</a:t>
              </a:r>
              <a:endParaRPr lang="en-US" altLang="zh-CN" sz="2800"/>
            </a:p>
            <a:p>
              <a:pPr algn="ctr">
                <a:spcBef>
                  <a:spcPct val="0"/>
                </a:spcBef>
                <a:buFontTx/>
                <a:buNone/>
              </a:pPr>
              <a:r>
                <a:rPr lang="en-US" altLang="zh-CN" sz="1800" b="1"/>
                <a:t>dns.cs.umass.edu</a:t>
              </a:r>
            </a:p>
          </p:txBody>
        </p:sp>
        <p:sp>
          <p:nvSpPr>
            <p:cNvPr id="199707" name="Rectangle 61">
              <a:extLst>
                <a:ext uri="{FF2B5EF4-FFF2-40B4-BE49-F238E27FC236}">
                  <a16:creationId xmlns:a16="http://schemas.microsoft.com/office/drawing/2014/main" id="{38D8BECA-FFAB-1344-8F5F-3BC1FD77CA3F}"/>
                </a:ext>
              </a:extLst>
            </p:cNvPr>
            <p:cNvSpPr>
              <a:spLocks noChangeArrowheads="1"/>
            </p:cNvSpPr>
            <p:nvPr/>
          </p:nvSpPr>
          <p:spPr bwMode="auto">
            <a:xfrm>
              <a:off x="3962" y="2428"/>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7</a:t>
              </a:r>
            </a:p>
          </p:txBody>
        </p:sp>
        <p:sp>
          <p:nvSpPr>
            <p:cNvPr id="199708" name="Rectangle 62">
              <a:extLst>
                <a:ext uri="{FF2B5EF4-FFF2-40B4-BE49-F238E27FC236}">
                  <a16:creationId xmlns:a16="http://schemas.microsoft.com/office/drawing/2014/main" id="{E32663CA-30F0-8948-B032-10CB74443FDC}"/>
                </a:ext>
              </a:extLst>
            </p:cNvPr>
            <p:cNvSpPr>
              <a:spLocks noChangeArrowheads="1"/>
            </p:cNvSpPr>
            <p:nvPr/>
          </p:nvSpPr>
          <p:spPr bwMode="auto">
            <a:xfrm>
              <a:off x="3494" y="2521"/>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8</a:t>
              </a:r>
            </a:p>
          </p:txBody>
        </p:sp>
        <p:sp>
          <p:nvSpPr>
            <p:cNvPr id="199709" name="Line 63">
              <a:extLst>
                <a:ext uri="{FF2B5EF4-FFF2-40B4-BE49-F238E27FC236}">
                  <a16:creationId xmlns:a16="http://schemas.microsoft.com/office/drawing/2014/main" id="{FB930130-6719-9541-8A9C-98C0033047CA}"/>
                </a:ext>
              </a:extLst>
            </p:cNvPr>
            <p:cNvSpPr>
              <a:spLocks noChangeShapeType="1"/>
            </p:cNvSpPr>
            <p:nvPr/>
          </p:nvSpPr>
          <p:spPr bwMode="auto">
            <a:xfrm>
              <a:off x="3546" y="1843"/>
              <a:ext cx="941" cy="828"/>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9710" name="Line 64">
              <a:extLst>
                <a:ext uri="{FF2B5EF4-FFF2-40B4-BE49-F238E27FC236}">
                  <a16:creationId xmlns:a16="http://schemas.microsoft.com/office/drawing/2014/main" id="{E45AB931-C010-2142-9EEE-F5E6A99F37DF}"/>
                </a:ext>
              </a:extLst>
            </p:cNvPr>
            <p:cNvSpPr>
              <a:spLocks noChangeShapeType="1"/>
            </p:cNvSpPr>
            <p:nvPr/>
          </p:nvSpPr>
          <p:spPr bwMode="auto">
            <a:xfrm flipH="1" flipV="1">
              <a:off x="3520" y="1916"/>
              <a:ext cx="941" cy="820"/>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9711" name="Rectangle 65">
              <a:extLst>
                <a:ext uri="{FF2B5EF4-FFF2-40B4-BE49-F238E27FC236}">
                  <a16:creationId xmlns:a16="http://schemas.microsoft.com/office/drawing/2014/main" id="{C798880F-A815-F44E-84BC-5386DB8F22B3}"/>
                </a:ext>
              </a:extLst>
            </p:cNvPr>
            <p:cNvSpPr>
              <a:spLocks noChangeArrowheads="1"/>
            </p:cNvSpPr>
            <p:nvPr/>
          </p:nvSpPr>
          <p:spPr bwMode="auto">
            <a:xfrm>
              <a:off x="4557" y="1227"/>
              <a:ext cx="1267"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t>TLD DNS server</a:t>
              </a:r>
            </a:p>
          </p:txBody>
        </p:sp>
      </p:grpSp>
      <p:sp>
        <p:nvSpPr>
          <p:cNvPr id="150533" name="Rectangle 67">
            <a:extLst>
              <a:ext uri="{FF2B5EF4-FFF2-40B4-BE49-F238E27FC236}">
                <a16:creationId xmlns:a16="http://schemas.microsoft.com/office/drawing/2014/main" id="{E60661FF-0A7B-A74C-8265-2FF75E6BB156}"/>
              </a:ext>
            </a:extLst>
          </p:cNvPr>
          <p:cNvSpPr>
            <a:spLocks noChangeArrowheads="1"/>
          </p:cNvSpPr>
          <p:nvPr/>
        </p:nvSpPr>
        <p:spPr bwMode="auto">
          <a:xfrm>
            <a:off x="1982881" y="943856"/>
            <a:ext cx="3467616"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spcBef>
                <a:spcPct val="20000"/>
              </a:spcBef>
              <a:buClr>
                <a:srgbClr val="3333CC"/>
              </a:buClr>
              <a:buSzPct val="85000"/>
              <a:buFont typeface="Wingdings" pitchFamily="2" charset="2"/>
              <a:buChar char="r"/>
              <a:defRPr sz="3200" b="1">
                <a:solidFill>
                  <a:schemeClr val="tx1"/>
                </a:solidFill>
                <a:latin typeface="Comic Sans MS" panose="030F0902030302020204" pitchFamily="66" charset="0"/>
                <a:ea typeface="宋体" panose="02010600030101010101" pitchFamily="2" charset="-122"/>
              </a:defRPr>
            </a:lvl1pPr>
            <a:lvl2pPr marL="742950" indent="-285750">
              <a:spcBef>
                <a:spcPct val="20000"/>
              </a:spcBef>
              <a:buClr>
                <a:srgbClr val="3333CC"/>
              </a:buClr>
              <a:buSzPct val="85000"/>
              <a:buFont typeface="Wingdings" pitchFamily="2" charset="2"/>
              <a:buChar char="m"/>
              <a:defRPr sz="2800" b="1">
                <a:solidFill>
                  <a:schemeClr val="tx1"/>
                </a:solidFill>
                <a:latin typeface="Comic Sans MS" panose="030F0902030302020204" pitchFamily="66" charset="0"/>
                <a:ea typeface="宋体" panose="02010600030101010101" pitchFamily="2" charset="-122"/>
              </a:defRPr>
            </a:lvl2pPr>
            <a:lvl3pPr marL="1143000" indent="-228600">
              <a:spcBef>
                <a:spcPct val="20000"/>
              </a:spcBef>
              <a:buChar char="•"/>
              <a:defRPr sz="2400" b="1">
                <a:solidFill>
                  <a:schemeClr val="tx1"/>
                </a:solidFill>
                <a:latin typeface="Comic Sans MS" panose="030F0902030302020204" pitchFamily="66" charset="0"/>
                <a:ea typeface="宋体" panose="02010600030101010101" pitchFamily="2" charset="-122"/>
              </a:defRPr>
            </a:lvl3pPr>
            <a:lvl4pPr marL="1600200" indent="-228600">
              <a:spcBef>
                <a:spcPct val="20000"/>
              </a:spcBef>
              <a:buChar char="–"/>
              <a:defRPr sz="2000" b="1">
                <a:solidFill>
                  <a:schemeClr val="tx1"/>
                </a:solidFill>
                <a:latin typeface="Comic Sans MS" panose="030F0902030302020204" pitchFamily="66"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nSpc>
                <a:spcPct val="90000"/>
              </a:lnSpc>
              <a:spcBef>
                <a:spcPct val="0"/>
              </a:spcBef>
              <a:buClrTx/>
              <a:buSzTx/>
              <a:buNone/>
              <a:defRPr/>
            </a:pPr>
            <a:r>
              <a:rPr lang="en-US" altLang="zh-CN" sz="3600" dirty="0">
                <a:solidFill>
                  <a:schemeClr val="accent1"/>
                </a:solidFill>
                <a:latin typeface="+mn-lt"/>
                <a:ea typeface="+mn-ea"/>
                <a:cs typeface="+mn-ea"/>
              </a:rPr>
              <a:t>DNS</a:t>
            </a:r>
            <a:r>
              <a:rPr lang="zh-CN" altLang="en-US" sz="3600" dirty="0">
                <a:solidFill>
                  <a:schemeClr val="accent1"/>
                </a:solidFill>
                <a:latin typeface="+mn-lt"/>
                <a:ea typeface="+mn-ea"/>
                <a:cs typeface="+mn-ea"/>
              </a:rPr>
              <a:t>查询方法二</a:t>
            </a:r>
          </a:p>
        </p:txBody>
      </p:sp>
      <p:sp>
        <p:nvSpPr>
          <p:cNvPr id="199683" name="Rectangle 68">
            <a:extLst>
              <a:ext uri="{FF2B5EF4-FFF2-40B4-BE49-F238E27FC236}">
                <a16:creationId xmlns:a16="http://schemas.microsoft.com/office/drawing/2014/main" id="{F419FEE3-58A0-AC4B-8ED4-129E2DB9CDD2}"/>
              </a:ext>
            </a:extLst>
          </p:cNvPr>
          <p:cNvSpPr>
            <a:spLocks noChangeArrowheads="1"/>
          </p:cNvSpPr>
          <p:nvPr/>
        </p:nvSpPr>
        <p:spPr bwMode="auto">
          <a:xfrm>
            <a:off x="251346" y="2798381"/>
            <a:ext cx="6083727" cy="266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90000"/>
              </a:lnSpc>
              <a:spcBef>
                <a:spcPct val="50000"/>
              </a:spcBef>
              <a:buFontTx/>
              <a:buNone/>
            </a:pPr>
            <a:r>
              <a:rPr lang="zh-CN" altLang="en-US" sz="2800" dirty="0">
                <a:solidFill>
                  <a:schemeClr val="accent2"/>
                </a:solidFill>
              </a:rPr>
              <a:t>迭代查询</a:t>
            </a:r>
            <a:r>
              <a:rPr lang="en-US" altLang="zh-CN" sz="2800" dirty="0">
                <a:solidFill>
                  <a:schemeClr val="accent2"/>
                </a:solidFill>
              </a:rPr>
              <a:t>(iterated query):</a:t>
            </a:r>
          </a:p>
          <a:p>
            <a:pPr eaLnBrk="1" hangingPunct="1">
              <a:lnSpc>
                <a:spcPct val="150000"/>
              </a:lnSpc>
              <a:buClr>
                <a:srgbClr val="3333CC"/>
              </a:buClr>
              <a:buSzPct val="85000"/>
              <a:buFont typeface="Wingdings" panose="05000000000000000000" pitchFamily="2" charset="2"/>
              <a:buChar char="l"/>
            </a:pPr>
            <a:r>
              <a:rPr lang="zh-CN" altLang="en-US" sz="2400" dirty="0"/>
              <a:t>被查询的名字服务器 </a:t>
            </a:r>
            <a:r>
              <a:rPr lang="zh-CN" altLang="en-US" sz="2400" b="1" dirty="0">
                <a:solidFill>
                  <a:srgbClr val="FF0000"/>
                </a:solidFill>
              </a:rPr>
              <a:t>回复</a:t>
            </a:r>
            <a:r>
              <a:rPr lang="zh-CN" altLang="en-US" sz="2400" dirty="0"/>
              <a:t>可以被查询的名字服务器的</a:t>
            </a:r>
            <a:r>
              <a:rPr lang="en-US" altLang="zh-CN" sz="2400" dirty="0"/>
              <a:t>IP</a:t>
            </a:r>
            <a:r>
              <a:rPr lang="zh-CN" altLang="en-US" sz="2400" dirty="0"/>
              <a:t>地址</a:t>
            </a:r>
          </a:p>
          <a:p>
            <a:pPr eaLnBrk="1" hangingPunct="1">
              <a:lnSpc>
                <a:spcPct val="150000"/>
              </a:lnSpc>
              <a:buClr>
                <a:srgbClr val="3333CC"/>
              </a:buClr>
              <a:buSzPct val="85000"/>
              <a:buFont typeface="Wingdings" panose="05000000000000000000" pitchFamily="2" charset="2"/>
              <a:buChar char="l"/>
            </a:pPr>
            <a:r>
              <a:rPr lang="zh-CN" altLang="en-US" sz="2400" dirty="0"/>
              <a:t>“我不知道它的名字，但是可以问服务器</a:t>
            </a:r>
            <a:r>
              <a:rPr lang="zh-CN" altLang="en-US" sz="2800" dirty="0"/>
              <a:t>”</a:t>
            </a:r>
          </a:p>
        </p:txBody>
      </p:sp>
      <p:sp>
        <p:nvSpPr>
          <p:cNvPr id="67" name="Title 1">
            <a:extLst>
              <a:ext uri="{FF2B5EF4-FFF2-40B4-BE49-F238E27FC236}">
                <a16:creationId xmlns:a16="http://schemas.microsoft.com/office/drawing/2014/main" id="{7E0B68D3-FD80-4F46-BCD9-04B2FFDD7C0A}"/>
              </a:ext>
            </a:extLst>
          </p:cNvPr>
          <p:cNvSpPr txBox="1">
            <a:spLocks/>
          </p:cNvSpPr>
          <p:nvPr/>
        </p:nvSpPr>
        <p:spPr>
          <a:xfrm>
            <a:off x="611559" y="175643"/>
            <a:ext cx="430482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DNS: </a:t>
            </a:r>
            <a:r>
              <a:rPr lang="zh-CN" altLang="en-US" sz="1800" dirty="0">
                <a:solidFill>
                  <a:schemeClr val="tx1">
                    <a:lumMod val="65000"/>
                    <a:lumOff val="35000"/>
                  </a:schemeClr>
                </a:solidFill>
                <a:latin typeface="+mn-lt"/>
                <a:ea typeface="+mn-ea"/>
                <a:cs typeface="+mn-ea"/>
                <a:sym typeface="+mn-lt"/>
              </a:rPr>
              <a:t>因特网的目录服务</a:t>
            </a:r>
          </a:p>
        </p:txBody>
      </p:sp>
      <p:sp>
        <p:nvSpPr>
          <p:cNvPr id="68" name="矩形 67"/>
          <p:cNvSpPr/>
          <p:nvPr/>
        </p:nvSpPr>
        <p:spPr>
          <a:xfrm>
            <a:off x="206198" y="1766153"/>
            <a:ext cx="4833527" cy="830997"/>
          </a:xfrm>
          <a:prstGeom prst="rect">
            <a:avLst/>
          </a:prstGeom>
        </p:spPr>
        <p:txBody>
          <a:bodyPr wrap="square">
            <a:spAutoFit/>
          </a:bodyPr>
          <a:lstStyle/>
          <a:p>
            <a:r>
              <a:rPr lang="en-US" altLang="zh-CN" sz="2400" dirty="0">
                <a:solidFill>
                  <a:srgbClr val="FF0000"/>
                </a:solidFill>
                <a:latin typeface="+mn-ea"/>
              </a:rPr>
              <a:t> </a:t>
            </a:r>
            <a:r>
              <a:rPr lang="zh-CN" altLang="en-US" sz="2400" dirty="0" smtClean="0">
                <a:solidFill>
                  <a:srgbClr val="FF0000"/>
                </a:solidFill>
                <a:latin typeface="+mn-ea"/>
              </a:rPr>
              <a:t>问题：</a:t>
            </a:r>
            <a:r>
              <a:rPr lang="en-US" altLang="zh-CN" sz="2400" dirty="0" smtClean="0">
                <a:latin typeface="+mn-ea"/>
              </a:rPr>
              <a:t>Cis.poly.edu</a:t>
            </a:r>
            <a:r>
              <a:rPr lang="zh-CN" altLang="en-US" sz="2400" dirty="0">
                <a:latin typeface="+mn-ea"/>
              </a:rPr>
              <a:t>的主机想</a:t>
            </a:r>
            <a:r>
              <a:rPr lang="zh-CN" altLang="en-US" sz="2400" dirty="0" smtClean="0">
                <a:latin typeface="+mn-ea"/>
              </a:rPr>
              <a:t>获得</a:t>
            </a:r>
            <a:r>
              <a:rPr lang="en-US" altLang="zh-CN" sz="2400" dirty="0" smtClean="0">
                <a:latin typeface="+mn-ea"/>
              </a:rPr>
              <a:t>gaia.cs.umass.edu</a:t>
            </a:r>
            <a:r>
              <a:rPr lang="zh-CN" altLang="en-US" sz="2400" dirty="0">
                <a:latin typeface="+mn-ea"/>
              </a:rPr>
              <a:t>的</a:t>
            </a:r>
            <a:r>
              <a:rPr lang="en-US" altLang="zh-CN" sz="2400" dirty="0">
                <a:latin typeface="+mn-ea"/>
              </a:rPr>
              <a:t>IP</a:t>
            </a:r>
            <a:r>
              <a:rPr lang="zh-CN" altLang="en-US" sz="2400" dirty="0">
                <a:latin typeface="+mn-ea"/>
              </a:rPr>
              <a:t>地址</a:t>
            </a:r>
          </a:p>
        </p:txBody>
      </p:sp>
    </p:spTree>
    <p:extLst>
      <p:ext uri="{BB962C8B-B14F-4D97-AF65-F5344CB8AC3E}">
        <p14:creationId xmlns:p14="http://schemas.microsoft.com/office/powerpoint/2010/main" val="198589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8" name="Rectangle 2">
            <a:extLst>
              <a:ext uri="{FF2B5EF4-FFF2-40B4-BE49-F238E27FC236}">
                <a16:creationId xmlns:a16="http://schemas.microsoft.com/office/drawing/2014/main" id="{2D332126-EC9F-F149-887D-B943C8B22BEA}"/>
              </a:ext>
            </a:extLst>
          </p:cNvPr>
          <p:cNvSpPr>
            <a:spLocks noGrp="1" noChangeArrowheads="1"/>
          </p:cNvSpPr>
          <p:nvPr>
            <p:ph type="title"/>
          </p:nvPr>
        </p:nvSpPr>
        <p:spPr>
          <a:xfrm>
            <a:off x="4916384" y="820202"/>
            <a:ext cx="8229600" cy="850900"/>
          </a:xfrm>
        </p:spPr>
        <p:txBody>
          <a:bodyPr/>
          <a:lstStyle/>
          <a:p>
            <a:pPr>
              <a:defRPr/>
            </a:pPr>
            <a:r>
              <a:rPr lang="en-US" altLang="zh-CN" sz="3600" b="1" dirty="0">
                <a:solidFill>
                  <a:schemeClr val="accent1"/>
                </a:solidFill>
                <a:latin typeface="+mn-lt"/>
                <a:ea typeface="+mn-ea"/>
                <a:cs typeface="+mn-ea"/>
              </a:rPr>
              <a:t>DNS</a:t>
            </a:r>
            <a:r>
              <a:rPr lang="zh-CN" altLang="en-US" sz="3600" b="1" dirty="0">
                <a:solidFill>
                  <a:schemeClr val="accent1"/>
                </a:solidFill>
                <a:latin typeface="+mn-lt"/>
                <a:ea typeface="+mn-ea"/>
                <a:cs typeface="+mn-ea"/>
              </a:rPr>
              <a:t>记录</a:t>
            </a:r>
          </a:p>
        </p:txBody>
      </p:sp>
      <p:sp>
        <p:nvSpPr>
          <p:cNvPr id="203778" name="Rectangle 3">
            <a:extLst>
              <a:ext uri="{FF2B5EF4-FFF2-40B4-BE49-F238E27FC236}">
                <a16:creationId xmlns:a16="http://schemas.microsoft.com/office/drawing/2014/main" id="{C33BDE1D-9B57-6643-ABD5-BA62BDEE1D5C}"/>
              </a:ext>
            </a:extLst>
          </p:cNvPr>
          <p:cNvSpPr>
            <a:spLocks noGrp="1" noChangeArrowheads="1"/>
          </p:cNvSpPr>
          <p:nvPr>
            <p:ph type="body" sz="half" idx="1"/>
          </p:nvPr>
        </p:nvSpPr>
        <p:spPr>
          <a:xfrm>
            <a:off x="1231076" y="1549592"/>
            <a:ext cx="10134600" cy="514350"/>
          </a:xfrm>
          <a:noFill/>
        </p:spPr>
        <p:txBody>
          <a:bodyPr/>
          <a:lstStyle/>
          <a:p>
            <a:pPr eaLnBrk="1" hangingPunct="1">
              <a:lnSpc>
                <a:spcPct val="90000"/>
              </a:lnSpc>
              <a:buFont typeface="Wingdings" pitchFamily="2" charset="2"/>
              <a:buNone/>
            </a:pPr>
            <a:r>
              <a:rPr lang="en-US" altLang="zh-CN" sz="2800" dirty="0">
                <a:solidFill>
                  <a:schemeClr val="accent2"/>
                </a:solidFill>
              </a:rPr>
              <a:t>DNS: </a:t>
            </a:r>
            <a:r>
              <a:rPr lang="zh-CN" altLang="en-US" sz="2800" dirty="0"/>
              <a:t>存储资源记录</a:t>
            </a:r>
            <a:r>
              <a:rPr lang="en-US" altLang="zh-CN" sz="2800" dirty="0">
                <a:solidFill>
                  <a:schemeClr val="accent2"/>
                </a:solidFill>
              </a:rPr>
              <a:t>(RR</a:t>
            </a:r>
            <a:r>
              <a:rPr lang="zh-CN" altLang="en-US" sz="2800" dirty="0">
                <a:solidFill>
                  <a:srgbClr val="FF0000"/>
                </a:solidFill>
              </a:rPr>
              <a:t>，</a:t>
            </a:r>
            <a:r>
              <a:rPr lang="en-US" altLang="zh-CN" sz="2800" dirty="0"/>
              <a:t>Resource Records</a:t>
            </a:r>
            <a:r>
              <a:rPr lang="en-US" altLang="zh-CN" sz="2800" dirty="0">
                <a:solidFill>
                  <a:schemeClr val="accent2"/>
                </a:solidFill>
              </a:rPr>
              <a:t>)</a:t>
            </a:r>
            <a:r>
              <a:rPr lang="zh-CN" altLang="en-US" sz="2800" dirty="0"/>
              <a:t>的分布式数据库</a:t>
            </a:r>
          </a:p>
        </p:txBody>
      </p:sp>
      <p:grpSp>
        <p:nvGrpSpPr>
          <p:cNvPr id="203779" name="Group 7">
            <a:extLst>
              <a:ext uri="{FF2B5EF4-FFF2-40B4-BE49-F238E27FC236}">
                <a16:creationId xmlns:a16="http://schemas.microsoft.com/office/drawing/2014/main" id="{D17C49F6-58DB-6D4F-A3CD-E222603047CB}"/>
              </a:ext>
            </a:extLst>
          </p:cNvPr>
          <p:cNvGrpSpPr>
            <a:grpSpLocks/>
          </p:cNvGrpSpPr>
          <p:nvPr/>
        </p:nvGrpSpPr>
        <p:grpSpPr bwMode="auto">
          <a:xfrm>
            <a:off x="2526476" y="2097279"/>
            <a:ext cx="6854825" cy="954088"/>
            <a:chOff x="1131" y="1045"/>
            <a:chExt cx="3379" cy="601"/>
          </a:xfrm>
        </p:grpSpPr>
        <p:sp>
          <p:nvSpPr>
            <p:cNvPr id="203782" name="Rectangle 5">
              <a:extLst>
                <a:ext uri="{FF2B5EF4-FFF2-40B4-BE49-F238E27FC236}">
                  <a16:creationId xmlns:a16="http://schemas.microsoft.com/office/drawing/2014/main" id="{20B81087-3127-3E4C-9330-9B6259221F8D}"/>
                </a:ext>
              </a:extLst>
            </p:cNvPr>
            <p:cNvSpPr>
              <a:spLocks noChangeArrowheads="1"/>
            </p:cNvSpPr>
            <p:nvPr/>
          </p:nvSpPr>
          <p:spPr bwMode="auto">
            <a:xfrm>
              <a:off x="1131" y="1045"/>
              <a:ext cx="3379"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800" b="1" dirty="0"/>
                <a:t>RR </a:t>
              </a:r>
              <a:r>
                <a:rPr lang="zh-CN" altLang="en-US" sz="2800" b="1" dirty="0"/>
                <a:t>格式</a:t>
              </a:r>
              <a:r>
                <a:rPr lang="en-US" altLang="zh-CN" sz="2800" b="1" dirty="0"/>
                <a:t>: (name, value, </a:t>
              </a:r>
              <a:r>
                <a:rPr lang="en-US" altLang="zh-CN" sz="2800" b="1" dirty="0" err="1"/>
                <a:t>type,ttl</a:t>
              </a:r>
              <a:r>
                <a:rPr lang="en-US" altLang="zh-CN" sz="2800" b="1" dirty="0"/>
                <a:t>)</a:t>
              </a:r>
            </a:p>
          </p:txBody>
        </p:sp>
        <p:sp>
          <p:nvSpPr>
            <p:cNvPr id="203783" name="Rectangle 6">
              <a:extLst>
                <a:ext uri="{FF2B5EF4-FFF2-40B4-BE49-F238E27FC236}">
                  <a16:creationId xmlns:a16="http://schemas.microsoft.com/office/drawing/2014/main" id="{D70388E8-A5E1-8D43-A43A-37991031CE0F}"/>
                </a:ext>
              </a:extLst>
            </p:cNvPr>
            <p:cNvSpPr>
              <a:spLocks noChangeArrowheads="1"/>
            </p:cNvSpPr>
            <p:nvPr/>
          </p:nvSpPr>
          <p:spPr bwMode="auto">
            <a:xfrm>
              <a:off x="1180" y="1192"/>
              <a:ext cx="3322" cy="364"/>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endParaRPr lang="zh-CN" altLang="zh-CN" sz="2800"/>
            </a:p>
          </p:txBody>
        </p:sp>
      </p:grpSp>
      <p:sp>
        <p:nvSpPr>
          <p:cNvPr id="203780" name="Rectangle 8">
            <a:extLst>
              <a:ext uri="{FF2B5EF4-FFF2-40B4-BE49-F238E27FC236}">
                <a16:creationId xmlns:a16="http://schemas.microsoft.com/office/drawing/2014/main" id="{40D23126-19A0-F842-A73A-A6A0BADB9F9A}"/>
              </a:ext>
            </a:extLst>
          </p:cNvPr>
          <p:cNvSpPr>
            <a:spLocks noChangeArrowheads="1"/>
          </p:cNvSpPr>
          <p:nvPr/>
        </p:nvSpPr>
        <p:spPr bwMode="auto">
          <a:xfrm>
            <a:off x="875600" y="3275941"/>
            <a:ext cx="5172075" cy="123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r>
              <a:rPr lang="en-US" altLang="zh-CN" sz="2000" dirty="0">
                <a:latin typeface="+mn-ea"/>
                <a:ea typeface="+mn-ea"/>
              </a:rPr>
              <a:t>Type=A</a:t>
            </a:r>
            <a:r>
              <a:rPr lang="zh-CN" altLang="en-US" sz="2000" dirty="0">
                <a:latin typeface="+mn-ea"/>
                <a:ea typeface="+mn-ea"/>
              </a:rPr>
              <a:t>（</a:t>
            </a:r>
            <a:r>
              <a:rPr lang="en-US" altLang="zh-CN" sz="2000" dirty="0">
                <a:latin typeface="+mn-ea"/>
                <a:ea typeface="+mn-ea"/>
              </a:rPr>
              <a:t>Address</a:t>
            </a:r>
            <a:r>
              <a:rPr lang="zh-CN" altLang="en-US" sz="2000" dirty="0">
                <a:latin typeface="+mn-ea"/>
                <a:ea typeface="+mn-ea"/>
              </a:rPr>
              <a:t>）</a:t>
            </a:r>
          </a:p>
          <a:p>
            <a:pPr lvl="1" eaLnBrk="1" hangingPunct="1">
              <a:buClr>
                <a:srgbClr val="3333CC"/>
              </a:buClr>
              <a:buSzPct val="85000"/>
              <a:buFont typeface="Wingdings" pitchFamily="2" charset="2"/>
              <a:buChar char="m"/>
            </a:pPr>
            <a:r>
              <a:rPr lang="en-US" altLang="zh-CN" sz="2000" dirty="0">
                <a:latin typeface="+mn-ea"/>
                <a:ea typeface="+mn-ea"/>
              </a:rPr>
              <a:t>name = </a:t>
            </a:r>
            <a:r>
              <a:rPr lang="zh-CN" altLang="en-US" sz="2000" dirty="0">
                <a:latin typeface="+mn-ea"/>
                <a:ea typeface="+mn-ea"/>
              </a:rPr>
              <a:t>主机名</a:t>
            </a:r>
            <a:endParaRPr lang="zh-CN" altLang="en-US" sz="2000" dirty="0">
              <a:solidFill>
                <a:schemeClr val="accent2"/>
              </a:solidFill>
              <a:latin typeface="+mn-ea"/>
              <a:ea typeface="+mn-ea"/>
            </a:endParaRPr>
          </a:p>
          <a:p>
            <a:pPr lvl="1" eaLnBrk="1" hangingPunct="1">
              <a:buClr>
                <a:srgbClr val="3333CC"/>
              </a:buClr>
              <a:buSzPct val="85000"/>
              <a:buFont typeface="Wingdings" pitchFamily="2" charset="2"/>
              <a:buChar char="m"/>
            </a:pPr>
            <a:r>
              <a:rPr lang="en-US" altLang="zh-CN" sz="2000" dirty="0">
                <a:latin typeface="+mn-ea"/>
                <a:ea typeface="+mn-ea"/>
              </a:rPr>
              <a:t>value = IP</a:t>
            </a:r>
            <a:r>
              <a:rPr lang="zh-CN" altLang="en-US" sz="2000" dirty="0">
                <a:latin typeface="+mn-ea"/>
                <a:ea typeface="+mn-ea"/>
              </a:rPr>
              <a:t>地址</a:t>
            </a:r>
          </a:p>
        </p:txBody>
      </p:sp>
      <p:sp>
        <p:nvSpPr>
          <p:cNvPr id="183301" name="Rectangle 9">
            <a:extLst>
              <a:ext uri="{FF2B5EF4-FFF2-40B4-BE49-F238E27FC236}">
                <a16:creationId xmlns:a16="http://schemas.microsoft.com/office/drawing/2014/main" id="{CA83A7C0-A2FA-A344-B1EE-BDCAE1BA5C20}"/>
              </a:ext>
            </a:extLst>
          </p:cNvPr>
          <p:cNvSpPr>
            <a:spLocks noChangeArrowheads="1"/>
          </p:cNvSpPr>
          <p:nvPr/>
        </p:nvSpPr>
        <p:spPr bwMode="auto">
          <a:xfrm>
            <a:off x="5684322" y="3051367"/>
            <a:ext cx="5441641"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defRPr/>
            </a:pPr>
            <a:r>
              <a:rPr lang="en-US" altLang="zh-CN" sz="2000" dirty="0">
                <a:latin typeface="+mn-ea"/>
                <a:ea typeface="+mn-ea"/>
              </a:rPr>
              <a:t>Type=CNAME</a:t>
            </a:r>
            <a:r>
              <a:rPr lang="zh-CN" altLang="en-US" sz="2000" dirty="0">
                <a:latin typeface="+mn-ea"/>
                <a:ea typeface="+mn-ea"/>
              </a:rPr>
              <a:t>（</a:t>
            </a:r>
            <a:r>
              <a:rPr lang="en-US" altLang="zh-CN" sz="2000" dirty="0">
                <a:latin typeface="+mn-ea"/>
                <a:ea typeface="+mn-ea"/>
              </a:rPr>
              <a:t>canonical</a:t>
            </a:r>
            <a:r>
              <a:rPr lang="zh-CN" altLang="en-US" sz="2000" dirty="0">
                <a:latin typeface="+mn-ea"/>
                <a:ea typeface="+mn-ea"/>
              </a:rPr>
              <a:t>）</a:t>
            </a:r>
          </a:p>
          <a:p>
            <a:pPr lvl="1" eaLnBrk="1" hangingPunct="1">
              <a:buClr>
                <a:srgbClr val="3333CC"/>
              </a:buClr>
              <a:buSzPct val="85000"/>
              <a:buFont typeface="Wingdings" pitchFamily="2" charset="2"/>
              <a:buChar char="m"/>
              <a:defRPr/>
            </a:pPr>
            <a:r>
              <a:rPr lang="en-US" altLang="zh-CN" sz="2000" dirty="0">
                <a:latin typeface="+mn-ea"/>
                <a:ea typeface="+mn-ea"/>
              </a:rPr>
              <a:t>name = </a:t>
            </a:r>
            <a:r>
              <a:rPr lang="zh-CN" altLang="en-US" sz="2000" dirty="0">
                <a:latin typeface="+mn-ea"/>
                <a:ea typeface="+mn-ea"/>
              </a:rPr>
              <a:t>主机别名</a:t>
            </a:r>
          </a:p>
          <a:p>
            <a:pPr lvl="1" eaLnBrk="1" hangingPunct="1">
              <a:buFontTx/>
              <a:buNone/>
              <a:defRPr/>
            </a:pPr>
            <a:r>
              <a:rPr lang="zh-CN" altLang="en-US" sz="2000" dirty="0">
                <a:latin typeface="+mn-ea"/>
                <a:ea typeface="+mn-ea"/>
              </a:rPr>
              <a:t>  </a:t>
            </a:r>
            <a:r>
              <a:rPr lang="en-US" altLang="zh-CN" sz="2000" dirty="0" err="1">
                <a:solidFill>
                  <a:schemeClr val="accent2">
                    <a:lumMod val="50000"/>
                  </a:schemeClr>
                </a:solidFill>
                <a:latin typeface="+mn-ea"/>
                <a:ea typeface="+mn-ea"/>
              </a:rPr>
              <a:t>www.ibm.com</a:t>
            </a:r>
            <a:r>
              <a:rPr lang="zh-CN" altLang="en-US" sz="2000" dirty="0">
                <a:solidFill>
                  <a:schemeClr val="accent2">
                    <a:lumMod val="50000"/>
                  </a:schemeClr>
                </a:solidFill>
                <a:latin typeface="+mn-ea"/>
                <a:ea typeface="+mn-ea"/>
              </a:rPr>
              <a:t>的真名</a:t>
            </a:r>
            <a:r>
              <a:rPr lang="zh-CN" altLang="en-US" sz="2000" dirty="0" smtClean="0">
                <a:solidFill>
                  <a:schemeClr val="accent2">
                    <a:lumMod val="50000"/>
                  </a:schemeClr>
                </a:solidFill>
                <a:latin typeface="+mn-ea"/>
                <a:ea typeface="+mn-ea"/>
              </a:rPr>
              <a:t>为</a:t>
            </a:r>
            <a:r>
              <a:rPr lang="en-US" altLang="zh-CN" sz="2000" dirty="0" smtClean="0">
                <a:latin typeface="+mn-ea"/>
                <a:ea typeface="+mn-ea"/>
              </a:rPr>
              <a:t>servereast.backup2.ibm.com </a:t>
            </a:r>
            <a:endParaRPr lang="en-US" altLang="zh-CN" sz="2000" dirty="0">
              <a:solidFill>
                <a:schemeClr val="accent2"/>
              </a:solidFill>
              <a:latin typeface="+mn-ea"/>
              <a:ea typeface="+mn-ea"/>
            </a:endParaRPr>
          </a:p>
          <a:p>
            <a:pPr lvl="1" eaLnBrk="1" hangingPunct="1">
              <a:buClr>
                <a:srgbClr val="3333CC"/>
              </a:buClr>
              <a:buSzPct val="85000"/>
              <a:buFont typeface="Wingdings" pitchFamily="2" charset="2"/>
              <a:buChar char="m"/>
              <a:defRPr/>
            </a:pPr>
            <a:r>
              <a:rPr lang="en-US" altLang="zh-CN" sz="2000" dirty="0">
                <a:latin typeface="+mn-ea"/>
                <a:ea typeface="+mn-ea"/>
              </a:rPr>
              <a:t>value = </a:t>
            </a:r>
            <a:r>
              <a:rPr lang="zh-CN" altLang="en-US" sz="2000" dirty="0">
                <a:latin typeface="+mn-ea"/>
                <a:ea typeface="+mn-ea"/>
              </a:rPr>
              <a:t>真实的规范主机名</a:t>
            </a:r>
          </a:p>
        </p:txBody>
      </p:sp>
      <p:sp>
        <p:nvSpPr>
          <p:cNvPr id="9" name="Title 1">
            <a:extLst>
              <a:ext uri="{FF2B5EF4-FFF2-40B4-BE49-F238E27FC236}">
                <a16:creationId xmlns:a16="http://schemas.microsoft.com/office/drawing/2014/main" id="{CD917099-DC3B-0341-9050-6FCF4EA3F710}"/>
              </a:ext>
            </a:extLst>
          </p:cNvPr>
          <p:cNvSpPr txBox="1">
            <a:spLocks/>
          </p:cNvSpPr>
          <p:nvPr/>
        </p:nvSpPr>
        <p:spPr>
          <a:xfrm>
            <a:off x="611559" y="175643"/>
            <a:ext cx="430482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DNS: </a:t>
            </a:r>
            <a:r>
              <a:rPr lang="zh-CN" altLang="en-US" sz="1800" dirty="0">
                <a:solidFill>
                  <a:schemeClr val="tx1">
                    <a:lumMod val="65000"/>
                    <a:lumOff val="35000"/>
                  </a:schemeClr>
                </a:solidFill>
                <a:latin typeface="+mn-lt"/>
                <a:ea typeface="+mn-ea"/>
                <a:cs typeface="+mn-ea"/>
                <a:sym typeface="+mn-lt"/>
              </a:rPr>
              <a:t>因特网的目录服务</a:t>
            </a:r>
          </a:p>
        </p:txBody>
      </p:sp>
      <p:sp>
        <p:nvSpPr>
          <p:cNvPr id="10" name="Rectangle 4">
            <a:extLst>
              <a:ext uri="{FF2B5EF4-FFF2-40B4-BE49-F238E27FC236}">
                <a16:creationId xmlns:a16="http://schemas.microsoft.com/office/drawing/2014/main" id="{C8549E2D-90AA-704C-8FA1-7DD5CACEC56F}"/>
              </a:ext>
            </a:extLst>
          </p:cNvPr>
          <p:cNvSpPr txBox="1">
            <a:spLocks noChangeArrowheads="1"/>
          </p:cNvSpPr>
          <p:nvPr/>
        </p:nvSpPr>
        <p:spPr>
          <a:xfrm>
            <a:off x="875600" y="4684897"/>
            <a:ext cx="6492626" cy="1636394"/>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sz="2000" dirty="0" smtClean="0">
                <a:latin typeface="+mn-ea"/>
              </a:rPr>
              <a:t>Type=NS</a:t>
            </a:r>
          </a:p>
          <a:p>
            <a:pPr>
              <a:buFont typeface="Wingdings" pitchFamily="2" charset="2"/>
              <a:buNone/>
              <a:defRPr/>
            </a:pPr>
            <a:r>
              <a:rPr lang="zh-CN" altLang="en-US" sz="2000" dirty="0" smtClean="0">
                <a:latin typeface="+mn-ea"/>
              </a:rPr>
              <a:t>（ </a:t>
            </a:r>
            <a:r>
              <a:rPr lang="en-US" altLang="zh-CN" sz="2000" dirty="0" smtClean="0">
                <a:latin typeface="+mn-ea"/>
              </a:rPr>
              <a:t>name server </a:t>
            </a:r>
            <a:r>
              <a:rPr lang="zh-CN" altLang="en-US" sz="2000" dirty="0" smtClean="0">
                <a:latin typeface="+mn-ea"/>
              </a:rPr>
              <a:t>）</a:t>
            </a:r>
          </a:p>
          <a:p>
            <a:pPr lvl="1">
              <a:defRPr/>
            </a:pPr>
            <a:r>
              <a:rPr lang="en-US" altLang="zh-CN" sz="2000" dirty="0" smtClean="0">
                <a:latin typeface="+mn-ea"/>
              </a:rPr>
              <a:t>name = </a:t>
            </a:r>
            <a:r>
              <a:rPr lang="zh-CN" altLang="en-US" sz="2000" dirty="0" smtClean="0">
                <a:latin typeface="+mn-ea"/>
              </a:rPr>
              <a:t>域名（如</a:t>
            </a:r>
            <a:r>
              <a:rPr lang="en-US" altLang="zh-CN" sz="2000" dirty="0" smtClean="0">
                <a:solidFill>
                  <a:schemeClr val="accent2">
                    <a:lumMod val="50000"/>
                  </a:schemeClr>
                </a:solidFill>
                <a:latin typeface="+mn-ea"/>
              </a:rPr>
              <a:t>foo.com</a:t>
            </a:r>
            <a:r>
              <a:rPr lang="zh-CN" altLang="en-US" sz="2000" dirty="0" smtClean="0">
                <a:latin typeface="+mn-ea"/>
              </a:rPr>
              <a:t>） </a:t>
            </a:r>
          </a:p>
          <a:p>
            <a:pPr lvl="1">
              <a:defRPr/>
            </a:pPr>
            <a:r>
              <a:rPr lang="en-US" altLang="zh-CN" sz="2000" dirty="0" smtClean="0">
                <a:latin typeface="+mn-ea"/>
              </a:rPr>
              <a:t>value = </a:t>
            </a:r>
            <a:r>
              <a:rPr lang="zh-CN" altLang="en-US" sz="2000" dirty="0" smtClean="0">
                <a:latin typeface="+mn-ea"/>
              </a:rPr>
              <a:t>该域权威名字服务器的主机名</a:t>
            </a:r>
            <a:endParaRPr lang="zh-CN" altLang="en-US" sz="2000" dirty="0">
              <a:latin typeface="+mn-ea"/>
            </a:endParaRPr>
          </a:p>
        </p:txBody>
      </p:sp>
      <p:sp>
        <p:nvSpPr>
          <p:cNvPr id="11" name="Rectangle 10">
            <a:extLst>
              <a:ext uri="{FF2B5EF4-FFF2-40B4-BE49-F238E27FC236}">
                <a16:creationId xmlns:a16="http://schemas.microsoft.com/office/drawing/2014/main" id="{20004AA3-5BD5-CE44-9A55-A0D4939EEA61}"/>
              </a:ext>
            </a:extLst>
          </p:cNvPr>
          <p:cNvSpPr>
            <a:spLocks noChangeArrowheads="1"/>
          </p:cNvSpPr>
          <p:nvPr/>
        </p:nvSpPr>
        <p:spPr bwMode="auto">
          <a:xfrm>
            <a:off x="5953888" y="5029386"/>
            <a:ext cx="5357813" cy="140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r>
              <a:rPr lang="en-US" altLang="zh-CN" sz="2000" dirty="0">
                <a:latin typeface="+mn-ea"/>
                <a:ea typeface="+mn-ea"/>
              </a:rPr>
              <a:t>Type=MX</a:t>
            </a:r>
            <a:r>
              <a:rPr lang="zh-CN" altLang="en-US" sz="2000" dirty="0">
                <a:latin typeface="+mn-ea"/>
                <a:ea typeface="+mn-ea"/>
              </a:rPr>
              <a:t>（</a:t>
            </a:r>
            <a:r>
              <a:rPr lang="en-US" altLang="zh-CN" sz="2000" dirty="0">
                <a:latin typeface="+mn-ea"/>
                <a:ea typeface="+mn-ea"/>
              </a:rPr>
              <a:t>mail exchange</a:t>
            </a:r>
            <a:r>
              <a:rPr lang="zh-CN" altLang="en-US" sz="2000" dirty="0">
                <a:latin typeface="+mn-ea"/>
                <a:ea typeface="+mn-ea"/>
              </a:rPr>
              <a:t>）</a:t>
            </a:r>
          </a:p>
          <a:p>
            <a:pPr lvl="1" eaLnBrk="1" hangingPunct="1">
              <a:buClr>
                <a:srgbClr val="3333CC"/>
              </a:buClr>
              <a:buSzPct val="85000"/>
              <a:buFont typeface="Wingdings" pitchFamily="2" charset="2"/>
              <a:buChar char="m"/>
            </a:pPr>
            <a:r>
              <a:rPr lang="en-US" altLang="zh-CN" sz="2000" dirty="0">
                <a:latin typeface="+mn-ea"/>
                <a:ea typeface="+mn-ea"/>
              </a:rPr>
              <a:t>name =</a:t>
            </a:r>
            <a:r>
              <a:rPr lang="zh-CN" altLang="en-US" sz="2000" dirty="0">
                <a:latin typeface="+mn-ea"/>
                <a:ea typeface="+mn-ea"/>
              </a:rPr>
              <a:t>邮件服务器的主机别名</a:t>
            </a:r>
          </a:p>
          <a:p>
            <a:pPr lvl="1" eaLnBrk="1" hangingPunct="1">
              <a:buClr>
                <a:srgbClr val="3333CC"/>
              </a:buClr>
              <a:buSzPct val="85000"/>
              <a:buFont typeface="Wingdings" pitchFamily="2" charset="2"/>
              <a:buChar char="m"/>
            </a:pPr>
            <a:r>
              <a:rPr lang="en-US" altLang="zh-CN" sz="2000" dirty="0">
                <a:latin typeface="+mn-ea"/>
                <a:ea typeface="+mn-ea"/>
              </a:rPr>
              <a:t>value =</a:t>
            </a:r>
            <a:r>
              <a:rPr lang="zh-CN" altLang="en-US" sz="2000" dirty="0">
                <a:latin typeface="+mn-ea"/>
                <a:ea typeface="+mn-ea"/>
              </a:rPr>
              <a:t>邮件服务器的真实规范主机名</a:t>
            </a:r>
          </a:p>
          <a:p>
            <a:pPr lvl="1" eaLnBrk="1" hangingPunct="1">
              <a:buFontTx/>
              <a:buNone/>
            </a:pPr>
            <a:r>
              <a:rPr lang="zh-CN" altLang="en-US" sz="2000" dirty="0">
                <a:latin typeface="+mn-ea"/>
                <a:ea typeface="+mn-ea"/>
              </a:rPr>
              <a:t>  </a:t>
            </a:r>
          </a:p>
        </p:txBody>
      </p:sp>
    </p:spTree>
    <p:extLst>
      <p:ext uri="{BB962C8B-B14F-4D97-AF65-F5344CB8AC3E}">
        <p14:creationId xmlns:p14="http://schemas.microsoft.com/office/powerpoint/2010/main" val="391493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6" name="Rectangle 2">
            <a:extLst>
              <a:ext uri="{FF2B5EF4-FFF2-40B4-BE49-F238E27FC236}">
                <a16:creationId xmlns:a16="http://schemas.microsoft.com/office/drawing/2014/main" id="{140F6C13-AC8A-B242-9793-0BE1E1A6F826}"/>
              </a:ext>
            </a:extLst>
          </p:cNvPr>
          <p:cNvSpPr>
            <a:spLocks noGrp="1" noChangeArrowheads="1"/>
          </p:cNvSpPr>
          <p:nvPr>
            <p:ph type="title"/>
          </p:nvPr>
        </p:nvSpPr>
        <p:spPr>
          <a:xfrm>
            <a:off x="4261839" y="699582"/>
            <a:ext cx="8229600" cy="922338"/>
          </a:xfrm>
        </p:spPr>
        <p:txBody>
          <a:bodyPr/>
          <a:lstStyle/>
          <a:p>
            <a:pPr>
              <a:defRPr/>
            </a:pPr>
            <a:r>
              <a:rPr lang="en-US" altLang="zh-CN" sz="3600" b="1" dirty="0">
                <a:solidFill>
                  <a:schemeClr val="accent1"/>
                </a:solidFill>
                <a:latin typeface="+mn-lt"/>
                <a:ea typeface="+mn-ea"/>
                <a:cs typeface="+mn-ea"/>
              </a:rPr>
              <a:t>DNS</a:t>
            </a:r>
            <a:r>
              <a:rPr lang="zh-CN" altLang="en-US" sz="3600" b="1" dirty="0">
                <a:solidFill>
                  <a:schemeClr val="accent1"/>
                </a:solidFill>
                <a:latin typeface="+mn-lt"/>
                <a:ea typeface="+mn-ea"/>
                <a:cs typeface="+mn-ea"/>
              </a:rPr>
              <a:t>协议</a:t>
            </a:r>
            <a:r>
              <a:rPr lang="en-US" altLang="zh-CN" sz="3600" b="1" dirty="0">
                <a:solidFill>
                  <a:schemeClr val="accent1"/>
                </a:solidFill>
                <a:latin typeface="+mn-lt"/>
                <a:ea typeface="+mn-ea"/>
                <a:cs typeface="+mn-ea"/>
              </a:rPr>
              <a:t>, </a:t>
            </a:r>
            <a:r>
              <a:rPr lang="zh-CN" altLang="en-US" sz="3600" b="1" dirty="0">
                <a:solidFill>
                  <a:schemeClr val="accent1"/>
                </a:solidFill>
                <a:latin typeface="+mn-lt"/>
                <a:ea typeface="+mn-ea"/>
                <a:cs typeface="+mn-ea"/>
              </a:rPr>
              <a:t>消息</a:t>
            </a:r>
          </a:p>
        </p:txBody>
      </p:sp>
      <p:sp>
        <p:nvSpPr>
          <p:cNvPr id="207874" name="Rectangle 3">
            <a:extLst>
              <a:ext uri="{FF2B5EF4-FFF2-40B4-BE49-F238E27FC236}">
                <a16:creationId xmlns:a16="http://schemas.microsoft.com/office/drawing/2014/main" id="{7DAFAF7B-FE13-1E42-B697-4540082AD135}"/>
              </a:ext>
            </a:extLst>
          </p:cNvPr>
          <p:cNvSpPr>
            <a:spLocks noGrp="1" noChangeArrowheads="1"/>
          </p:cNvSpPr>
          <p:nvPr>
            <p:ph type="body" sz="half" idx="1"/>
          </p:nvPr>
        </p:nvSpPr>
        <p:spPr>
          <a:xfrm>
            <a:off x="1354776" y="1706645"/>
            <a:ext cx="9578975" cy="514350"/>
          </a:xfrm>
          <a:noFill/>
        </p:spPr>
        <p:txBody>
          <a:bodyPr/>
          <a:lstStyle/>
          <a:p>
            <a:pPr eaLnBrk="1" hangingPunct="1">
              <a:buFont typeface="Wingdings" pitchFamily="2" charset="2"/>
              <a:buNone/>
            </a:pPr>
            <a:r>
              <a:rPr lang="en-US" altLang="zh-CN" sz="2800" dirty="0">
                <a:solidFill>
                  <a:schemeClr val="accent2"/>
                </a:solidFill>
              </a:rPr>
              <a:t>DNS</a:t>
            </a:r>
            <a:r>
              <a:rPr lang="zh-CN" altLang="en-US" sz="2800" dirty="0">
                <a:solidFill>
                  <a:schemeClr val="accent2"/>
                </a:solidFill>
              </a:rPr>
              <a:t>协议 </a:t>
            </a:r>
            <a:r>
              <a:rPr lang="en-US" altLang="zh-CN" sz="2800" dirty="0">
                <a:solidFill>
                  <a:schemeClr val="accent2"/>
                </a:solidFill>
              </a:rPr>
              <a:t>: </a:t>
            </a:r>
            <a:r>
              <a:rPr lang="zh-CN" altLang="en-US" sz="2800" dirty="0">
                <a:solidFill>
                  <a:schemeClr val="accent2"/>
                </a:solidFill>
              </a:rPr>
              <a:t>查询报文与应答报文 </a:t>
            </a:r>
            <a:r>
              <a:rPr lang="en-US" altLang="zh-CN" sz="2800" dirty="0">
                <a:solidFill>
                  <a:schemeClr val="accent2"/>
                </a:solidFill>
              </a:rPr>
              <a:t>, </a:t>
            </a:r>
            <a:r>
              <a:rPr lang="zh-CN" altLang="en-US" sz="2800" dirty="0"/>
              <a:t>但具有同样的</a:t>
            </a:r>
            <a:r>
              <a:rPr lang="zh-CN" altLang="en-US" sz="2800" dirty="0">
                <a:solidFill>
                  <a:schemeClr val="accent2"/>
                </a:solidFill>
              </a:rPr>
              <a:t>报文格式</a:t>
            </a:r>
          </a:p>
        </p:txBody>
      </p:sp>
      <p:sp>
        <p:nvSpPr>
          <p:cNvPr id="187395" name="Rectangle 4">
            <a:extLst>
              <a:ext uri="{FF2B5EF4-FFF2-40B4-BE49-F238E27FC236}">
                <a16:creationId xmlns:a16="http://schemas.microsoft.com/office/drawing/2014/main" id="{C502489A-E31D-714E-B47F-813ECEE8734F}"/>
              </a:ext>
            </a:extLst>
          </p:cNvPr>
          <p:cNvSpPr>
            <a:spLocks noChangeArrowheads="1"/>
          </p:cNvSpPr>
          <p:nvPr/>
        </p:nvSpPr>
        <p:spPr bwMode="auto">
          <a:xfrm>
            <a:off x="1291276" y="2501982"/>
            <a:ext cx="4362450"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FontTx/>
              <a:buNone/>
              <a:defRPr/>
            </a:pPr>
            <a:r>
              <a:rPr lang="zh-CN" altLang="en-US" sz="2400" dirty="0"/>
              <a:t>报文头部</a:t>
            </a:r>
          </a:p>
          <a:p>
            <a:pPr eaLnBrk="1" hangingPunct="1">
              <a:buClr>
                <a:srgbClr val="3333CC"/>
              </a:buClr>
              <a:buSzPct val="85000"/>
              <a:buFont typeface="Wingdings" pitchFamily="2" charset="2"/>
              <a:buChar char="r"/>
              <a:defRPr/>
            </a:pPr>
            <a:r>
              <a:rPr lang="zh-CN" altLang="en-US" sz="2000" dirty="0">
                <a:solidFill>
                  <a:schemeClr val="accent2"/>
                </a:solidFill>
              </a:rPr>
              <a:t>标识符</a:t>
            </a:r>
            <a:r>
              <a:rPr lang="en-US" altLang="zh-CN" sz="2000" dirty="0">
                <a:solidFill>
                  <a:schemeClr val="accent2"/>
                </a:solidFill>
              </a:rPr>
              <a:t>:</a:t>
            </a:r>
            <a:r>
              <a:rPr lang="en-US" altLang="zh-CN" sz="2000" dirty="0"/>
              <a:t> 16</a:t>
            </a:r>
            <a:r>
              <a:rPr lang="zh-CN" altLang="en-US" sz="2000" dirty="0"/>
              <a:t>位，查询和应答报文使用相同的标识符</a:t>
            </a:r>
          </a:p>
          <a:p>
            <a:pPr eaLnBrk="1" hangingPunct="1">
              <a:buClr>
                <a:srgbClr val="3333CC"/>
              </a:buClr>
              <a:buSzPct val="85000"/>
              <a:buFont typeface="Wingdings" pitchFamily="2" charset="2"/>
              <a:buChar char="r"/>
              <a:defRPr/>
            </a:pPr>
            <a:r>
              <a:rPr lang="zh-CN" altLang="en-US" sz="2000" dirty="0">
                <a:solidFill>
                  <a:schemeClr val="accent2"/>
                </a:solidFill>
              </a:rPr>
              <a:t>标志</a:t>
            </a:r>
            <a:r>
              <a:rPr lang="en-US" altLang="zh-CN" sz="2000" dirty="0">
                <a:solidFill>
                  <a:schemeClr val="accent2"/>
                </a:solidFill>
              </a:rPr>
              <a:t>:</a:t>
            </a:r>
            <a:r>
              <a:rPr lang="zh-CN" altLang="en-US" sz="2000" dirty="0">
                <a:solidFill>
                  <a:schemeClr val="accent2"/>
                </a:solidFill>
              </a:rPr>
              <a:t>有若干个标志构成，分别标识不同的功能</a:t>
            </a:r>
          </a:p>
          <a:p>
            <a:pPr lvl="1" eaLnBrk="1" hangingPunct="1">
              <a:buClr>
                <a:srgbClr val="3333CC"/>
              </a:buClr>
              <a:buSzPct val="85000"/>
              <a:buFont typeface="Wingdings" pitchFamily="2" charset="2"/>
              <a:buChar char="m"/>
              <a:defRPr/>
            </a:pPr>
            <a:r>
              <a:rPr lang="zh-CN" altLang="en-US" sz="2000" dirty="0"/>
              <a:t>查询</a:t>
            </a:r>
            <a:r>
              <a:rPr lang="en-US" altLang="zh-CN" sz="2000" dirty="0"/>
              <a:t>/</a:t>
            </a:r>
            <a:r>
              <a:rPr lang="zh-CN" altLang="en-US" sz="2000" dirty="0"/>
              <a:t>应答－</a:t>
            </a:r>
            <a:r>
              <a:rPr lang="en-US" altLang="zh-CN" sz="2000" dirty="0"/>
              <a:t>0/ 1</a:t>
            </a:r>
          </a:p>
          <a:p>
            <a:pPr lvl="1" eaLnBrk="1" hangingPunct="1">
              <a:buClr>
                <a:srgbClr val="3333CC"/>
              </a:buClr>
              <a:buSzPct val="85000"/>
              <a:buFont typeface="Wingdings" pitchFamily="2" charset="2"/>
              <a:buChar char="m"/>
              <a:defRPr/>
            </a:pPr>
            <a:r>
              <a:rPr lang="zh-CN" altLang="en-US" sz="2000" dirty="0"/>
              <a:t>查询希望是</a:t>
            </a:r>
            <a:r>
              <a:rPr lang="en-US" altLang="zh-CN" sz="2000" dirty="0"/>
              <a:t>/</a:t>
            </a:r>
            <a:r>
              <a:rPr lang="zh-CN" altLang="en-US" sz="2000" dirty="0"/>
              <a:t>非递归查询－</a:t>
            </a:r>
            <a:r>
              <a:rPr lang="en-US" altLang="zh-CN" sz="2000" dirty="0"/>
              <a:t>1/0</a:t>
            </a:r>
          </a:p>
          <a:p>
            <a:pPr lvl="1" eaLnBrk="1" hangingPunct="1">
              <a:buClr>
                <a:srgbClr val="3333CC"/>
              </a:buClr>
              <a:buSzPct val="85000"/>
              <a:buFont typeface="Wingdings" pitchFamily="2" charset="2"/>
              <a:buChar char="m"/>
              <a:defRPr/>
            </a:pPr>
            <a:r>
              <a:rPr lang="zh-CN" altLang="en-US" sz="2000" dirty="0"/>
              <a:t>应答可</a:t>
            </a:r>
            <a:r>
              <a:rPr lang="en-US" altLang="zh-CN" sz="2000" dirty="0"/>
              <a:t>/</a:t>
            </a:r>
            <a:r>
              <a:rPr lang="zh-CN" altLang="en-US" sz="2000" dirty="0"/>
              <a:t>否获得</a:t>
            </a:r>
            <a:r>
              <a:rPr lang="en-US" altLang="zh-CN" sz="2000" dirty="0"/>
              <a:t>(</a:t>
            </a:r>
            <a:r>
              <a:rPr lang="zh-CN" altLang="en-US" sz="2000" dirty="0"/>
              <a:t>支持</a:t>
            </a:r>
            <a:r>
              <a:rPr lang="en-US" altLang="zh-CN" sz="2000" dirty="0"/>
              <a:t>)</a:t>
            </a:r>
            <a:r>
              <a:rPr lang="zh-CN" altLang="en-US" sz="2000" dirty="0"/>
              <a:t>递归查询－</a:t>
            </a:r>
            <a:r>
              <a:rPr lang="en-US" altLang="zh-CN" sz="2000" dirty="0"/>
              <a:t>1/0</a:t>
            </a:r>
          </a:p>
          <a:p>
            <a:pPr lvl="1" eaLnBrk="1" hangingPunct="1">
              <a:buClr>
                <a:srgbClr val="3333CC"/>
              </a:buClr>
              <a:buSzPct val="85000"/>
              <a:buFont typeface="Wingdings" pitchFamily="2" charset="2"/>
              <a:buChar char="m"/>
              <a:defRPr/>
            </a:pPr>
            <a:r>
              <a:rPr lang="zh-CN" altLang="en-US" sz="2000" dirty="0"/>
              <a:t>应答是</a:t>
            </a:r>
            <a:r>
              <a:rPr lang="en-US" altLang="zh-CN" sz="2000" dirty="0"/>
              <a:t>/</a:t>
            </a:r>
            <a:r>
              <a:rPr lang="zh-CN" altLang="en-US" sz="2000" dirty="0"/>
              <a:t>否来自权威名字服务器－</a:t>
            </a:r>
            <a:r>
              <a:rPr lang="en-US" altLang="zh-CN" sz="2000" dirty="0"/>
              <a:t>1/ 0</a:t>
            </a:r>
          </a:p>
        </p:txBody>
      </p:sp>
      <p:grpSp>
        <p:nvGrpSpPr>
          <p:cNvPr id="207876" name="Group 26">
            <a:extLst>
              <a:ext uri="{FF2B5EF4-FFF2-40B4-BE49-F238E27FC236}">
                <a16:creationId xmlns:a16="http://schemas.microsoft.com/office/drawing/2014/main" id="{25D3CC49-7F4E-1248-AF21-0A241249E2F1}"/>
              </a:ext>
            </a:extLst>
          </p:cNvPr>
          <p:cNvGrpSpPr>
            <a:grpSpLocks/>
          </p:cNvGrpSpPr>
          <p:nvPr/>
        </p:nvGrpSpPr>
        <p:grpSpPr bwMode="auto">
          <a:xfrm>
            <a:off x="6377626" y="2459120"/>
            <a:ext cx="3810000" cy="4064000"/>
            <a:chOff x="2976" y="1152"/>
            <a:chExt cx="2400" cy="2560"/>
          </a:xfrm>
        </p:grpSpPr>
        <p:sp>
          <p:nvSpPr>
            <p:cNvPr id="207882" name="Rectangle 5">
              <a:extLst>
                <a:ext uri="{FF2B5EF4-FFF2-40B4-BE49-F238E27FC236}">
                  <a16:creationId xmlns:a16="http://schemas.microsoft.com/office/drawing/2014/main" id="{CA2E249F-91A8-D64E-B310-3456BF3D813D}"/>
                </a:ext>
              </a:extLst>
            </p:cNvPr>
            <p:cNvSpPr>
              <a:spLocks noChangeArrowheads="1"/>
            </p:cNvSpPr>
            <p:nvPr/>
          </p:nvSpPr>
          <p:spPr bwMode="auto">
            <a:xfrm>
              <a:off x="2976" y="3346"/>
              <a:ext cx="240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buFontTx/>
                <a:buNone/>
              </a:pPr>
              <a:r>
                <a:rPr lang="zh-CN" altLang="en-US" sz="2000"/>
                <a:t>附加信息（资源记录的变量数）</a:t>
              </a:r>
            </a:p>
          </p:txBody>
        </p:sp>
        <p:sp>
          <p:nvSpPr>
            <p:cNvPr id="207883" name="Rectangle 6">
              <a:extLst>
                <a:ext uri="{FF2B5EF4-FFF2-40B4-BE49-F238E27FC236}">
                  <a16:creationId xmlns:a16="http://schemas.microsoft.com/office/drawing/2014/main" id="{E9B958C4-C6A6-8748-9396-96A284031B74}"/>
                </a:ext>
              </a:extLst>
            </p:cNvPr>
            <p:cNvSpPr>
              <a:spLocks noChangeArrowheads="1"/>
            </p:cNvSpPr>
            <p:nvPr/>
          </p:nvSpPr>
          <p:spPr bwMode="auto">
            <a:xfrm>
              <a:off x="2976" y="2981"/>
              <a:ext cx="24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buFontTx/>
                <a:buNone/>
              </a:pPr>
              <a:r>
                <a:rPr lang="zh-CN" altLang="en-US" sz="2000"/>
                <a:t>权威（资源记录的变量数）</a:t>
              </a:r>
            </a:p>
          </p:txBody>
        </p:sp>
        <p:sp>
          <p:nvSpPr>
            <p:cNvPr id="207884" name="Rectangle 7">
              <a:extLst>
                <a:ext uri="{FF2B5EF4-FFF2-40B4-BE49-F238E27FC236}">
                  <a16:creationId xmlns:a16="http://schemas.microsoft.com/office/drawing/2014/main" id="{2B111E0E-A0EB-CA42-8A8F-A5109155FF44}"/>
                </a:ext>
              </a:extLst>
            </p:cNvPr>
            <p:cNvSpPr>
              <a:spLocks noChangeArrowheads="1"/>
            </p:cNvSpPr>
            <p:nvPr/>
          </p:nvSpPr>
          <p:spPr bwMode="auto">
            <a:xfrm>
              <a:off x="2976" y="2615"/>
              <a:ext cx="240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buFontTx/>
                <a:buNone/>
              </a:pPr>
              <a:r>
                <a:rPr lang="zh-CN" altLang="en-US" sz="2000"/>
                <a:t>回答（资源记录的变量数）</a:t>
              </a:r>
            </a:p>
          </p:txBody>
        </p:sp>
        <p:sp>
          <p:nvSpPr>
            <p:cNvPr id="207885" name="Rectangle 8">
              <a:extLst>
                <a:ext uri="{FF2B5EF4-FFF2-40B4-BE49-F238E27FC236}">
                  <a16:creationId xmlns:a16="http://schemas.microsoft.com/office/drawing/2014/main" id="{AA8B99E1-DD0C-644B-B3DC-AD696968831D}"/>
                </a:ext>
              </a:extLst>
            </p:cNvPr>
            <p:cNvSpPr>
              <a:spLocks noChangeArrowheads="1"/>
            </p:cNvSpPr>
            <p:nvPr/>
          </p:nvSpPr>
          <p:spPr bwMode="auto">
            <a:xfrm>
              <a:off x="2976" y="2249"/>
              <a:ext cx="240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buFontTx/>
                <a:buNone/>
              </a:pPr>
              <a:r>
                <a:rPr lang="zh-CN" altLang="en-US" sz="2000"/>
                <a:t>问题（问题的变量数）</a:t>
              </a:r>
            </a:p>
          </p:txBody>
        </p:sp>
        <p:sp>
          <p:nvSpPr>
            <p:cNvPr id="207886" name="Rectangle 9">
              <a:extLst>
                <a:ext uri="{FF2B5EF4-FFF2-40B4-BE49-F238E27FC236}">
                  <a16:creationId xmlns:a16="http://schemas.microsoft.com/office/drawing/2014/main" id="{1444B7DD-DC94-3C4B-8274-63D61BCC0C9F}"/>
                </a:ext>
              </a:extLst>
            </p:cNvPr>
            <p:cNvSpPr>
              <a:spLocks noChangeArrowheads="1"/>
            </p:cNvSpPr>
            <p:nvPr/>
          </p:nvSpPr>
          <p:spPr bwMode="auto">
            <a:xfrm>
              <a:off x="4176" y="1883"/>
              <a:ext cx="120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buFontTx/>
                <a:buNone/>
              </a:pPr>
              <a:r>
                <a:rPr lang="zh-CN" altLang="en-US" sz="2000"/>
                <a:t>附加</a:t>
              </a:r>
              <a:r>
                <a:rPr lang="en-US" altLang="zh-CN" sz="2000"/>
                <a:t>RR</a:t>
              </a:r>
              <a:r>
                <a:rPr lang="zh-CN" altLang="en-US" sz="2000"/>
                <a:t>数</a:t>
              </a:r>
            </a:p>
          </p:txBody>
        </p:sp>
        <p:sp>
          <p:nvSpPr>
            <p:cNvPr id="207887" name="Rectangle 10">
              <a:extLst>
                <a:ext uri="{FF2B5EF4-FFF2-40B4-BE49-F238E27FC236}">
                  <a16:creationId xmlns:a16="http://schemas.microsoft.com/office/drawing/2014/main" id="{91B8AB6D-F18F-3848-A4CF-CD934CF3D087}"/>
                </a:ext>
              </a:extLst>
            </p:cNvPr>
            <p:cNvSpPr>
              <a:spLocks noChangeArrowheads="1"/>
            </p:cNvSpPr>
            <p:nvPr/>
          </p:nvSpPr>
          <p:spPr bwMode="auto">
            <a:xfrm>
              <a:off x="2976" y="1883"/>
              <a:ext cx="120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buFontTx/>
                <a:buNone/>
              </a:pPr>
              <a:r>
                <a:rPr lang="zh-CN" altLang="en-US" sz="2000"/>
                <a:t>权威</a:t>
              </a:r>
              <a:r>
                <a:rPr lang="en-US" altLang="zh-CN" sz="2000"/>
                <a:t>RR</a:t>
              </a:r>
              <a:r>
                <a:rPr lang="zh-CN" altLang="en-US" sz="2000"/>
                <a:t>数</a:t>
              </a:r>
            </a:p>
          </p:txBody>
        </p:sp>
        <p:sp>
          <p:nvSpPr>
            <p:cNvPr id="207888" name="Rectangle 11">
              <a:extLst>
                <a:ext uri="{FF2B5EF4-FFF2-40B4-BE49-F238E27FC236}">
                  <a16:creationId xmlns:a16="http://schemas.microsoft.com/office/drawing/2014/main" id="{3B47A754-AA94-0349-A962-F91A537707DC}"/>
                </a:ext>
              </a:extLst>
            </p:cNvPr>
            <p:cNvSpPr>
              <a:spLocks noChangeArrowheads="1"/>
            </p:cNvSpPr>
            <p:nvPr/>
          </p:nvSpPr>
          <p:spPr bwMode="auto">
            <a:xfrm>
              <a:off x="4176" y="1518"/>
              <a:ext cx="12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buFontTx/>
                <a:buNone/>
              </a:pPr>
              <a:r>
                <a:rPr lang="zh-CN" altLang="en-US" sz="2000"/>
                <a:t>回答</a:t>
              </a:r>
              <a:r>
                <a:rPr lang="en-US" altLang="zh-CN" sz="2000"/>
                <a:t>RR</a:t>
              </a:r>
              <a:r>
                <a:rPr lang="zh-CN" altLang="en-US" sz="2000"/>
                <a:t>数</a:t>
              </a:r>
            </a:p>
          </p:txBody>
        </p:sp>
        <p:sp>
          <p:nvSpPr>
            <p:cNvPr id="207889" name="Rectangle 12">
              <a:extLst>
                <a:ext uri="{FF2B5EF4-FFF2-40B4-BE49-F238E27FC236}">
                  <a16:creationId xmlns:a16="http://schemas.microsoft.com/office/drawing/2014/main" id="{B820B11E-CB5E-7345-BACB-3E764757EF86}"/>
                </a:ext>
              </a:extLst>
            </p:cNvPr>
            <p:cNvSpPr>
              <a:spLocks noChangeArrowheads="1"/>
            </p:cNvSpPr>
            <p:nvPr/>
          </p:nvSpPr>
          <p:spPr bwMode="auto">
            <a:xfrm>
              <a:off x="2976" y="1518"/>
              <a:ext cx="12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buFontTx/>
                <a:buNone/>
              </a:pPr>
              <a:r>
                <a:rPr lang="zh-CN" altLang="en-US" sz="2000"/>
                <a:t>问题数</a:t>
              </a:r>
            </a:p>
          </p:txBody>
        </p:sp>
        <p:sp>
          <p:nvSpPr>
            <p:cNvPr id="207890" name="Rectangle 13">
              <a:extLst>
                <a:ext uri="{FF2B5EF4-FFF2-40B4-BE49-F238E27FC236}">
                  <a16:creationId xmlns:a16="http://schemas.microsoft.com/office/drawing/2014/main" id="{835F5853-EB84-2A41-B971-D183DA7337FE}"/>
                </a:ext>
              </a:extLst>
            </p:cNvPr>
            <p:cNvSpPr>
              <a:spLocks noChangeArrowheads="1"/>
            </p:cNvSpPr>
            <p:nvPr/>
          </p:nvSpPr>
          <p:spPr bwMode="auto">
            <a:xfrm>
              <a:off x="4176" y="1152"/>
              <a:ext cx="120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buFontTx/>
                <a:buNone/>
              </a:pPr>
              <a:r>
                <a:rPr lang="zh-CN" altLang="en-US" sz="2000"/>
                <a:t>标志</a:t>
              </a:r>
            </a:p>
          </p:txBody>
        </p:sp>
        <p:sp>
          <p:nvSpPr>
            <p:cNvPr id="207891" name="Rectangle 14">
              <a:extLst>
                <a:ext uri="{FF2B5EF4-FFF2-40B4-BE49-F238E27FC236}">
                  <a16:creationId xmlns:a16="http://schemas.microsoft.com/office/drawing/2014/main" id="{C0E13911-97C0-9E4E-B89E-0FA0967F684C}"/>
                </a:ext>
              </a:extLst>
            </p:cNvPr>
            <p:cNvSpPr>
              <a:spLocks noChangeArrowheads="1"/>
            </p:cNvSpPr>
            <p:nvPr/>
          </p:nvSpPr>
          <p:spPr bwMode="auto">
            <a:xfrm>
              <a:off x="2976" y="1152"/>
              <a:ext cx="120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buFontTx/>
                <a:buNone/>
              </a:pPr>
              <a:r>
                <a:rPr lang="zh-CN" altLang="en-US" sz="2000"/>
                <a:t>标识符</a:t>
              </a:r>
            </a:p>
          </p:txBody>
        </p:sp>
        <p:sp>
          <p:nvSpPr>
            <p:cNvPr id="207892" name="Line 15">
              <a:extLst>
                <a:ext uri="{FF2B5EF4-FFF2-40B4-BE49-F238E27FC236}">
                  <a16:creationId xmlns:a16="http://schemas.microsoft.com/office/drawing/2014/main" id="{7BB9E948-6854-D94E-B49C-12B49EA0A840}"/>
                </a:ext>
              </a:extLst>
            </p:cNvPr>
            <p:cNvSpPr>
              <a:spLocks noChangeShapeType="1"/>
            </p:cNvSpPr>
            <p:nvPr/>
          </p:nvSpPr>
          <p:spPr bwMode="auto">
            <a:xfrm>
              <a:off x="2976" y="1152"/>
              <a:ext cx="24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07893" name="Line 16">
              <a:extLst>
                <a:ext uri="{FF2B5EF4-FFF2-40B4-BE49-F238E27FC236}">
                  <a16:creationId xmlns:a16="http://schemas.microsoft.com/office/drawing/2014/main" id="{8C0B7B24-BECD-314C-9505-15B3E55CCA2A}"/>
                </a:ext>
              </a:extLst>
            </p:cNvPr>
            <p:cNvSpPr>
              <a:spLocks noChangeShapeType="1"/>
            </p:cNvSpPr>
            <p:nvPr/>
          </p:nvSpPr>
          <p:spPr bwMode="auto">
            <a:xfrm>
              <a:off x="2976" y="1518"/>
              <a:ext cx="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07894" name="Line 17">
              <a:extLst>
                <a:ext uri="{FF2B5EF4-FFF2-40B4-BE49-F238E27FC236}">
                  <a16:creationId xmlns:a16="http://schemas.microsoft.com/office/drawing/2014/main" id="{67189D0C-BAAA-1C46-A8E3-C37410F788E7}"/>
                </a:ext>
              </a:extLst>
            </p:cNvPr>
            <p:cNvSpPr>
              <a:spLocks noChangeShapeType="1"/>
            </p:cNvSpPr>
            <p:nvPr/>
          </p:nvSpPr>
          <p:spPr bwMode="auto">
            <a:xfrm>
              <a:off x="2976" y="1883"/>
              <a:ext cx="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07895" name="Line 18">
              <a:extLst>
                <a:ext uri="{FF2B5EF4-FFF2-40B4-BE49-F238E27FC236}">
                  <a16:creationId xmlns:a16="http://schemas.microsoft.com/office/drawing/2014/main" id="{E85634C1-1DEF-064B-8D1A-67D3752AF0B2}"/>
                </a:ext>
              </a:extLst>
            </p:cNvPr>
            <p:cNvSpPr>
              <a:spLocks noChangeShapeType="1"/>
            </p:cNvSpPr>
            <p:nvPr/>
          </p:nvSpPr>
          <p:spPr bwMode="auto">
            <a:xfrm>
              <a:off x="2976" y="2249"/>
              <a:ext cx="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07896" name="Line 19">
              <a:extLst>
                <a:ext uri="{FF2B5EF4-FFF2-40B4-BE49-F238E27FC236}">
                  <a16:creationId xmlns:a16="http://schemas.microsoft.com/office/drawing/2014/main" id="{FFCDCD87-9F69-6E48-B277-313D201E79DA}"/>
                </a:ext>
              </a:extLst>
            </p:cNvPr>
            <p:cNvSpPr>
              <a:spLocks noChangeShapeType="1"/>
            </p:cNvSpPr>
            <p:nvPr/>
          </p:nvSpPr>
          <p:spPr bwMode="auto">
            <a:xfrm>
              <a:off x="2976" y="2615"/>
              <a:ext cx="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07897" name="Line 20">
              <a:extLst>
                <a:ext uri="{FF2B5EF4-FFF2-40B4-BE49-F238E27FC236}">
                  <a16:creationId xmlns:a16="http://schemas.microsoft.com/office/drawing/2014/main" id="{1FD62F1C-415D-BE45-A3C8-B1C7F6C29808}"/>
                </a:ext>
              </a:extLst>
            </p:cNvPr>
            <p:cNvSpPr>
              <a:spLocks noChangeShapeType="1"/>
            </p:cNvSpPr>
            <p:nvPr/>
          </p:nvSpPr>
          <p:spPr bwMode="auto">
            <a:xfrm>
              <a:off x="2976" y="2981"/>
              <a:ext cx="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07898" name="Line 21">
              <a:extLst>
                <a:ext uri="{FF2B5EF4-FFF2-40B4-BE49-F238E27FC236}">
                  <a16:creationId xmlns:a16="http://schemas.microsoft.com/office/drawing/2014/main" id="{13C1D7CA-04E8-1846-B999-A31368D526AD}"/>
                </a:ext>
              </a:extLst>
            </p:cNvPr>
            <p:cNvSpPr>
              <a:spLocks noChangeShapeType="1"/>
            </p:cNvSpPr>
            <p:nvPr/>
          </p:nvSpPr>
          <p:spPr bwMode="auto">
            <a:xfrm>
              <a:off x="2976" y="3346"/>
              <a:ext cx="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07899" name="Line 22">
              <a:extLst>
                <a:ext uri="{FF2B5EF4-FFF2-40B4-BE49-F238E27FC236}">
                  <a16:creationId xmlns:a16="http://schemas.microsoft.com/office/drawing/2014/main" id="{96D27454-E001-0740-BCCB-49A9E000AB05}"/>
                </a:ext>
              </a:extLst>
            </p:cNvPr>
            <p:cNvSpPr>
              <a:spLocks noChangeShapeType="1"/>
            </p:cNvSpPr>
            <p:nvPr/>
          </p:nvSpPr>
          <p:spPr bwMode="auto">
            <a:xfrm>
              <a:off x="2976" y="3712"/>
              <a:ext cx="24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07900" name="Line 23">
              <a:extLst>
                <a:ext uri="{FF2B5EF4-FFF2-40B4-BE49-F238E27FC236}">
                  <a16:creationId xmlns:a16="http://schemas.microsoft.com/office/drawing/2014/main" id="{89C9C3F9-5902-2B41-B4DA-F4E86522AAC8}"/>
                </a:ext>
              </a:extLst>
            </p:cNvPr>
            <p:cNvSpPr>
              <a:spLocks noChangeShapeType="1"/>
            </p:cNvSpPr>
            <p:nvPr/>
          </p:nvSpPr>
          <p:spPr bwMode="auto">
            <a:xfrm>
              <a:off x="2976" y="1152"/>
              <a:ext cx="0" cy="256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07901" name="Line 24">
              <a:extLst>
                <a:ext uri="{FF2B5EF4-FFF2-40B4-BE49-F238E27FC236}">
                  <a16:creationId xmlns:a16="http://schemas.microsoft.com/office/drawing/2014/main" id="{E261ABC0-FEAE-3142-A669-B919761A47A5}"/>
                </a:ext>
              </a:extLst>
            </p:cNvPr>
            <p:cNvSpPr>
              <a:spLocks noChangeShapeType="1"/>
            </p:cNvSpPr>
            <p:nvPr/>
          </p:nvSpPr>
          <p:spPr bwMode="auto">
            <a:xfrm>
              <a:off x="4176" y="1152"/>
              <a:ext cx="0" cy="109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07902" name="Line 25">
              <a:extLst>
                <a:ext uri="{FF2B5EF4-FFF2-40B4-BE49-F238E27FC236}">
                  <a16:creationId xmlns:a16="http://schemas.microsoft.com/office/drawing/2014/main" id="{24D8A944-C984-D34D-969F-FF3D9F174A9F}"/>
                </a:ext>
              </a:extLst>
            </p:cNvPr>
            <p:cNvSpPr>
              <a:spLocks noChangeShapeType="1"/>
            </p:cNvSpPr>
            <p:nvPr/>
          </p:nvSpPr>
          <p:spPr bwMode="auto">
            <a:xfrm>
              <a:off x="5376" y="1152"/>
              <a:ext cx="0" cy="256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207877" name="Line 27">
            <a:extLst>
              <a:ext uri="{FF2B5EF4-FFF2-40B4-BE49-F238E27FC236}">
                <a16:creationId xmlns:a16="http://schemas.microsoft.com/office/drawing/2014/main" id="{0772B116-336E-2543-96F1-634881D81D12}"/>
              </a:ext>
            </a:extLst>
          </p:cNvPr>
          <p:cNvSpPr>
            <a:spLocks noChangeShapeType="1"/>
          </p:cNvSpPr>
          <p:nvPr/>
        </p:nvSpPr>
        <p:spPr bwMode="auto">
          <a:xfrm>
            <a:off x="10384476" y="2438482"/>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07878" name="Line 28">
            <a:extLst>
              <a:ext uri="{FF2B5EF4-FFF2-40B4-BE49-F238E27FC236}">
                <a16:creationId xmlns:a16="http://schemas.microsoft.com/office/drawing/2014/main" id="{689E64C3-8652-CA4D-9C8C-ED483B7D9B61}"/>
              </a:ext>
            </a:extLst>
          </p:cNvPr>
          <p:cNvSpPr>
            <a:spLocks noChangeShapeType="1"/>
          </p:cNvSpPr>
          <p:nvPr/>
        </p:nvSpPr>
        <p:spPr bwMode="auto">
          <a:xfrm>
            <a:off x="10384476" y="4191082"/>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07879" name="Line 29">
            <a:extLst>
              <a:ext uri="{FF2B5EF4-FFF2-40B4-BE49-F238E27FC236}">
                <a16:creationId xmlns:a16="http://schemas.microsoft.com/office/drawing/2014/main" id="{0CB3BA81-592B-7F4A-A861-7B74D81E35D4}"/>
              </a:ext>
            </a:extLst>
          </p:cNvPr>
          <p:cNvSpPr>
            <a:spLocks noChangeShapeType="1"/>
          </p:cNvSpPr>
          <p:nvPr/>
        </p:nvSpPr>
        <p:spPr bwMode="auto">
          <a:xfrm flipV="1">
            <a:off x="10536876" y="2438482"/>
            <a:ext cx="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07880" name="Line 30">
            <a:extLst>
              <a:ext uri="{FF2B5EF4-FFF2-40B4-BE49-F238E27FC236}">
                <a16:creationId xmlns:a16="http://schemas.microsoft.com/office/drawing/2014/main" id="{1680395F-3114-7944-94F0-53B3D3F7F127}"/>
              </a:ext>
            </a:extLst>
          </p:cNvPr>
          <p:cNvSpPr>
            <a:spLocks noChangeShapeType="1"/>
          </p:cNvSpPr>
          <p:nvPr/>
        </p:nvSpPr>
        <p:spPr bwMode="auto">
          <a:xfrm>
            <a:off x="10536876" y="3886282"/>
            <a:ext cx="0" cy="3048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207881" name="Rectangle 31">
            <a:extLst>
              <a:ext uri="{FF2B5EF4-FFF2-40B4-BE49-F238E27FC236}">
                <a16:creationId xmlns:a16="http://schemas.microsoft.com/office/drawing/2014/main" id="{98341F1A-74EB-A742-8476-93AA055DE201}"/>
              </a:ext>
            </a:extLst>
          </p:cNvPr>
          <p:cNvSpPr>
            <a:spLocks noChangeArrowheads="1"/>
          </p:cNvSpPr>
          <p:nvPr/>
        </p:nvSpPr>
        <p:spPr bwMode="auto">
          <a:xfrm>
            <a:off x="10384476" y="2819482"/>
            <a:ext cx="4572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spcBef>
                <a:spcPct val="50000"/>
              </a:spcBef>
              <a:buFontTx/>
              <a:buNone/>
            </a:pPr>
            <a:r>
              <a:rPr lang="en-US" altLang="zh-CN" sz="1600"/>
              <a:t>12</a:t>
            </a:r>
          </a:p>
          <a:p>
            <a:pPr eaLnBrk="1" hangingPunct="1">
              <a:spcBef>
                <a:spcPct val="50000"/>
              </a:spcBef>
              <a:buFontTx/>
              <a:buNone/>
            </a:pPr>
            <a:r>
              <a:rPr lang="zh-CN" altLang="en-US" sz="1600"/>
              <a:t>字</a:t>
            </a:r>
          </a:p>
          <a:p>
            <a:pPr eaLnBrk="1" hangingPunct="1">
              <a:spcBef>
                <a:spcPct val="50000"/>
              </a:spcBef>
              <a:buFontTx/>
              <a:buNone/>
            </a:pPr>
            <a:r>
              <a:rPr lang="zh-CN" altLang="en-US" sz="1600"/>
              <a:t>节</a:t>
            </a:r>
          </a:p>
        </p:txBody>
      </p:sp>
      <p:sp>
        <p:nvSpPr>
          <p:cNvPr id="32" name="Title 1">
            <a:extLst>
              <a:ext uri="{FF2B5EF4-FFF2-40B4-BE49-F238E27FC236}">
                <a16:creationId xmlns:a16="http://schemas.microsoft.com/office/drawing/2014/main" id="{BBC176F0-FB95-D445-882C-34D0F8A3E005}"/>
              </a:ext>
            </a:extLst>
          </p:cNvPr>
          <p:cNvSpPr txBox="1">
            <a:spLocks/>
          </p:cNvSpPr>
          <p:nvPr/>
        </p:nvSpPr>
        <p:spPr>
          <a:xfrm>
            <a:off x="611559" y="175643"/>
            <a:ext cx="430482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DNS: </a:t>
            </a:r>
            <a:r>
              <a:rPr lang="zh-CN" altLang="en-US" sz="1800" dirty="0">
                <a:solidFill>
                  <a:schemeClr val="tx1">
                    <a:lumMod val="65000"/>
                    <a:lumOff val="35000"/>
                  </a:schemeClr>
                </a:solidFill>
                <a:latin typeface="+mn-lt"/>
                <a:ea typeface="+mn-ea"/>
                <a:cs typeface="+mn-ea"/>
                <a:sym typeface="+mn-lt"/>
              </a:rPr>
              <a:t>因特网的目录服务</a:t>
            </a:r>
          </a:p>
        </p:txBody>
      </p:sp>
    </p:spTree>
    <p:extLst>
      <p:ext uri="{BB962C8B-B14F-4D97-AF65-F5344CB8AC3E}">
        <p14:creationId xmlns:p14="http://schemas.microsoft.com/office/powerpoint/2010/main" val="409449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A4BFD5AD-63CA-644C-B111-352CA121DA23}"/>
              </a:ext>
            </a:extLst>
          </p:cNvPr>
          <p:cNvSpPr>
            <a:spLocks noGrp="1" noChangeArrowheads="1"/>
          </p:cNvSpPr>
          <p:nvPr>
            <p:ph type="title"/>
          </p:nvPr>
        </p:nvSpPr>
        <p:spPr>
          <a:xfrm>
            <a:off x="3582389" y="999507"/>
            <a:ext cx="8229600" cy="922338"/>
          </a:xfrm>
        </p:spPr>
        <p:txBody>
          <a:bodyPr/>
          <a:lstStyle/>
          <a:p>
            <a:pPr>
              <a:defRPr/>
            </a:pPr>
            <a:r>
              <a:rPr lang="zh-CN" altLang="en-US" sz="3600" b="1" dirty="0">
                <a:solidFill>
                  <a:schemeClr val="accent1"/>
                </a:solidFill>
                <a:latin typeface="+mn-lt"/>
                <a:ea typeface="+mn-ea"/>
                <a:cs typeface="+mn-ea"/>
              </a:rPr>
              <a:t>在</a:t>
            </a:r>
            <a:r>
              <a:rPr lang="en-US" altLang="zh-CN" sz="3600" b="1" dirty="0">
                <a:solidFill>
                  <a:schemeClr val="accent1"/>
                </a:solidFill>
                <a:latin typeface="+mn-lt"/>
                <a:ea typeface="+mn-ea"/>
                <a:cs typeface="+mn-ea"/>
              </a:rPr>
              <a:t>DNS</a:t>
            </a:r>
            <a:r>
              <a:rPr lang="zh-CN" altLang="en-US" sz="3600" b="1" dirty="0">
                <a:solidFill>
                  <a:schemeClr val="accent1"/>
                </a:solidFill>
                <a:latin typeface="+mn-lt"/>
                <a:ea typeface="+mn-ea"/>
                <a:cs typeface="+mn-ea"/>
              </a:rPr>
              <a:t>数据库中插入记录</a:t>
            </a:r>
          </a:p>
        </p:txBody>
      </p:sp>
      <p:sp>
        <p:nvSpPr>
          <p:cNvPr id="8" name="Rectangle 3">
            <a:extLst>
              <a:ext uri="{FF2B5EF4-FFF2-40B4-BE49-F238E27FC236}">
                <a16:creationId xmlns:a16="http://schemas.microsoft.com/office/drawing/2014/main" id="{FF4EF02A-2A6C-D042-8D35-552B7907E16C}"/>
              </a:ext>
            </a:extLst>
          </p:cNvPr>
          <p:cNvSpPr txBox="1">
            <a:spLocks noChangeArrowheads="1"/>
          </p:cNvSpPr>
          <p:nvPr/>
        </p:nvSpPr>
        <p:spPr>
          <a:xfrm>
            <a:off x="611559" y="1589336"/>
            <a:ext cx="11392019" cy="388620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defRPr/>
            </a:pPr>
            <a:r>
              <a:rPr lang="zh-CN" altLang="en-US" sz="2800" dirty="0"/>
              <a:t>例子：刚刚创建一个“网络乌托邦”公司</a:t>
            </a:r>
          </a:p>
          <a:p>
            <a:pPr>
              <a:defRPr/>
            </a:pPr>
            <a:r>
              <a:rPr lang="zh-CN" altLang="en-US" sz="2800" dirty="0" smtClean="0"/>
              <a:t>在</a:t>
            </a:r>
            <a:r>
              <a:rPr lang="zh-CN" altLang="en-US" sz="2800" dirty="0"/>
              <a:t>域名管理机构</a:t>
            </a:r>
            <a:r>
              <a:rPr lang="en-US" altLang="zh-CN" sz="2800" dirty="0"/>
              <a:t>(</a:t>
            </a:r>
            <a:r>
              <a:rPr lang="zh-CN" altLang="en-US" sz="2800" dirty="0"/>
              <a:t>如</a:t>
            </a:r>
            <a:r>
              <a:rPr lang="en-US" altLang="zh-CN" sz="2800" dirty="0"/>
              <a:t>Network Solutions)</a:t>
            </a:r>
            <a:r>
              <a:rPr lang="zh-CN" altLang="en-US" sz="2800" dirty="0"/>
              <a:t>注册域名</a:t>
            </a:r>
            <a:r>
              <a:rPr lang="en-US" altLang="zh-CN" sz="2800" dirty="0"/>
              <a:t>networkutopia.com</a:t>
            </a:r>
            <a:endParaRPr lang="zh-CN" altLang="en-US" sz="2800" dirty="0"/>
          </a:p>
          <a:p>
            <a:pPr lvl="1">
              <a:defRPr/>
            </a:pPr>
            <a:r>
              <a:rPr lang="zh-CN" altLang="en-US" sz="2800" dirty="0"/>
              <a:t>需要提供你自己的基本权威</a:t>
            </a:r>
            <a:r>
              <a:rPr lang="en-US" altLang="zh-CN" sz="2800" dirty="0"/>
              <a:t>DNS</a:t>
            </a:r>
            <a:r>
              <a:rPr lang="zh-CN" altLang="en-US" sz="2800" dirty="0" smtClean="0"/>
              <a:t>服务器的</a:t>
            </a:r>
            <a:r>
              <a:rPr lang="zh-CN" altLang="en-US" sz="2800" dirty="0"/>
              <a:t>名字和</a:t>
            </a:r>
            <a:r>
              <a:rPr lang="en-US" altLang="zh-CN" sz="2800" dirty="0"/>
              <a:t>IP</a:t>
            </a:r>
            <a:r>
              <a:rPr lang="zh-CN" altLang="en-US" sz="2800" dirty="0"/>
              <a:t>地址</a:t>
            </a:r>
          </a:p>
          <a:p>
            <a:pPr lvl="1">
              <a:defRPr/>
            </a:pPr>
            <a:r>
              <a:rPr lang="zh-CN" altLang="en-US" sz="2800" dirty="0"/>
              <a:t>该注册登记机构将下列两条资源记录插入注册机构的</a:t>
            </a:r>
            <a:r>
              <a:rPr lang="en-US" altLang="zh-CN" sz="2800" dirty="0"/>
              <a:t>DNS</a:t>
            </a:r>
            <a:r>
              <a:rPr lang="zh-CN" altLang="en-US" sz="2800" dirty="0"/>
              <a:t>系统中：</a:t>
            </a:r>
          </a:p>
          <a:p>
            <a:pPr lvl="1">
              <a:buFont typeface="Wingdings" pitchFamily="2" charset="2"/>
              <a:buNone/>
              <a:defRPr/>
            </a:pPr>
            <a:r>
              <a:rPr lang="en-US" altLang="zh-CN" sz="2800" dirty="0">
                <a:solidFill>
                  <a:schemeClr val="accent2"/>
                </a:solidFill>
              </a:rPr>
              <a:t>(</a:t>
            </a:r>
            <a:r>
              <a:rPr lang="en-US" altLang="zh-CN" sz="2800" dirty="0" err="1">
                <a:solidFill>
                  <a:schemeClr val="accent2"/>
                </a:solidFill>
              </a:rPr>
              <a:t>network.com</a:t>
            </a:r>
            <a:r>
              <a:rPr lang="en-US" altLang="zh-CN" sz="2800" dirty="0">
                <a:solidFill>
                  <a:schemeClr val="accent2"/>
                </a:solidFill>
              </a:rPr>
              <a:t>, dns1.network.com, NS)</a:t>
            </a:r>
          </a:p>
          <a:p>
            <a:pPr lvl="1">
              <a:buFont typeface="Wingdings" pitchFamily="2" charset="2"/>
              <a:buNone/>
              <a:defRPr/>
            </a:pPr>
            <a:r>
              <a:rPr lang="en-US" altLang="zh-CN" sz="2800" dirty="0">
                <a:solidFill>
                  <a:schemeClr val="accent2"/>
                </a:solidFill>
              </a:rPr>
              <a:t>(dns1.network.com, 212.212.212.1, A)</a:t>
            </a:r>
          </a:p>
          <a:p>
            <a:pPr>
              <a:lnSpc>
                <a:spcPct val="80000"/>
              </a:lnSpc>
              <a:defRPr/>
            </a:pPr>
            <a:endParaRPr lang="zh-CN" altLang="en-US" sz="2400" dirty="0">
              <a:solidFill>
                <a:srgbClr val="FF0000"/>
              </a:solidFill>
            </a:endParaRPr>
          </a:p>
        </p:txBody>
      </p:sp>
      <p:sp>
        <p:nvSpPr>
          <p:cNvPr id="9" name="Title 1">
            <a:extLst>
              <a:ext uri="{FF2B5EF4-FFF2-40B4-BE49-F238E27FC236}">
                <a16:creationId xmlns:a16="http://schemas.microsoft.com/office/drawing/2014/main" id="{844E8902-E09F-8E41-88C7-B1C708B91C4D}"/>
              </a:ext>
            </a:extLst>
          </p:cNvPr>
          <p:cNvSpPr txBox="1">
            <a:spLocks/>
          </p:cNvSpPr>
          <p:nvPr/>
        </p:nvSpPr>
        <p:spPr>
          <a:xfrm>
            <a:off x="611559" y="175643"/>
            <a:ext cx="430482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DNS: </a:t>
            </a:r>
            <a:r>
              <a:rPr lang="zh-CN" altLang="en-US" sz="1800" dirty="0">
                <a:solidFill>
                  <a:schemeClr val="tx1">
                    <a:lumMod val="65000"/>
                    <a:lumOff val="35000"/>
                  </a:schemeClr>
                </a:solidFill>
                <a:latin typeface="+mn-lt"/>
                <a:ea typeface="+mn-ea"/>
                <a:cs typeface="+mn-ea"/>
                <a:sym typeface="+mn-lt"/>
              </a:rPr>
              <a:t>因特网的目录服务</a:t>
            </a:r>
          </a:p>
        </p:txBody>
      </p:sp>
      <p:sp>
        <p:nvSpPr>
          <p:cNvPr id="5" name="Rectangle 3">
            <a:extLst>
              <a:ext uri="{FF2B5EF4-FFF2-40B4-BE49-F238E27FC236}">
                <a16:creationId xmlns:a16="http://schemas.microsoft.com/office/drawing/2014/main" id="{05DFA95E-6CD2-264D-8B17-185073B2D7E4}"/>
              </a:ext>
            </a:extLst>
          </p:cNvPr>
          <p:cNvSpPr txBox="1">
            <a:spLocks noChangeArrowheads="1"/>
          </p:cNvSpPr>
          <p:nvPr/>
        </p:nvSpPr>
        <p:spPr>
          <a:xfrm>
            <a:off x="793865" y="4792662"/>
            <a:ext cx="10363200" cy="2065338"/>
          </a:xfr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dirty="0"/>
              <a:t>在</a:t>
            </a:r>
            <a:r>
              <a:rPr lang="zh-CN" altLang="en-US" sz="2800" b="1" dirty="0">
                <a:solidFill>
                  <a:srgbClr val="FF0000"/>
                </a:solidFill>
              </a:rPr>
              <a:t>权威域名解析服务器</a:t>
            </a:r>
            <a:r>
              <a:rPr lang="zh-CN" altLang="en-US" sz="2800" dirty="0"/>
              <a:t>中为</a:t>
            </a:r>
            <a:r>
              <a:rPr lang="en-US" altLang="zh-CN" sz="2800" dirty="0"/>
              <a:t>www.networkuptopia.com</a:t>
            </a:r>
            <a:r>
              <a:rPr lang="zh-CN" altLang="en-US" sz="2800" dirty="0"/>
              <a:t>加入</a:t>
            </a:r>
            <a:r>
              <a:rPr lang="en-US" altLang="zh-CN" sz="2800" dirty="0"/>
              <a:t>Type A</a:t>
            </a:r>
            <a:r>
              <a:rPr lang="zh-CN" altLang="en-US" sz="2800" dirty="0" smtClean="0"/>
              <a:t>记录，</a:t>
            </a:r>
            <a:r>
              <a:rPr lang="zh-CN" altLang="en-US" sz="2800" dirty="0"/>
              <a:t>为</a:t>
            </a:r>
            <a:r>
              <a:rPr lang="en-US" altLang="zh-CN" sz="2800" dirty="0"/>
              <a:t>networkutopia.com</a:t>
            </a:r>
            <a:r>
              <a:rPr lang="zh-CN" altLang="en-US" sz="2800" dirty="0"/>
              <a:t>加入</a:t>
            </a:r>
            <a:r>
              <a:rPr lang="en-US" altLang="zh-CN" sz="2800" dirty="0"/>
              <a:t>Type MX</a:t>
            </a:r>
            <a:r>
              <a:rPr lang="zh-CN" altLang="en-US" sz="2800" dirty="0" smtClean="0"/>
              <a:t>记录</a:t>
            </a:r>
            <a:endParaRPr lang="en-US" altLang="zh-CN" sz="2800" dirty="0" smtClean="0"/>
          </a:p>
          <a:p>
            <a:pPr marL="457200" lvl="1" indent="0">
              <a:buNone/>
            </a:pPr>
            <a:r>
              <a:rPr lang="zh-CN" altLang="en-US" sz="2800" dirty="0" smtClean="0">
                <a:solidFill>
                  <a:srgbClr val="FF0000"/>
                </a:solidFill>
              </a:rPr>
              <a:t>（</a:t>
            </a:r>
            <a:r>
              <a:rPr lang="en-US" altLang="zh-CN" sz="2800" dirty="0">
                <a:solidFill>
                  <a:srgbClr val="FF0000"/>
                </a:solidFill>
              </a:rPr>
              <a:t> www</a:t>
            </a:r>
            <a:r>
              <a:rPr lang="en-US" altLang="zh-CN" sz="2800" dirty="0" smtClean="0">
                <a:solidFill>
                  <a:srgbClr val="FF0000"/>
                </a:solidFill>
              </a:rPr>
              <a:t>.network.com</a:t>
            </a:r>
            <a:r>
              <a:rPr lang="en-US" altLang="zh-CN" sz="2800" dirty="0">
                <a:solidFill>
                  <a:srgbClr val="FF0000"/>
                </a:solidFill>
              </a:rPr>
              <a:t>, 212.212.212.1, A </a:t>
            </a:r>
            <a:r>
              <a:rPr lang="zh-CN" altLang="en-US" sz="2800" dirty="0" smtClean="0">
                <a:solidFill>
                  <a:srgbClr val="FF0000"/>
                </a:solidFill>
              </a:rPr>
              <a:t>）</a:t>
            </a:r>
            <a:endParaRPr lang="en-US" altLang="zh-CN" sz="2800" dirty="0" smtClean="0">
              <a:solidFill>
                <a:srgbClr val="FF0000"/>
              </a:solidFill>
            </a:endParaRPr>
          </a:p>
          <a:p>
            <a:pPr marL="457200" lvl="1" indent="0">
              <a:buNone/>
            </a:pPr>
            <a:r>
              <a:rPr lang="zh-CN" altLang="en-US" sz="2800" dirty="0">
                <a:solidFill>
                  <a:srgbClr val="FF0000"/>
                </a:solidFill>
              </a:rPr>
              <a:t>（</a:t>
            </a:r>
            <a:r>
              <a:rPr lang="en-US" altLang="zh-CN" sz="2800" dirty="0">
                <a:solidFill>
                  <a:srgbClr val="FF0000"/>
                </a:solidFill>
              </a:rPr>
              <a:t> mail</a:t>
            </a:r>
            <a:r>
              <a:rPr lang="en-US" altLang="zh-CN" sz="2800" dirty="0" smtClean="0">
                <a:solidFill>
                  <a:srgbClr val="FF0000"/>
                </a:solidFill>
              </a:rPr>
              <a:t>.network.com</a:t>
            </a:r>
            <a:r>
              <a:rPr lang="en-US" altLang="zh-CN" sz="2800" dirty="0">
                <a:solidFill>
                  <a:srgbClr val="FF0000"/>
                </a:solidFill>
              </a:rPr>
              <a:t>, 212.212.212.1, </a:t>
            </a:r>
            <a:r>
              <a:rPr lang="en-US" altLang="zh-CN" sz="2800" dirty="0" smtClean="0">
                <a:solidFill>
                  <a:srgbClr val="FF0000"/>
                </a:solidFill>
              </a:rPr>
              <a:t>MX </a:t>
            </a:r>
            <a:r>
              <a:rPr lang="zh-CN" altLang="en-US" sz="2800" dirty="0" smtClean="0">
                <a:solidFill>
                  <a:srgbClr val="FF0000"/>
                </a:solidFill>
              </a:rPr>
              <a:t>）</a:t>
            </a:r>
            <a:endParaRPr lang="zh-CN" altLang="en-US" sz="2800" dirty="0">
              <a:solidFill>
                <a:schemeClr val="accent2"/>
              </a:solidFill>
            </a:endParaRPr>
          </a:p>
        </p:txBody>
      </p:sp>
    </p:spTree>
    <p:extLst>
      <p:ext uri="{BB962C8B-B14F-4D97-AF65-F5344CB8AC3E}">
        <p14:creationId xmlns:p14="http://schemas.microsoft.com/office/powerpoint/2010/main" val="225987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2" name="矩形 1"/>
          <p:cNvSpPr/>
          <p:nvPr/>
        </p:nvSpPr>
        <p:spPr>
          <a:xfrm>
            <a:off x="0" y="706101"/>
            <a:ext cx="11418277" cy="3416320"/>
          </a:xfrm>
          <a:prstGeom prst="rect">
            <a:avLst/>
          </a:prstGeom>
        </p:spPr>
        <p:txBody>
          <a:bodyPr wrap="square">
            <a:spAutoFit/>
          </a:bodyPr>
          <a:lstStyle/>
          <a:p>
            <a:r>
              <a:rPr lang="en-US" altLang="zh-CN" sz="2400" dirty="0" smtClean="0">
                <a:latin typeface="+mn-ea"/>
              </a:rPr>
              <a:t>5</a:t>
            </a:r>
            <a:r>
              <a:rPr lang="zh-CN" altLang="en-US" sz="2400" dirty="0" smtClean="0">
                <a:latin typeface="+mn-ea"/>
              </a:rPr>
              <a:t>、</a:t>
            </a:r>
            <a:r>
              <a:rPr lang="zh-CN" altLang="en-US" sz="2400" b="1" dirty="0"/>
              <a:t>分组丢失</a:t>
            </a:r>
          </a:p>
          <a:p>
            <a:r>
              <a:rPr lang="zh-CN" altLang="en-US" sz="2400" dirty="0" smtClean="0">
                <a:latin typeface="+mn-ea"/>
              </a:rPr>
              <a:t>（</a:t>
            </a:r>
            <a:r>
              <a:rPr lang="en-US" altLang="zh-CN" sz="2400" dirty="0" smtClean="0">
                <a:latin typeface="+mn-ea"/>
              </a:rPr>
              <a:t>1</a:t>
            </a:r>
            <a:r>
              <a:rPr lang="zh-CN" altLang="en-US" sz="2400" dirty="0" smtClean="0">
                <a:latin typeface="+mn-ea"/>
              </a:rPr>
              <a:t>）</a:t>
            </a:r>
            <a:r>
              <a:rPr lang="zh-CN" altLang="en-US" sz="2400" kern="0" dirty="0">
                <a:latin typeface="+mn-ea"/>
                <a:cs typeface="微软雅黑" panose="020B0503020204020204" pitchFamily="34" charset="-122"/>
              </a:rPr>
              <a:t>路由器输入链路和输出链路的缓冲区容量</a:t>
            </a:r>
            <a:r>
              <a:rPr lang="zh-CN" altLang="en-US" sz="2400" kern="0" dirty="0" smtClean="0">
                <a:latin typeface="+mn-ea"/>
                <a:cs typeface="微软雅黑" panose="020B0503020204020204" pitchFamily="34" charset="-122"/>
              </a:rPr>
              <a:t>有限</a:t>
            </a:r>
            <a:endParaRPr lang="en-US" altLang="zh-CN" sz="2400" kern="0" dirty="0" smtClean="0">
              <a:latin typeface="+mn-ea"/>
              <a:cs typeface="微软雅黑" panose="020B0503020204020204" pitchFamily="34" charset="-122"/>
            </a:endParaRPr>
          </a:p>
          <a:p>
            <a:r>
              <a:rPr lang="zh-CN" altLang="en-US" sz="2400" kern="0" dirty="0" smtClean="0">
                <a:latin typeface="+mn-ea"/>
                <a:cs typeface="微软雅黑" panose="020B0503020204020204" pitchFamily="34" charset="-122"/>
              </a:rPr>
              <a:t>（</a:t>
            </a:r>
            <a:r>
              <a:rPr lang="en-US" altLang="zh-CN" sz="2400" kern="0" dirty="0" smtClean="0">
                <a:latin typeface="+mn-ea"/>
                <a:cs typeface="微软雅黑" panose="020B0503020204020204" pitchFamily="34" charset="-122"/>
              </a:rPr>
              <a:t>2</a:t>
            </a:r>
            <a:r>
              <a:rPr lang="zh-CN" altLang="en-US" sz="2400" kern="0" dirty="0" smtClean="0">
                <a:latin typeface="+mn-ea"/>
                <a:cs typeface="微软雅黑" panose="020B0503020204020204" pitchFamily="34" charset="-122"/>
              </a:rPr>
              <a:t>）</a:t>
            </a:r>
            <a:r>
              <a:rPr lang="zh-CN" altLang="en-US" sz="2400" kern="0" dirty="0">
                <a:latin typeface="+mn-ea"/>
                <a:cs typeface="微软雅黑" panose="020B0503020204020204" pitchFamily="34" charset="-122"/>
              </a:rPr>
              <a:t>当分组到达路由器</a:t>
            </a:r>
            <a:r>
              <a:rPr lang="zh-CN" altLang="en-US" sz="2400" b="1" kern="0" dirty="0">
                <a:latin typeface="+mn-ea"/>
                <a:cs typeface="微软雅黑" panose="020B0503020204020204" pitchFamily="34" charset="-122"/>
              </a:rPr>
              <a:t>输入链路</a:t>
            </a:r>
            <a:r>
              <a:rPr lang="zh-CN" altLang="en-US" sz="2400" kern="0" dirty="0">
                <a:latin typeface="+mn-ea"/>
                <a:cs typeface="微软雅黑" panose="020B0503020204020204" pitchFamily="34" charset="-122"/>
              </a:rPr>
              <a:t>发现缓冲区已满，则路由器只好丢弃</a:t>
            </a:r>
            <a:r>
              <a:rPr lang="zh-CN" altLang="en-US" sz="2400" kern="0" dirty="0" smtClean="0">
                <a:latin typeface="+mn-ea"/>
                <a:cs typeface="微软雅黑" panose="020B0503020204020204" pitchFamily="34" charset="-122"/>
              </a:rPr>
              <a:t>分组</a:t>
            </a:r>
            <a:endParaRPr lang="en-US" altLang="zh-CN" sz="2400" kern="0" dirty="0" smtClean="0">
              <a:latin typeface="+mn-ea"/>
              <a:cs typeface="微软雅黑" panose="020B0503020204020204" pitchFamily="34" charset="-122"/>
            </a:endParaRPr>
          </a:p>
          <a:p>
            <a:r>
              <a:rPr lang="zh-CN" altLang="en-US" sz="2400" kern="0" dirty="0" smtClean="0">
                <a:latin typeface="+mn-ea"/>
              </a:rPr>
              <a:t>（</a:t>
            </a:r>
            <a:r>
              <a:rPr lang="en-US" altLang="zh-CN" sz="2400" kern="0" dirty="0" smtClean="0">
                <a:latin typeface="+mn-ea"/>
              </a:rPr>
              <a:t>3</a:t>
            </a:r>
            <a:r>
              <a:rPr lang="zh-CN" altLang="en-US" sz="2400" kern="0" dirty="0" smtClean="0">
                <a:latin typeface="+mn-ea"/>
              </a:rPr>
              <a:t>）</a:t>
            </a:r>
            <a:r>
              <a:rPr lang="zh-CN" altLang="en-US" sz="2400" kern="0" dirty="0">
                <a:latin typeface="+mn-ea"/>
                <a:cs typeface="微软雅黑" panose="020B0503020204020204" pitchFamily="34" charset="-122"/>
              </a:rPr>
              <a:t>当分组在路由器内部要转发到输出链路时，发现</a:t>
            </a:r>
            <a:r>
              <a:rPr lang="zh-CN" altLang="en-US" sz="2400" b="1" kern="0" dirty="0">
                <a:latin typeface="+mn-ea"/>
                <a:cs typeface="微软雅黑" panose="020B0503020204020204" pitchFamily="34" charset="-122"/>
              </a:rPr>
              <a:t>输出缓冲区</a:t>
            </a:r>
            <a:r>
              <a:rPr lang="zh-CN" altLang="en-US" sz="2400" kern="0" dirty="0">
                <a:latin typeface="+mn-ea"/>
                <a:cs typeface="微软雅黑" panose="020B0503020204020204" pitchFamily="34" charset="-122"/>
              </a:rPr>
              <a:t>队列已满，路由器只好丢弃分组</a:t>
            </a:r>
          </a:p>
          <a:p>
            <a:endParaRPr lang="en-US" altLang="zh-CN" sz="2400" dirty="0" smtClean="0">
              <a:latin typeface="+mn-ea"/>
            </a:endParaRPr>
          </a:p>
          <a:p>
            <a:r>
              <a:rPr lang="en-US" altLang="zh-CN" sz="2400" dirty="0" smtClean="0">
                <a:latin typeface="+mn-ea"/>
              </a:rPr>
              <a:t>6</a:t>
            </a:r>
            <a:r>
              <a:rPr lang="zh-CN" altLang="en-US" sz="2400" dirty="0" smtClean="0">
                <a:latin typeface="+mn-ea"/>
              </a:rPr>
              <a:t>、</a:t>
            </a:r>
            <a:r>
              <a:rPr lang="zh-CN" altLang="en-US" sz="2400" b="1" kern="0" dirty="0" smtClean="0">
                <a:latin typeface="+mn-ea"/>
                <a:cs typeface="微软雅黑" panose="020B0503020204020204" pitchFamily="34" charset="-122"/>
              </a:rPr>
              <a:t>吞吐量</a:t>
            </a:r>
            <a:endParaRPr lang="en-US" altLang="zh-CN" sz="2400" b="1" kern="0" dirty="0" smtClean="0">
              <a:latin typeface="+mn-ea"/>
              <a:cs typeface="微软雅黑" panose="020B0503020204020204" pitchFamily="34" charset="-122"/>
            </a:endParaRPr>
          </a:p>
          <a:p>
            <a:r>
              <a:rPr lang="zh-CN" altLang="en-US" sz="2400" dirty="0">
                <a:latin typeface="+mn-ea"/>
                <a:cs typeface="微软雅黑" panose="020B0503020204020204" pitchFamily="34" charset="-122"/>
              </a:rPr>
              <a:t>接收端接收到数据的比特速率 </a:t>
            </a:r>
            <a:r>
              <a:rPr lang="en-US" altLang="zh-CN" sz="2400" dirty="0">
                <a:latin typeface="+mn-ea"/>
                <a:cs typeface="微软雅黑" panose="020B0503020204020204" pitchFamily="34" charset="-122"/>
              </a:rPr>
              <a:t>(bps )</a:t>
            </a:r>
          </a:p>
          <a:p>
            <a:endParaRPr lang="zh-CN" altLang="en-US" sz="2400" dirty="0">
              <a:latin typeface="+mn-ea"/>
            </a:endParaRPr>
          </a:p>
        </p:txBody>
      </p:sp>
      <p:sp>
        <p:nvSpPr>
          <p:cNvPr id="4" name="矩形 3"/>
          <p:cNvSpPr/>
          <p:nvPr/>
        </p:nvSpPr>
        <p:spPr>
          <a:xfrm>
            <a:off x="11098283" y="521435"/>
            <a:ext cx="822661" cy="369332"/>
          </a:xfrm>
          <a:prstGeom prst="rect">
            <a:avLst/>
          </a:prstGeom>
        </p:spPr>
        <p:txBody>
          <a:bodyPr wrap="none">
            <a:spAutoFit/>
          </a:bodyPr>
          <a:lstStyle/>
          <a:p>
            <a:r>
              <a:rPr lang="en-US" altLang="zh-CN" dirty="0" smtClean="0">
                <a:latin typeface="+mn-ea"/>
              </a:rPr>
              <a:t>03/09</a:t>
            </a:r>
            <a:endParaRPr lang="zh-CN" altLang="en-US" dirty="0"/>
          </a:p>
        </p:txBody>
      </p:sp>
    </p:spTree>
    <p:extLst>
      <p:ext uri="{BB962C8B-B14F-4D97-AF65-F5344CB8AC3E}">
        <p14:creationId xmlns:p14="http://schemas.microsoft.com/office/powerpoint/2010/main" val="39585482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4" name="矩形 3"/>
          <p:cNvSpPr/>
          <p:nvPr/>
        </p:nvSpPr>
        <p:spPr>
          <a:xfrm>
            <a:off x="310605" y="388486"/>
            <a:ext cx="11593220" cy="5940088"/>
          </a:xfrm>
          <a:prstGeom prst="rect">
            <a:avLst/>
          </a:prstGeom>
        </p:spPr>
        <p:txBody>
          <a:bodyPr wrap="square">
            <a:spAutoFit/>
          </a:bodyPr>
          <a:lstStyle/>
          <a:p>
            <a:r>
              <a:rPr lang="en-US" altLang="zh-CN" sz="2000" dirty="0" smtClean="0"/>
              <a:t>17</a:t>
            </a:r>
            <a:r>
              <a:rPr lang="zh-CN" altLang="en-US" sz="2000" dirty="0" smtClean="0"/>
              <a:t>、</a:t>
            </a:r>
            <a:r>
              <a:rPr lang="zh-CN" altLang="en-US" sz="2000" dirty="0"/>
              <a:t>在使用浏览器打开某个网页时，用户输入网址后，浏览器首先要进行(       )。</a:t>
            </a:r>
          </a:p>
          <a:p>
            <a:r>
              <a:rPr lang="zh-CN" altLang="en-US" sz="2000" dirty="0"/>
              <a:t>A、和服务器建立TCP连接    B、域名到IP地址的解析</a:t>
            </a:r>
          </a:p>
          <a:p>
            <a:r>
              <a:rPr lang="zh-CN" altLang="en-US" sz="2000" dirty="0"/>
              <a:t>C、发送UDP分组到服务器    D、发出GET的HTTP命令来获得网页内容</a:t>
            </a:r>
          </a:p>
          <a:p>
            <a:endParaRPr lang="en-US" altLang="zh-CN" sz="2000" dirty="0" smtClean="0"/>
          </a:p>
          <a:p>
            <a:r>
              <a:rPr lang="en-US" altLang="zh-CN" sz="2000" dirty="0" smtClean="0"/>
              <a:t>18</a:t>
            </a:r>
            <a:r>
              <a:rPr lang="zh-CN" altLang="en-US" sz="2000" dirty="0" smtClean="0"/>
              <a:t>、Internet</a:t>
            </a:r>
            <a:r>
              <a:rPr lang="zh-CN" altLang="en-US" sz="2000" dirty="0"/>
              <a:t>中域名解析依赖于由域名服务器组成的逻辑树。请问在域名解析过程中，主机上请求域名解析的软件不需要知道以下哪些信息？ (     )。</a:t>
            </a:r>
          </a:p>
          <a:p>
            <a:r>
              <a:rPr lang="zh-CN" altLang="en-US" sz="2000" dirty="0"/>
              <a:t>①本地域名服务器的端口号  </a:t>
            </a:r>
          </a:p>
          <a:p>
            <a:r>
              <a:rPr lang="zh-CN" altLang="en-US" sz="2000" dirty="0"/>
              <a:t>②本地域名服务器父结点的IP  </a:t>
            </a:r>
          </a:p>
          <a:p>
            <a:r>
              <a:rPr lang="zh-CN" altLang="en-US" sz="2000" dirty="0"/>
              <a:t>③域名服务器树根结点的IP</a:t>
            </a:r>
          </a:p>
          <a:p>
            <a:r>
              <a:rPr lang="zh-CN" altLang="en-US" sz="2000" dirty="0"/>
              <a:t>A、①②    B、①②③    C、②③     D、①②③</a:t>
            </a:r>
          </a:p>
          <a:p>
            <a:endParaRPr lang="en-US" altLang="zh-CN" sz="2000" dirty="0" smtClean="0"/>
          </a:p>
          <a:p>
            <a:r>
              <a:rPr lang="en-US" altLang="zh-CN" sz="2000" dirty="0" smtClean="0"/>
              <a:t>19</a:t>
            </a:r>
            <a:r>
              <a:rPr lang="zh-CN" altLang="en-US" sz="2000" dirty="0" smtClean="0"/>
              <a:t>、下列</a:t>
            </a:r>
            <a:r>
              <a:rPr lang="zh-CN" altLang="en-US" sz="2000" dirty="0"/>
              <a:t>DNS服务器不具有分配域名功能的是（         ）</a:t>
            </a:r>
          </a:p>
          <a:p>
            <a:r>
              <a:rPr lang="zh-CN" altLang="en-US" sz="2000" dirty="0"/>
              <a:t>A、根域名服务器	B、顶级域名服务器	C、权威域名服务器	D、本地域名</a:t>
            </a:r>
            <a:r>
              <a:rPr lang="zh-CN" altLang="en-US" sz="2000" dirty="0" smtClean="0"/>
              <a:t>服务器</a:t>
            </a:r>
            <a:endParaRPr lang="en-US" altLang="zh-CN" sz="2000" dirty="0" smtClean="0"/>
          </a:p>
          <a:p>
            <a:endParaRPr lang="en-US" altLang="zh-CN" sz="2000" dirty="0"/>
          </a:p>
          <a:p>
            <a:r>
              <a:rPr lang="en-US" altLang="zh-CN" sz="2000" dirty="0" smtClean="0"/>
              <a:t>20</a:t>
            </a:r>
            <a:r>
              <a:rPr lang="zh-CN" altLang="en-US" sz="2000" dirty="0" smtClean="0"/>
              <a:t>、关于</a:t>
            </a:r>
            <a:r>
              <a:rPr lang="zh-CN" altLang="en-US" sz="2000" dirty="0"/>
              <a:t>DNS描述错误的是(     )。</a:t>
            </a:r>
          </a:p>
          <a:p>
            <a:r>
              <a:rPr lang="zh-CN" altLang="en-US" sz="2000" dirty="0"/>
              <a:t>A、将主机名转换为IP地址</a:t>
            </a:r>
          </a:p>
          <a:p>
            <a:r>
              <a:rPr lang="zh-CN" altLang="en-US" sz="2000" dirty="0"/>
              <a:t>B、所有的DNS请求和回答报文使用的是53端口发送</a:t>
            </a:r>
          </a:p>
          <a:p>
            <a:r>
              <a:rPr lang="zh-CN" altLang="en-US" sz="2000" dirty="0"/>
              <a:t>C、在因特网上DNS功能的实现采用的是分布式、层次数据库</a:t>
            </a:r>
          </a:p>
          <a:p>
            <a:r>
              <a:rPr lang="zh-CN" altLang="en-US" sz="2000" dirty="0"/>
              <a:t>D、DNS的请求和回答报文采用的是TCP协议进行传输</a:t>
            </a:r>
            <a:r>
              <a:rPr lang="zh-CN" altLang="en-US" sz="2000" dirty="0" smtClean="0"/>
              <a:t>的</a:t>
            </a:r>
            <a:endParaRPr lang="zh-CN" altLang="en-US" sz="2000" dirty="0"/>
          </a:p>
        </p:txBody>
      </p:sp>
    </p:spTree>
    <p:extLst>
      <p:ext uri="{BB962C8B-B14F-4D97-AF65-F5344CB8AC3E}">
        <p14:creationId xmlns:p14="http://schemas.microsoft.com/office/powerpoint/2010/main" val="13303409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4" name="矩形 3"/>
          <p:cNvSpPr/>
          <p:nvPr/>
        </p:nvSpPr>
        <p:spPr>
          <a:xfrm>
            <a:off x="310605" y="388486"/>
            <a:ext cx="11593220" cy="4031873"/>
          </a:xfrm>
          <a:prstGeom prst="rect">
            <a:avLst/>
          </a:prstGeom>
        </p:spPr>
        <p:txBody>
          <a:bodyPr wrap="square">
            <a:spAutoFit/>
          </a:bodyPr>
          <a:lstStyle/>
          <a:p>
            <a:r>
              <a:rPr lang="en-US" altLang="zh-CN" sz="2000" dirty="0" smtClean="0"/>
              <a:t>21</a:t>
            </a:r>
            <a:r>
              <a:rPr lang="zh-CN" altLang="en-US" sz="2000" dirty="0" smtClean="0"/>
              <a:t>、DNS</a:t>
            </a:r>
            <a:r>
              <a:rPr lang="zh-CN" altLang="en-US" sz="2000" dirty="0"/>
              <a:t>协议的资源记录中，TYPE是</a:t>
            </a:r>
            <a:r>
              <a:rPr lang="en-US" altLang="zh-CN" sz="2000" dirty="0"/>
              <a:t>CNAME</a:t>
            </a:r>
            <a:r>
              <a:rPr lang="zh-CN" altLang="en-US" sz="2000" dirty="0"/>
              <a:t>时，其NAME和VALUE的值是（      ）</a:t>
            </a:r>
          </a:p>
          <a:p>
            <a:r>
              <a:rPr lang="zh-CN" altLang="en-US" sz="2000" dirty="0"/>
              <a:t>A、NAME是主机别名，VALUE是主机的IP地址 </a:t>
            </a:r>
          </a:p>
          <a:p>
            <a:r>
              <a:rPr lang="zh-CN" altLang="en-US" sz="2000" dirty="0"/>
              <a:t>B、NAME是规范主机名，VALUE是主机的IP地址     </a:t>
            </a:r>
          </a:p>
          <a:p>
            <a:r>
              <a:rPr lang="zh-CN" altLang="en-US" sz="2000" dirty="0"/>
              <a:t>C、NAME是主机别名，VALUE是规范主机名</a:t>
            </a:r>
          </a:p>
          <a:p>
            <a:r>
              <a:rPr lang="zh-CN" altLang="en-US" sz="2000" dirty="0"/>
              <a:t>D、NAME是IP地址，VALUE是规范主机名</a:t>
            </a:r>
          </a:p>
          <a:p>
            <a:endParaRPr lang="en-US" altLang="zh-CN" sz="2000" dirty="0" smtClean="0"/>
          </a:p>
          <a:p>
            <a:r>
              <a:rPr lang="en-US" altLang="zh-CN" sz="2000" dirty="0" smtClean="0"/>
              <a:t>22</a:t>
            </a:r>
            <a:r>
              <a:rPr lang="zh-CN" altLang="en-US" sz="2000" dirty="0" smtClean="0"/>
              <a:t>、查询</a:t>
            </a:r>
            <a:r>
              <a:rPr lang="zh-CN" altLang="en-US" sz="2000" dirty="0"/>
              <a:t>链中的DNS服务器如果不是某主机名的权威服务器，对于该主机名，它必将包含对应的两种类型记录，分别为（       ）。</a:t>
            </a:r>
          </a:p>
          <a:p>
            <a:r>
              <a:rPr lang="zh-CN" altLang="en-US" sz="2000" dirty="0"/>
              <a:t>A、CNAME和A    B、MX和NS      C、NS和A     D、NS和MX</a:t>
            </a:r>
          </a:p>
          <a:p>
            <a:endParaRPr lang="en-US" altLang="zh-CN" sz="2000" dirty="0" smtClean="0"/>
          </a:p>
          <a:p>
            <a:r>
              <a:rPr lang="en-US" altLang="zh-CN" sz="2000" dirty="0" smtClean="0"/>
              <a:t>23</a:t>
            </a:r>
            <a:r>
              <a:rPr lang="zh-CN" altLang="en-US" sz="2000" dirty="0" smtClean="0"/>
              <a:t>、</a:t>
            </a:r>
            <a:r>
              <a:rPr lang="zh-CN" altLang="en-US" dirty="0"/>
              <a:t>如果本地域名服务器无缓存，当采用递归方法解析另一网络某</a:t>
            </a:r>
            <a:r>
              <a:rPr lang="zh-CN" altLang="en-US" dirty="0" smtClean="0"/>
              <a:t>主机域名</a:t>
            </a:r>
            <a:r>
              <a:rPr lang="zh-CN" altLang="en-US" dirty="0"/>
              <a:t>时，用户主机、本地域名服务器发送的域名请求消息数分别</a:t>
            </a:r>
            <a:r>
              <a:rPr lang="zh-CN" altLang="en-US" dirty="0" smtClean="0"/>
              <a:t>为（ ）</a:t>
            </a:r>
            <a:endParaRPr lang="en-US" altLang="zh-CN" dirty="0" smtClean="0"/>
          </a:p>
          <a:p>
            <a:r>
              <a:rPr lang="en-US" altLang="zh-CN" dirty="0"/>
              <a:t>A</a:t>
            </a:r>
            <a:r>
              <a:rPr lang="zh-CN" altLang="en-US" dirty="0"/>
              <a:t>．一条、一</a:t>
            </a:r>
            <a:r>
              <a:rPr lang="zh-CN" altLang="en-US" dirty="0" smtClean="0"/>
              <a:t>条     </a:t>
            </a:r>
            <a:r>
              <a:rPr lang="en-US" altLang="zh-CN" dirty="0"/>
              <a:t>B</a:t>
            </a:r>
            <a:r>
              <a:rPr lang="zh-CN" altLang="en-US" dirty="0"/>
              <a:t>．一条、多</a:t>
            </a:r>
            <a:r>
              <a:rPr lang="zh-CN" altLang="en-US" dirty="0" smtClean="0"/>
              <a:t>条   </a:t>
            </a:r>
            <a:r>
              <a:rPr lang="en-US" altLang="zh-CN" dirty="0"/>
              <a:t>C</a:t>
            </a:r>
            <a:r>
              <a:rPr lang="zh-CN" altLang="en-US" dirty="0"/>
              <a:t>．多条、一</a:t>
            </a:r>
            <a:r>
              <a:rPr lang="zh-CN" altLang="en-US" dirty="0" smtClean="0"/>
              <a:t>条   </a:t>
            </a:r>
            <a:r>
              <a:rPr lang="en-US" altLang="zh-CN" dirty="0"/>
              <a:t>D</a:t>
            </a:r>
            <a:r>
              <a:rPr lang="zh-CN" altLang="en-US" dirty="0"/>
              <a:t>．多条、多条</a:t>
            </a:r>
            <a:endParaRPr lang="zh-CN" altLang="en-US" sz="2000" dirty="0"/>
          </a:p>
        </p:txBody>
      </p:sp>
    </p:spTree>
    <p:extLst>
      <p:ext uri="{BB962C8B-B14F-4D97-AF65-F5344CB8AC3E}">
        <p14:creationId xmlns:p14="http://schemas.microsoft.com/office/powerpoint/2010/main" val="3493972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4" name="矩形 3"/>
          <p:cNvSpPr/>
          <p:nvPr/>
        </p:nvSpPr>
        <p:spPr>
          <a:xfrm>
            <a:off x="310605" y="388486"/>
            <a:ext cx="11593220" cy="3785652"/>
          </a:xfrm>
          <a:prstGeom prst="rect">
            <a:avLst/>
          </a:prstGeom>
        </p:spPr>
        <p:txBody>
          <a:bodyPr wrap="square">
            <a:spAutoFit/>
          </a:bodyPr>
          <a:lstStyle/>
          <a:p>
            <a:r>
              <a:rPr lang="zh-CN" altLang="en-US" sz="2000" dirty="0"/>
              <a:t>假定你在浏览器中点击一条超链接获得</a:t>
            </a:r>
            <a:r>
              <a:rPr lang="en-US" altLang="zh-CN" sz="2000" dirty="0"/>
              <a:t>Web</a:t>
            </a:r>
            <a:r>
              <a:rPr lang="zh-CN" altLang="en-US" sz="2000" dirty="0"/>
              <a:t>页面。相关联的</a:t>
            </a:r>
            <a:r>
              <a:rPr lang="en-US" altLang="zh-CN" sz="2000" dirty="0"/>
              <a:t>URL</a:t>
            </a:r>
            <a:r>
              <a:rPr lang="zh-CN" altLang="en-US" sz="2000" dirty="0"/>
              <a:t>的</a:t>
            </a:r>
            <a:r>
              <a:rPr lang="en-US" altLang="zh-CN" sz="2000" dirty="0"/>
              <a:t>IP</a:t>
            </a:r>
            <a:r>
              <a:rPr lang="zh-CN" altLang="en-US" sz="2000" dirty="0"/>
              <a:t>地址没有缓存在本地主机上</a:t>
            </a:r>
            <a:r>
              <a:rPr lang="en-US" altLang="zh-CN" sz="2000" dirty="0"/>
              <a:t>,</a:t>
            </a:r>
            <a:r>
              <a:rPr lang="zh-CN" altLang="en-US" sz="2000" dirty="0"/>
              <a:t>因此必须使用</a:t>
            </a:r>
            <a:r>
              <a:rPr lang="en-US" altLang="zh-CN" sz="2000" dirty="0"/>
              <a:t>DNS lookup</a:t>
            </a:r>
            <a:r>
              <a:rPr lang="zh-CN" altLang="en-US" sz="2000" dirty="0"/>
              <a:t>以获得该</a:t>
            </a:r>
            <a:r>
              <a:rPr lang="en-US" altLang="zh-CN" sz="2000" dirty="0"/>
              <a:t>IP</a:t>
            </a:r>
            <a:r>
              <a:rPr lang="zh-CN" altLang="en-US" sz="2000" dirty="0"/>
              <a:t>地址。如果主机从</a:t>
            </a:r>
            <a:r>
              <a:rPr lang="en-US" altLang="zh-CN" sz="2000" dirty="0"/>
              <a:t>DNS</a:t>
            </a:r>
            <a:r>
              <a:rPr lang="zh-CN" altLang="en-US" sz="2000" dirty="0"/>
              <a:t>得到</a:t>
            </a:r>
            <a:r>
              <a:rPr lang="en-US" altLang="zh-CN" sz="2000" dirty="0"/>
              <a:t>IP</a:t>
            </a:r>
            <a:r>
              <a:rPr lang="zh-CN" altLang="en-US" sz="2000" dirty="0"/>
              <a:t>地址之前已经访问了</a:t>
            </a:r>
            <a:r>
              <a:rPr lang="en-US" altLang="zh-CN" sz="2000" dirty="0"/>
              <a:t>n</a:t>
            </a:r>
            <a:r>
              <a:rPr lang="zh-CN" altLang="en-US" sz="2000" dirty="0"/>
              <a:t>个</a:t>
            </a:r>
            <a:r>
              <a:rPr lang="en-US" altLang="zh-CN" sz="2000" dirty="0"/>
              <a:t>DNS</a:t>
            </a:r>
            <a:r>
              <a:rPr lang="zh-CN" altLang="en-US" sz="2000" dirty="0"/>
              <a:t>服务器；相继产生的</a:t>
            </a:r>
            <a:r>
              <a:rPr lang="en-US" altLang="zh-CN" sz="2000" dirty="0"/>
              <a:t>RTT</a:t>
            </a:r>
            <a:r>
              <a:rPr lang="zh-CN" altLang="en-US" sz="2000" dirty="0"/>
              <a:t>依次为</a:t>
            </a:r>
            <a:r>
              <a:rPr lang="en-US" altLang="zh-CN" sz="2000" dirty="0"/>
              <a:t>RTT1</a:t>
            </a:r>
            <a:r>
              <a:rPr lang="zh-CN" altLang="en-US" sz="2000" dirty="0"/>
              <a:t>、</a:t>
            </a:r>
            <a:r>
              <a:rPr lang="en-US" altLang="zh-CN" sz="2000" dirty="0"/>
              <a:t>…</a:t>
            </a:r>
            <a:r>
              <a:rPr lang="zh-CN" altLang="en-US" sz="2000" dirty="0"/>
              <a:t>、</a:t>
            </a:r>
            <a:r>
              <a:rPr lang="en-US" altLang="zh-CN" sz="2000" dirty="0" err="1"/>
              <a:t>RTTn</a:t>
            </a:r>
            <a:r>
              <a:rPr lang="zh-CN" altLang="en-US" sz="2000" dirty="0"/>
              <a:t>。进一步假定与链路相关的</a:t>
            </a:r>
            <a:r>
              <a:rPr lang="en-US" altLang="zh-CN" sz="2000" dirty="0"/>
              <a:t>Web</a:t>
            </a:r>
            <a:r>
              <a:rPr lang="zh-CN" altLang="en-US" sz="2000" dirty="0"/>
              <a:t>页面只包含一个对象，即由少量的</a:t>
            </a:r>
            <a:r>
              <a:rPr lang="en-US" altLang="zh-CN" sz="2000" dirty="0"/>
              <a:t>HTML</a:t>
            </a:r>
            <a:r>
              <a:rPr lang="zh-CN" altLang="en-US" sz="2000" dirty="0"/>
              <a:t>文本组成。令</a:t>
            </a:r>
            <a:r>
              <a:rPr lang="en-US" altLang="zh-CN" sz="2000" dirty="0"/>
              <a:t>RTT0</a:t>
            </a:r>
            <a:r>
              <a:rPr lang="zh-CN" altLang="en-US" sz="2000" dirty="0"/>
              <a:t>表示本地主机和包含对象的服务器之间的</a:t>
            </a:r>
            <a:r>
              <a:rPr lang="en-US" altLang="zh-CN" sz="2000" dirty="0"/>
              <a:t>RTT</a:t>
            </a:r>
            <a:r>
              <a:rPr lang="zh-CN" altLang="en-US" sz="2000" dirty="0"/>
              <a:t>值。假定该对象传输时间为零，则从该客户点击该超链接到它接收到该对象需要多长时间</a:t>
            </a:r>
            <a:r>
              <a:rPr lang="zh-CN" altLang="en-US" sz="2000" dirty="0" smtClean="0"/>
              <a:t>？</a:t>
            </a:r>
            <a:endParaRPr lang="en-US" altLang="zh-CN" sz="2000" smtClean="0"/>
          </a:p>
          <a:p>
            <a:endParaRPr lang="zh-CN" altLang="en-US" sz="2000" dirty="0"/>
          </a:p>
          <a:p>
            <a:endParaRPr lang="zh-CN" altLang="en-US" sz="2000" dirty="0"/>
          </a:p>
          <a:p>
            <a:r>
              <a:rPr lang="zh-CN" altLang="en-US" sz="2000" dirty="0"/>
              <a:t>参照习题</a:t>
            </a:r>
            <a:r>
              <a:rPr lang="en-US" altLang="zh-CN" sz="2000" dirty="0"/>
              <a:t>P7,</a:t>
            </a:r>
            <a:r>
              <a:rPr lang="zh-CN" altLang="en-US" sz="2000" dirty="0"/>
              <a:t>假定在同一服务器上某</a:t>
            </a:r>
            <a:r>
              <a:rPr lang="en-US" altLang="zh-CN" sz="2000" dirty="0"/>
              <a:t>HTML</a:t>
            </a:r>
            <a:r>
              <a:rPr lang="zh-CN" altLang="en-US" sz="2000" dirty="0"/>
              <a:t>文件引用了 </a:t>
            </a:r>
            <a:r>
              <a:rPr lang="en-US" altLang="zh-CN" sz="2000" dirty="0"/>
              <a:t>8</a:t>
            </a:r>
            <a:r>
              <a:rPr lang="zh-CN" altLang="en-US" sz="2000" dirty="0"/>
              <a:t>个非常小的对象。忽略发送时间，在下列情况下需要多长时间：</a:t>
            </a:r>
          </a:p>
          <a:p>
            <a:r>
              <a:rPr lang="en-US" altLang="zh-CN" sz="2000" dirty="0"/>
              <a:t>(1)</a:t>
            </a:r>
            <a:r>
              <a:rPr lang="zh-CN" altLang="en-US" sz="2000" dirty="0"/>
              <a:t>没有并行</a:t>
            </a:r>
            <a:r>
              <a:rPr lang="en-US" altLang="zh-CN" sz="2000" dirty="0"/>
              <a:t>TCP</a:t>
            </a:r>
            <a:r>
              <a:rPr lang="zh-CN" altLang="en-US" sz="2000" dirty="0"/>
              <a:t>连接的非持续</a:t>
            </a:r>
            <a:r>
              <a:rPr lang="en-US" altLang="zh-CN" sz="2000" dirty="0"/>
              <a:t>HTTP</a:t>
            </a:r>
            <a:r>
              <a:rPr lang="zh-CN" altLang="en-US" sz="2000" dirty="0"/>
              <a:t>。</a:t>
            </a:r>
          </a:p>
          <a:p>
            <a:r>
              <a:rPr lang="en-US" altLang="zh-CN" sz="2000" dirty="0"/>
              <a:t>(2)</a:t>
            </a:r>
            <a:r>
              <a:rPr lang="zh-CN" altLang="en-US" sz="2000" dirty="0"/>
              <a:t>配置有</a:t>
            </a:r>
            <a:r>
              <a:rPr lang="en-US" altLang="zh-CN" sz="2000" dirty="0"/>
              <a:t>5</a:t>
            </a:r>
            <a:r>
              <a:rPr lang="zh-CN" altLang="en-US" sz="2000" dirty="0"/>
              <a:t>个并行连接的非持续</a:t>
            </a:r>
            <a:r>
              <a:rPr lang="en-US" altLang="zh-CN" sz="2000" dirty="0"/>
              <a:t>HTTP</a:t>
            </a:r>
            <a:r>
              <a:rPr lang="zh-CN" altLang="en-US" sz="2000" dirty="0"/>
              <a:t>。</a:t>
            </a:r>
          </a:p>
          <a:p>
            <a:r>
              <a:rPr lang="en-US" altLang="zh-CN" sz="2000" dirty="0"/>
              <a:t>(3)</a:t>
            </a:r>
            <a:r>
              <a:rPr lang="zh-CN" altLang="en-US" sz="2000" dirty="0"/>
              <a:t>持续</a:t>
            </a:r>
            <a:r>
              <a:rPr lang="en-US" altLang="zh-CN" sz="2000" dirty="0"/>
              <a:t>HTTP.</a:t>
            </a:r>
            <a:endParaRPr lang="zh-CN" altLang="en-US" sz="2000" dirty="0"/>
          </a:p>
        </p:txBody>
      </p:sp>
    </p:spTree>
    <p:extLst>
      <p:ext uri="{BB962C8B-B14F-4D97-AF65-F5344CB8AC3E}">
        <p14:creationId xmlns:p14="http://schemas.microsoft.com/office/powerpoint/2010/main" val="4131176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4" name="矩形 3"/>
          <p:cNvSpPr/>
          <p:nvPr/>
        </p:nvSpPr>
        <p:spPr>
          <a:xfrm>
            <a:off x="310605" y="388486"/>
            <a:ext cx="11593220" cy="2246769"/>
          </a:xfrm>
          <a:prstGeom prst="rect">
            <a:avLst/>
          </a:prstGeom>
        </p:spPr>
        <p:txBody>
          <a:bodyPr wrap="square">
            <a:spAutoFit/>
          </a:bodyPr>
          <a:lstStyle/>
          <a:p>
            <a:r>
              <a:rPr lang="zh-CN" altLang="en-US" sz="2000" dirty="0"/>
              <a:t>考虑图</a:t>
            </a:r>
            <a:r>
              <a:rPr lang="en-US" altLang="zh-CN" sz="2000" dirty="0"/>
              <a:t>2-12,</a:t>
            </a:r>
            <a:r>
              <a:rPr lang="zh-CN" altLang="en-US" sz="2000" dirty="0"/>
              <a:t>其中有一个机构的网络和因特网相连。假定对象的平均长度为</a:t>
            </a:r>
            <a:r>
              <a:rPr lang="en-US" altLang="zh-CN" sz="2000" dirty="0"/>
              <a:t>850 000bits</a:t>
            </a:r>
            <a:r>
              <a:rPr lang="zh-CN" altLang="en-US" sz="2000" dirty="0"/>
              <a:t>，从这个机构网的浏览器到初始服务器的平均请求率是每秒</a:t>
            </a:r>
            <a:r>
              <a:rPr lang="en-US" altLang="zh-CN" sz="2000" dirty="0"/>
              <a:t>16</a:t>
            </a:r>
            <a:r>
              <a:rPr lang="zh-CN" altLang="en-US" sz="2000" dirty="0"/>
              <a:t>个请求。还</a:t>
            </a:r>
            <a:r>
              <a:rPr lang="zh-CN" altLang="en-US" sz="2000" dirty="0" smtClean="0"/>
              <a:t>假定</a:t>
            </a:r>
            <a:r>
              <a:rPr lang="zh-CN" altLang="en-US" sz="2000" dirty="0"/>
              <a:t>从接入链路的因特网一侧的路由器转发一个</a:t>
            </a:r>
            <a:r>
              <a:rPr lang="en-US" altLang="zh-CN" sz="2000" dirty="0"/>
              <a:t>HTTP</a:t>
            </a:r>
            <a:r>
              <a:rPr lang="zh-CN" altLang="en-US" sz="2000" dirty="0"/>
              <a:t>请求开始，到接收到其响应的平均时间是</a:t>
            </a:r>
            <a:r>
              <a:rPr lang="en-US" altLang="zh-CN" sz="2000" dirty="0"/>
              <a:t>3</a:t>
            </a:r>
            <a:r>
              <a:rPr lang="zh-CN" altLang="en-US" sz="2000" dirty="0"/>
              <a:t>秒。将总的平均响应时间建模为平均接人时延（即从因特网路由器到机构路由器的时延）和平均因特网时延之和。对于平均接入时延，使用△</a:t>
            </a:r>
            <a:r>
              <a:rPr lang="en-US" altLang="zh-CN" sz="2000" dirty="0"/>
              <a:t>/</a:t>
            </a:r>
            <a:r>
              <a:rPr lang="zh-CN" altLang="en-US" sz="2000" dirty="0"/>
              <a:t>（</a:t>
            </a:r>
            <a:r>
              <a:rPr lang="en-US" altLang="zh-CN" sz="2000" dirty="0"/>
              <a:t>1-△B</a:t>
            </a:r>
            <a:r>
              <a:rPr lang="zh-CN" altLang="en-US" sz="2000" dirty="0"/>
              <a:t>），式中△是跨越接入链路发送一个对象的平均时间，</a:t>
            </a:r>
            <a:r>
              <a:rPr lang="en-US" altLang="zh-CN" sz="2000" dirty="0"/>
              <a:t>B</a:t>
            </a:r>
            <a:r>
              <a:rPr lang="zh-CN" altLang="en-US" sz="2000" dirty="0"/>
              <a:t>是对象对该接入链路的平均到达率。</a:t>
            </a:r>
          </a:p>
          <a:p>
            <a:r>
              <a:rPr lang="en-US" altLang="zh-CN" sz="2000" dirty="0"/>
              <a:t>(1)</a:t>
            </a:r>
            <a:r>
              <a:rPr lang="zh-CN" altLang="en-US" sz="2000" dirty="0"/>
              <a:t>求出总的平均响应时间。</a:t>
            </a:r>
          </a:p>
          <a:p>
            <a:r>
              <a:rPr lang="en-US" altLang="zh-CN" sz="2000" dirty="0"/>
              <a:t>(2)</a:t>
            </a:r>
            <a:r>
              <a:rPr lang="zh-CN" altLang="en-US" sz="2000" dirty="0"/>
              <a:t>现在假定在这个机构</a:t>
            </a:r>
            <a:r>
              <a:rPr lang="en-US" altLang="zh-CN" sz="2000" dirty="0"/>
              <a:t>LAN</a:t>
            </a:r>
            <a:r>
              <a:rPr lang="zh-CN" altLang="en-US" sz="2000" dirty="0"/>
              <a:t>中安装了一个缓存器。</a:t>
            </a:r>
            <a:r>
              <a:rPr lang="zh-CN" altLang="en-US" sz="2000" dirty="0" smtClean="0"/>
              <a:t>假定</a:t>
            </a:r>
            <a:r>
              <a:rPr lang="zh-CN" altLang="en-US" sz="2000" dirty="0" smtClean="0">
                <a:solidFill>
                  <a:srgbClr val="FF0000"/>
                </a:solidFill>
              </a:rPr>
              <a:t>未</a:t>
            </a:r>
            <a:r>
              <a:rPr lang="zh-CN" altLang="en-US" sz="2000" dirty="0" smtClean="0"/>
              <a:t>命中率</a:t>
            </a:r>
            <a:r>
              <a:rPr lang="zh-CN" altLang="en-US" sz="2000" dirty="0"/>
              <a:t>为</a:t>
            </a:r>
            <a:r>
              <a:rPr lang="en-US" altLang="zh-CN" sz="2000" dirty="0"/>
              <a:t>0.4,</a:t>
            </a:r>
            <a:r>
              <a:rPr lang="zh-CN" altLang="en-US" sz="2000" dirty="0"/>
              <a:t>求出总的响应时间。</a:t>
            </a:r>
          </a:p>
        </p:txBody>
      </p:sp>
      <p:grpSp>
        <p:nvGrpSpPr>
          <p:cNvPr id="6" name="Group 113">
            <a:extLst>
              <a:ext uri="{FF2B5EF4-FFF2-40B4-BE49-F238E27FC236}">
                <a16:creationId xmlns:a16="http://schemas.microsoft.com/office/drawing/2014/main" id="{4D2A35E9-E91C-B64A-8FD6-CB7B3B0527FF}"/>
              </a:ext>
            </a:extLst>
          </p:cNvPr>
          <p:cNvGrpSpPr>
            <a:grpSpLocks/>
          </p:cNvGrpSpPr>
          <p:nvPr/>
        </p:nvGrpSpPr>
        <p:grpSpPr bwMode="auto">
          <a:xfrm>
            <a:off x="9010283" y="2848098"/>
            <a:ext cx="2893542" cy="3409060"/>
            <a:chOff x="2930" y="688"/>
            <a:chExt cx="2633" cy="3058"/>
          </a:xfrm>
        </p:grpSpPr>
        <p:sp>
          <p:nvSpPr>
            <p:cNvPr id="7" name="Line 4">
              <a:extLst>
                <a:ext uri="{FF2B5EF4-FFF2-40B4-BE49-F238E27FC236}">
                  <a16:creationId xmlns:a16="http://schemas.microsoft.com/office/drawing/2014/main" id="{A80F8EFB-A370-D44C-A7D7-B4258F3736D9}"/>
                </a:ext>
              </a:extLst>
            </p:cNvPr>
            <p:cNvSpPr>
              <a:spLocks noChangeShapeType="1"/>
            </p:cNvSpPr>
            <p:nvPr/>
          </p:nvSpPr>
          <p:spPr bwMode="auto">
            <a:xfrm>
              <a:off x="3205" y="1379"/>
              <a:ext cx="180" cy="72"/>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grpSp>
          <p:nvGrpSpPr>
            <p:cNvPr id="8" name="Group 13">
              <a:extLst>
                <a:ext uri="{FF2B5EF4-FFF2-40B4-BE49-F238E27FC236}">
                  <a16:creationId xmlns:a16="http://schemas.microsoft.com/office/drawing/2014/main" id="{B36385CE-C6C8-5846-B0AE-7E8451CAAACB}"/>
                </a:ext>
              </a:extLst>
            </p:cNvPr>
            <p:cNvGrpSpPr>
              <a:grpSpLocks/>
            </p:cNvGrpSpPr>
            <p:nvPr/>
          </p:nvGrpSpPr>
          <p:grpSpPr bwMode="auto">
            <a:xfrm>
              <a:off x="3086" y="1142"/>
              <a:ext cx="116" cy="341"/>
              <a:chOff x="3086" y="1142"/>
              <a:chExt cx="116" cy="341"/>
            </a:xfrm>
          </p:grpSpPr>
          <p:sp>
            <p:nvSpPr>
              <p:cNvPr id="108" name="AutoShape 5">
                <a:extLst>
                  <a:ext uri="{FF2B5EF4-FFF2-40B4-BE49-F238E27FC236}">
                    <a16:creationId xmlns:a16="http://schemas.microsoft.com/office/drawing/2014/main" id="{B3A06050-EDC1-1D4B-96CC-36FC67DF066A}"/>
                  </a:ext>
                </a:extLst>
              </p:cNvPr>
              <p:cNvSpPr>
                <a:spLocks noChangeArrowheads="1"/>
              </p:cNvSpPr>
              <p:nvPr/>
            </p:nvSpPr>
            <p:spPr bwMode="auto">
              <a:xfrm>
                <a:off x="3086" y="1404"/>
                <a:ext cx="116" cy="79"/>
              </a:xfrm>
              <a:prstGeom prst="parallelogram">
                <a:avLst>
                  <a:gd name="adj" fmla="val 56552"/>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09" name="Rectangle 6">
                <a:extLst>
                  <a:ext uri="{FF2B5EF4-FFF2-40B4-BE49-F238E27FC236}">
                    <a16:creationId xmlns:a16="http://schemas.microsoft.com/office/drawing/2014/main" id="{0A83EAAE-828F-F843-ADE6-3937E27E0432}"/>
                  </a:ext>
                </a:extLst>
              </p:cNvPr>
              <p:cNvSpPr>
                <a:spLocks noChangeArrowheads="1"/>
              </p:cNvSpPr>
              <p:nvPr/>
            </p:nvSpPr>
            <p:spPr bwMode="auto">
              <a:xfrm>
                <a:off x="3145" y="1143"/>
                <a:ext cx="53" cy="263"/>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10" name="Rectangle 7">
                <a:extLst>
                  <a:ext uri="{FF2B5EF4-FFF2-40B4-BE49-F238E27FC236}">
                    <a16:creationId xmlns:a16="http://schemas.microsoft.com/office/drawing/2014/main" id="{43960E89-44C8-BC49-88C8-E90CC8FE1AB9}"/>
                  </a:ext>
                </a:extLst>
              </p:cNvPr>
              <p:cNvSpPr>
                <a:spLocks noChangeArrowheads="1"/>
              </p:cNvSpPr>
              <p:nvPr/>
            </p:nvSpPr>
            <p:spPr bwMode="auto">
              <a:xfrm>
                <a:off x="3088" y="1219"/>
                <a:ext cx="71" cy="261"/>
              </a:xfrm>
              <a:prstGeom prst="rect">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11" name="AutoShape 8">
                <a:extLst>
                  <a:ext uri="{FF2B5EF4-FFF2-40B4-BE49-F238E27FC236}">
                    <a16:creationId xmlns:a16="http://schemas.microsoft.com/office/drawing/2014/main" id="{A23C6F44-357E-7741-A64C-0DAAAE5D28D4}"/>
                  </a:ext>
                </a:extLst>
              </p:cNvPr>
              <p:cNvSpPr>
                <a:spLocks noChangeArrowheads="1"/>
              </p:cNvSpPr>
              <p:nvPr/>
            </p:nvSpPr>
            <p:spPr bwMode="auto">
              <a:xfrm>
                <a:off x="3087" y="1142"/>
                <a:ext cx="114" cy="77"/>
              </a:xfrm>
              <a:prstGeom prst="parallelogram">
                <a:avLst>
                  <a:gd name="adj" fmla="val 57021"/>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12" name="Line 9">
                <a:extLst>
                  <a:ext uri="{FF2B5EF4-FFF2-40B4-BE49-F238E27FC236}">
                    <a16:creationId xmlns:a16="http://schemas.microsoft.com/office/drawing/2014/main" id="{96E8781C-3A1F-4E4B-AF08-02B06E380854}"/>
                  </a:ext>
                </a:extLst>
              </p:cNvPr>
              <p:cNvSpPr>
                <a:spLocks noChangeShapeType="1"/>
              </p:cNvSpPr>
              <p:nvPr/>
            </p:nvSpPr>
            <p:spPr bwMode="auto">
              <a:xfrm>
                <a:off x="3202" y="1147"/>
                <a:ext cx="0" cy="25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113" name="Line 10">
                <a:extLst>
                  <a:ext uri="{FF2B5EF4-FFF2-40B4-BE49-F238E27FC236}">
                    <a16:creationId xmlns:a16="http://schemas.microsoft.com/office/drawing/2014/main" id="{F2EB0367-AFDD-1C46-A8A2-FD12228192D7}"/>
                  </a:ext>
                </a:extLst>
              </p:cNvPr>
              <p:cNvSpPr>
                <a:spLocks noChangeShapeType="1"/>
              </p:cNvSpPr>
              <p:nvPr/>
            </p:nvSpPr>
            <p:spPr bwMode="auto">
              <a:xfrm flipH="1">
                <a:off x="3160" y="1404"/>
                <a:ext cx="42" cy="7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114" name="Rectangle 11">
                <a:extLst>
                  <a:ext uri="{FF2B5EF4-FFF2-40B4-BE49-F238E27FC236}">
                    <a16:creationId xmlns:a16="http://schemas.microsoft.com/office/drawing/2014/main" id="{7EFE9D0E-F861-6440-9A87-5C88E202BB7F}"/>
                  </a:ext>
                </a:extLst>
              </p:cNvPr>
              <p:cNvSpPr>
                <a:spLocks noChangeArrowheads="1"/>
              </p:cNvSpPr>
              <p:nvPr/>
            </p:nvSpPr>
            <p:spPr bwMode="auto">
              <a:xfrm>
                <a:off x="3097" y="1253"/>
                <a:ext cx="47" cy="150"/>
              </a:xfrm>
              <a:prstGeom prst="rect">
                <a:avLst/>
              </a:prstGeom>
              <a:solidFill>
                <a:schemeClr val="accent2"/>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15" name="Rectangle 12">
                <a:extLst>
                  <a:ext uri="{FF2B5EF4-FFF2-40B4-BE49-F238E27FC236}">
                    <a16:creationId xmlns:a16="http://schemas.microsoft.com/office/drawing/2014/main" id="{E406E2A0-B2C5-0547-B6B8-D7A85DCD5CE7}"/>
                  </a:ext>
                </a:extLst>
              </p:cNvPr>
              <p:cNvSpPr>
                <a:spLocks noChangeArrowheads="1"/>
              </p:cNvSpPr>
              <p:nvPr/>
            </p:nvSpPr>
            <p:spPr bwMode="auto">
              <a:xfrm>
                <a:off x="3103" y="1298"/>
                <a:ext cx="37" cy="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grpSp>
        <p:grpSp>
          <p:nvGrpSpPr>
            <p:cNvPr id="9" name="Group 22">
              <a:extLst>
                <a:ext uri="{FF2B5EF4-FFF2-40B4-BE49-F238E27FC236}">
                  <a16:creationId xmlns:a16="http://schemas.microsoft.com/office/drawing/2014/main" id="{1955C866-8ADE-5445-88B2-4B590445A055}"/>
                </a:ext>
              </a:extLst>
            </p:cNvPr>
            <p:cNvGrpSpPr>
              <a:grpSpLocks/>
            </p:cNvGrpSpPr>
            <p:nvPr/>
          </p:nvGrpSpPr>
          <p:grpSpPr bwMode="auto">
            <a:xfrm>
              <a:off x="3668" y="800"/>
              <a:ext cx="116" cy="341"/>
              <a:chOff x="3668" y="800"/>
              <a:chExt cx="116" cy="341"/>
            </a:xfrm>
          </p:grpSpPr>
          <p:sp>
            <p:nvSpPr>
              <p:cNvPr id="100" name="AutoShape 14">
                <a:extLst>
                  <a:ext uri="{FF2B5EF4-FFF2-40B4-BE49-F238E27FC236}">
                    <a16:creationId xmlns:a16="http://schemas.microsoft.com/office/drawing/2014/main" id="{435A2A2D-E000-0E49-8D24-47D96D3CF20E}"/>
                  </a:ext>
                </a:extLst>
              </p:cNvPr>
              <p:cNvSpPr>
                <a:spLocks noChangeArrowheads="1"/>
              </p:cNvSpPr>
              <p:nvPr/>
            </p:nvSpPr>
            <p:spPr bwMode="auto">
              <a:xfrm>
                <a:off x="3668" y="1062"/>
                <a:ext cx="116" cy="79"/>
              </a:xfrm>
              <a:prstGeom prst="parallelogram">
                <a:avLst>
                  <a:gd name="adj" fmla="val 56552"/>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01" name="Rectangle 15">
                <a:extLst>
                  <a:ext uri="{FF2B5EF4-FFF2-40B4-BE49-F238E27FC236}">
                    <a16:creationId xmlns:a16="http://schemas.microsoft.com/office/drawing/2014/main" id="{2A27CBCF-C75E-AC45-8E0D-D0A1C36EF225}"/>
                  </a:ext>
                </a:extLst>
              </p:cNvPr>
              <p:cNvSpPr>
                <a:spLocks noChangeArrowheads="1"/>
              </p:cNvSpPr>
              <p:nvPr/>
            </p:nvSpPr>
            <p:spPr bwMode="auto">
              <a:xfrm>
                <a:off x="3727" y="801"/>
                <a:ext cx="53" cy="263"/>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02" name="Rectangle 16">
                <a:extLst>
                  <a:ext uri="{FF2B5EF4-FFF2-40B4-BE49-F238E27FC236}">
                    <a16:creationId xmlns:a16="http://schemas.microsoft.com/office/drawing/2014/main" id="{78021CD7-BA97-684A-AB72-163295963EFD}"/>
                  </a:ext>
                </a:extLst>
              </p:cNvPr>
              <p:cNvSpPr>
                <a:spLocks noChangeArrowheads="1"/>
              </p:cNvSpPr>
              <p:nvPr/>
            </p:nvSpPr>
            <p:spPr bwMode="auto">
              <a:xfrm>
                <a:off x="3670" y="877"/>
                <a:ext cx="71" cy="261"/>
              </a:xfrm>
              <a:prstGeom prst="rect">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03" name="AutoShape 17">
                <a:extLst>
                  <a:ext uri="{FF2B5EF4-FFF2-40B4-BE49-F238E27FC236}">
                    <a16:creationId xmlns:a16="http://schemas.microsoft.com/office/drawing/2014/main" id="{FA7434BE-3A05-F74F-B667-1BB05B5AE01C}"/>
                  </a:ext>
                </a:extLst>
              </p:cNvPr>
              <p:cNvSpPr>
                <a:spLocks noChangeArrowheads="1"/>
              </p:cNvSpPr>
              <p:nvPr/>
            </p:nvSpPr>
            <p:spPr bwMode="auto">
              <a:xfrm>
                <a:off x="3669" y="800"/>
                <a:ext cx="114" cy="77"/>
              </a:xfrm>
              <a:prstGeom prst="parallelogram">
                <a:avLst>
                  <a:gd name="adj" fmla="val 57021"/>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04" name="Line 18">
                <a:extLst>
                  <a:ext uri="{FF2B5EF4-FFF2-40B4-BE49-F238E27FC236}">
                    <a16:creationId xmlns:a16="http://schemas.microsoft.com/office/drawing/2014/main" id="{55507D3B-7176-E142-8F3F-90ED98AC9AB8}"/>
                  </a:ext>
                </a:extLst>
              </p:cNvPr>
              <p:cNvSpPr>
                <a:spLocks noChangeShapeType="1"/>
              </p:cNvSpPr>
              <p:nvPr/>
            </p:nvSpPr>
            <p:spPr bwMode="auto">
              <a:xfrm>
                <a:off x="3784" y="805"/>
                <a:ext cx="0" cy="25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105" name="Line 19">
                <a:extLst>
                  <a:ext uri="{FF2B5EF4-FFF2-40B4-BE49-F238E27FC236}">
                    <a16:creationId xmlns:a16="http://schemas.microsoft.com/office/drawing/2014/main" id="{CEBE768E-4127-9A4E-B7C1-6C64FE42540B}"/>
                  </a:ext>
                </a:extLst>
              </p:cNvPr>
              <p:cNvSpPr>
                <a:spLocks noChangeShapeType="1"/>
              </p:cNvSpPr>
              <p:nvPr/>
            </p:nvSpPr>
            <p:spPr bwMode="auto">
              <a:xfrm flipH="1">
                <a:off x="3742" y="1062"/>
                <a:ext cx="42" cy="7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106" name="Rectangle 20">
                <a:extLst>
                  <a:ext uri="{FF2B5EF4-FFF2-40B4-BE49-F238E27FC236}">
                    <a16:creationId xmlns:a16="http://schemas.microsoft.com/office/drawing/2014/main" id="{9F3D45A4-6080-5148-A2B6-2A254C2A4330}"/>
                  </a:ext>
                </a:extLst>
              </p:cNvPr>
              <p:cNvSpPr>
                <a:spLocks noChangeArrowheads="1"/>
              </p:cNvSpPr>
              <p:nvPr/>
            </p:nvSpPr>
            <p:spPr bwMode="auto">
              <a:xfrm>
                <a:off x="3679" y="911"/>
                <a:ext cx="47" cy="150"/>
              </a:xfrm>
              <a:prstGeom prst="rect">
                <a:avLst/>
              </a:prstGeom>
              <a:solidFill>
                <a:schemeClr val="accent2"/>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107" name="Rectangle 21">
                <a:extLst>
                  <a:ext uri="{FF2B5EF4-FFF2-40B4-BE49-F238E27FC236}">
                    <a16:creationId xmlns:a16="http://schemas.microsoft.com/office/drawing/2014/main" id="{D1F2C02F-FA63-FB4A-A47B-3C2583E10C79}"/>
                  </a:ext>
                </a:extLst>
              </p:cNvPr>
              <p:cNvSpPr>
                <a:spLocks noChangeArrowheads="1"/>
              </p:cNvSpPr>
              <p:nvPr/>
            </p:nvSpPr>
            <p:spPr bwMode="auto">
              <a:xfrm>
                <a:off x="3685" y="956"/>
                <a:ext cx="37" cy="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grpSp>
        <p:grpSp>
          <p:nvGrpSpPr>
            <p:cNvPr id="10" name="Group 31">
              <a:extLst>
                <a:ext uri="{FF2B5EF4-FFF2-40B4-BE49-F238E27FC236}">
                  <a16:creationId xmlns:a16="http://schemas.microsoft.com/office/drawing/2014/main" id="{91D7C523-63A9-7B4A-9847-1A9AED4A5B6F}"/>
                </a:ext>
              </a:extLst>
            </p:cNvPr>
            <p:cNvGrpSpPr>
              <a:grpSpLocks/>
            </p:cNvGrpSpPr>
            <p:nvPr/>
          </p:nvGrpSpPr>
          <p:grpSpPr bwMode="auto">
            <a:xfrm>
              <a:off x="4094" y="818"/>
              <a:ext cx="116" cy="341"/>
              <a:chOff x="4094" y="818"/>
              <a:chExt cx="116" cy="341"/>
            </a:xfrm>
          </p:grpSpPr>
          <p:sp>
            <p:nvSpPr>
              <p:cNvPr id="92" name="AutoShape 23">
                <a:extLst>
                  <a:ext uri="{FF2B5EF4-FFF2-40B4-BE49-F238E27FC236}">
                    <a16:creationId xmlns:a16="http://schemas.microsoft.com/office/drawing/2014/main" id="{3BD46B25-3DFE-7640-B02C-D5E8ED7A734B}"/>
                  </a:ext>
                </a:extLst>
              </p:cNvPr>
              <p:cNvSpPr>
                <a:spLocks noChangeArrowheads="1"/>
              </p:cNvSpPr>
              <p:nvPr/>
            </p:nvSpPr>
            <p:spPr bwMode="auto">
              <a:xfrm>
                <a:off x="4094" y="1080"/>
                <a:ext cx="116" cy="79"/>
              </a:xfrm>
              <a:prstGeom prst="parallelogram">
                <a:avLst>
                  <a:gd name="adj" fmla="val 56552"/>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93" name="Rectangle 24">
                <a:extLst>
                  <a:ext uri="{FF2B5EF4-FFF2-40B4-BE49-F238E27FC236}">
                    <a16:creationId xmlns:a16="http://schemas.microsoft.com/office/drawing/2014/main" id="{78787D36-9DDD-CF4E-9BFB-C98CCA6D463F}"/>
                  </a:ext>
                </a:extLst>
              </p:cNvPr>
              <p:cNvSpPr>
                <a:spLocks noChangeArrowheads="1"/>
              </p:cNvSpPr>
              <p:nvPr/>
            </p:nvSpPr>
            <p:spPr bwMode="auto">
              <a:xfrm>
                <a:off x="4153" y="819"/>
                <a:ext cx="53" cy="263"/>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94" name="Rectangle 25">
                <a:extLst>
                  <a:ext uri="{FF2B5EF4-FFF2-40B4-BE49-F238E27FC236}">
                    <a16:creationId xmlns:a16="http://schemas.microsoft.com/office/drawing/2014/main" id="{E80474C0-2976-D14A-80EC-D83795C34C58}"/>
                  </a:ext>
                </a:extLst>
              </p:cNvPr>
              <p:cNvSpPr>
                <a:spLocks noChangeArrowheads="1"/>
              </p:cNvSpPr>
              <p:nvPr/>
            </p:nvSpPr>
            <p:spPr bwMode="auto">
              <a:xfrm>
                <a:off x="4096" y="895"/>
                <a:ext cx="71" cy="261"/>
              </a:xfrm>
              <a:prstGeom prst="rect">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95" name="AutoShape 26">
                <a:extLst>
                  <a:ext uri="{FF2B5EF4-FFF2-40B4-BE49-F238E27FC236}">
                    <a16:creationId xmlns:a16="http://schemas.microsoft.com/office/drawing/2014/main" id="{97E22EA4-F894-1D4B-96B7-53D91F3365AA}"/>
                  </a:ext>
                </a:extLst>
              </p:cNvPr>
              <p:cNvSpPr>
                <a:spLocks noChangeArrowheads="1"/>
              </p:cNvSpPr>
              <p:nvPr/>
            </p:nvSpPr>
            <p:spPr bwMode="auto">
              <a:xfrm>
                <a:off x="4095" y="818"/>
                <a:ext cx="114" cy="77"/>
              </a:xfrm>
              <a:prstGeom prst="parallelogram">
                <a:avLst>
                  <a:gd name="adj" fmla="val 57021"/>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96" name="Line 27">
                <a:extLst>
                  <a:ext uri="{FF2B5EF4-FFF2-40B4-BE49-F238E27FC236}">
                    <a16:creationId xmlns:a16="http://schemas.microsoft.com/office/drawing/2014/main" id="{44FFE7AA-8FFA-BF42-89C6-000761E42835}"/>
                  </a:ext>
                </a:extLst>
              </p:cNvPr>
              <p:cNvSpPr>
                <a:spLocks noChangeShapeType="1"/>
              </p:cNvSpPr>
              <p:nvPr/>
            </p:nvSpPr>
            <p:spPr bwMode="auto">
              <a:xfrm>
                <a:off x="4210" y="823"/>
                <a:ext cx="0" cy="25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97" name="Line 28">
                <a:extLst>
                  <a:ext uri="{FF2B5EF4-FFF2-40B4-BE49-F238E27FC236}">
                    <a16:creationId xmlns:a16="http://schemas.microsoft.com/office/drawing/2014/main" id="{9A265927-E72D-7D46-8B66-20AE5FEE5E9F}"/>
                  </a:ext>
                </a:extLst>
              </p:cNvPr>
              <p:cNvSpPr>
                <a:spLocks noChangeShapeType="1"/>
              </p:cNvSpPr>
              <p:nvPr/>
            </p:nvSpPr>
            <p:spPr bwMode="auto">
              <a:xfrm flipH="1">
                <a:off x="4168" y="1080"/>
                <a:ext cx="42" cy="7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98" name="Rectangle 29">
                <a:extLst>
                  <a:ext uri="{FF2B5EF4-FFF2-40B4-BE49-F238E27FC236}">
                    <a16:creationId xmlns:a16="http://schemas.microsoft.com/office/drawing/2014/main" id="{D8B5260E-972F-3348-831E-6B67CBD76EB4}"/>
                  </a:ext>
                </a:extLst>
              </p:cNvPr>
              <p:cNvSpPr>
                <a:spLocks noChangeArrowheads="1"/>
              </p:cNvSpPr>
              <p:nvPr/>
            </p:nvSpPr>
            <p:spPr bwMode="auto">
              <a:xfrm>
                <a:off x="4105" y="929"/>
                <a:ext cx="47" cy="150"/>
              </a:xfrm>
              <a:prstGeom prst="rect">
                <a:avLst/>
              </a:prstGeom>
              <a:solidFill>
                <a:schemeClr val="accent2"/>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99" name="Rectangle 30">
                <a:extLst>
                  <a:ext uri="{FF2B5EF4-FFF2-40B4-BE49-F238E27FC236}">
                    <a16:creationId xmlns:a16="http://schemas.microsoft.com/office/drawing/2014/main" id="{917A380D-753A-E345-8B00-1DFE899DCDC1}"/>
                  </a:ext>
                </a:extLst>
              </p:cNvPr>
              <p:cNvSpPr>
                <a:spLocks noChangeArrowheads="1"/>
              </p:cNvSpPr>
              <p:nvPr/>
            </p:nvSpPr>
            <p:spPr bwMode="auto">
              <a:xfrm>
                <a:off x="4111" y="974"/>
                <a:ext cx="37" cy="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grpSp>
        <p:grpSp>
          <p:nvGrpSpPr>
            <p:cNvPr id="11" name="Group 40">
              <a:extLst>
                <a:ext uri="{FF2B5EF4-FFF2-40B4-BE49-F238E27FC236}">
                  <a16:creationId xmlns:a16="http://schemas.microsoft.com/office/drawing/2014/main" id="{861E7D65-56AA-BC41-862E-74259A15C94B}"/>
                </a:ext>
              </a:extLst>
            </p:cNvPr>
            <p:cNvGrpSpPr>
              <a:grpSpLocks/>
            </p:cNvGrpSpPr>
            <p:nvPr/>
          </p:nvGrpSpPr>
          <p:grpSpPr bwMode="auto">
            <a:xfrm>
              <a:off x="4460" y="932"/>
              <a:ext cx="116" cy="341"/>
              <a:chOff x="4460" y="932"/>
              <a:chExt cx="116" cy="341"/>
            </a:xfrm>
          </p:grpSpPr>
          <p:sp>
            <p:nvSpPr>
              <p:cNvPr id="84" name="AutoShape 32">
                <a:extLst>
                  <a:ext uri="{FF2B5EF4-FFF2-40B4-BE49-F238E27FC236}">
                    <a16:creationId xmlns:a16="http://schemas.microsoft.com/office/drawing/2014/main" id="{8495800F-9CD8-AA4A-9360-BE05E73CEF0A}"/>
                  </a:ext>
                </a:extLst>
              </p:cNvPr>
              <p:cNvSpPr>
                <a:spLocks noChangeArrowheads="1"/>
              </p:cNvSpPr>
              <p:nvPr/>
            </p:nvSpPr>
            <p:spPr bwMode="auto">
              <a:xfrm>
                <a:off x="4460" y="1194"/>
                <a:ext cx="116" cy="79"/>
              </a:xfrm>
              <a:prstGeom prst="parallelogram">
                <a:avLst>
                  <a:gd name="adj" fmla="val 56552"/>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85" name="Rectangle 33">
                <a:extLst>
                  <a:ext uri="{FF2B5EF4-FFF2-40B4-BE49-F238E27FC236}">
                    <a16:creationId xmlns:a16="http://schemas.microsoft.com/office/drawing/2014/main" id="{1F6B47EB-08C5-4E43-9BBE-5EE5592A24FF}"/>
                  </a:ext>
                </a:extLst>
              </p:cNvPr>
              <p:cNvSpPr>
                <a:spLocks noChangeArrowheads="1"/>
              </p:cNvSpPr>
              <p:nvPr/>
            </p:nvSpPr>
            <p:spPr bwMode="auto">
              <a:xfrm>
                <a:off x="4519" y="933"/>
                <a:ext cx="53" cy="263"/>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86" name="Rectangle 34">
                <a:extLst>
                  <a:ext uri="{FF2B5EF4-FFF2-40B4-BE49-F238E27FC236}">
                    <a16:creationId xmlns:a16="http://schemas.microsoft.com/office/drawing/2014/main" id="{36F0F3E5-D25E-F041-8A47-53A2446A02C3}"/>
                  </a:ext>
                </a:extLst>
              </p:cNvPr>
              <p:cNvSpPr>
                <a:spLocks noChangeArrowheads="1"/>
              </p:cNvSpPr>
              <p:nvPr/>
            </p:nvSpPr>
            <p:spPr bwMode="auto">
              <a:xfrm>
                <a:off x="4462" y="1009"/>
                <a:ext cx="71" cy="261"/>
              </a:xfrm>
              <a:prstGeom prst="rect">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87" name="AutoShape 35">
                <a:extLst>
                  <a:ext uri="{FF2B5EF4-FFF2-40B4-BE49-F238E27FC236}">
                    <a16:creationId xmlns:a16="http://schemas.microsoft.com/office/drawing/2014/main" id="{9365C120-C630-224B-B5BC-EA1365402462}"/>
                  </a:ext>
                </a:extLst>
              </p:cNvPr>
              <p:cNvSpPr>
                <a:spLocks noChangeArrowheads="1"/>
              </p:cNvSpPr>
              <p:nvPr/>
            </p:nvSpPr>
            <p:spPr bwMode="auto">
              <a:xfrm>
                <a:off x="4461" y="932"/>
                <a:ext cx="114" cy="77"/>
              </a:xfrm>
              <a:prstGeom prst="parallelogram">
                <a:avLst>
                  <a:gd name="adj" fmla="val 57021"/>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88" name="Line 36">
                <a:extLst>
                  <a:ext uri="{FF2B5EF4-FFF2-40B4-BE49-F238E27FC236}">
                    <a16:creationId xmlns:a16="http://schemas.microsoft.com/office/drawing/2014/main" id="{B7597DE1-61E1-9842-8CEC-5DBA22C2D080}"/>
                  </a:ext>
                </a:extLst>
              </p:cNvPr>
              <p:cNvSpPr>
                <a:spLocks noChangeShapeType="1"/>
              </p:cNvSpPr>
              <p:nvPr/>
            </p:nvSpPr>
            <p:spPr bwMode="auto">
              <a:xfrm>
                <a:off x="4576" y="937"/>
                <a:ext cx="0" cy="25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89" name="Line 37">
                <a:extLst>
                  <a:ext uri="{FF2B5EF4-FFF2-40B4-BE49-F238E27FC236}">
                    <a16:creationId xmlns:a16="http://schemas.microsoft.com/office/drawing/2014/main" id="{EFA2BD39-1995-4547-9B64-D75DEECDE23A}"/>
                  </a:ext>
                </a:extLst>
              </p:cNvPr>
              <p:cNvSpPr>
                <a:spLocks noChangeShapeType="1"/>
              </p:cNvSpPr>
              <p:nvPr/>
            </p:nvSpPr>
            <p:spPr bwMode="auto">
              <a:xfrm flipH="1">
                <a:off x="4534" y="1194"/>
                <a:ext cx="42" cy="7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90" name="Rectangle 38">
                <a:extLst>
                  <a:ext uri="{FF2B5EF4-FFF2-40B4-BE49-F238E27FC236}">
                    <a16:creationId xmlns:a16="http://schemas.microsoft.com/office/drawing/2014/main" id="{3597145E-02E6-7741-BFB4-C84132B630EB}"/>
                  </a:ext>
                </a:extLst>
              </p:cNvPr>
              <p:cNvSpPr>
                <a:spLocks noChangeArrowheads="1"/>
              </p:cNvSpPr>
              <p:nvPr/>
            </p:nvSpPr>
            <p:spPr bwMode="auto">
              <a:xfrm>
                <a:off x="4471" y="1043"/>
                <a:ext cx="47" cy="150"/>
              </a:xfrm>
              <a:prstGeom prst="rect">
                <a:avLst/>
              </a:prstGeom>
              <a:solidFill>
                <a:schemeClr val="accent2"/>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91" name="Rectangle 39">
                <a:extLst>
                  <a:ext uri="{FF2B5EF4-FFF2-40B4-BE49-F238E27FC236}">
                    <a16:creationId xmlns:a16="http://schemas.microsoft.com/office/drawing/2014/main" id="{C9759803-CF56-8642-B9F2-64936814FC3E}"/>
                  </a:ext>
                </a:extLst>
              </p:cNvPr>
              <p:cNvSpPr>
                <a:spLocks noChangeArrowheads="1"/>
              </p:cNvSpPr>
              <p:nvPr/>
            </p:nvSpPr>
            <p:spPr bwMode="auto">
              <a:xfrm>
                <a:off x="4477" y="1088"/>
                <a:ext cx="37" cy="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grpSp>
        <p:grpSp>
          <p:nvGrpSpPr>
            <p:cNvPr id="12" name="Group 49">
              <a:extLst>
                <a:ext uri="{FF2B5EF4-FFF2-40B4-BE49-F238E27FC236}">
                  <a16:creationId xmlns:a16="http://schemas.microsoft.com/office/drawing/2014/main" id="{2A6C3E9D-F58F-DC44-A27E-E0381F4C649B}"/>
                </a:ext>
              </a:extLst>
            </p:cNvPr>
            <p:cNvGrpSpPr>
              <a:grpSpLocks/>
            </p:cNvGrpSpPr>
            <p:nvPr/>
          </p:nvGrpSpPr>
          <p:grpSpPr bwMode="auto">
            <a:xfrm>
              <a:off x="4658" y="1430"/>
              <a:ext cx="116" cy="341"/>
              <a:chOff x="4658" y="1430"/>
              <a:chExt cx="116" cy="341"/>
            </a:xfrm>
          </p:grpSpPr>
          <p:sp>
            <p:nvSpPr>
              <p:cNvPr id="76" name="AutoShape 41">
                <a:extLst>
                  <a:ext uri="{FF2B5EF4-FFF2-40B4-BE49-F238E27FC236}">
                    <a16:creationId xmlns:a16="http://schemas.microsoft.com/office/drawing/2014/main" id="{25390DC5-50B1-FB47-85F6-68D24796C7DD}"/>
                  </a:ext>
                </a:extLst>
              </p:cNvPr>
              <p:cNvSpPr>
                <a:spLocks noChangeArrowheads="1"/>
              </p:cNvSpPr>
              <p:nvPr/>
            </p:nvSpPr>
            <p:spPr bwMode="auto">
              <a:xfrm>
                <a:off x="4658" y="1692"/>
                <a:ext cx="116" cy="79"/>
              </a:xfrm>
              <a:prstGeom prst="parallelogram">
                <a:avLst>
                  <a:gd name="adj" fmla="val 56552"/>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77" name="Rectangle 42">
                <a:extLst>
                  <a:ext uri="{FF2B5EF4-FFF2-40B4-BE49-F238E27FC236}">
                    <a16:creationId xmlns:a16="http://schemas.microsoft.com/office/drawing/2014/main" id="{C66491B0-1994-DD44-912D-6B7A90223934}"/>
                  </a:ext>
                </a:extLst>
              </p:cNvPr>
              <p:cNvSpPr>
                <a:spLocks noChangeArrowheads="1"/>
              </p:cNvSpPr>
              <p:nvPr/>
            </p:nvSpPr>
            <p:spPr bwMode="auto">
              <a:xfrm>
                <a:off x="4717" y="1431"/>
                <a:ext cx="53" cy="263"/>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78" name="Rectangle 43">
                <a:extLst>
                  <a:ext uri="{FF2B5EF4-FFF2-40B4-BE49-F238E27FC236}">
                    <a16:creationId xmlns:a16="http://schemas.microsoft.com/office/drawing/2014/main" id="{60D644D4-D809-AB44-823B-DB6F3ABA25E4}"/>
                  </a:ext>
                </a:extLst>
              </p:cNvPr>
              <p:cNvSpPr>
                <a:spLocks noChangeArrowheads="1"/>
              </p:cNvSpPr>
              <p:nvPr/>
            </p:nvSpPr>
            <p:spPr bwMode="auto">
              <a:xfrm>
                <a:off x="4660" y="1507"/>
                <a:ext cx="71" cy="261"/>
              </a:xfrm>
              <a:prstGeom prst="rect">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79" name="AutoShape 44">
                <a:extLst>
                  <a:ext uri="{FF2B5EF4-FFF2-40B4-BE49-F238E27FC236}">
                    <a16:creationId xmlns:a16="http://schemas.microsoft.com/office/drawing/2014/main" id="{50B58BA5-9FA5-4D48-9518-7A16B63F5244}"/>
                  </a:ext>
                </a:extLst>
              </p:cNvPr>
              <p:cNvSpPr>
                <a:spLocks noChangeArrowheads="1"/>
              </p:cNvSpPr>
              <p:nvPr/>
            </p:nvSpPr>
            <p:spPr bwMode="auto">
              <a:xfrm>
                <a:off x="4659" y="1430"/>
                <a:ext cx="114" cy="77"/>
              </a:xfrm>
              <a:prstGeom prst="parallelogram">
                <a:avLst>
                  <a:gd name="adj" fmla="val 57021"/>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80" name="Line 45">
                <a:extLst>
                  <a:ext uri="{FF2B5EF4-FFF2-40B4-BE49-F238E27FC236}">
                    <a16:creationId xmlns:a16="http://schemas.microsoft.com/office/drawing/2014/main" id="{36D3F087-73C9-0345-AF98-836E8B06FC6E}"/>
                  </a:ext>
                </a:extLst>
              </p:cNvPr>
              <p:cNvSpPr>
                <a:spLocks noChangeShapeType="1"/>
              </p:cNvSpPr>
              <p:nvPr/>
            </p:nvSpPr>
            <p:spPr bwMode="auto">
              <a:xfrm>
                <a:off x="4774" y="1435"/>
                <a:ext cx="0" cy="25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81" name="Line 46">
                <a:extLst>
                  <a:ext uri="{FF2B5EF4-FFF2-40B4-BE49-F238E27FC236}">
                    <a16:creationId xmlns:a16="http://schemas.microsoft.com/office/drawing/2014/main" id="{3A690EA5-25A2-8E44-A1C0-04AEB252BDC1}"/>
                  </a:ext>
                </a:extLst>
              </p:cNvPr>
              <p:cNvSpPr>
                <a:spLocks noChangeShapeType="1"/>
              </p:cNvSpPr>
              <p:nvPr/>
            </p:nvSpPr>
            <p:spPr bwMode="auto">
              <a:xfrm flipH="1">
                <a:off x="4732" y="1692"/>
                <a:ext cx="42" cy="7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82" name="Rectangle 47">
                <a:extLst>
                  <a:ext uri="{FF2B5EF4-FFF2-40B4-BE49-F238E27FC236}">
                    <a16:creationId xmlns:a16="http://schemas.microsoft.com/office/drawing/2014/main" id="{8AD89EC7-9A83-414E-B2F6-C0AFA6B665C6}"/>
                  </a:ext>
                </a:extLst>
              </p:cNvPr>
              <p:cNvSpPr>
                <a:spLocks noChangeArrowheads="1"/>
              </p:cNvSpPr>
              <p:nvPr/>
            </p:nvSpPr>
            <p:spPr bwMode="auto">
              <a:xfrm>
                <a:off x="4669" y="1541"/>
                <a:ext cx="47" cy="150"/>
              </a:xfrm>
              <a:prstGeom prst="rect">
                <a:avLst/>
              </a:prstGeom>
              <a:solidFill>
                <a:schemeClr val="accent2"/>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83" name="Rectangle 48">
                <a:extLst>
                  <a:ext uri="{FF2B5EF4-FFF2-40B4-BE49-F238E27FC236}">
                    <a16:creationId xmlns:a16="http://schemas.microsoft.com/office/drawing/2014/main" id="{6C04C5D5-2382-774A-9A4B-BF016A09596D}"/>
                  </a:ext>
                </a:extLst>
              </p:cNvPr>
              <p:cNvSpPr>
                <a:spLocks noChangeArrowheads="1"/>
              </p:cNvSpPr>
              <p:nvPr/>
            </p:nvSpPr>
            <p:spPr bwMode="auto">
              <a:xfrm>
                <a:off x="4675" y="1586"/>
                <a:ext cx="37" cy="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grpSp>
        <p:sp>
          <p:nvSpPr>
            <p:cNvPr id="13" name="Rectangle 50">
              <a:extLst>
                <a:ext uri="{FF2B5EF4-FFF2-40B4-BE49-F238E27FC236}">
                  <a16:creationId xmlns:a16="http://schemas.microsoft.com/office/drawing/2014/main" id="{BF878C3C-FC5F-A142-A1DB-C67237552822}"/>
                </a:ext>
              </a:extLst>
            </p:cNvPr>
            <p:cNvSpPr>
              <a:spLocks noChangeArrowheads="1"/>
            </p:cNvSpPr>
            <p:nvPr/>
          </p:nvSpPr>
          <p:spPr bwMode="auto">
            <a:xfrm>
              <a:off x="4460" y="688"/>
              <a:ext cx="110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r">
                <a:spcBef>
                  <a:spcPct val="0"/>
                </a:spcBef>
                <a:buFontTx/>
                <a:buNone/>
              </a:pPr>
              <a:r>
                <a:rPr lang="zh-CN" altLang="en-US" sz="1600"/>
                <a:t>起始服务器</a:t>
              </a:r>
            </a:p>
          </p:txBody>
        </p:sp>
        <p:sp>
          <p:nvSpPr>
            <p:cNvPr id="14" name="Line 51">
              <a:extLst>
                <a:ext uri="{FF2B5EF4-FFF2-40B4-BE49-F238E27FC236}">
                  <a16:creationId xmlns:a16="http://schemas.microsoft.com/office/drawing/2014/main" id="{B6EB10FB-D971-9E45-866B-C89FB2105CF1}"/>
                </a:ext>
              </a:extLst>
            </p:cNvPr>
            <p:cNvSpPr>
              <a:spLocks noChangeShapeType="1"/>
            </p:cNvSpPr>
            <p:nvPr/>
          </p:nvSpPr>
          <p:spPr bwMode="auto">
            <a:xfrm>
              <a:off x="3715" y="1139"/>
              <a:ext cx="42" cy="174"/>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15" name="Line 52">
              <a:extLst>
                <a:ext uri="{FF2B5EF4-FFF2-40B4-BE49-F238E27FC236}">
                  <a16:creationId xmlns:a16="http://schemas.microsoft.com/office/drawing/2014/main" id="{09722A52-36E6-0348-B585-3E3C97A935D8}"/>
                </a:ext>
              </a:extLst>
            </p:cNvPr>
            <p:cNvSpPr>
              <a:spLocks noChangeShapeType="1"/>
            </p:cNvSpPr>
            <p:nvPr/>
          </p:nvSpPr>
          <p:spPr bwMode="auto">
            <a:xfrm flipH="1">
              <a:off x="4111" y="1163"/>
              <a:ext cx="6" cy="15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16" name="Line 53">
              <a:extLst>
                <a:ext uri="{FF2B5EF4-FFF2-40B4-BE49-F238E27FC236}">
                  <a16:creationId xmlns:a16="http://schemas.microsoft.com/office/drawing/2014/main" id="{54F7F27C-66F4-E248-8B47-11C926CD14AB}"/>
                </a:ext>
              </a:extLst>
            </p:cNvPr>
            <p:cNvSpPr>
              <a:spLocks noChangeShapeType="1"/>
            </p:cNvSpPr>
            <p:nvPr/>
          </p:nvSpPr>
          <p:spPr bwMode="auto">
            <a:xfrm flipH="1">
              <a:off x="4399" y="1265"/>
              <a:ext cx="84" cy="132"/>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17" name="Line 54">
              <a:extLst>
                <a:ext uri="{FF2B5EF4-FFF2-40B4-BE49-F238E27FC236}">
                  <a16:creationId xmlns:a16="http://schemas.microsoft.com/office/drawing/2014/main" id="{5652974D-8CAA-3E4F-913B-D35A61DFAE61}"/>
                </a:ext>
              </a:extLst>
            </p:cNvPr>
            <p:cNvSpPr>
              <a:spLocks noChangeShapeType="1"/>
            </p:cNvSpPr>
            <p:nvPr/>
          </p:nvSpPr>
          <p:spPr bwMode="auto">
            <a:xfrm flipH="1">
              <a:off x="4501" y="1745"/>
              <a:ext cx="156"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18" name="Freeform 55">
              <a:extLst>
                <a:ext uri="{FF2B5EF4-FFF2-40B4-BE49-F238E27FC236}">
                  <a16:creationId xmlns:a16="http://schemas.microsoft.com/office/drawing/2014/main" id="{9926DD8F-2C4D-8046-9B17-999DFFB47AB6}"/>
                </a:ext>
              </a:extLst>
            </p:cNvPr>
            <p:cNvSpPr>
              <a:spLocks/>
            </p:cNvSpPr>
            <p:nvPr/>
          </p:nvSpPr>
          <p:spPr bwMode="auto">
            <a:xfrm>
              <a:off x="3277" y="1171"/>
              <a:ext cx="1326" cy="937"/>
            </a:xfrm>
            <a:custGeom>
              <a:avLst/>
              <a:gdLst>
                <a:gd name="T0" fmla="*/ 3 w 1326"/>
                <a:gd name="T1" fmla="*/ 314 h 937"/>
                <a:gd name="T2" fmla="*/ 0 w 1326"/>
                <a:gd name="T3" fmla="*/ 214 h 937"/>
                <a:gd name="T4" fmla="*/ 8 w 1326"/>
                <a:gd name="T5" fmla="*/ 113 h 937"/>
                <a:gd name="T6" fmla="*/ 33 w 1326"/>
                <a:gd name="T7" fmla="*/ 34 h 937"/>
                <a:gd name="T8" fmla="*/ 55 w 1326"/>
                <a:gd name="T9" fmla="*/ 10 h 937"/>
                <a:gd name="T10" fmla="*/ 85 w 1326"/>
                <a:gd name="T11" fmla="*/ 0 h 937"/>
                <a:gd name="T12" fmla="*/ 166 w 1326"/>
                <a:gd name="T13" fmla="*/ 12 h 937"/>
                <a:gd name="T14" fmla="*/ 264 w 1326"/>
                <a:gd name="T15" fmla="*/ 46 h 937"/>
                <a:gd name="T16" fmla="*/ 363 w 1326"/>
                <a:gd name="T17" fmla="*/ 76 h 937"/>
                <a:gd name="T18" fmla="*/ 453 w 1326"/>
                <a:gd name="T19" fmla="*/ 79 h 937"/>
                <a:gd name="T20" fmla="*/ 536 w 1326"/>
                <a:gd name="T21" fmla="*/ 59 h 937"/>
                <a:gd name="T22" fmla="*/ 620 w 1326"/>
                <a:gd name="T23" fmla="*/ 34 h 937"/>
                <a:gd name="T24" fmla="*/ 712 w 1326"/>
                <a:gd name="T25" fmla="*/ 21 h 937"/>
                <a:gd name="T26" fmla="*/ 824 w 1326"/>
                <a:gd name="T27" fmla="*/ 34 h 937"/>
                <a:gd name="T28" fmla="*/ 965 w 1326"/>
                <a:gd name="T29" fmla="*/ 64 h 937"/>
                <a:gd name="T30" fmla="*/ 1111 w 1326"/>
                <a:gd name="T31" fmla="*/ 109 h 937"/>
                <a:gd name="T32" fmla="*/ 1206 w 1326"/>
                <a:gd name="T33" fmla="*/ 154 h 937"/>
                <a:gd name="T34" fmla="*/ 1254 w 1326"/>
                <a:gd name="T35" fmla="*/ 189 h 937"/>
                <a:gd name="T36" fmla="*/ 1299 w 1326"/>
                <a:gd name="T37" fmla="*/ 252 h 937"/>
                <a:gd name="T38" fmla="*/ 1325 w 1326"/>
                <a:gd name="T39" fmla="*/ 362 h 937"/>
                <a:gd name="T40" fmla="*/ 1320 w 1326"/>
                <a:gd name="T41" fmla="*/ 485 h 937"/>
                <a:gd name="T42" fmla="*/ 1296 w 1326"/>
                <a:gd name="T43" fmla="*/ 601 h 937"/>
                <a:gd name="T44" fmla="*/ 1260 w 1326"/>
                <a:gd name="T45" fmla="*/ 694 h 937"/>
                <a:gd name="T46" fmla="*/ 1207 w 1326"/>
                <a:gd name="T47" fmla="*/ 779 h 937"/>
                <a:gd name="T48" fmla="*/ 1135 w 1326"/>
                <a:gd name="T49" fmla="*/ 852 h 937"/>
                <a:gd name="T50" fmla="*/ 1050 w 1326"/>
                <a:gd name="T51" fmla="*/ 905 h 937"/>
                <a:gd name="T52" fmla="*/ 950 w 1326"/>
                <a:gd name="T53" fmla="*/ 933 h 937"/>
                <a:gd name="T54" fmla="*/ 821 w 1326"/>
                <a:gd name="T55" fmla="*/ 932 h 937"/>
                <a:gd name="T56" fmla="*/ 683 w 1326"/>
                <a:gd name="T57" fmla="*/ 913 h 937"/>
                <a:gd name="T58" fmla="*/ 559 w 1326"/>
                <a:gd name="T59" fmla="*/ 886 h 937"/>
                <a:gd name="T60" fmla="*/ 471 w 1326"/>
                <a:gd name="T61" fmla="*/ 859 h 937"/>
                <a:gd name="T62" fmla="*/ 414 w 1326"/>
                <a:gd name="T63" fmla="*/ 823 h 937"/>
                <a:gd name="T64" fmla="*/ 353 w 1326"/>
                <a:gd name="T65" fmla="*/ 762 h 937"/>
                <a:gd name="T66" fmla="*/ 310 w 1326"/>
                <a:gd name="T67" fmla="*/ 725 h 937"/>
                <a:gd name="T68" fmla="*/ 201 w 1326"/>
                <a:gd name="T69" fmla="*/ 670 h 937"/>
                <a:gd name="T70" fmla="*/ 126 w 1326"/>
                <a:gd name="T71" fmla="*/ 624 h 937"/>
                <a:gd name="T72" fmla="*/ 69 w 1326"/>
                <a:gd name="T73" fmla="*/ 552 h 937"/>
                <a:gd name="T74" fmla="*/ 24 w 1326"/>
                <a:gd name="T75" fmla="*/ 461 h 937"/>
                <a:gd name="T76" fmla="*/ 7 w 1326"/>
                <a:gd name="T77" fmla="*/ 392 h 93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26"/>
                <a:gd name="T118" fmla="*/ 0 h 937"/>
                <a:gd name="T119" fmla="*/ 1326 w 1326"/>
                <a:gd name="T120" fmla="*/ 937 h 93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26" h="937">
                  <a:moveTo>
                    <a:pt x="6" y="355"/>
                  </a:moveTo>
                  <a:lnTo>
                    <a:pt x="3" y="314"/>
                  </a:lnTo>
                  <a:lnTo>
                    <a:pt x="1" y="266"/>
                  </a:lnTo>
                  <a:lnTo>
                    <a:pt x="0" y="214"/>
                  </a:lnTo>
                  <a:lnTo>
                    <a:pt x="2" y="162"/>
                  </a:lnTo>
                  <a:lnTo>
                    <a:pt x="8" y="113"/>
                  </a:lnTo>
                  <a:lnTo>
                    <a:pt x="18" y="69"/>
                  </a:lnTo>
                  <a:lnTo>
                    <a:pt x="33" y="34"/>
                  </a:lnTo>
                  <a:lnTo>
                    <a:pt x="44" y="20"/>
                  </a:lnTo>
                  <a:lnTo>
                    <a:pt x="55" y="10"/>
                  </a:lnTo>
                  <a:lnTo>
                    <a:pt x="69" y="3"/>
                  </a:lnTo>
                  <a:lnTo>
                    <a:pt x="85" y="0"/>
                  </a:lnTo>
                  <a:lnTo>
                    <a:pt x="123" y="2"/>
                  </a:lnTo>
                  <a:lnTo>
                    <a:pt x="166" y="12"/>
                  </a:lnTo>
                  <a:lnTo>
                    <a:pt x="214" y="28"/>
                  </a:lnTo>
                  <a:lnTo>
                    <a:pt x="264" y="46"/>
                  </a:lnTo>
                  <a:lnTo>
                    <a:pt x="314" y="63"/>
                  </a:lnTo>
                  <a:lnTo>
                    <a:pt x="363" y="76"/>
                  </a:lnTo>
                  <a:lnTo>
                    <a:pt x="410" y="82"/>
                  </a:lnTo>
                  <a:lnTo>
                    <a:pt x="453" y="79"/>
                  </a:lnTo>
                  <a:lnTo>
                    <a:pt x="495" y="71"/>
                  </a:lnTo>
                  <a:lnTo>
                    <a:pt x="536" y="59"/>
                  </a:lnTo>
                  <a:lnTo>
                    <a:pt x="577" y="46"/>
                  </a:lnTo>
                  <a:lnTo>
                    <a:pt x="620" y="34"/>
                  </a:lnTo>
                  <a:lnTo>
                    <a:pt x="665" y="25"/>
                  </a:lnTo>
                  <a:lnTo>
                    <a:pt x="712" y="21"/>
                  </a:lnTo>
                  <a:lnTo>
                    <a:pt x="764" y="24"/>
                  </a:lnTo>
                  <a:lnTo>
                    <a:pt x="824" y="34"/>
                  </a:lnTo>
                  <a:lnTo>
                    <a:pt x="892" y="47"/>
                  </a:lnTo>
                  <a:lnTo>
                    <a:pt x="965" y="64"/>
                  </a:lnTo>
                  <a:lnTo>
                    <a:pt x="1040" y="84"/>
                  </a:lnTo>
                  <a:lnTo>
                    <a:pt x="1111" y="109"/>
                  </a:lnTo>
                  <a:lnTo>
                    <a:pt x="1177" y="138"/>
                  </a:lnTo>
                  <a:lnTo>
                    <a:pt x="1206" y="154"/>
                  </a:lnTo>
                  <a:lnTo>
                    <a:pt x="1232" y="171"/>
                  </a:lnTo>
                  <a:lnTo>
                    <a:pt x="1254" y="189"/>
                  </a:lnTo>
                  <a:lnTo>
                    <a:pt x="1272" y="208"/>
                  </a:lnTo>
                  <a:lnTo>
                    <a:pt x="1299" y="252"/>
                  </a:lnTo>
                  <a:lnTo>
                    <a:pt x="1316" y="304"/>
                  </a:lnTo>
                  <a:lnTo>
                    <a:pt x="1325" y="362"/>
                  </a:lnTo>
                  <a:lnTo>
                    <a:pt x="1325" y="423"/>
                  </a:lnTo>
                  <a:lnTo>
                    <a:pt x="1320" y="485"/>
                  </a:lnTo>
                  <a:lnTo>
                    <a:pt x="1310" y="545"/>
                  </a:lnTo>
                  <a:lnTo>
                    <a:pt x="1296" y="601"/>
                  </a:lnTo>
                  <a:lnTo>
                    <a:pt x="1280" y="650"/>
                  </a:lnTo>
                  <a:lnTo>
                    <a:pt x="1260" y="694"/>
                  </a:lnTo>
                  <a:lnTo>
                    <a:pt x="1236" y="738"/>
                  </a:lnTo>
                  <a:lnTo>
                    <a:pt x="1207" y="779"/>
                  </a:lnTo>
                  <a:lnTo>
                    <a:pt x="1173" y="817"/>
                  </a:lnTo>
                  <a:lnTo>
                    <a:pt x="1135" y="852"/>
                  </a:lnTo>
                  <a:lnTo>
                    <a:pt x="1094" y="881"/>
                  </a:lnTo>
                  <a:lnTo>
                    <a:pt x="1050" y="905"/>
                  </a:lnTo>
                  <a:lnTo>
                    <a:pt x="1003" y="923"/>
                  </a:lnTo>
                  <a:lnTo>
                    <a:pt x="950" y="933"/>
                  </a:lnTo>
                  <a:lnTo>
                    <a:pt x="888" y="936"/>
                  </a:lnTo>
                  <a:lnTo>
                    <a:pt x="821" y="932"/>
                  </a:lnTo>
                  <a:lnTo>
                    <a:pt x="751" y="924"/>
                  </a:lnTo>
                  <a:lnTo>
                    <a:pt x="683" y="913"/>
                  </a:lnTo>
                  <a:lnTo>
                    <a:pt x="618" y="900"/>
                  </a:lnTo>
                  <a:lnTo>
                    <a:pt x="559" y="886"/>
                  </a:lnTo>
                  <a:lnTo>
                    <a:pt x="510" y="872"/>
                  </a:lnTo>
                  <a:lnTo>
                    <a:pt x="471" y="859"/>
                  </a:lnTo>
                  <a:lnTo>
                    <a:pt x="440" y="842"/>
                  </a:lnTo>
                  <a:lnTo>
                    <a:pt x="414" y="823"/>
                  </a:lnTo>
                  <a:lnTo>
                    <a:pt x="392" y="803"/>
                  </a:lnTo>
                  <a:lnTo>
                    <a:pt x="353" y="762"/>
                  </a:lnTo>
                  <a:lnTo>
                    <a:pt x="333" y="743"/>
                  </a:lnTo>
                  <a:lnTo>
                    <a:pt x="310" y="725"/>
                  </a:lnTo>
                  <a:lnTo>
                    <a:pt x="257" y="695"/>
                  </a:lnTo>
                  <a:lnTo>
                    <a:pt x="201" y="670"/>
                  </a:lnTo>
                  <a:lnTo>
                    <a:pt x="150" y="642"/>
                  </a:lnTo>
                  <a:lnTo>
                    <a:pt x="126" y="624"/>
                  </a:lnTo>
                  <a:lnTo>
                    <a:pt x="106" y="603"/>
                  </a:lnTo>
                  <a:lnTo>
                    <a:pt x="69" y="552"/>
                  </a:lnTo>
                  <a:lnTo>
                    <a:pt x="36" y="493"/>
                  </a:lnTo>
                  <a:lnTo>
                    <a:pt x="24" y="461"/>
                  </a:lnTo>
                  <a:lnTo>
                    <a:pt x="14" y="428"/>
                  </a:lnTo>
                  <a:lnTo>
                    <a:pt x="7" y="392"/>
                  </a:lnTo>
                  <a:lnTo>
                    <a:pt x="6" y="355"/>
                  </a:lnTo>
                </a:path>
              </a:pathLst>
            </a:custGeom>
            <a:solidFill>
              <a:srgbClr val="CC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1600"/>
            </a:p>
          </p:txBody>
        </p:sp>
        <p:grpSp>
          <p:nvGrpSpPr>
            <p:cNvPr id="19" name="Group 69">
              <a:extLst>
                <a:ext uri="{FF2B5EF4-FFF2-40B4-BE49-F238E27FC236}">
                  <a16:creationId xmlns:a16="http://schemas.microsoft.com/office/drawing/2014/main" id="{BFBEF1CA-785C-7245-956E-E37D7604741D}"/>
                </a:ext>
              </a:extLst>
            </p:cNvPr>
            <p:cNvGrpSpPr>
              <a:grpSpLocks/>
            </p:cNvGrpSpPr>
            <p:nvPr/>
          </p:nvGrpSpPr>
          <p:grpSpPr bwMode="auto">
            <a:xfrm>
              <a:off x="3884" y="1892"/>
              <a:ext cx="316" cy="147"/>
              <a:chOff x="3884" y="1892"/>
              <a:chExt cx="316" cy="147"/>
            </a:xfrm>
          </p:grpSpPr>
          <p:sp>
            <p:nvSpPr>
              <p:cNvPr id="63" name="Oval 56">
                <a:extLst>
                  <a:ext uri="{FF2B5EF4-FFF2-40B4-BE49-F238E27FC236}">
                    <a16:creationId xmlns:a16="http://schemas.microsoft.com/office/drawing/2014/main" id="{46EAEC5D-098A-4E4C-8553-55B39927D8F1}"/>
                  </a:ext>
                </a:extLst>
              </p:cNvPr>
              <p:cNvSpPr>
                <a:spLocks noChangeArrowheads="1"/>
              </p:cNvSpPr>
              <p:nvPr/>
            </p:nvSpPr>
            <p:spPr bwMode="auto">
              <a:xfrm>
                <a:off x="3887" y="1958"/>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64" name="Line 57">
                <a:extLst>
                  <a:ext uri="{FF2B5EF4-FFF2-40B4-BE49-F238E27FC236}">
                    <a16:creationId xmlns:a16="http://schemas.microsoft.com/office/drawing/2014/main" id="{DC23CB8F-4EBA-1848-9BB3-A7226599E566}"/>
                  </a:ext>
                </a:extLst>
              </p:cNvPr>
              <p:cNvSpPr>
                <a:spLocks noChangeShapeType="1"/>
              </p:cNvSpPr>
              <p:nvPr/>
            </p:nvSpPr>
            <p:spPr bwMode="auto">
              <a:xfrm>
                <a:off x="3887" y="1951"/>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65" name="Line 58">
                <a:extLst>
                  <a:ext uri="{FF2B5EF4-FFF2-40B4-BE49-F238E27FC236}">
                    <a16:creationId xmlns:a16="http://schemas.microsoft.com/office/drawing/2014/main" id="{19D35C60-EFBD-0B4E-AC94-CA5A194C63EC}"/>
                  </a:ext>
                </a:extLst>
              </p:cNvPr>
              <p:cNvSpPr>
                <a:spLocks noChangeShapeType="1"/>
              </p:cNvSpPr>
              <p:nvPr/>
            </p:nvSpPr>
            <p:spPr bwMode="auto">
              <a:xfrm>
                <a:off x="4200" y="1951"/>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66" name="Rectangle 59">
                <a:extLst>
                  <a:ext uri="{FF2B5EF4-FFF2-40B4-BE49-F238E27FC236}">
                    <a16:creationId xmlns:a16="http://schemas.microsoft.com/office/drawing/2014/main" id="{34D1D9E7-4A6A-D241-AF35-DC7534615214}"/>
                  </a:ext>
                </a:extLst>
              </p:cNvPr>
              <p:cNvSpPr>
                <a:spLocks noChangeArrowheads="1"/>
              </p:cNvSpPr>
              <p:nvPr/>
            </p:nvSpPr>
            <p:spPr bwMode="auto">
              <a:xfrm>
                <a:off x="3887" y="1951"/>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endParaRPr lang="zh-CN" altLang="zh-CN" sz="1600"/>
              </a:p>
            </p:txBody>
          </p:sp>
          <p:sp>
            <p:nvSpPr>
              <p:cNvPr id="67" name="Oval 60">
                <a:extLst>
                  <a:ext uri="{FF2B5EF4-FFF2-40B4-BE49-F238E27FC236}">
                    <a16:creationId xmlns:a16="http://schemas.microsoft.com/office/drawing/2014/main" id="{04F2CEED-0FF5-4344-80FF-B82DD3A51CDE}"/>
                  </a:ext>
                </a:extLst>
              </p:cNvPr>
              <p:cNvSpPr>
                <a:spLocks noChangeArrowheads="1"/>
              </p:cNvSpPr>
              <p:nvPr/>
            </p:nvSpPr>
            <p:spPr bwMode="auto">
              <a:xfrm>
                <a:off x="3884" y="1892"/>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grpSp>
            <p:nvGrpSpPr>
              <p:cNvPr id="68" name="Group 64">
                <a:extLst>
                  <a:ext uri="{FF2B5EF4-FFF2-40B4-BE49-F238E27FC236}">
                    <a16:creationId xmlns:a16="http://schemas.microsoft.com/office/drawing/2014/main" id="{4A6070C8-52F9-B34B-A843-93C338A48790}"/>
                  </a:ext>
                </a:extLst>
              </p:cNvPr>
              <p:cNvGrpSpPr>
                <a:grpSpLocks/>
              </p:cNvGrpSpPr>
              <p:nvPr/>
            </p:nvGrpSpPr>
            <p:grpSpPr bwMode="auto">
              <a:xfrm>
                <a:off x="3959" y="1912"/>
                <a:ext cx="156" cy="56"/>
                <a:chOff x="3959" y="1912"/>
                <a:chExt cx="156" cy="56"/>
              </a:xfrm>
            </p:grpSpPr>
            <p:sp>
              <p:nvSpPr>
                <p:cNvPr id="73" name="Line 61">
                  <a:extLst>
                    <a:ext uri="{FF2B5EF4-FFF2-40B4-BE49-F238E27FC236}">
                      <a16:creationId xmlns:a16="http://schemas.microsoft.com/office/drawing/2014/main" id="{A010BECD-884E-204A-AEFB-901ADA699042}"/>
                    </a:ext>
                  </a:extLst>
                </p:cNvPr>
                <p:cNvSpPr>
                  <a:spLocks noChangeShapeType="1"/>
                </p:cNvSpPr>
                <p:nvPr/>
              </p:nvSpPr>
              <p:spPr bwMode="auto">
                <a:xfrm flipV="1">
                  <a:off x="3959" y="1912"/>
                  <a:ext cx="56"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74" name="Line 62">
                  <a:extLst>
                    <a:ext uri="{FF2B5EF4-FFF2-40B4-BE49-F238E27FC236}">
                      <a16:creationId xmlns:a16="http://schemas.microsoft.com/office/drawing/2014/main" id="{3308ED67-4F05-B44E-8DE1-E8193C4088B3}"/>
                    </a:ext>
                  </a:extLst>
                </p:cNvPr>
                <p:cNvSpPr>
                  <a:spLocks noChangeShapeType="1"/>
                </p:cNvSpPr>
                <p:nvPr/>
              </p:nvSpPr>
              <p:spPr bwMode="auto">
                <a:xfrm>
                  <a:off x="4066" y="1968"/>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75" name="Line 63">
                  <a:extLst>
                    <a:ext uri="{FF2B5EF4-FFF2-40B4-BE49-F238E27FC236}">
                      <a16:creationId xmlns:a16="http://schemas.microsoft.com/office/drawing/2014/main" id="{48D1755E-BC19-9C47-A69A-BF936E780487}"/>
                    </a:ext>
                  </a:extLst>
                </p:cNvPr>
                <p:cNvSpPr>
                  <a:spLocks noChangeShapeType="1"/>
                </p:cNvSpPr>
                <p:nvPr/>
              </p:nvSpPr>
              <p:spPr bwMode="auto">
                <a:xfrm>
                  <a:off x="4010" y="1914"/>
                  <a:ext cx="58" cy="5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grpSp>
          <p:grpSp>
            <p:nvGrpSpPr>
              <p:cNvPr id="69" name="Group 68">
                <a:extLst>
                  <a:ext uri="{FF2B5EF4-FFF2-40B4-BE49-F238E27FC236}">
                    <a16:creationId xmlns:a16="http://schemas.microsoft.com/office/drawing/2014/main" id="{CCE9F35F-5507-3549-BADD-6940DDC256ED}"/>
                  </a:ext>
                </a:extLst>
              </p:cNvPr>
              <p:cNvGrpSpPr>
                <a:grpSpLocks/>
              </p:cNvGrpSpPr>
              <p:nvPr/>
            </p:nvGrpSpPr>
            <p:grpSpPr bwMode="auto">
              <a:xfrm>
                <a:off x="3959" y="1911"/>
                <a:ext cx="155" cy="57"/>
                <a:chOff x="3959" y="1911"/>
                <a:chExt cx="155" cy="57"/>
              </a:xfrm>
            </p:grpSpPr>
            <p:sp>
              <p:nvSpPr>
                <p:cNvPr id="70" name="Line 65">
                  <a:extLst>
                    <a:ext uri="{FF2B5EF4-FFF2-40B4-BE49-F238E27FC236}">
                      <a16:creationId xmlns:a16="http://schemas.microsoft.com/office/drawing/2014/main" id="{45ACD360-28FA-1844-A403-4955DB84790A}"/>
                    </a:ext>
                  </a:extLst>
                </p:cNvPr>
                <p:cNvSpPr>
                  <a:spLocks noChangeShapeType="1"/>
                </p:cNvSpPr>
                <p:nvPr/>
              </p:nvSpPr>
              <p:spPr bwMode="auto">
                <a:xfrm>
                  <a:off x="3959" y="1967"/>
                  <a:ext cx="56"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71" name="Line 66">
                  <a:extLst>
                    <a:ext uri="{FF2B5EF4-FFF2-40B4-BE49-F238E27FC236}">
                      <a16:creationId xmlns:a16="http://schemas.microsoft.com/office/drawing/2014/main" id="{DEACAA71-4283-E341-868E-6E21849F846A}"/>
                    </a:ext>
                  </a:extLst>
                </p:cNvPr>
                <p:cNvSpPr>
                  <a:spLocks noChangeShapeType="1"/>
                </p:cNvSpPr>
                <p:nvPr/>
              </p:nvSpPr>
              <p:spPr bwMode="auto">
                <a:xfrm>
                  <a:off x="4065" y="1912"/>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72" name="Line 67">
                  <a:extLst>
                    <a:ext uri="{FF2B5EF4-FFF2-40B4-BE49-F238E27FC236}">
                      <a16:creationId xmlns:a16="http://schemas.microsoft.com/office/drawing/2014/main" id="{90C5FDB9-7B0A-B345-848F-0F6EF5854BE0}"/>
                    </a:ext>
                  </a:extLst>
                </p:cNvPr>
                <p:cNvSpPr>
                  <a:spLocks noChangeShapeType="1"/>
                </p:cNvSpPr>
                <p:nvPr/>
              </p:nvSpPr>
              <p:spPr bwMode="auto">
                <a:xfrm flipV="1">
                  <a:off x="4010" y="1911"/>
                  <a:ext cx="58" cy="5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grpSp>
        </p:grpSp>
        <p:sp>
          <p:nvSpPr>
            <p:cNvPr id="20" name="Rectangle 70">
              <a:extLst>
                <a:ext uri="{FF2B5EF4-FFF2-40B4-BE49-F238E27FC236}">
                  <a16:creationId xmlns:a16="http://schemas.microsoft.com/office/drawing/2014/main" id="{1AABD7C8-9F71-1E42-84EB-8D7E003616A0}"/>
                </a:ext>
              </a:extLst>
            </p:cNvPr>
            <p:cNvSpPr>
              <a:spLocks noChangeArrowheads="1"/>
            </p:cNvSpPr>
            <p:nvPr/>
          </p:nvSpPr>
          <p:spPr bwMode="auto">
            <a:xfrm>
              <a:off x="3411" y="1320"/>
              <a:ext cx="933"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zh-CN" altLang="en-US" sz="1600"/>
                <a:t>公共</a:t>
              </a:r>
            </a:p>
            <a:p>
              <a:pPr algn="ctr">
                <a:spcBef>
                  <a:spcPct val="0"/>
                </a:spcBef>
                <a:buFontTx/>
                <a:buNone/>
              </a:pPr>
              <a:r>
                <a:rPr lang="zh-CN" altLang="en-US" sz="1600"/>
                <a:t> </a:t>
              </a:r>
              <a:r>
                <a:rPr lang="en-US" altLang="zh-CN" sz="1600"/>
                <a:t>Internet</a:t>
              </a:r>
            </a:p>
          </p:txBody>
        </p:sp>
        <p:sp>
          <p:nvSpPr>
            <p:cNvPr id="21" name="Freeform 71">
              <a:extLst>
                <a:ext uri="{FF2B5EF4-FFF2-40B4-BE49-F238E27FC236}">
                  <a16:creationId xmlns:a16="http://schemas.microsoft.com/office/drawing/2014/main" id="{DB2F9512-CB14-7C46-83F3-26D971906518}"/>
                </a:ext>
              </a:extLst>
            </p:cNvPr>
            <p:cNvSpPr>
              <a:spLocks/>
            </p:cNvSpPr>
            <p:nvPr/>
          </p:nvSpPr>
          <p:spPr bwMode="auto">
            <a:xfrm>
              <a:off x="3016" y="2638"/>
              <a:ext cx="1812" cy="852"/>
            </a:xfrm>
            <a:custGeom>
              <a:avLst/>
              <a:gdLst>
                <a:gd name="T0" fmla="*/ 1 w 1812"/>
                <a:gd name="T1" fmla="*/ 257 h 852"/>
                <a:gd name="T2" fmla="*/ 3 w 1812"/>
                <a:gd name="T3" fmla="*/ 208 h 852"/>
                <a:gd name="T4" fmla="*/ 25 w 1812"/>
                <a:gd name="T5" fmla="*/ 166 h 852"/>
                <a:gd name="T6" fmla="*/ 81 w 1812"/>
                <a:gd name="T7" fmla="*/ 127 h 852"/>
                <a:gd name="T8" fmla="*/ 186 w 1812"/>
                <a:gd name="T9" fmla="*/ 89 h 852"/>
                <a:gd name="T10" fmla="*/ 328 w 1812"/>
                <a:gd name="T11" fmla="*/ 54 h 852"/>
                <a:gd name="T12" fmla="*/ 559 w 1812"/>
                <a:gd name="T13" fmla="*/ 15 h 852"/>
                <a:gd name="T14" fmla="*/ 751 w 1812"/>
                <a:gd name="T15" fmla="*/ 0 h 852"/>
                <a:gd name="T16" fmla="*/ 988 w 1812"/>
                <a:gd name="T17" fmla="*/ 13 h 852"/>
                <a:gd name="T18" fmla="*/ 1119 w 1812"/>
                <a:gd name="T19" fmla="*/ 25 h 852"/>
                <a:gd name="T20" fmla="*/ 1280 w 1812"/>
                <a:gd name="T21" fmla="*/ 30 h 852"/>
                <a:gd name="T22" fmla="*/ 1460 w 1812"/>
                <a:gd name="T23" fmla="*/ 30 h 852"/>
                <a:gd name="T24" fmla="*/ 1626 w 1812"/>
                <a:gd name="T25" fmla="*/ 50 h 852"/>
                <a:gd name="T26" fmla="*/ 1719 w 1812"/>
                <a:gd name="T27" fmla="*/ 92 h 852"/>
                <a:gd name="T28" fmla="*/ 1759 w 1812"/>
                <a:gd name="T29" fmla="*/ 136 h 852"/>
                <a:gd name="T30" fmla="*/ 1787 w 1812"/>
                <a:gd name="T31" fmla="*/ 202 h 852"/>
                <a:gd name="T32" fmla="*/ 1808 w 1812"/>
                <a:gd name="T33" fmla="*/ 328 h 852"/>
                <a:gd name="T34" fmla="*/ 1806 w 1812"/>
                <a:gd name="T35" fmla="*/ 514 h 852"/>
                <a:gd name="T36" fmla="*/ 1785 w 1812"/>
                <a:gd name="T37" fmla="*/ 640 h 852"/>
                <a:gd name="T38" fmla="*/ 1765 w 1812"/>
                <a:gd name="T39" fmla="*/ 706 h 852"/>
                <a:gd name="T40" fmla="*/ 1723 w 1812"/>
                <a:gd name="T41" fmla="*/ 769 h 852"/>
                <a:gd name="T42" fmla="*/ 1638 w 1812"/>
                <a:gd name="T43" fmla="*/ 812 h 852"/>
                <a:gd name="T44" fmla="*/ 1531 w 1812"/>
                <a:gd name="T45" fmla="*/ 826 h 852"/>
                <a:gd name="T46" fmla="*/ 1410 w 1812"/>
                <a:gd name="T47" fmla="*/ 831 h 852"/>
                <a:gd name="T48" fmla="*/ 1281 w 1812"/>
                <a:gd name="T49" fmla="*/ 841 h 852"/>
                <a:gd name="T50" fmla="*/ 1129 w 1812"/>
                <a:gd name="T51" fmla="*/ 845 h 852"/>
                <a:gd name="T52" fmla="*/ 970 w 1812"/>
                <a:gd name="T53" fmla="*/ 845 h 852"/>
                <a:gd name="T54" fmla="*/ 822 w 1812"/>
                <a:gd name="T55" fmla="*/ 842 h 852"/>
                <a:gd name="T56" fmla="*/ 705 w 1812"/>
                <a:gd name="T57" fmla="*/ 842 h 852"/>
                <a:gd name="T58" fmla="*/ 613 w 1812"/>
                <a:gd name="T59" fmla="*/ 848 h 852"/>
                <a:gd name="T60" fmla="*/ 499 w 1812"/>
                <a:gd name="T61" fmla="*/ 850 h 852"/>
                <a:gd name="T62" fmla="*/ 426 w 1812"/>
                <a:gd name="T63" fmla="*/ 837 h 852"/>
                <a:gd name="T64" fmla="*/ 274 w 1812"/>
                <a:gd name="T65" fmla="*/ 773 h 852"/>
                <a:gd name="T66" fmla="*/ 146 w 1812"/>
                <a:gd name="T67" fmla="*/ 666 h 852"/>
                <a:gd name="T68" fmla="*/ 51 w 1812"/>
                <a:gd name="T69" fmla="*/ 512 h 852"/>
                <a:gd name="T70" fmla="*/ 20 w 1812"/>
                <a:gd name="T71" fmla="*/ 419 h 852"/>
                <a:gd name="T72" fmla="*/ 9 w 1812"/>
                <a:gd name="T73" fmla="*/ 317 h 8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12"/>
                <a:gd name="T112" fmla="*/ 0 h 852"/>
                <a:gd name="T113" fmla="*/ 1812 w 1812"/>
                <a:gd name="T114" fmla="*/ 852 h 85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12" h="852">
                  <a:moveTo>
                    <a:pt x="9" y="317"/>
                  </a:moveTo>
                  <a:lnTo>
                    <a:pt x="1" y="257"/>
                  </a:lnTo>
                  <a:lnTo>
                    <a:pt x="0" y="231"/>
                  </a:lnTo>
                  <a:lnTo>
                    <a:pt x="3" y="208"/>
                  </a:lnTo>
                  <a:lnTo>
                    <a:pt x="10" y="186"/>
                  </a:lnTo>
                  <a:lnTo>
                    <a:pt x="25" y="166"/>
                  </a:lnTo>
                  <a:lnTo>
                    <a:pt x="48" y="147"/>
                  </a:lnTo>
                  <a:lnTo>
                    <a:pt x="81" y="127"/>
                  </a:lnTo>
                  <a:lnTo>
                    <a:pt x="127" y="108"/>
                  </a:lnTo>
                  <a:lnTo>
                    <a:pt x="186" y="89"/>
                  </a:lnTo>
                  <a:lnTo>
                    <a:pt x="254" y="71"/>
                  </a:lnTo>
                  <a:lnTo>
                    <a:pt x="328" y="54"/>
                  </a:lnTo>
                  <a:lnTo>
                    <a:pt x="483" y="26"/>
                  </a:lnTo>
                  <a:lnTo>
                    <a:pt x="559" y="15"/>
                  </a:lnTo>
                  <a:lnTo>
                    <a:pt x="627" y="7"/>
                  </a:lnTo>
                  <a:lnTo>
                    <a:pt x="751" y="0"/>
                  </a:lnTo>
                  <a:lnTo>
                    <a:pt x="869" y="4"/>
                  </a:lnTo>
                  <a:lnTo>
                    <a:pt x="988" y="13"/>
                  </a:lnTo>
                  <a:lnTo>
                    <a:pt x="1052" y="19"/>
                  </a:lnTo>
                  <a:lnTo>
                    <a:pt x="1119" y="25"/>
                  </a:lnTo>
                  <a:lnTo>
                    <a:pt x="1195" y="29"/>
                  </a:lnTo>
                  <a:lnTo>
                    <a:pt x="1280" y="30"/>
                  </a:lnTo>
                  <a:lnTo>
                    <a:pt x="1370" y="29"/>
                  </a:lnTo>
                  <a:lnTo>
                    <a:pt x="1460" y="30"/>
                  </a:lnTo>
                  <a:lnTo>
                    <a:pt x="1547" y="37"/>
                  </a:lnTo>
                  <a:lnTo>
                    <a:pt x="1626" y="50"/>
                  </a:lnTo>
                  <a:lnTo>
                    <a:pt x="1692" y="75"/>
                  </a:lnTo>
                  <a:lnTo>
                    <a:pt x="1719" y="92"/>
                  </a:lnTo>
                  <a:lnTo>
                    <a:pt x="1741" y="112"/>
                  </a:lnTo>
                  <a:lnTo>
                    <a:pt x="1759" y="136"/>
                  </a:lnTo>
                  <a:lnTo>
                    <a:pt x="1774" y="167"/>
                  </a:lnTo>
                  <a:lnTo>
                    <a:pt x="1787" y="202"/>
                  </a:lnTo>
                  <a:lnTo>
                    <a:pt x="1797" y="241"/>
                  </a:lnTo>
                  <a:lnTo>
                    <a:pt x="1808" y="328"/>
                  </a:lnTo>
                  <a:lnTo>
                    <a:pt x="1811" y="420"/>
                  </a:lnTo>
                  <a:lnTo>
                    <a:pt x="1806" y="514"/>
                  </a:lnTo>
                  <a:lnTo>
                    <a:pt x="1793" y="600"/>
                  </a:lnTo>
                  <a:lnTo>
                    <a:pt x="1785" y="640"/>
                  </a:lnTo>
                  <a:lnTo>
                    <a:pt x="1775" y="675"/>
                  </a:lnTo>
                  <a:lnTo>
                    <a:pt x="1765" y="706"/>
                  </a:lnTo>
                  <a:lnTo>
                    <a:pt x="1753" y="731"/>
                  </a:lnTo>
                  <a:lnTo>
                    <a:pt x="1723" y="769"/>
                  </a:lnTo>
                  <a:lnTo>
                    <a:pt x="1685" y="795"/>
                  </a:lnTo>
                  <a:lnTo>
                    <a:pt x="1638" y="812"/>
                  </a:lnTo>
                  <a:lnTo>
                    <a:pt x="1587" y="822"/>
                  </a:lnTo>
                  <a:lnTo>
                    <a:pt x="1531" y="826"/>
                  </a:lnTo>
                  <a:lnTo>
                    <a:pt x="1471" y="828"/>
                  </a:lnTo>
                  <a:lnTo>
                    <a:pt x="1410" y="831"/>
                  </a:lnTo>
                  <a:lnTo>
                    <a:pt x="1348" y="835"/>
                  </a:lnTo>
                  <a:lnTo>
                    <a:pt x="1281" y="841"/>
                  </a:lnTo>
                  <a:lnTo>
                    <a:pt x="1208" y="844"/>
                  </a:lnTo>
                  <a:lnTo>
                    <a:pt x="1129" y="845"/>
                  </a:lnTo>
                  <a:lnTo>
                    <a:pt x="1050" y="845"/>
                  </a:lnTo>
                  <a:lnTo>
                    <a:pt x="970" y="845"/>
                  </a:lnTo>
                  <a:lnTo>
                    <a:pt x="893" y="843"/>
                  </a:lnTo>
                  <a:lnTo>
                    <a:pt x="822" y="842"/>
                  </a:lnTo>
                  <a:lnTo>
                    <a:pt x="760" y="842"/>
                  </a:lnTo>
                  <a:lnTo>
                    <a:pt x="705" y="842"/>
                  </a:lnTo>
                  <a:lnTo>
                    <a:pt x="656" y="845"/>
                  </a:lnTo>
                  <a:lnTo>
                    <a:pt x="613" y="848"/>
                  </a:lnTo>
                  <a:lnTo>
                    <a:pt x="573" y="851"/>
                  </a:lnTo>
                  <a:lnTo>
                    <a:pt x="499" y="850"/>
                  </a:lnTo>
                  <a:lnTo>
                    <a:pt x="463" y="845"/>
                  </a:lnTo>
                  <a:lnTo>
                    <a:pt x="426" y="837"/>
                  </a:lnTo>
                  <a:lnTo>
                    <a:pt x="349" y="810"/>
                  </a:lnTo>
                  <a:lnTo>
                    <a:pt x="274" y="773"/>
                  </a:lnTo>
                  <a:lnTo>
                    <a:pt x="204" y="725"/>
                  </a:lnTo>
                  <a:lnTo>
                    <a:pt x="146" y="666"/>
                  </a:lnTo>
                  <a:lnTo>
                    <a:pt x="95" y="595"/>
                  </a:lnTo>
                  <a:lnTo>
                    <a:pt x="51" y="512"/>
                  </a:lnTo>
                  <a:lnTo>
                    <a:pt x="33" y="467"/>
                  </a:lnTo>
                  <a:lnTo>
                    <a:pt x="20" y="419"/>
                  </a:lnTo>
                  <a:lnTo>
                    <a:pt x="12" y="369"/>
                  </a:lnTo>
                  <a:lnTo>
                    <a:pt x="9" y="317"/>
                  </a:lnTo>
                </a:path>
              </a:pathLst>
            </a:custGeom>
            <a:solidFill>
              <a:srgbClr val="CC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1600"/>
            </a:p>
          </p:txBody>
        </p:sp>
        <p:graphicFrame>
          <p:nvGraphicFramePr>
            <p:cNvPr id="22" name="Object 72">
              <a:extLst>
                <a:ext uri="{FF2B5EF4-FFF2-40B4-BE49-F238E27FC236}">
                  <a16:creationId xmlns:a16="http://schemas.microsoft.com/office/drawing/2014/main" id="{185AF204-67A6-4045-97D5-4B986CED1A26}"/>
                </a:ext>
              </a:extLst>
            </p:cNvPr>
            <p:cNvGraphicFramePr>
              <a:graphicFrameLocks/>
            </p:cNvGraphicFramePr>
            <p:nvPr/>
          </p:nvGraphicFramePr>
          <p:xfrm>
            <a:off x="3150" y="3097"/>
            <a:ext cx="288" cy="233"/>
          </p:xfrm>
          <a:graphic>
            <a:graphicData uri="http://schemas.openxmlformats.org/presentationml/2006/ole">
              <mc:AlternateContent xmlns:mc="http://schemas.openxmlformats.org/markup-compatibility/2006">
                <mc:Choice xmlns:v="urn:schemas-microsoft-com:vml" Requires="v">
                  <p:oleObj spid="_x0000_s2270" name="Clip" r:id="rId4" imgW="2641600" imgH="2133600" progId="MS_ClipArt_Gallery.2">
                    <p:embed/>
                  </p:oleObj>
                </mc:Choice>
                <mc:Fallback>
                  <p:oleObj name="Clip" r:id="rId4" imgW="2641600" imgH="2133600" progId="MS_ClipArt_Gallery.2">
                    <p:embed/>
                    <p:pic>
                      <p:nvPicPr>
                        <p:cNvPr id="115731" name="Object 72">
                          <a:extLst>
                            <a:ext uri="{FF2B5EF4-FFF2-40B4-BE49-F238E27FC236}">
                              <a16:creationId xmlns:a16="http://schemas.microsoft.com/office/drawing/2014/main" id="{185AF204-67A6-4045-97D5-4B986CED1A2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0" y="3097"/>
                          <a:ext cx="2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73">
              <a:extLst>
                <a:ext uri="{FF2B5EF4-FFF2-40B4-BE49-F238E27FC236}">
                  <a16:creationId xmlns:a16="http://schemas.microsoft.com/office/drawing/2014/main" id="{22E0407F-B5DA-DA4F-9B9A-130936EE1BF5}"/>
                </a:ext>
              </a:extLst>
            </p:cNvPr>
            <p:cNvGraphicFramePr>
              <a:graphicFrameLocks/>
            </p:cNvGraphicFramePr>
            <p:nvPr/>
          </p:nvGraphicFramePr>
          <p:xfrm>
            <a:off x="3468" y="3097"/>
            <a:ext cx="288" cy="233"/>
          </p:xfrm>
          <a:graphic>
            <a:graphicData uri="http://schemas.openxmlformats.org/presentationml/2006/ole">
              <mc:AlternateContent xmlns:mc="http://schemas.openxmlformats.org/markup-compatibility/2006">
                <mc:Choice xmlns:v="urn:schemas-microsoft-com:vml" Requires="v">
                  <p:oleObj spid="_x0000_s2271" name="Clip" r:id="rId6" imgW="2641600" imgH="2133600" progId="MS_ClipArt_Gallery.2">
                    <p:embed/>
                  </p:oleObj>
                </mc:Choice>
                <mc:Fallback>
                  <p:oleObj name="Clip" r:id="rId6" imgW="2641600" imgH="2133600" progId="MS_ClipArt_Gallery.2">
                    <p:embed/>
                    <p:pic>
                      <p:nvPicPr>
                        <p:cNvPr id="115732" name="Object 73">
                          <a:extLst>
                            <a:ext uri="{FF2B5EF4-FFF2-40B4-BE49-F238E27FC236}">
                              <a16:creationId xmlns:a16="http://schemas.microsoft.com/office/drawing/2014/main" id="{22E0407F-B5DA-DA4F-9B9A-130936EE1BF5}"/>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8" y="3097"/>
                          <a:ext cx="2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74">
              <a:extLst>
                <a:ext uri="{FF2B5EF4-FFF2-40B4-BE49-F238E27FC236}">
                  <a16:creationId xmlns:a16="http://schemas.microsoft.com/office/drawing/2014/main" id="{ED2229A9-AAC8-B142-8639-CE05BB983003}"/>
                </a:ext>
              </a:extLst>
            </p:cNvPr>
            <p:cNvGraphicFramePr>
              <a:graphicFrameLocks/>
            </p:cNvGraphicFramePr>
            <p:nvPr/>
          </p:nvGraphicFramePr>
          <p:xfrm>
            <a:off x="3804" y="3091"/>
            <a:ext cx="288" cy="233"/>
          </p:xfrm>
          <a:graphic>
            <a:graphicData uri="http://schemas.openxmlformats.org/presentationml/2006/ole">
              <mc:AlternateContent xmlns:mc="http://schemas.openxmlformats.org/markup-compatibility/2006">
                <mc:Choice xmlns:v="urn:schemas-microsoft-com:vml" Requires="v">
                  <p:oleObj spid="_x0000_s2272" name="Clip" r:id="rId8" imgW="2641600" imgH="2133600" progId="MS_ClipArt_Gallery.2">
                    <p:embed/>
                  </p:oleObj>
                </mc:Choice>
                <mc:Fallback>
                  <p:oleObj name="Clip" r:id="rId8" imgW="2641600" imgH="2133600" progId="MS_ClipArt_Gallery.2">
                    <p:embed/>
                    <p:pic>
                      <p:nvPicPr>
                        <p:cNvPr id="115733" name="Object 74">
                          <a:extLst>
                            <a:ext uri="{FF2B5EF4-FFF2-40B4-BE49-F238E27FC236}">
                              <a16:creationId xmlns:a16="http://schemas.microsoft.com/office/drawing/2014/main" id="{ED2229A9-AAC8-B142-8639-CE05BB983003}"/>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04" y="3091"/>
                          <a:ext cx="2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75">
              <a:extLst>
                <a:ext uri="{FF2B5EF4-FFF2-40B4-BE49-F238E27FC236}">
                  <a16:creationId xmlns:a16="http://schemas.microsoft.com/office/drawing/2014/main" id="{AB7746D1-08F1-8D47-9E5E-BB1C8A86E416}"/>
                </a:ext>
              </a:extLst>
            </p:cNvPr>
            <p:cNvGraphicFramePr>
              <a:graphicFrameLocks/>
            </p:cNvGraphicFramePr>
            <p:nvPr/>
          </p:nvGraphicFramePr>
          <p:xfrm>
            <a:off x="4128" y="3097"/>
            <a:ext cx="288" cy="233"/>
          </p:xfrm>
          <a:graphic>
            <a:graphicData uri="http://schemas.openxmlformats.org/presentationml/2006/ole">
              <mc:AlternateContent xmlns:mc="http://schemas.openxmlformats.org/markup-compatibility/2006">
                <mc:Choice xmlns:v="urn:schemas-microsoft-com:vml" Requires="v">
                  <p:oleObj spid="_x0000_s2273" name="Clip" r:id="rId10" imgW="2641600" imgH="2133600" progId="MS_ClipArt_Gallery.2">
                    <p:embed/>
                  </p:oleObj>
                </mc:Choice>
                <mc:Fallback>
                  <p:oleObj name="Clip" r:id="rId10" imgW="2641600" imgH="2133600" progId="MS_ClipArt_Gallery.2">
                    <p:embed/>
                    <p:pic>
                      <p:nvPicPr>
                        <p:cNvPr id="115734" name="Object 75">
                          <a:extLst>
                            <a:ext uri="{FF2B5EF4-FFF2-40B4-BE49-F238E27FC236}">
                              <a16:creationId xmlns:a16="http://schemas.microsoft.com/office/drawing/2014/main" id="{AB7746D1-08F1-8D47-9E5E-BB1C8A86E416}"/>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28" y="3097"/>
                          <a:ext cx="2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Line 76">
              <a:extLst>
                <a:ext uri="{FF2B5EF4-FFF2-40B4-BE49-F238E27FC236}">
                  <a16:creationId xmlns:a16="http://schemas.microsoft.com/office/drawing/2014/main" id="{05EB4122-4044-1E4E-B511-1F4270D0F745}"/>
                </a:ext>
              </a:extLst>
            </p:cNvPr>
            <p:cNvSpPr>
              <a:spLocks noChangeShapeType="1"/>
            </p:cNvSpPr>
            <p:nvPr/>
          </p:nvSpPr>
          <p:spPr bwMode="auto">
            <a:xfrm>
              <a:off x="3271" y="2972"/>
              <a:ext cx="138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27" name="Line 77">
              <a:extLst>
                <a:ext uri="{FF2B5EF4-FFF2-40B4-BE49-F238E27FC236}">
                  <a16:creationId xmlns:a16="http://schemas.microsoft.com/office/drawing/2014/main" id="{5BC32EDD-869A-DD4E-8800-7569AAE15EA7}"/>
                </a:ext>
              </a:extLst>
            </p:cNvPr>
            <p:cNvSpPr>
              <a:spLocks noChangeShapeType="1"/>
            </p:cNvSpPr>
            <p:nvPr/>
          </p:nvSpPr>
          <p:spPr bwMode="auto">
            <a:xfrm>
              <a:off x="3277" y="2972"/>
              <a:ext cx="0" cy="12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28" name="Line 78">
              <a:extLst>
                <a:ext uri="{FF2B5EF4-FFF2-40B4-BE49-F238E27FC236}">
                  <a16:creationId xmlns:a16="http://schemas.microsoft.com/office/drawing/2014/main" id="{0D778E2F-D0AF-2244-9E32-E6E7B474626D}"/>
                </a:ext>
              </a:extLst>
            </p:cNvPr>
            <p:cNvSpPr>
              <a:spLocks noChangeShapeType="1"/>
            </p:cNvSpPr>
            <p:nvPr/>
          </p:nvSpPr>
          <p:spPr bwMode="auto">
            <a:xfrm>
              <a:off x="3598" y="2978"/>
              <a:ext cx="0" cy="12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29" name="Line 79">
              <a:extLst>
                <a:ext uri="{FF2B5EF4-FFF2-40B4-BE49-F238E27FC236}">
                  <a16:creationId xmlns:a16="http://schemas.microsoft.com/office/drawing/2014/main" id="{36D1798F-B007-644B-AF1E-530E73877467}"/>
                </a:ext>
              </a:extLst>
            </p:cNvPr>
            <p:cNvSpPr>
              <a:spLocks noChangeShapeType="1"/>
            </p:cNvSpPr>
            <p:nvPr/>
          </p:nvSpPr>
          <p:spPr bwMode="auto">
            <a:xfrm>
              <a:off x="3937" y="2975"/>
              <a:ext cx="0" cy="12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30" name="Line 80">
              <a:extLst>
                <a:ext uri="{FF2B5EF4-FFF2-40B4-BE49-F238E27FC236}">
                  <a16:creationId xmlns:a16="http://schemas.microsoft.com/office/drawing/2014/main" id="{A0443EF4-CF18-B445-80CF-37A1A112C590}"/>
                </a:ext>
              </a:extLst>
            </p:cNvPr>
            <p:cNvSpPr>
              <a:spLocks noChangeShapeType="1"/>
            </p:cNvSpPr>
            <p:nvPr/>
          </p:nvSpPr>
          <p:spPr bwMode="auto">
            <a:xfrm>
              <a:off x="4252" y="2975"/>
              <a:ext cx="0" cy="14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31" name="Line 81">
              <a:extLst>
                <a:ext uri="{FF2B5EF4-FFF2-40B4-BE49-F238E27FC236}">
                  <a16:creationId xmlns:a16="http://schemas.microsoft.com/office/drawing/2014/main" id="{71BB831B-F8B5-CE47-8681-0F04F3463FD7}"/>
                </a:ext>
              </a:extLst>
            </p:cNvPr>
            <p:cNvSpPr>
              <a:spLocks noChangeShapeType="1"/>
            </p:cNvSpPr>
            <p:nvPr/>
          </p:nvSpPr>
          <p:spPr bwMode="auto">
            <a:xfrm>
              <a:off x="4654" y="2972"/>
              <a:ext cx="0" cy="14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grpSp>
          <p:nvGrpSpPr>
            <p:cNvPr id="32" name="Group 92">
              <a:extLst>
                <a:ext uri="{FF2B5EF4-FFF2-40B4-BE49-F238E27FC236}">
                  <a16:creationId xmlns:a16="http://schemas.microsoft.com/office/drawing/2014/main" id="{6BC086EE-3FF4-0247-B476-4A2102D1C1A5}"/>
                </a:ext>
              </a:extLst>
            </p:cNvPr>
            <p:cNvGrpSpPr>
              <a:grpSpLocks/>
            </p:cNvGrpSpPr>
            <p:nvPr/>
          </p:nvGrpSpPr>
          <p:grpSpPr bwMode="auto">
            <a:xfrm>
              <a:off x="4514" y="3030"/>
              <a:ext cx="205" cy="424"/>
              <a:chOff x="4514" y="3030"/>
              <a:chExt cx="205" cy="424"/>
            </a:xfrm>
          </p:grpSpPr>
          <p:sp>
            <p:nvSpPr>
              <p:cNvPr id="53" name="Freeform 82">
                <a:extLst>
                  <a:ext uri="{FF2B5EF4-FFF2-40B4-BE49-F238E27FC236}">
                    <a16:creationId xmlns:a16="http://schemas.microsoft.com/office/drawing/2014/main" id="{561BFB07-23DA-AF41-9773-AB49F08459AB}"/>
                  </a:ext>
                </a:extLst>
              </p:cNvPr>
              <p:cNvSpPr>
                <a:spLocks/>
              </p:cNvSpPr>
              <p:nvPr/>
            </p:nvSpPr>
            <p:spPr bwMode="auto">
              <a:xfrm>
                <a:off x="4514" y="3030"/>
                <a:ext cx="205" cy="424"/>
              </a:xfrm>
              <a:custGeom>
                <a:avLst/>
                <a:gdLst>
                  <a:gd name="T0" fmla="*/ 14 w 205"/>
                  <a:gd name="T1" fmla="*/ 104 h 424"/>
                  <a:gd name="T2" fmla="*/ 21 w 205"/>
                  <a:gd name="T3" fmla="*/ 85 h 424"/>
                  <a:gd name="T4" fmla="*/ 29 w 205"/>
                  <a:gd name="T5" fmla="*/ 68 h 424"/>
                  <a:gd name="T6" fmla="*/ 38 w 205"/>
                  <a:gd name="T7" fmla="*/ 51 h 424"/>
                  <a:gd name="T8" fmla="*/ 49 w 205"/>
                  <a:gd name="T9" fmla="*/ 37 h 424"/>
                  <a:gd name="T10" fmla="*/ 60 w 205"/>
                  <a:gd name="T11" fmla="*/ 24 h 424"/>
                  <a:gd name="T12" fmla="*/ 71 w 205"/>
                  <a:gd name="T13" fmla="*/ 14 h 424"/>
                  <a:gd name="T14" fmla="*/ 82 w 205"/>
                  <a:gd name="T15" fmla="*/ 6 h 424"/>
                  <a:gd name="T16" fmla="*/ 92 w 205"/>
                  <a:gd name="T17" fmla="*/ 2 h 424"/>
                  <a:gd name="T18" fmla="*/ 103 w 205"/>
                  <a:gd name="T19" fmla="*/ 0 h 424"/>
                  <a:gd name="T20" fmla="*/ 114 w 205"/>
                  <a:gd name="T21" fmla="*/ 0 h 424"/>
                  <a:gd name="T22" fmla="*/ 126 w 205"/>
                  <a:gd name="T23" fmla="*/ 2 h 424"/>
                  <a:gd name="T24" fmla="*/ 138 w 205"/>
                  <a:gd name="T25" fmla="*/ 6 h 424"/>
                  <a:gd name="T26" fmla="*/ 149 w 205"/>
                  <a:gd name="T27" fmla="*/ 14 h 424"/>
                  <a:gd name="T28" fmla="*/ 160 w 205"/>
                  <a:gd name="T29" fmla="*/ 26 h 424"/>
                  <a:gd name="T30" fmla="*/ 169 w 205"/>
                  <a:gd name="T31" fmla="*/ 41 h 424"/>
                  <a:gd name="T32" fmla="*/ 176 w 205"/>
                  <a:gd name="T33" fmla="*/ 62 h 424"/>
                  <a:gd name="T34" fmla="*/ 179 w 205"/>
                  <a:gd name="T35" fmla="*/ 75 h 424"/>
                  <a:gd name="T36" fmla="*/ 183 w 205"/>
                  <a:gd name="T37" fmla="*/ 91 h 424"/>
                  <a:gd name="T38" fmla="*/ 186 w 205"/>
                  <a:gd name="T39" fmla="*/ 109 h 424"/>
                  <a:gd name="T40" fmla="*/ 189 w 205"/>
                  <a:gd name="T41" fmla="*/ 129 h 424"/>
                  <a:gd name="T42" fmla="*/ 195 w 205"/>
                  <a:gd name="T43" fmla="*/ 173 h 424"/>
                  <a:gd name="T44" fmla="*/ 200 w 205"/>
                  <a:gd name="T45" fmla="*/ 219 h 424"/>
                  <a:gd name="T46" fmla="*/ 203 w 205"/>
                  <a:gd name="T47" fmla="*/ 266 h 424"/>
                  <a:gd name="T48" fmla="*/ 204 w 205"/>
                  <a:gd name="T49" fmla="*/ 288 h 424"/>
                  <a:gd name="T50" fmla="*/ 203 w 205"/>
                  <a:gd name="T51" fmla="*/ 309 h 424"/>
                  <a:gd name="T52" fmla="*/ 202 w 205"/>
                  <a:gd name="T53" fmla="*/ 329 h 424"/>
                  <a:gd name="T54" fmla="*/ 201 w 205"/>
                  <a:gd name="T55" fmla="*/ 346 h 424"/>
                  <a:gd name="T56" fmla="*/ 198 w 205"/>
                  <a:gd name="T57" fmla="*/ 362 h 424"/>
                  <a:gd name="T58" fmla="*/ 194 w 205"/>
                  <a:gd name="T59" fmla="*/ 374 h 424"/>
                  <a:gd name="T60" fmla="*/ 189 w 205"/>
                  <a:gd name="T61" fmla="*/ 384 h 424"/>
                  <a:gd name="T62" fmla="*/ 182 w 205"/>
                  <a:gd name="T63" fmla="*/ 393 h 424"/>
                  <a:gd name="T64" fmla="*/ 165 w 205"/>
                  <a:gd name="T65" fmla="*/ 407 h 424"/>
                  <a:gd name="T66" fmla="*/ 143 w 205"/>
                  <a:gd name="T67" fmla="*/ 416 h 424"/>
                  <a:gd name="T68" fmla="*/ 120 w 205"/>
                  <a:gd name="T69" fmla="*/ 421 h 424"/>
                  <a:gd name="T70" fmla="*/ 95 w 205"/>
                  <a:gd name="T71" fmla="*/ 423 h 424"/>
                  <a:gd name="T72" fmla="*/ 73 w 205"/>
                  <a:gd name="T73" fmla="*/ 423 h 424"/>
                  <a:gd name="T74" fmla="*/ 53 w 205"/>
                  <a:gd name="T75" fmla="*/ 420 h 424"/>
                  <a:gd name="T76" fmla="*/ 45 w 205"/>
                  <a:gd name="T77" fmla="*/ 418 h 424"/>
                  <a:gd name="T78" fmla="*/ 38 w 205"/>
                  <a:gd name="T79" fmla="*/ 416 h 424"/>
                  <a:gd name="T80" fmla="*/ 28 w 205"/>
                  <a:gd name="T81" fmla="*/ 410 h 424"/>
                  <a:gd name="T82" fmla="*/ 20 w 205"/>
                  <a:gd name="T83" fmla="*/ 402 h 424"/>
                  <a:gd name="T84" fmla="*/ 14 w 205"/>
                  <a:gd name="T85" fmla="*/ 391 h 424"/>
                  <a:gd name="T86" fmla="*/ 10 w 205"/>
                  <a:gd name="T87" fmla="*/ 378 h 424"/>
                  <a:gd name="T88" fmla="*/ 7 w 205"/>
                  <a:gd name="T89" fmla="*/ 362 h 424"/>
                  <a:gd name="T90" fmla="*/ 5 w 205"/>
                  <a:gd name="T91" fmla="*/ 345 h 424"/>
                  <a:gd name="T92" fmla="*/ 2 w 205"/>
                  <a:gd name="T93" fmla="*/ 308 h 424"/>
                  <a:gd name="T94" fmla="*/ 1 w 205"/>
                  <a:gd name="T95" fmla="*/ 287 h 424"/>
                  <a:gd name="T96" fmla="*/ 0 w 205"/>
                  <a:gd name="T97" fmla="*/ 261 h 424"/>
                  <a:gd name="T98" fmla="*/ 0 w 205"/>
                  <a:gd name="T99" fmla="*/ 234 h 424"/>
                  <a:gd name="T100" fmla="*/ 1 w 205"/>
                  <a:gd name="T101" fmla="*/ 206 h 424"/>
                  <a:gd name="T102" fmla="*/ 3 w 205"/>
                  <a:gd name="T103" fmla="*/ 177 h 424"/>
                  <a:gd name="T104" fmla="*/ 5 w 205"/>
                  <a:gd name="T105" fmla="*/ 150 h 424"/>
                  <a:gd name="T106" fmla="*/ 9 w 205"/>
                  <a:gd name="T107" fmla="*/ 125 h 424"/>
                  <a:gd name="T108" fmla="*/ 14 w 205"/>
                  <a:gd name="T109" fmla="*/ 104 h 4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5"/>
                  <a:gd name="T166" fmla="*/ 0 h 424"/>
                  <a:gd name="T167" fmla="*/ 205 w 205"/>
                  <a:gd name="T168" fmla="*/ 424 h 42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5" h="424">
                    <a:moveTo>
                      <a:pt x="14" y="104"/>
                    </a:moveTo>
                    <a:lnTo>
                      <a:pt x="21" y="85"/>
                    </a:lnTo>
                    <a:lnTo>
                      <a:pt x="29" y="68"/>
                    </a:lnTo>
                    <a:lnTo>
                      <a:pt x="38" y="51"/>
                    </a:lnTo>
                    <a:lnTo>
                      <a:pt x="49" y="37"/>
                    </a:lnTo>
                    <a:lnTo>
                      <a:pt x="60" y="24"/>
                    </a:lnTo>
                    <a:lnTo>
                      <a:pt x="71" y="14"/>
                    </a:lnTo>
                    <a:lnTo>
                      <a:pt x="82" y="6"/>
                    </a:lnTo>
                    <a:lnTo>
                      <a:pt x="92" y="2"/>
                    </a:lnTo>
                    <a:lnTo>
                      <a:pt x="103" y="0"/>
                    </a:lnTo>
                    <a:lnTo>
                      <a:pt x="114" y="0"/>
                    </a:lnTo>
                    <a:lnTo>
                      <a:pt x="126" y="2"/>
                    </a:lnTo>
                    <a:lnTo>
                      <a:pt x="138" y="6"/>
                    </a:lnTo>
                    <a:lnTo>
                      <a:pt x="149" y="14"/>
                    </a:lnTo>
                    <a:lnTo>
                      <a:pt x="160" y="26"/>
                    </a:lnTo>
                    <a:lnTo>
                      <a:pt x="169" y="41"/>
                    </a:lnTo>
                    <a:lnTo>
                      <a:pt x="176" y="62"/>
                    </a:lnTo>
                    <a:lnTo>
                      <a:pt x="179" y="75"/>
                    </a:lnTo>
                    <a:lnTo>
                      <a:pt x="183" y="91"/>
                    </a:lnTo>
                    <a:lnTo>
                      <a:pt x="186" y="109"/>
                    </a:lnTo>
                    <a:lnTo>
                      <a:pt x="189" y="129"/>
                    </a:lnTo>
                    <a:lnTo>
                      <a:pt x="195" y="173"/>
                    </a:lnTo>
                    <a:lnTo>
                      <a:pt x="200" y="219"/>
                    </a:lnTo>
                    <a:lnTo>
                      <a:pt x="203" y="266"/>
                    </a:lnTo>
                    <a:lnTo>
                      <a:pt x="204" y="288"/>
                    </a:lnTo>
                    <a:lnTo>
                      <a:pt x="203" y="309"/>
                    </a:lnTo>
                    <a:lnTo>
                      <a:pt x="202" y="329"/>
                    </a:lnTo>
                    <a:lnTo>
                      <a:pt x="201" y="346"/>
                    </a:lnTo>
                    <a:lnTo>
                      <a:pt x="198" y="362"/>
                    </a:lnTo>
                    <a:lnTo>
                      <a:pt x="194" y="374"/>
                    </a:lnTo>
                    <a:lnTo>
                      <a:pt x="189" y="384"/>
                    </a:lnTo>
                    <a:lnTo>
                      <a:pt x="182" y="393"/>
                    </a:lnTo>
                    <a:lnTo>
                      <a:pt x="165" y="407"/>
                    </a:lnTo>
                    <a:lnTo>
                      <a:pt x="143" y="416"/>
                    </a:lnTo>
                    <a:lnTo>
                      <a:pt x="120" y="421"/>
                    </a:lnTo>
                    <a:lnTo>
                      <a:pt x="95" y="423"/>
                    </a:lnTo>
                    <a:lnTo>
                      <a:pt x="73" y="423"/>
                    </a:lnTo>
                    <a:lnTo>
                      <a:pt x="53" y="420"/>
                    </a:lnTo>
                    <a:lnTo>
                      <a:pt x="45" y="418"/>
                    </a:lnTo>
                    <a:lnTo>
                      <a:pt x="38" y="416"/>
                    </a:lnTo>
                    <a:lnTo>
                      <a:pt x="28" y="410"/>
                    </a:lnTo>
                    <a:lnTo>
                      <a:pt x="20" y="402"/>
                    </a:lnTo>
                    <a:lnTo>
                      <a:pt x="14" y="391"/>
                    </a:lnTo>
                    <a:lnTo>
                      <a:pt x="10" y="378"/>
                    </a:lnTo>
                    <a:lnTo>
                      <a:pt x="7" y="362"/>
                    </a:lnTo>
                    <a:lnTo>
                      <a:pt x="5" y="345"/>
                    </a:lnTo>
                    <a:lnTo>
                      <a:pt x="2" y="308"/>
                    </a:lnTo>
                    <a:lnTo>
                      <a:pt x="1" y="287"/>
                    </a:lnTo>
                    <a:lnTo>
                      <a:pt x="0" y="261"/>
                    </a:lnTo>
                    <a:lnTo>
                      <a:pt x="0" y="234"/>
                    </a:lnTo>
                    <a:lnTo>
                      <a:pt x="1" y="206"/>
                    </a:lnTo>
                    <a:lnTo>
                      <a:pt x="3" y="177"/>
                    </a:lnTo>
                    <a:lnTo>
                      <a:pt x="5" y="150"/>
                    </a:lnTo>
                    <a:lnTo>
                      <a:pt x="9" y="125"/>
                    </a:lnTo>
                    <a:lnTo>
                      <a:pt x="14" y="104"/>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sz="1600"/>
              </a:p>
            </p:txBody>
          </p:sp>
          <p:grpSp>
            <p:nvGrpSpPr>
              <p:cNvPr id="54" name="Group 91">
                <a:extLst>
                  <a:ext uri="{FF2B5EF4-FFF2-40B4-BE49-F238E27FC236}">
                    <a16:creationId xmlns:a16="http://schemas.microsoft.com/office/drawing/2014/main" id="{D3364D98-788E-CE42-BC5B-E65C7933C65B}"/>
                  </a:ext>
                </a:extLst>
              </p:cNvPr>
              <p:cNvGrpSpPr>
                <a:grpSpLocks/>
              </p:cNvGrpSpPr>
              <p:nvPr/>
            </p:nvGrpSpPr>
            <p:grpSpPr bwMode="auto">
              <a:xfrm>
                <a:off x="4553" y="3077"/>
                <a:ext cx="116" cy="341"/>
                <a:chOff x="4553" y="3077"/>
                <a:chExt cx="116" cy="341"/>
              </a:xfrm>
            </p:grpSpPr>
            <p:sp>
              <p:nvSpPr>
                <p:cNvPr id="55" name="AutoShape 83">
                  <a:extLst>
                    <a:ext uri="{FF2B5EF4-FFF2-40B4-BE49-F238E27FC236}">
                      <a16:creationId xmlns:a16="http://schemas.microsoft.com/office/drawing/2014/main" id="{24691D67-5DBD-2347-B87B-AC07ADF2359E}"/>
                    </a:ext>
                  </a:extLst>
                </p:cNvPr>
                <p:cNvSpPr>
                  <a:spLocks noChangeArrowheads="1"/>
                </p:cNvSpPr>
                <p:nvPr/>
              </p:nvSpPr>
              <p:spPr bwMode="auto">
                <a:xfrm>
                  <a:off x="4553" y="3339"/>
                  <a:ext cx="116" cy="79"/>
                </a:xfrm>
                <a:prstGeom prst="parallelogram">
                  <a:avLst>
                    <a:gd name="adj" fmla="val 56552"/>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56" name="Rectangle 84">
                  <a:extLst>
                    <a:ext uri="{FF2B5EF4-FFF2-40B4-BE49-F238E27FC236}">
                      <a16:creationId xmlns:a16="http://schemas.microsoft.com/office/drawing/2014/main" id="{2776DE22-8619-5041-9C00-07ADC540E883}"/>
                    </a:ext>
                  </a:extLst>
                </p:cNvPr>
                <p:cNvSpPr>
                  <a:spLocks noChangeArrowheads="1"/>
                </p:cNvSpPr>
                <p:nvPr/>
              </p:nvSpPr>
              <p:spPr bwMode="auto">
                <a:xfrm>
                  <a:off x="4612" y="3078"/>
                  <a:ext cx="53" cy="263"/>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57" name="Rectangle 85">
                  <a:extLst>
                    <a:ext uri="{FF2B5EF4-FFF2-40B4-BE49-F238E27FC236}">
                      <a16:creationId xmlns:a16="http://schemas.microsoft.com/office/drawing/2014/main" id="{57E8F9FD-67AE-3646-A978-916088C4726E}"/>
                    </a:ext>
                  </a:extLst>
                </p:cNvPr>
                <p:cNvSpPr>
                  <a:spLocks noChangeArrowheads="1"/>
                </p:cNvSpPr>
                <p:nvPr/>
              </p:nvSpPr>
              <p:spPr bwMode="auto">
                <a:xfrm>
                  <a:off x="4555" y="3154"/>
                  <a:ext cx="71" cy="261"/>
                </a:xfrm>
                <a:prstGeom prst="rect">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58" name="AutoShape 86">
                  <a:extLst>
                    <a:ext uri="{FF2B5EF4-FFF2-40B4-BE49-F238E27FC236}">
                      <a16:creationId xmlns:a16="http://schemas.microsoft.com/office/drawing/2014/main" id="{464D3616-2261-3C45-9F0E-7E29B5FFF4E4}"/>
                    </a:ext>
                  </a:extLst>
                </p:cNvPr>
                <p:cNvSpPr>
                  <a:spLocks noChangeArrowheads="1"/>
                </p:cNvSpPr>
                <p:nvPr/>
              </p:nvSpPr>
              <p:spPr bwMode="auto">
                <a:xfrm>
                  <a:off x="4554" y="3077"/>
                  <a:ext cx="114" cy="77"/>
                </a:xfrm>
                <a:prstGeom prst="parallelogram">
                  <a:avLst>
                    <a:gd name="adj" fmla="val 57021"/>
                  </a:avLst>
                </a:prstGeom>
                <a:solidFill>
                  <a:srgbClr val="33CCCC"/>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59" name="Line 87">
                  <a:extLst>
                    <a:ext uri="{FF2B5EF4-FFF2-40B4-BE49-F238E27FC236}">
                      <a16:creationId xmlns:a16="http://schemas.microsoft.com/office/drawing/2014/main" id="{D306EBD1-C60F-4F40-AF00-600009FDC110}"/>
                    </a:ext>
                  </a:extLst>
                </p:cNvPr>
                <p:cNvSpPr>
                  <a:spLocks noChangeShapeType="1"/>
                </p:cNvSpPr>
                <p:nvPr/>
              </p:nvSpPr>
              <p:spPr bwMode="auto">
                <a:xfrm>
                  <a:off x="4669" y="3082"/>
                  <a:ext cx="0" cy="25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60" name="Line 88">
                  <a:extLst>
                    <a:ext uri="{FF2B5EF4-FFF2-40B4-BE49-F238E27FC236}">
                      <a16:creationId xmlns:a16="http://schemas.microsoft.com/office/drawing/2014/main" id="{901BF232-AD87-6E4E-B103-E331C8DC78C2}"/>
                    </a:ext>
                  </a:extLst>
                </p:cNvPr>
                <p:cNvSpPr>
                  <a:spLocks noChangeShapeType="1"/>
                </p:cNvSpPr>
                <p:nvPr/>
              </p:nvSpPr>
              <p:spPr bwMode="auto">
                <a:xfrm flipH="1">
                  <a:off x="4627" y="3339"/>
                  <a:ext cx="42" cy="7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61" name="Rectangle 89">
                  <a:extLst>
                    <a:ext uri="{FF2B5EF4-FFF2-40B4-BE49-F238E27FC236}">
                      <a16:creationId xmlns:a16="http://schemas.microsoft.com/office/drawing/2014/main" id="{7A414E50-8792-FA45-8B23-6FDBCC013E73}"/>
                    </a:ext>
                  </a:extLst>
                </p:cNvPr>
                <p:cNvSpPr>
                  <a:spLocks noChangeArrowheads="1"/>
                </p:cNvSpPr>
                <p:nvPr/>
              </p:nvSpPr>
              <p:spPr bwMode="auto">
                <a:xfrm>
                  <a:off x="4564" y="3188"/>
                  <a:ext cx="47" cy="150"/>
                </a:xfrm>
                <a:prstGeom prst="rect">
                  <a:avLst/>
                </a:prstGeom>
                <a:solidFill>
                  <a:schemeClr val="accent2"/>
                </a:solidFill>
                <a:ln w="12700">
                  <a:solidFill>
                    <a:schemeClr val="tx1"/>
                  </a:solidFill>
                  <a:miter lim="800000"/>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62" name="Rectangle 90">
                  <a:extLst>
                    <a:ext uri="{FF2B5EF4-FFF2-40B4-BE49-F238E27FC236}">
                      <a16:creationId xmlns:a16="http://schemas.microsoft.com/office/drawing/2014/main" id="{991D03A7-3DDF-6343-A7ED-53AE870AD4D5}"/>
                    </a:ext>
                  </a:extLst>
                </p:cNvPr>
                <p:cNvSpPr>
                  <a:spLocks noChangeArrowheads="1"/>
                </p:cNvSpPr>
                <p:nvPr/>
              </p:nvSpPr>
              <p:spPr bwMode="auto">
                <a:xfrm>
                  <a:off x="4570" y="3233"/>
                  <a:ext cx="37" cy="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grpSp>
        </p:grpSp>
        <p:grpSp>
          <p:nvGrpSpPr>
            <p:cNvPr id="33" name="Group 106">
              <a:extLst>
                <a:ext uri="{FF2B5EF4-FFF2-40B4-BE49-F238E27FC236}">
                  <a16:creationId xmlns:a16="http://schemas.microsoft.com/office/drawing/2014/main" id="{367C2D68-F899-0C4F-9F32-5A8E5A9FBDED}"/>
                </a:ext>
              </a:extLst>
            </p:cNvPr>
            <p:cNvGrpSpPr>
              <a:grpSpLocks/>
            </p:cNvGrpSpPr>
            <p:nvPr/>
          </p:nvGrpSpPr>
          <p:grpSpPr bwMode="auto">
            <a:xfrm>
              <a:off x="3884" y="2705"/>
              <a:ext cx="316" cy="147"/>
              <a:chOff x="3884" y="2705"/>
              <a:chExt cx="316" cy="147"/>
            </a:xfrm>
          </p:grpSpPr>
          <p:sp>
            <p:nvSpPr>
              <p:cNvPr id="40" name="Oval 93">
                <a:extLst>
                  <a:ext uri="{FF2B5EF4-FFF2-40B4-BE49-F238E27FC236}">
                    <a16:creationId xmlns:a16="http://schemas.microsoft.com/office/drawing/2014/main" id="{2908955F-FCBC-AF42-9509-46A040000045}"/>
                  </a:ext>
                </a:extLst>
              </p:cNvPr>
              <p:cNvSpPr>
                <a:spLocks noChangeArrowheads="1"/>
              </p:cNvSpPr>
              <p:nvPr/>
            </p:nvSpPr>
            <p:spPr bwMode="auto">
              <a:xfrm>
                <a:off x="3887" y="2771"/>
                <a:ext cx="313" cy="81"/>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sp>
            <p:nvSpPr>
              <p:cNvPr id="41" name="Line 94">
                <a:extLst>
                  <a:ext uri="{FF2B5EF4-FFF2-40B4-BE49-F238E27FC236}">
                    <a16:creationId xmlns:a16="http://schemas.microsoft.com/office/drawing/2014/main" id="{4176E3AD-6BB0-CC43-9193-5676C68A1DBF}"/>
                  </a:ext>
                </a:extLst>
              </p:cNvPr>
              <p:cNvSpPr>
                <a:spLocks noChangeShapeType="1"/>
              </p:cNvSpPr>
              <p:nvPr/>
            </p:nvSpPr>
            <p:spPr bwMode="auto">
              <a:xfrm>
                <a:off x="3887" y="2764"/>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42" name="Line 95">
                <a:extLst>
                  <a:ext uri="{FF2B5EF4-FFF2-40B4-BE49-F238E27FC236}">
                    <a16:creationId xmlns:a16="http://schemas.microsoft.com/office/drawing/2014/main" id="{A1AEB52C-4E6B-CE48-9C36-58E3F770197F}"/>
                  </a:ext>
                </a:extLst>
              </p:cNvPr>
              <p:cNvSpPr>
                <a:spLocks noChangeShapeType="1"/>
              </p:cNvSpPr>
              <p:nvPr/>
            </p:nvSpPr>
            <p:spPr bwMode="auto">
              <a:xfrm>
                <a:off x="4200" y="2764"/>
                <a:ext cx="0" cy="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43" name="Rectangle 96">
                <a:extLst>
                  <a:ext uri="{FF2B5EF4-FFF2-40B4-BE49-F238E27FC236}">
                    <a16:creationId xmlns:a16="http://schemas.microsoft.com/office/drawing/2014/main" id="{D6357754-0B8F-294E-893B-2D232CE57977}"/>
                  </a:ext>
                </a:extLst>
              </p:cNvPr>
              <p:cNvSpPr>
                <a:spLocks noChangeArrowheads="1"/>
              </p:cNvSpPr>
              <p:nvPr/>
            </p:nvSpPr>
            <p:spPr bwMode="auto">
              <a:xfrm>
                <a:off x="3887" y="2764"/>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endParaRPr lang="zh-CN" altLang="zh-CN" sz="1600"/>
              </a:p>
            </p:txBody>
          </p:sp>
          <p:sp>
            <p:nvSpPr>
              <p:cNvPr id="44" name="Oval 97">
                <a:extLst>
                  <a:ext uri="{FF2B5EF4-FFF2-40B4-BE49-F238E27FC236}">
                    <a16:creationId xmlns:a16="http://schemas.microsoft.com/office/drawing/2014/main" id="{06F352EF-8617-C944-9B80-B33907AECB87}"/>
                  </a:ext>
                </a:extLst>
              </p:cNvPr>
              <p:cNvSpPr>
                <a:spLocks noChangeArrowheads="1"/>
              </p:cNvSpPr>
              <p:nvPr/>
            </p:nvSpPr>
            <p:spPr bwMode="auto">
              <a:xfrm>
                <a:off x="3884" y="2705"/>
                <a:ext cx="313" cy="95"/>
              </a:xfrm>
              <a:prstGeom prst="ellipse">
                <a:avLst/>
              </a:prstGeom>
              <a:solidFill>
                <a:schemeClr val="hlink"/>
              </a:solidFill>
              <a:ln w="12700">
                <a:solidFill>
                  <a:schemeClr val="tx1"/>
                </a:solidFill>
                <a:round/>
                <a:headEnd/>
                <a:tailE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itchFamily="2" charset="2"/>
                  <a:buChar char="r"/>
                </a:pPr>
                <a:endParaRPr lang="zh-CN" altLang="en-US" sz="1600"/>
              </a:p>
            </p:txBody>
          </p:sp>
          <p:grpSp>
            <p:nvGrpSpPr>
              <p:cNvPr id="45" name="Group 101">
                <a:extLst>
                  <a:ext uri="{FF2B5EF4-FFF2-40B4-BE49-F238E27FC236}">
                    <a16:creationId xmlns:a16="http://schemas.microsoft.com/office/drawing/2014/main" id="{186D481E-65CB-AB41-B059-3B37AE7428F1}"/>
                  </a:ext>
                </a:extLst>
              </p:cNvPr>
              <p:cNvGrpSpPr>
                <a:grpSpLocks/>
              </p:cNvGrpSpPr>
              <p:nvPr/>
            </p:nvGrpSpPr>
            <p:grpSpPr bwMode="auto">
              <a:xfrm>
                <a:off x="3959" y="2725"/>
                <a:ext cx="156" cy="56"/>
                <a:chOff x="3959" y="2725"/>
                <a:chExt cx="156" cy="56"/>
              </a:xfrm>
            </p:grpSpPr>
            <p:sp>
              <p:nvSpPr>
                <p:cNvPr id="50" name="Line 98">
                  <a:extLst>
                    <a:ext uri="{FF2B5EF4-FFF2-40B4-BE49-F238E27FC236}">
                      <a16:creationId xmlns:a16="http://schemas.microsoft.com/office/drawing/2014/main" id="{95101C03-8D8E-2748-ADD9-31AE58DF8F63}"/>
                    </a:ext>
                  </a:extLst>
                </p:cNvPr>
                <p:cNvSpPr>
                  <a:spLocks noChangeShapeType="1"/>
                </p:cNvSpPr>
                <p:nvPr/>
              </p:nvSpPr>
              <p:spPr bwMode="auto">
                <a:xfrm flipV="1">
                  <a:off x="3959" y="2725"/>
                  <a:ext cx="56"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51" name="Line 99">
                  <a:extLst>
                    <a:ext uri="{FF2B5EF4-FFF2-40B4-BE49-F238E27FC236}">
                      <a16:creationId xmlns:a16="http://schemas.microsoft.com/office/drawing/2014/main" id="{22C12425-C13B-B542-A632-499EFF784CB3}"/>
                    </a:ext>
                  </a:extLst>
                </p:cNvPr>
                <p:cNvSpPr>
                  <a:spLocks noChangeShapeType="1"/>
                </p:cNvSpPr>
                <p:nvPr/>
              </p:nvSpPr>
              <p:spPr bwMode="auto">
                <a:xfrm>
                  <a:off x="4066" y="2781"/>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52" name="Line 100">
                  <a:extLst>
                    <a:ext uri="{FF2B5EF4-FFF2-40B4-BE49-F238E27FC236}">
                      <a16:creationId xmlns:a16="http://schemas.microsoft.com/office/drawing/2014/main" id="{0C0276A5-B2B3-804C-8DD0-81F5B28A9EDE}"/>
                    </a:ext>
                  </a:extLst>
                </p:cNvPr>
                <p:cNvSpPr>
                  <a:spLocks noChangeShapeType="1"/>
                </p:cNvSpPr>
                <p:nvPr/>
              </p:nvSpPr>
              <p:spPr bwMode="auto">
                <a:xfrm>
                  <a:off x="4010" y="2727"/>
                  <a:ext cx="58" cy="5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grpSp>
          <p:grpSp>
            <p:nvGrpSpPr>
              <p:cNvPr id="46" name="Group 105">
                <a:extLst>
                  <a:ext uri="{FF2B5EF4-FFF2-40B4-BE49-F238E27FC236}">
                    <a16:creationId xmlns:a16="http://schemas.microsoft.com/office/drawing/2014/main" id="{6D35AA52-9FAE-C546-8BF4-F5FD4D89FFAB}"/>
                  </a:ext>
                </a:extLst>
              </p:cNvPr>
              <p:cNvGrpSpPr>
                <a:grpSpLocks/>
              </p:cNvGrpSpPr>
              <p:nvPr/>
            </p:nvGrpSpPr>
            <p:grpSpPr bwMode="auto">
              <a:xfrm>
                <a:off x="3959" y="2724"/>
                <a:ext cx="155" cy="57"/>
                <a:chOff x="3959" y="2724"/>
                <a:chExt cx="155" cy="57"/>
              </a:xfrm>
            </p:grpSpPr>
            <p:sp>
              <p:nvSpPr>
                <p:cNvPr id="47" name="Line 102">
                  <a:extLst>
                    <a:ext uri="{FF2B5EF4-FFF2-40B4-BE49-F238E27FC236}">
                      <a16:creationId xmlns:a16="http://schemas.microsoft.com/office/drawing/2014/main" id="{8E45D5B9-126F-744B-8EA9-6D826C58C8BD}"/>
                    </a:ext>
                  </a:extLst>
                </p:cNvPr>
                <p:cNvSpPr>
                  <a:spLocks noChangeShapeType="1"/>
                </p:cNvSpPr>
                <p:nvPr/>
              </p:nvSpPr>
              <p:spPr bwMode="auto">
                <a:xfrm>
                  <a:off x="3959" y="2780"/>
                  <a:ext cx="56"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48" name="Line 103">
                  <a:extLst>
                    <a:ext uri="{FF2B5EF4-FFF2-40B4-BE49-F238E27FC236}">
                      <a16:creationId xmlns:a16="http://schemas.microsoft.com/office/drawing/2014/main" id="{E460D3EF-142B-7244-9BF0-4450C3F0C89F}"/>
                    </a:ext>
                  </a:extLst>
                </p:cNvPr>
                <p:cNvSpPr>
                  <a:spLocks noChangeShapeType="1"/>
                </p:cNvSpPr>
                <p:nvPr/>
              </p:nvSpPr>
              <p:spPr bwMode="auto">
                <a:xfrm>
                  <a:off x="4065" y="2725"/>
                  <a:ext cx="4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49" name="Line 104">
                  <a:extLst>
                    <a:ext uri="{FF2B5EF4-FFF2-40B4-BE49-F238E27FC236}">
                      <a16:creationId xmlns:a16="http://schemas.microsoft.com/office/drawing/2014/main" id="{73AC9BCE-0EB4-F944-B974-7ADC90664851}"/>
                    </a:ext>
                  </a:extLst>
                </p:cNvPr>
                <p:cNvSpPr>
                  <a:spLocks noChangeShapeType="1"/>
                </p:cNvSpPr>
                <p:nvPr/>
              </p:nvSpPr>
              <p:spPr bwMode="auto">
                <a:xfrm flipV="1">
                  <a:off x="4010" y="2724"/>
                  <a:ext cx="58" cy="5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grpSp>
        </p:grpSp>
        <p:sp>
          <p:nvSpPr>
            <p:cNvPr id="34" name="Line 107">
              <a:extLst>
                <a:ext uri="{FF2B5EF4-FFF2-40B4-BE49-F238E27FC236}">
                  <a16:creationId xmlns:a16="http://schemas.microsoft.com/office/drawing/2014/main" id="{D6C5EAAA-2157-D64C-AEEE-084DEAB4455D}"/>
                </a:ext>
              </a:extLst>
            </p:cNvPr>
            <p:cNvSpPr>
              <a:spLocks noChangeShapeType="1"/>
            </p:cNvSpPr>
            <p:nvPr/>
          </p:nvSpPr>
          <p:spPr bwMode="auto">
            <a:xfrm>
              <a:off x="4039" y="2045"/>
              <a:ext cx="0" cy="669"/>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35" name="Line 108">
              <a:extLst>
                <a:ext uri="{FF2B5EF4-FFF2-40B4-BE49-F238E27FC236}">
                  <a16:creationId xmlns:a16="http://schemas.microsoft.com/office/drawing/2014/main" id="{41487F96-6C7F-D840-84C7-2F192D1BBB87}"/>
                </a:ext>
              </a:extLst>
            </p:cNvPr>
            <p:cNvSpPr>
              <a:spLocks noChangeShapeType="1"/>
            </p:cNvSpPr>
            <p:nvPr/>
          </p:nvSpPr>
          <p:spPr bwMode="auto">
            <a:xfrm>
              <a:off x="4042" y="2855"/>
              <a:ext cx="0" cy="10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36" name="Rectangle 109">
              <a:extLst>
                <a:ext uri="{FF2B5EF4-FFF2-40B4-BE49-F238E27FC236}">
                  <a16:creationId xmlns:a16="http://schemas.microsoft.com/office/drawing/2014/main" id="{271C28BC-8311-054E-BEDE-3F7F28ADECF7}"/>
                </a:ext>
              </a:extLst>
            </p:cNvPr>
            <p:cNvSpPr>
              <a:spLocks noChangeArrowheads="1"/>
            </p:cNvSpPr>
            <p:nvPr/>
          </p:nvSpPr>
          <p:spPr bwMode="auto">
            <a:xfrm>
              <a:off x="2930" y="2547"/>
              <a:ext cx="91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zh-CN" altLang="en-US" sz="1600"/>
                <a:t>机构网络</a:t>
              </a:r>
            </a:p>
          </p:txBody>
        </p:sp>
        <p:sp>
          <p:nvSpPr>
            <p:cNvPr id="37" name="Rectangle 110">
              <a:extLst>
                <a:ext uri="{FF2B5EF4-FFF2-40B4-BE49-F238E27FC236}">
                  <a16:creationId xmlns:a16="http://schemas.microsoft.com/office/drawing/2014/main" id="{44146843-99CD-F74D-90F2-4EDDA51932CD}"/>
                </a:ext>
              </a:extLst>
            </p:cNvPr>
            <p:cNvSpPr>
              <a:spLocks noChangeArrowheads="1"/>
            </p:cNvSpPr>
            <p:nvPr/>
          </p:nvSpPr>
          <p:spPr bwMode="auto">
            <a:xfrm>
              <a:off x="4156" y="2659"/>
              <a:ext cx="139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600"/>
                <a:t>10 Mbps LAN</a:t>
              </a:r>
            </a:p>
          </p:txBody>
        </p:sp>
        <p:sp>
          <p:nvSpPr>
            <p:cNvPr id="38" name="Rectangle 111">
              <a:extLst>
                <a:ext uri="{FF2B5EF4-FFF2-40B4-BE49-F238E27FC236}">
                  <a16:creationId xmlns:a16="http://schemas.microsoft.com/office/drawing/2014/main" id="{18B3C7AF-B222-1F41-8EE1-6E9A9D529379}"/>
                </a:ext>
              </a:extLst>
            </p:cNvPr>
            <p:cNvSpPr>
              <a:spLocks noChangeArrowheads="1"/>
            </p:cNvSpPr>
            <p:nvPr/>
          </p:nvSpPr>
          <p:spPr bwMode="auto">
            <a:xfrm>
              <a:off x="4040" y="2164"/>
              <a:ext cx="1052"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1600"/>
                <a:t>1.5 Mbps </a:t>
              </a:r>
            </a:p>
            <a:p>
              <a:pPr>
                <a:spcBef>
                  <a:spcPct val="0"/>
                </a:spcBef>
                <a:buFontTx/>
                <a:buNone/>
              </a:pPr>
              <a:r>
                <a:rPr lang="zh-CN" altLang="en-US" sz="1600"/>
                <a:t>接入链路</a:t>
              </a:r>
            </a:p>
          </p:txBody>
        </p:sp>
        <p:sp>
          <p:nvSpPr>
            <p:cNvPr id="39" name="Rectangle 112">
              <a:extLst>
                <a:ext uri="{FF2B5EF4-FFF2-40B4-BE49-F238E27FC236}">
                  <a16:creationId xmlns:a16="http://schemas.microsoft.com/office/drawing/2014/main" id="{8C7295B4-0BF6-614F-96CC-1AFB0E42262E}"/>
                </a:ext>
              </a:extLst>
            </p:cNvPr>
            <p:cNvSpPr>
              <a:spLocks noChangeArrowheads="1"/>
            </p:cNvSpPr>
            <p:nvPr/>
          </p:nvSpPr>
          <p:spPr bwMode="auto">
            <a:xfrm>
              <a:off x="4255" y="3442"/>
              <a:ext cx="110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zh-CN" altLang="en-US" sz="1600">
                  <a:solidFill>
                    <a:srgbClr val="FF0000"/>
                  </a:solidFill>
                </a:rPr>
                <a:t>机构缓存器</a:t>
              </a:r>
            </a:p>
          </p:txBody>
        </p:sp>
      </p:grpSp>
      <p:sp>
        <p:nvSpPr>
          <p:cNvPr id="2" name="矩形 1"/>
          <p:cNvSpPr/>
          <p:nvPr/>
        </p:nvSpPr>
        <p:spPr>
          <a:xfrm>
            <a:off x="345559" y="3127910"/>
            <a:ext cx="8638903" cy="369332"/>
          </a:xfrm>
          <a:prstGeom prst="rect">
            <a:avLst/>
          </a:prstGeom>
        </p:spPr>
        <p:txBody>
          <a:bodyPr wrap="none">
            <a:spAutoFit/>
          </a:bodyPr>
          <a:lstStyle/>
          <a:p>
            <a:r>
              <a:rPr lang="en-US" altLang="zh-CN" dirty="0" smtClean="0"/>
              <a:t>(1)</a:t>
            </a:r>
            <a:r>
              <a:rPr lang="zh-CN" altLang="en-US" dirty="0" smtClean="0"/>
              <a:t>平均</a:t>
            </a:r>
            <a:r>
              <a:rPr lang="zh-CN" altLang="en-US" dirty="0"/>
              <a:t>接入</a:t>
            </a:r>
            <a:r>
              <a:rPr lang="zh-CN" altLang="en-US" dirty="0" smtClean="0"/>
              <a:t>时延</a:t>
            </a:r>
            <a:r>
              <a:rPr lang="en-US" altLang="zh-CN" dirty="0" smtClean="0"/>
              <a:t>=</a:t>
            </a:r>
            <a:r>
              <a:rPr lang="zh-CN" altLang="en-US" dirty="0"/>
              <a:t>△</a:t>
            </a:r>
            <a:r>
              <a:rPr lang="en-US" altLang="zh-CN" dirty="0"/>
              <a:t>/</a:t>
            </a:r>
            <a:r>
              <a:rPr lang="zh-CN" altLang="en-US" dirty="0"/>
              <a:t>（</a:t>
            </a:r>
            <a:r>
              <a:rPr lang="en-US" altLang="zh-CN" dirty="0"/>
              <a:t>1-△B</a:t>
            </a:r>
            <a:r>
              <a:rPr lang="zh-CN" altLang="en-US" dirty="0" smtClean="0"/>
              <a:t>）</a:t>
            </a:r>
            <a:r>
              <a:rPr lang="en-US" altLang="zh-CN" dirty="0" smtClean="0"/>
              <a:t>=(850 000b/1.5 x 10</a:t>
            </a:r>
            <a:r>
              <a:rPr lang="en-US" altLang="zh-CN" baseline="30000" dirty="0" smtClean="0"/>
              <a:t>6</a:t>
            </a:r>
            <a:r>
              <a:rPr lang="en-US" altLang="zh-CN" dirty="0" smtClean="0"/>
              <a:t>)/[1-</a:t>
            </a:r>
            <a:r>
              <a:rPr lang="en-US" altLang="zh-CN" dirty="0"/>
              <a:t>(850 000b/1.5 x </a:t>
            </a:r>
            <a:r>
              <a:rPr lang="en-US" altLang="zh-CN" dirty="0" smtClean="0"/>
              <a:t>10</a:t>
            </a:r>
            <a:r>
              <a:rPr lang="en-US" altLang="zh-CN" baseline="30000" dirty="0" smtClean="0"/>
              <a:t>6</a:t>
            </a:r>
            <a:r>
              <a:rPr lang="en-US" altLang="zh-CN" dirty="0" smtClean="0"/>
              <a:t>x16]=0.6s</a:t>
            </a:r>
            <a:endParaRPr lang="zh-CN" altLang="en-US" dirty="0"/>
          </a:p>
        </p:txBody>
      </p:sp>
      <p:sp>
        <p:nvSpPr>
          <p:cNvPr id="3" name="矩形 2"/>
          <p:cNvSpPr/>
          <p:nvPr/>
        </p:nvSpPr>
        <p:spPr>
          <a:xfrm>
            <a:off x="728242" y="3634653"/>
            <a:ext cx="6474849" cy="369332"/>
          </a:xfrm>
          <a:prstGeom prst="rect">
            <a:avLst/>
          </a:prstGeom>
        </p:spPr>
        <p:txBody>
          <a:bodyPr wrap="none">
            <a:spAutoFit/>
          </a:bodyPr>
          <a:lstStyle/>
          <a:p>
            <a:r>
              <a:rPr lang="zh-CN" altLang="en-US" dirty="0"/>
              <a:t>总的平均</a:t>
            </a:r>
            <a:r>
              <a:rPr lang="zh-CN" altLang="en-US" dirty="0" smtClean="0"/>
              <a:t>响应时间</a:t>
            </a:r>
            <a:r>
              <a:rPr lang="en-US" altLang="zh-CN" dirty="0" smtClean="0"/>
              <a:t>=</a:t>
            </a:r>
            <a:r>
              <a:rPr lang="zh-CN" altLang="en-US" dirty="0"/>
              <a:t>平均接入</a:t>
            </a:r>
            <a:r>
              <a:rPr lang="zh-CN" altLang="en-US" dirty="0" smtClean="0"/>
              <a:t>时延</a:t>
            </a:r>
            <a:r>
              <a:rPr lang="en-US" altLang="zh-CN" dirty="0" smtClean="0"/>
              <a:t>+</a:t>
            </a:r>
            <a:r>
              <a:rPr lang="zh-CN" altLang="en-US" dirty="0"/>
              <a:t>平均因特网</a:t>
            </a:r>
            <a:r>
              <a:rPr lang="zh-CN" altLang="en-US" dirty="0" smtClean="0"/>
              <a:t>时延</a:t>
            </a:r>
            <a:r>
              <a:rPr lang="en-US" altLang="zh-CN" dirty="0" smtClean="0"/>
              <a:t>=0.6+3=3.6</a:t>
            </a:r>
            <a:endParaRPr lang="zh-CN" altLang="en-US" dirty="0"/>
          </a:p>
        </p:txBody>
      </p:sp>
      <p:sp>
        <p:nvSpPr>
          <p:cNvPr id="116" name="矩形 115"/>
          <p:cNvSpPr/>
          <p:nvPr/>
        </p:nvSpPr>
        <p:spPr>
          <a:xfrm>
            <a:off x="396602" y="4378879"/>
            <a:ext cx="9183924" cy="369332"/>
          </a:xfrm>
          <a:prstGeom prst="rect">
            <a:avLst/>
          </a:prstGeom>
        </p:spPr>
        <p:txBody>
          <a:bodyPr wrap="none">
            <a:spAutoFit/>
          </a:bodyPr>
          <a:lstStyle/>
          <a:p>
            <a:r>
              <a:rPr lang="en-US" altLang="zh-CN" dirty="0" smtClean="0"/>
              <a:t>(2)</a:t>
            </a:r>
            <a:r>
              <a:rPr lang="zh-CN" altLang="en-US" dirty="0" smtClean="0"/>
              <a:t>平均</a:t>
            </a:r>
            <a:r>
              <a:rPr lang="zh-CN" altLang="en-US" dirty="0"/>
              <a:t>接入</a:t>
            </a:r>
            <a:r>
              <a:rPr lang="zh-CN" altLang="en-US" dirty="0" smtClean="0"/>
              <a:t>时延</a:t>
            </a:r>
            <a:r>
              <a:rPr lang="en-US" altLang="zh-CN" dirty="0" smtClean="0"/>
              <a:t>=</a:t>
            </a:r>
            <a:r>
              <a:rPr lang="zh-CN" altLang="en-US" dirty="0"/>
              <a:t>△</a:t>
            </a:r>
            <a:r>
              <a:rPr lang="en-US" altLang="zh-CN" dirty="0"/>
              <a:t>/</a:t>
            </a:r>
            <a:r>
              <a:rPr lang="zh-CN" altLang="en-US" dirty="0"/>
              <a:t>（</a:t>
            </a:r>
            <a:r>
              <a:rPr lang="en-US" altLang="zh-CN" dirty="0" smtClean="0"/>
              <a:t>1- △x0.4B</a:t>
            </a:r>
            <a:r>
              <a:rPr lang="zh-CN" altLang="en-US" dirty="0" smtClean="0"/>
              <a:t>）</a:t>
            </a:r>
            <a:r>
              <a:rPr lang="en-US" altLang="zh-CN" dirty="0" smtClean="0"/>
              <a:t>=(850 000b/1.5 x 10</a:t>
            </a:r>
            <a:r>
              <a:rPr lang="en-US" altLang="zh-CN" baseline="30000" dirty="0" smtClean="0"/>
              <a:t>6</a:t>
            </a:r>
            <a:r>
              <a:rPr lang="en-US" altLang="zh-CN" dirty="0" smtClean="0"/>
              <a:t>)/[1-0.4x850 </a:t>
            </a:r>
            <a:r>
              <a:rPr lang="en-US" altLang="zh-CN" dirty="0"/>
              <a:t>000b/1.5 x </a:t>
            </a:r>
            <a:r>
              <a:rPr lang="en-US" altLang="zh-CN" dirty="0" smtClean="0"/>
              <a:t>10</a:t>
            </a:r>
            <a:r>
              <a:rPr lang="en-US" altLang="zh-CN" baseline="30000" dirty="0" smtClean="0"/>
              <a:t>6</a:t>
            </a:r>
            <a:r>
              <a:rPr lang="en-US" altLang="zh-CN" dirty="0" smtClean="0"/>
              <a:t>x16]</a:t>
            </a:r>
            <a:endParaRPr lang="zh-CN" altLang="en-US" dirty="0"/>
          </a:p>
        </p:txBody>
      </p:sp>
      <p:sp>
        <p:nvSpPr>
          <p:cNvPr id="117" name="矩形 116"/>
          <p:cNvSpPr/>
          <p:nvPr/>
        </p:nvSpPr>
        <p:spPr>
          <a:xfrm>
            <a:off x="769452" y="5086066"/>
            <a:ext cx="8154797" cy="369332"/>
          </a:xfrm>
          <a:prstGeom prst="rect">
            <a:avLst/>
          </a:prstGeom>
        </p:spPr>
        <p:txBody>
          <a:bodyPr wrap="none">
            <a:spAutoFit/>
          </a:bodyPr>
          <a:lstStyle/>
          <a:p>
            <a:r>
              <a:rPr lang="zh-CN" altLang="en-US" dirty="0"/>
              <a:t>总的平均</a:t>
            </a:r>
            <a:r>
              <a:rPr lang="zh-CN" altLang="en-US" dirty="0" smtClean="0"/>
              <a:t>响应时间</a:t>
            </a:r>
            <a:r>
              <a:rPr lang="en-US" altLang="zh-CN" dirty="0" smtClean="0"/>
              <a:t>=(</a:t>
            </a:r>
            <a:r>
              <a:rPr lang="zh-CN" altLang="en-US" dirty="0" smtClean="0"/>
              <a:t>平均</a:t>
            </a:r>
            <a:r>
              <a:rPr lang="zh-CN" altLang="en-US" dirty="0"/>
              <a:t>接入</a:t>
            </a:r>
            <a:r>
              <a:rPr lang="zh-CN" altLang="en-US" dirty="0" smtClean="0"/>
              <a:t>时延</a:t>
            </a:r>
            <a:r>
              <a:rPr lang="en-US" altLang="zh-CN" dirty="0" smtClean="0"/>
              <a:t>+</a:t>
            </a:r>
            <a:r>
              <a:rPr lang="zh-CN" altLang="en-US" dirty="0"/>
              <a:t>平均因特网</a:t>
            </a:r>
            <a:r>
              <a:rPr lang="zh-CN" altLang="en-US" dirty="0" smtClean="0"/>
              <a:t>时延</a:t>
            </a:r>
            <a:r>
              <a:rPr lang="en-US" altLang="zh-CN" dirty="0" smtClean="0"/>
              <a:t>)x0.4=(3+0.089)x0.4=1.24s</a:t>
            </a:r>
            <a:endParaRPr lang="zh-CN" altLang="en-US" dirty="0"/>
          </a:p>
        </p:txBody>
      </p:sp>
    </p:spTree>
    <p:extLst>
      <p:ext uri="{BB962C8B-B14F-4D97-AF65-F5344CB8AC3E}">
        <p14:creationId xmlns:p14="http://schemas.microsoft.com/office/powerpoint/2010/main" val="15674343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4" name="矩形 3"/>
          <p:cNvSpPr/>
          <p:nvPr/>
        </p:nvSpPr>
        <p:spPr>
          <a:xfrm>
            <a:off x="260728" y="555120"/>
            <a:ext cx="11593220" cy="1631216"/>
          </a:xfrm>
          <a:prstGeom prst="rect">
            <a:avLst/>
          </a:prstGeom>
        </p:spPr>
        <p:txBody>
          <a:bodyPr wrap="square">
            <a:spAutoFit/>
          </a:bodyPr>
          <a:lstStyle/>
          <a:p>
            <a:r>
              <a:rPr lang="en-US" altLang="zh-CN" sz="2000" dirty="0"/>
              <a:t>P10.</a:t>
            </a:r>
            <a:r>
              <a:rPr lang="zh-CN" altLang="en-US" sz="2000" dirty="0"/>
              <a:t>考虑一条</a:t>
            </a:r>
            <a:r>
              <a:rPr lang="en-US" altLang="zh-CN" sz="2000" dirty="0"/>
              <a:t>10</a:t>
            </a:r>
            <a:r>
              <a:rPr lang="zh-CN" altLang="en-US" sz="2000" dirty="0"/>
              <a:t>米短链路，某发送方经过它能够以</a:t>
            </a:r>
            <a:r>
              <a:rPr lang="en-US" altLang="zh-CN" sz="2000" dirty="0"/>
              <a:t>150bps</a:t>
            </a:r>
            <a:r>
              <a:rPr lang="zh-CN" altLang="en-US" sz="2000" dirty="0"/>
              <a:t>速率双向传输。假定包含数据的分组是 </a:t>
            </a:r>
            <a:r>
              <a:rPr lang="en-US" altLang="zh-CN" sz="2000" dirty="0"/>
              <a:t>100 000</a:t>
            </a:r>
            <a:r>
              <a:rPr lang="zh-CN" altLang="en-US" sz="2000" dirty="0"/>
              <a:t>比特长，仅包含控制（如</a:t>
            </a:r>
            <a:r>
              <a:rPr lang="en-US" altLang="zh-CN" sz="2000" dirty="0"/>
              <a:t>ACK</a:t>
            </a:r>
            <a:r>
              <a:rPr lang="zh-CN" altLang="en-US" sz="2000" dirty="0"/>
              <a:t>或握手）的分组是</a:t>
            </a:r>
            <a:r>
              <a:rPr lang="en-US" altLang="zh-CN" sz="2000" dirty="0"/>
              <a:t>200</a:t>
            </a:r>
            <a:r>
              <a:rPr lang="zh-CN" altLang="en-US" sz="2000" dirty="0"/>
              <a:t>比特</a:t>
            </a:r>
            <a:r>
              <a:rPr lang="zh-CN" altLang="en-US" sz="2000" dirty="0" smtClean="0"/>
              <a:t>长。</a:t>
            </a:r>
            <a:r>
              <a:rPr lang="zh-CN" altLang="en-US" sz="2000" dirty="0"/>
              <a:t>假定</a:t>
            </a:r>
            <a:r>
              <a:rPr lang="en-US" altLang="zh-CN" sz="2000" dirty="0"/>
              <a:t>N</a:t>
            </a:r>
            <a:r>
              <a:rPr lang="zh-CN" altLang="en-US" sz="2000" dirty="0"/>
              <a:t>个并行连接每个都获 得</a:t>
            </a:r>
            <a:r>
              <a:rPr lang="en-US" altLang="zh-CN" sz="2000" dirty="0"/>
              <a:t>1/W</a:t>
            </a:r>
            <a:r>
              <a:rPr lang="zh-CN" altLang="en-US" sz="2000" dirty="0"/>
              <a:t>的链路带宽。现在考虑</a:t>
            </a:r>
            <a:r>
              <a:rPr lang="en-US" altLang="zh-CN" sz="2000" dirty="0"/>
              <a:t>HTTP</a:t>
            </a:r>
            <a:r>
              <a:rPr lang="zh-CN" altLang="en-US" sz="2000" dirty="0"/>
              <a:t>协议，并且假定每个下载对象是</a:t>
            </a:r>
            <a:r>
              <a:rPr lang="en-US" altLang="zh-CN" sz="2000" dirty="0"/>
              <a:t>】00Kb</a:t>
            </a:r>
            <a:r>
              <a:rPr lang="zh-CN" altLang="en-US" sz="2000" dirty="0"/>
              <a:t>长，这些初始下载对象 包含</a:t>
            </a:r>
            <a:r>
              <a:rPr lang="en-US" altLang="zh-CN" sz="2000" dirty="0"/>
              <a:t>10</a:t>
            </a:r>
            <a:r>
              <a:rPr lang="zh-CN" altLang="en-US" sz="2000" dirty="0"/>
              <a:t>个来自相同发送方的引用</a:t>
            </a:r>
            <a:r>
              <a:rPr lang="zh-CN" altLang="en-US" sz="2000" dirty="0" smtClean="0"/>
              <a:t>对象。</a:t>
            </a:r>
            <a:r>
              <a:rPr lang="zh-CN" altLang="en-US" sz="2000" dirty="0"/>
              <a:t>在这种情况下，经非持续</a:t>
            </a:r>
            <a:r>
              <a:rPr lang="en-US" altLang="zh-CN" sz="2000" dirty="0"/>
              <a:t>HTTP</a:t>
            </a:r>
            <a:r>
              <a:rPr lang="zh-CN" altLang="en-US" sz="2000" dirty="0"/>
              <a:t>的并行实例的并行下载有意 义吗？现在考虑持续</a:t>
            </a:r>
            <a:r>
              <a:rPr lang="en-US" altLang="zh-CN" sz="2000" dirty="0"/>
              <a:t>HTTP</a:t>
            </a:r>
            <a:r>
              <a:rPr lang="zh-CN" altLang="en-US" sz="2000" dirty="0"/>
              <a:t>。你期待这比非持续的情况有很大增益吗？评价并解释你的答案。</a:t>
            </a:r>
          </a:p>
        </p:txBody>
      </p:sp>
      <p:sp>
        <p:nvSpPr>
          <p:cNvPr id="2" name="矩形 1"/>
          <p:cNvSpPr/>
          <p:nvPr/>
        </p:nvSpPr>
        <p:spPr>
          <a:xfrm>
            <a:off x="554415" y="2421814"/>
            <a:ext cx="5070619" cy="646331"/>
          </a:xfrm>
          <a:prstGeom prst="rect">
            <a:avLst/>
          </a:prstGeom>
        </p:spPr>
        <p:txBody>
          <a:bodyPr wrap="none">
            <a:spAutoFit/>
          </a:bodyPr>
          <a:lstStyle/>
          <a:p>
            <a:r>
              <a:rPr lang="zh-CN" altLang="en-US" dirty="0" smtClean="0"/>
              <a:t>假设Tp</a:t>
            </a:r>
            <a:r>
              <a:rPr lang="zh-CN" altLang="en-US" dirty="0"/>
              <a:t>表示客户端和服务器之间的单向传播</a:t>
            </a:r>
            <a:r>
              <a:rPr lang="zh-CN" altLang="en-US" dirty="0" smtClean="0"/>
              <a:t>延迟</a:t>
            </a:r>
            <a:endParaRPr lang="en-US" altLang="zh-CN" dirty="0" smtClean="0"/>
          </a:p>
          <a:p>
            <a:r>
              <a:rPr lang="zh-CN" altLang="en-US" dirty="0"/>
              <a:t>（</a:t>
            </a:r>
            <a:r>
              <a:rPr lang="en-US" altLang="zh-CN" dirty="0"/>
              <a:t>1</a:t>
            </a:r>
            <a:r>
              <a:rPr lang="zh-CN" altLang="en-US" dirty="0" smtClean="0"/>
              <a:t>）非持续</a:t>
            </a:r>
            <a:r>
              <a:rPr lang="en-US" altLang="zh-CN" dirty="0" smtClean="0"/>
              <a:t>HTTP</a:t>
            </a:r>
            <a:endParaRPr lang="zh-CN" altLang="en-US" dirty="0"/>
          </a:p>
        </p:txBody>
      </p:sp>
      <p:sp>
        <p:nvSpPr>
          <p:cNvPr id="3" name="矩形 2"/>
          <p:cNvSpPr/>
          <p:nvPr/>
        </p:nvSpPr>
        <p:spPr>
          <a:xfrm>
            <a:off x="1202574" y="3068145"/>
            <a:ext cx="6096000" cy="1200329"/>
          </a:xfrm>
          <a:prstGeom prst="rect">
            <a:avLst/>
          </a:prstGeom>
        </p:spPr>
        <p:txBody>
          <a:bodyPr>
            <a:spAutoFit/>
          </a:bodyPr>
          <a:lstStyle/>
          <a:p>
            <a:r>
              <a:rPr lang="en-US" altLang="zh-CN" dirty="0">
                <a:solidFill>
                  <a:srgbClr val="000000"/>
                </a:solidFill>
                <a:latin typeface="Times New Roman" panose="02020603050405020304" pitchFamily="18" charset="0"/>
              </a:rPr>
              <a:t>(200/150+</a:t>
            </a:r>
            <a:r>
              <a:rPr lang="en-US" altLang="zh-CN" i="1" dirty="0">
                <a:solidFill>
                  <a:srgbClr val="000000"/>
                </a:solidFill>
                <a:latin typeface="Times New Roman" panose="02020603050405020304" pitchFamily="18" charset="0"/>
              </a:rPr>
              <a:t>T</a:t>
            </a:r>
            <a:r>
              <a:rPr lang="en-US" altLang="zh-CN" dirty="0">
                <a:solidFill>
                  <a:srgbClr val="000000"/>
                </a:solidFill>
                <a:latin typeface="Times New Roman" panose="02020603050405020304" pitchFamily="18" charset="0"/>
              </a:rPr>
              <a:t>p + 200/150 +</a:t>
            </a:r>
            <a:r>
              <a:rPr lang="en-US" altLang="zh-CN" i="1" dirty="0" err="1">
                <a:solidFill>
                  <a:srgbClr val="000000"/>
                </a:solidFill>
                <a:latin typeface="Times New Roman" panose="02020603050405020304" pitchFamily="18" charset="0"/>
              </a:rPr>
              <a:t>T</a:t>
            </a:r>
            <a:r>
              <a:rPr lang="en-US" altLang="zh-CN" dirty="0" err="1">
                <a:solidFill>
                  <a:srgbClr val="000000"/>
                </a:solidFill>
                <a:latin typeface="Times New Roman" panose="02020603050405020304" pitchFamily="18" charset="0"/>
              </a:rPr>
              <a:t>p</a:t>
            </a:r>
            <a:r>
              <a:rPr lang="en-US" altLang="zh-CN" dirty="0">
                <a:solidFill>
                  <a:srgbClr val="000000"/>
                </a:solidFill>
                <a:latin typeface="Times New Roman" panose="02020603050405020304" pitchFamily="18" charset="0"/>
              </a:rPr>
              <a:t> + 200/150+</a:t>
            </a:r>
            <a:r>
              <a:rPr lang="en-US" altLang="zh-CN" i="1" dirty="0">
                <a:solidFill>
                  <a:srgbClr val="000000"/>
                </a:solidFill>
                <a:latin typeface="Times New Roman" panose="02020603050405020304" pitchFamily="18" charset="0"/>
              </a:rPr>
              <a:t>T</a:t>
            </a:r>
            <a:r>
              <a:rPr lang="en-US" altLang="zh-CN" dirty="0">
                <a:solidFill>
                  <a:srgbClr val="000000"/>
                </a:solidFill>
                <a:latin typeface="Times New Roman" panose="02020603050405020304" pitchFamily="18" charset="0"/>
              </a:rPr>
              <a:t>p + 100,000/150+ </a:t>
            </a:r>
            <a:r>
              <a:rPr lang="en-US" altLang="zh-CN" i="1" dirty="0" err="1">
                <a:solidFill>
                  <a:srgbClr val="000000"/>
                </a:solidFill>
                <a:latin typeface="Times New Roman" panose="02020603050405020304" pitchFamily="18" charset="0"/>
              </a:rPr>
              <a:t>T</a:t>
            </a:r>
            <a:r>
              <a:rPr lang="en-US" altLang="zh-CN" dirty="0" err="1">
                <a:solidFill>
                  <a:srgbClr val="000000"/>
                </a:solidFill>
                <a:latin typeface="Times New Roman" panose="02020603050405020304" pitchFamily="18" charset="0"/>
              </a:rPr>
              <a:t>p</a:t>
            </a:r>
            <a:r>
              <a:rPr lang="en-US" altLang="zh-CN" dirty="0">
                <a:solidFill>
                  <a:srgbClr val="000000"/>
                </a:solidFill>
                <a:latin typeface="Times New Roman" panose="02020603050405020304" pitchFamily="18" charset="0"/>
              </a:rPr>
              <a:t> ) </a:t>
            </a:r>
          </a:p>
          <a:p>
            <a:r>
              <a:rPr lang="en-US" altLang="zh-CN" dirty="0">
                <a:solidFill>
                  <a:srgbClr val="000000"/>
                </a:solidFill>
                <a:latin typeface="Times New Roman" panose="02020603050405020304" pitchFamily="18" charset="0"/>
              </a:rPr>
              <a:t>+ (200/(150/10)+</a:t>
            </a:r>
            <a:r>
              <a:rPr lang="en-US" altLang="zh-CN" i="1" dirty="0" err="1">
                <a:solidFill>
                  <a:srgbClr val="000000"/>
                </a:solidFill>
                <a:latin typeface="Times New Roman" panose="02020603050405020304" pitchFamily="18" charset="0"/>
              </a:rPr>
              <a:t>T</a:t>
            </a:r>
            <a:r>
              <a:rPr lang="en-US" altLang="zh-CN" dirty="0" err="1">
                <a:solidFill>
                  <a:srgbClr val="000000"/>
                </a:solidFill>
                <a:latin typeface="Times New Roman" panose="02020603050405020304" pitchFamily="18" charset="0"/>
              </a:rPr>
              <a:t>p</a:t>
            </a:r>
            <a:r>
              <a:rPr lang="en-US" altLang="zh-CN" dirty="0">
                <a:solidFill>
                  <a:srgbClr val="000000"/>
                </a:solidFill>
                <a:latin typeface="Times New Roman" panose="02020603050405020304" pitchFamily="18" charset="0"/>
              </a:rPr>
              <a:t> + 200/(150/10) +</a:t>
            </a:r>
            <a:r>
              <a:rPr lang="en-US" altLang="zh-CN" i="1" dirty="0" err="1">
                <a:solidFill>
                  <a:srgbClr val="000000"/>
                </a:solidFill>
                <a:latin typeface="Times New Roman" panose="02020603050405020304" pitchFamily="18" charset="0"/>
              </a:rPr>
              <a:t>T</a:t>
            </a:r>
            <a:r>
              <a:rPr lang="en-US" altLang="zh-CN" dirty="0" err="1">
                <a:solidFill>
                  <a:srgbClr val="000000"/>
                </a:solidFill>
                <a:latin typeface="Times New Roman" panose="02020603050405020304" pitchFamily="18" charset="0"/>
              </a:rPr>
              <a:t>p</a:t>
            </a:r>
            <a:r>
              <a:rPr lang="en-US" altLang="zh-CN" dirty="0">
                <a:solidFill>
                  <a:srgbClr val="000000"/>
                </a:solidFill>
                <a:latin typeface="Times New Roman" panose="02020603050405020304" pitchFamily="18" charset="0"/>
              </a:rPr>
              <a:t> + 200/(150/10)+</a:t>
            </a:r>
            <a:r>
              <a:rPr lang="en-US" altLang="zh-CN" i="1" dirty="0" err="1">
                <a:solidFill>
                  <a:srgbClr val="000000"/>
                </a:solidFill>
                <a:latin typeface="Times New Roman" panose="02020603050405020304" pitchFamily="18" charset="0"/>
              </a:rPr>
              <a:t>T</a:t>
            </a:r>
            <a:r>
              <a:rPr lang="en-US" altLang="zh-CN" dirty="0" err="1">
                <a:solidFill>
                  <a:srgbClr val="000000"/>
                </a:solidFill>
                <a:latin typeface="Times New Roman" panose="02020603050405020304" pitchFamily="18" charset="0"/>
              </a:rPr>
              <a:t>p</a:t>
            </a:r>
            <a:r>
              <a:rPr lang="en-US" altLang="zh-CN" dirty="0">
                <a:solidFill>
                  <a:srgbClr val="000000"/>
                </a:solidFill>
                <a:latin typeface="Times New Roman" panose="02020603050405020304" pitchFamily="18" charset="0"/>
              </a:rPr>
              <a:t> + 100,000/(150/10)+ </a:t>
            </a:r>
            <a:r>
              <a:rPr lang="en-US" altLang="zh-CN" i="1" dirty="0" err="1">
                <a:solidFill>
                  <a:srgbClr val="000000"/>
                </a:solidFill>
                <a:latin typeface="Times New Roman" panose="02020603050405020304" pitchFamily="18" charset="0"/>
              </a:rPr>
              <a:t>T</a:t>
            </a:r>
            <a:r>
              <a:rPr lang="en-US" altLang="zh-CN" dirty="0" err="1">
                <a:solidFill>
                  <a:srgbClr val="000000"/>
                </a:solidFill>
                <a:latin typeface="Times New Roman" panose="02020603050405020304" pitchFamily="18" charset="0"/>
              </a:rPr>
              <a:t>p</a:t>
            </a:r>
            <a:r>
              <a:rPr lang="en-US" altLang="zh-CN" dirty="0">
                <a:solidFill>
                  <a:srgbClr val="000000"/>
                </a:solidFill>
                <a:latin typeface="Times New Roman" panose="02020603050405020304" pitchFamily="18" charset="0"/>
              </a:rPr>
              <a:t> ) </a:t>
            </a:r>
          </a:p>
          <a:p>
            <a:r>
              <a:rPr lang="en-US" altLang="zh-CN" dirty="0">
                <a:solidFill>
                  <a:srgbClr val="000000"/>
                </a:solidFill>
                <a:latin typeface="Times New Roman" panose="02020603050405020304" pitchFamily="18" charset="0"/>
              </a:rPr>
              <a:t>= 7377 + 8*</a:t>
            </a:r>
            <a:r>
              <a:rPr lang="en-US" altLang="zh-CN" i="1" dirty="0" err="1">
                <a:solidFill>
                  <a:srgbClr val="000000"/>
                </a:solidFill>
                <a:latin typeface="Times New Roman" panose="02020603050405020304" pitchFamily="18" charset="0"/>
              </a:rPr>
              <a:t>T</a:t>
            </a:r>
            <a:r>
              <a:rPr lang="en-US" altLang="zh-CN" dirty="0" err="1">
                <a:solidFill>
                  <a:srgbClr val="000000"/>
                </a:solidFill>
                <a:latin typeface="Times New Roman" panose="02020603050405020304" pitchFamily="18" charset="0"/>
              </a:rPr>
              <a:t>p</a:t>
            </a:r>
            <a:r>
              <a:rPr lang="en-US" altLang="zh-CN" dirty="0">
                <a:solidFill>
                  <a:srgbClr val="000000"/>
                </a:solidFill>
                <a:latin typeface="Times New Roman" panose="02020603050405020304" pitchFamily="18" charset="0"/>
              </a:rPr>
              <a:t> (seconds) </a:t>
            </a:r>
            <a:endParaRPr lang="zh-CN" altLang="en-US" dirty="0"/>
          </a:p>
        </p:txBody>
      </p:sp>
      <p:sp>
        <p:nvSpPr>
          <p:cNvPr id="6" name="矩形 5"/>
          <p:cNvSpPr/>
          <p:nvPr/>
        </p:nvSpPr>
        <p:spPr>
          <a:xfrm>
            <a:off x="647585" y="4297628"/>
            <a:ext cx="1838965" cy="369332"/>
          </a:xfrm>
          <a:prstGeom prst="rect">
            <a:avLst/>
          </a:prstGeom>
        </p:spPr>
        <p:txBody>
          <a:bodyPr wrap="none">
            <a:spAutoFit/>
          </a:bodyPr>
          <a:lstStyle/>
          <a:p>
            <a:r>
              <a:rPr lang="zh-CN" altLang="en-US" dirty="0" smtClean="0"/>
              <a:t>（</a:t>
            </a:r>
            <a:r>
              <a:rPr lang="en-US" altLang="zh-CN" dirty="0"/>
              <a:t>2</a:t>
            </a:r>
            <a:r>
              <a:rPr lang="zh-CN" altLang="en-US" dirty="0" smtClean="0"/>
              <a:t>）持续</a:t>
            </a:r>
            <a:r>
              <a:rPr lang="en-US" altLang="zh-CN" dirty="0" smtClean="0"/>
              <a:t>HTTP</a:t>
            </a:r>
            <a:endParaRPr lang="zh-CN" altLang="en-US" dirty="0"/>
          </a:p>
        </p:txBody>
      </p:sp>
      <p:sp>
        <p:nvSpPr>
          <p:cNvPr id="7" name="矩形 6"/>
          <p:cNvSpPr/>
          <p:nvPr/>
        </p:nvSpPr>
        <p:spPr>
          <a:xfrm>
            <a:off x="1202574" y="4692650"/>
            <a:ext cx="6096000" cy="923330"/>
          </a:xfrm>
          <a:prstGeom prst="rect">
            <a:avLst/>
          </a:prstGeom>
        </p:spPr>
        <p:txBody>
          <a:bodyPr>
            <a:spAutoFit/>
          </a:bodyPr>
          <a:lstStyle/>
          <a:p>
            <a:r>
              <a:rPr lang="en-US" altLang="zh-CN" dirty="0">
                <a:solidFill>
                  <a:srgbClr val="000000"/>
                </a:solidFill>
                <a:latin typeface="Times New Roman" panose="02020603050405020304" pitchFamily="18" charset="0"/>
              </a:rPr>
              <a:t>(200/150+</a:t>
            </a:r>
            <a:r>
              <a:rPr lang="en-US" altLang="zh-CN" i="1" dirty="0">
                <a:solidFill>
                  <a:srgbClr val="000000"/>
                </a:solidFill>
                <a:latin typeface="Times New Roman" panose="02020603050405020304" pitchFamily="18" charset="0"/>
              </a:rPr>
              <a:t>T</a:t>
            </a:r>
            <a:r>
              <a:rPr lang="en-US" altLang="zh-CN" dirty="0">
                <a:solidFill>
                  <a:srgbClr val="000000"/>
                </a:solidFill>
                <a:latin typeface="Times New Roman" panose="02020603050405020304" pitchFamily="18" charset="0"/>
              </a:rPr>
              <a:t>p + 200/150 +</a:t>
            </a:r>
            <a:r>
              <a:rPr lang="en-US" altLang="zh-CN" i="1" dirty="0" err="1">
                <a:solidFill>
                  <a:srgbClr val="000000"/>
                </a:solidFill>
                <a:latin typeface="Times New Roman" panose="02020603050405020304" pitchFamily="18" charset="0"/>
              </a:rPr>
              <a:t>T</a:t>
            </a:r>
            <a:r>
              <a:rPr lang="en-US" altLang="zh-CN" dirty="0" err="1">
                <a:solidFill>
                  <a:srgbClr val="000000"/>
                </a:solidFill>
                <a:latin typeface="Times New Roman" panose="02020603050405020304" pitchFamily="18" charset="0"/>
              </a:rPr>
              <a:t>p</a:t>
            </a:r>
            <a:r>
              <a:rPr lang="en-US" altLang="zh-CN" dirty="0">
                <a:solidFill>
                  <a:srgbClr val="000000"/>
                </a:solidFill>
                <a:latin typeface="Times New Roman" panose="02020603050405020304" pitchFamily="18" charset="0"/>
              </a:rPr>
              <a:t> + 200/150+</a:t>
            </a:r>
            <a:r>
              <a:rPr lang="en-US" altLang="zh-CN" i="1" dirty="0">
                <a:solidFill>
                  <a:srgbClr val="000000"/>
                </a:solidFill>
                <a:latin typeface="Times New Roman" panose="02020603050405020304" pitchFamily="18" charset="0"/>
              </a:rPr>
              <a:t>T</a:t>
            </a:r>
            <a:r>
              <a:rPr lang="en-US" altLang="zh-CN" dirty="0">
                <a:solidFill>
                  <a:srgbClr val="000000"/>
                </a:solidFill>
                <a:latin typeface="Times New Roman" panose="02020603050405020304" pitchFamily="18" charset="0"/>
              </a:rPr>
              <a:t>p + 100,000/150+ </a:t>
            </a:r>
            <a:r>
              <a:rPr lang="en-US" altLang="zh-CN" i="1" dirty="0" err="1">
                <a:solidFill>
                  <a:srgbClr val="000000"/>
                </a:solidFill>
                <a:latin typeface="Times New Roman" panose="02020603050405020304" pitchFamily="18" charset="0"/>
              </a:rPr>
              <a:t>T</a:t>
            </a:r>
            <a:r>
              <a:rPr lang="en-US" altLang="zh-CN" dirty="0" err="1">
                <a:solidFill>
                  <a:srgbClr val="000000"/>
                </a:solidFill>
                <a:latin typeface="Times New Roman" panose="02020603050405020304" pitchFamily="18" charset="0"/>
              </a:rPr>
              <a:t>p</a:t>
            </a:r>
            <a:r>
              <a:rPr lang="en-US" altLang="zh-CN" dirty="0">
                <a:solidFill>
                  <a:srgbClr val="000000"/>
                </a:solidFill>
                <a:latin typeface="Times New Roman" panose="02020603050405020304" pitchFamily="18" charset="0"/>
              </a:rPr>
              <a:t> ) </a:t>
            </a:r>
          </a:p>
          <a:p>
            <a:r>
              <a:rPr lang="en-US" altLang="zh-CN" dirty="0">
                <a:solidFill>
                  <a:srgbClr val="000000"/>
                </a:solidFill>
                <a:latin typeface="Times New Roman" panose="02020603050405020304" pitchFamily="18" charset="0"/>
              </a:rPr>
              <a:t>+ 10*(200/150+</a:t>
            </a:r>
            <a:r>
              <a:rPr lang="en-US" altLang="zh-CN" i="1" dirty="0">
                <a:solidFill>
                  <a:srgbClr val="000000"/>
                </a:solidFill>
                <a:latin typeface="Times New Roman" panose="02020603050405020304" pitchFamily="18" charset="0"/>
              </a:rPr>
              <a:t>T</a:t>
            </a:r>
            <a:r>
              <a:rPr lang="en-US" altLang="zh-CN" dirty="0">
                <a:solidFill>
                  <a:srgbClr val="000000"/>
                </a:solidFill>
                <a:latin typeface="Times New Roman" panose="02020603050405020304" pitchFamily="18" charset="0"/>
              </a:rPr>
              <a:t>p + 100,000/150+ </a:t>
            </a:r>
            <a:r>
              <a:rPr lang="en-US" altLang="zh-CN" i="1" dirty="0" err="1">
                <a:solidFill>
                  <a:srgbClr val="000000"/>
                </a:solidFill>
                <a:latin typeface="Times New Roman" panose="02020603050405020304" pitchFamily="18" charset="0"/>
              </a:rPr>
              <a:t>T</a:t>
            </a:r>
            <a:r>
              <a:rPr lang="en-US" altLang="zh-CN" dirty="0" err="1">
                <a:solidFill>
                  <a:srgbClr val="000000"/>
                </a:solidFill>
                <a:latin typeface="Times New Roman" panose="02020603050405020304" pitchFamily="18" charset="0"/>
              </a:rPr>
              <a:t>p</a:t>
            </a:r>
            <a:r>
              <a:rPr lang="en-US" altLang="zh-CN" dirty="0">
                <a:solidFill>
                  <a:srgbClr val="000000"/>
                </a:solidFill>
                <a:latin typeface="Times New Roman" panose="02020603050405020304" pitchFamily="18" charset="0"/>
              </a:rPr>
              <a:t> ) </a:t>
            </a:r>
          </a:p>
          <a:p>
            <a:r>
              <a:rPr lang="en-US" altLang="zh-CN" dirty="0">
                <a:solidFill>
                  <a:srgbClr val="000000"/>
                </a:solidFill>
                <a:latin typeface="Times New Roman" panose="02020603050405020304" pitchFamily="18" charset="0"/>
              </a:rPr>
              <a:t>=7351 + 24*</a:t>
            </a:r>
            <a:r>
              <a:rPr lang="en-US" altLang="zh-CN" i="1" dirty="0" err="1">
                <a:solidFill>
                  <a:srgbClr val="000000"/>
                </a:solidFill>
                <a:latin typeface="Times New Roman" panose="02020603050405020304" pitchFamily="18" charset="0"/>
              </a:rPr>
              <a:t>T</a:t>
            </a:r>
            <a:r>
              <a:rPr lang="en-US" altLang="zh-CN" dirty="0" err="1">
                <a:solidFill>
                  <a:srgbClr val="000000"/>
                </a:solidFill>
                <a:latin typeface="Times New Roman" panose="02020603050405020304" pitchFamily="18" charset="0"/>
              </a:rPr>
              <a:t>p</a:t>
            </a:r>
            <a:r>
              <a:rPr lang="en-US" altLang="zh-CN" dirty="0">
                <a:solidFill>
                  <a:srgbClr val="000000"/>
                </a:solidFill>
                <a:latin typeface="Times New Roman" panose="02020603050405020304" pitchFamily="18" charset="0"/>
              </a:rPr>
              <a:t> (seconds) </a:t>
            </a:r>
            <a:endParaRPr lang="zh-CN" altLang="en-US" dirty="0"/>
          </a:p>
        </p:txBody>
      </p:sp>
      <p:sp>
        <p:nvSpPr>
          <p:cNvPr id="8" name="矩形 7"/>
          <p:cNvSpPr/>
          <p:nvPr/>
        </p:nvSpPr>
        <p:spPr>
          <a:xfrm>
            <a:off x="1202574" y="5733564"/>
            <a:ext cx="5765361" cy="369332"/>
          </a:xfrm>
          <a:prstGeom prst="rect">
            <a:avLst/>
          </a:prstGeom>
        </p:spPr>
        <p:txBody>
          <a:bodyPr wrap="none">
            <a:spAutoFit/>
          </a:bodyPr>
          <a:lstStyle/>
          <a:p>
            <a:r>
              <a:rPr lang="zh-CN" altLang="en-US" dirty="0" smtClean="0">
                <a:solidFill>
                  <a:srgbClr val="000000"/>
                </a:solidFill>
                <a:latin typeface="Times New Roman" panose="02020603050405020304" pitchFamily="18" charset="0"/>
              </a:rPr>
              <a:t>假设传播速率为</a:t>
            </a:r>
            <a:r>
              <a:rPr lang="en-US" altLang="zh-CN" dirty="0" smtClean="0">
                <a:solidFill>
                  <a:srgbClr val="000000"/>
                </a:solidFill>
                <a:latin typeface="Times New Roman" panose="02020603050405020304" pitchFamily="18" charset="0"/>
              </a:rPr>
              <a:t>300*10</a:t>
            </a:r>
            <a:r>
              <a:rPr lang="en-US" altLang="zh-CN" sz="1100" dirty="0" smtClean="0">
                <a:solidFill>
                  <a:srgbClr val="000000"/>
                </a:solidFill>
                <a:latin typeface="Times New Roman" panose="02020603050405020304" pitchFamily="18" charset="0"/>
              </a:rPr>
              <a:t>6 </a:t>
            </a:r>
            <a:r>
              <a:rPr lang="en-US" altLang="zh-CN" dirty="0">
                <a:solidFill>
                  <a:srgbClr val="000000"/>
                </a:solidFill>
                <a:latin typeface="Times New Roman" panose="02020603050405020304" pitchFamily="18" charset="0"/>
              </a:rPr>
              <a:t>m/sec, </a:t>
            </a:r>
            <a:r>
              <a:rPr lang="en-US" altLang="zh-CN" dirty="0" err="1" smtClean="0">
                <a:solidFill>
                  <a:srgbClr val="000000"/>
                </a:solidFill>
                <a:latin typeface="Times New Roman" panose="02020603050405020304" pitchFamily="18" charset="0"/>
              </a:rPr>
              <a:t>Tp</a:t>
            </a:r>
            <a:r>
              <a:rPr lang="en-US" altLang="zh-CN" dirty="0" smtClean="0">
                <a:solidFill>
                  <a:srgbClr val="000000"/>
                </a:solidFill>
                <a:latin typeface="Times New Roman" panose="02020603050405020304" pitchFamily="18" charset="0"/>
              </a:rPr>
              <a:t>=10</a:t>
            </a:r>
            <a:r>
              <a:rPr lang="en-US" altLang="zh-CN" dirty="0">
                <a:solidFill>
                  <a:srgbClr val="000000"/>
                </a:solidFill>
                <a:latin typeface="Times New Roman" panose="02020603050405020304" pitchFamily="18" charset="0"/>
              </a:rPr>
              <a:t>/(300*10</a:t>
            </a:r>
            <a:r>
              <a:rPr lang="en-US" altLang="zh-CN" sz="1100" dirty="0">
                <a:solidFill>
                  <a:srgbClr val="000000"/>
                </a:solidFill>
                <a:latin typeface="Times New Roman" panose="02020603050405020304" pitchFamily="18" charset="0"/>
              </a:rPr>
              <a:t>6</a:t>
            </a:r>
            <a:r>
              <a:rPr lang="en-US" altLang="zh-CN" dirty="0">
                <a:solidFill>
                  <a:srgbClr val="000000"/>
                </a:solidFill>
                <a:latin typeface="Times New Roman" panose="02020603050405020304" pitchFamily="18" charset="0"/>
              </a:rPr>
              <a:t>)=0.03 </a:t>
            </a:r>
            <a:r>
              <a:rPr lang="en-US" altLang="zh-CN" dirty="0" err="1" smtClean="0">
                <a:solidFill>
                  <a:srgbClr val="000000"/>
                </a:solidFill>
                <a:latin typeface="Times New Roman" panose="02020603050405020304" pitchFamily="18" charset="0"/>
              </a:rPr>
              <a:t>ms</a:t>
            </a:r>
            <a:r>
              <a:rPr lang="en-US" altLang="zh-CN" dirty="0" smtClean="0">
                <a:solidFill>
                  <a:srgbClr val="000000"/>
                </a:solidFill>
                <a:latin typeface="Times New Roman" panose="02020603050405020304" pitchFamily="18" charset="0"/>
              </a:rPr>
              <a:t> </a:t>
            </a:r>
            <a:endParaRPr lang="zh-CN" altLang="en-US" dirty="0"/>
          </a:p>
        </p:txBody>
      </p:sp>
    </p:spTree>
    <p:extLst>
      <p:ext uri="{BB962C8B-B14F-4D97-AF65-F5344CB8AC3E}">
        <p14:creationId xmlns:p14="http://schemas.microsoft.com/office/powerpoint/2010/main" val="33599531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grpSp>
        <p:nvGrpSpPr>
          <p:cNvPr id="9" name="组合 8"/>
          <p:cNvGrpSpPr/>
          <p:nvPr/>
        </p:nvGrpSpPr>
        <p:grpSpPr>
          <a:xfrm>
            <a:off x="1041196" y="707196"/>
            <a:ext cx="5275316" cy="2305539"/>
            <a:chOff x="1556552" y="1335747"/>
            <a:chExt cx="3750730" cy="1804820"/>
          </a:xfrm>
        </p:grpSpPr>
        <p:sp>
          <p:nvSpPr>
            <p:cNvPr id="10" name="文本框 18"/>
            <p:cNvSpPr txBox="1"/>
            <p:nvPr/>
          </p:nvSpPr>
          <p:spPr>
            <a:xfrm>
              <a:off x="1556552" y="1824805"/>
              <a:ext cx="2348822" cy="1315762"/>
            </a:xfrm>
            <a:prstGeom prst="rect">
              <a:avLst/>
            </a:prstGeom>
            <a:noFill/>
          </p:spPr>
          <p:txBody>
            <a:bodyPr wrap="square" rIns="360000" anchor="t" anchorCtr="0">
              <a:noAutofit/>
            </a:bodyPr>
            <a:lstStyle/>
            <a:p>
              <a:pPr>
                <a:lnSpc>
                  <a:spcPct val="120000"/>
                </a:lnSpc>
              </a:pPr>
              <a:r>
                <a:rPr lang="zh-CN" altLang="en-US" sz="2400" dirty="0">
                  <a:solidFill>
                    <a:schemeClr val="dk1">
                      <a:lumMod val="100000"/>
                    </a:schemeClr>
                  </a:solidFill>
                  <a:cs typeface="+mn-ea"/>
                  <a:sym typeface="+mn-lt"/>
                </a:rPr>
                <a:t>复用</a:t>
              </a:r>
              <a:r>
                <a:rPr lang="en-US" altLang="zh-CN" sz="2400" dirty="0">
                  <a:solidFill>
                    <a:schemeClr val="dk1">
                      <a:lumMod val="100000"/>
                    </a:schemeClr>
                  </a:solidFill>
                  <a:cs typeface="+mn-ea"/>
                  <a:sym typeface="+mn-lt"/>
                </a:rPr>
                <a:t>/</a:t>
              </a:r>
              <a:r>
                <a:rPr lang="zh-CN" altLang="en-US" sz="2400" dirty="0">
                  <a:solidFill>
                    <a:schemeClr val="dk1">
                      <a:lumMod val="100000"/>
                    </a:schemeClr>
                  </a:solidFill>
                  <a:cs typeface="+mn-ea"/>
                  <a:sym typeface="+mn-lt"/>
                </a:rPr>
                <a:t>分解复用</a:t>
              </a:r>
            </a:p>
            <a:p>
              <a:pPr>
                <a:lnSpc>
                  <a:spcPct val="120000"/>
                </a:lnSpc>
              </a:pPr>
              <a:r>
                <a:rPr lang="zh-CN" altLang="en-US" sz="2400" dirty="0">
                  <a:solidFill>
                    <a:schemeClr val="dk1">
                      <a:lumMod val="100000"/>
                    </a:schemeClr>
                  </a:solidFill>
                  <a:cs typeface="+mn-ea"/>
                  <a:sym typeface="+mn-lt"/>
                </a:rPr>
                <a:t>可靠数据传输</a:t>
              </a:r>
            </a:p>
            <a:p>
              <a:pPr>
                <a:lnSpc>
                  <a:spcPct val="120000"/>
                </a:lnSpc>
              </a:pPr>
              <a:r>
                <a:rPr lang="zh-CN" altLang="en-US" sz="2400" dirty="0">
                  <a:solidFill>
                    <a:schemeClr val="dk1">
                      <a:lumMod val="100000"/>
                    </a:schemeClr>
                  </a:solidFill>
                  <a:cs typeface="+mn-ea"/>
                  <a:sym typeface="+mn-lt"/>
                </a:rPr>
                <a:t>流量控制</a:t>
              </a:r>
            </a:p>
            <a:p>
              <a:pPr>
                <a:lnSpc>
                  <a:spcPct val="120000"/>
                </a:lnSpc>
              </a:pPr>
              <a:r>
                <a:rPr lang="zh-CN" altLang="en-US" sz="2400" dirty="0">
                  <a:solidFill>
                    <a:schemeClr val="dk1">
                      <a:lumMod val="100000"/>
                    </a:schemeClr>
                  </a:solidFill>
                  <a:cs typeface="+mn-ea"/>
                  <a:sym typeface="+mn-lt"/>
                </a:rPr>
                <a:t>拥塞控制</a:t>
              </a:r>
            </a:p>
          </p:txBody>
        </p:sp>
        <p:sp>
          <p:nvSpPr>
            <p:cNvPr id="11" name="矩形 10"/>
            <p:cNvSpPr/>
            <p:nvPr/>
          </p:nvSpPr>
          <p:spPr>
            <a:xfrm>
              <a:off x="1556552" y="1335747"/>
              <a:ext cx="3750730" cy="489058"/>
            </a:xfrm>
            <a:prstGeom prst="rect">
              <a:avLst/>
            </a:prstGeom>
          </p:spPr>
          <p:txBody>
            <a:bodyPr wrap="none" lIns="0" tIns="0" rIns="360000" bIns="0" anchor="b" anchorCtr="0">
              <a:noAutofit/>
            </a:bodyPr>
            <a:lstStyle/>
            <a:p>
              <a:pPr algn="r"/>
              <a:r>
                <a:rPr lang="zh-CN" altLang="en-US" sz="2400" b="1" dirty="0">
                  <a:solidFill>
                    <a:schemeClr val="accent1">
                      <a:lumMod val="100000"/>
                    </a:schemeClr>
                  </a:solidFill>
                  <a:cs typeface="+mn-ea"/>
                  <a:sym typeface="+mn-lt"/>
                </a:rPr>
                <a:t>理解传输层</a:t>
              </a:r>
              <a:r>
                <a:rPr lang="zh-CN" altLang="en-US" sz="2400" b="1" dirty="0" smtClean="0">
                  <a:solidFill>
                    <a:schemeClr val="accent1">
                      <a:lumMod val="100000"/>
                    </a:schemeClr>
                  </a:solidFill>
                  <a:cs typeface="+mn-ea"/>
                  <a:sym typeface="+mn-lt"/>
                </a:rPr>
                <a:t>服务</a:t>
              </a:r>
              <a:r>
                <a:rPr lang="zh-CN" altLang="en-US" sz="2400" b="1" dirty="0">
                  <a:solidFill>
                    <a:schemeClr val="accent1">
                      <a:lumMod val="100000"/>
                    </a:schemeClr>
                  </a:solidFill>
                  <a:cs typeface="+mn-ea"/>
                </a:rPr>
                <a:t>基本理论和基本机制</a:t>
              </a:r>
              <a:r>
                <a:rPr lang="en-US" altLang="zh-CN" sz="2400" b="1" dirty="0">
                  <a:solidFill>
                    <a:schemeClr val="accent1">
                      <a:lumMod val="100000"/>
                    </a:schemeClr>
                  </a:solidFill>
                  <a:cs typeface="+mn-ea"/>
                  <a:sym typeface="+mn-lt"/>
                </a:rPr>
                <a:t>:</a:t>
              </a:r>
            </a:p>
          </p:txBody>
        </p:sp>
      </p:grpSp>
      <p:grpSp>
        <p:nvGrpSpPr>
          <p:cNvPr id="17" name="组合 16"/>
          <p:cNvGrpSpPr/>
          <p:nvPr/>
        </p:nvGrpSpPr>
        <p:grpSpPr>
          <a:xfrm>
            <a:off x="718240" y="3662034"/>
            <a:ext cx="3949474" cy="1924268"/>
            <a:chOff x="7996808" y="1791722"/>
            <a:chExt cx="2820250" cy="1506355"/>
          </a:xfrm>
        </p:grpSpPr>
        <p:sp>
          <p:nvSpPr>
            <p:cNvPr id="18" name="文本框 17"/>
            <p:cNvSpPr txBox="1"/>
            <p:nvPr/>
          </p:nvSpPr>
          <p:spPr>
            <a:xfrm>
              <a:off x="8053305" y="2116375"/>
              <a:ext cx="2348822" cy="1181702"/>
            </a:xfrm>
            <a:prstGeom prst="rect">
              <a:avLst/>
            </a:prstGeom>
            <a:noFill/>
          </p:spPr>
          <p:txBody>
            <a:bodyPr wrap="square" lIns="360000" rIns="216000" anchor="ctr" anchorCtr="0">
              <a:noAutofit/>
            </a:bodyPr>
            <a:lstStyle/>
            <a:p>
              <a:pPr>
                <a:lnSpc>
                  <a:spcPct val="120000"/>
                </a:lnSpc>
              </a:pPr>
              <a:r>
                <a:rPr lang="en-US" altLang="zh-CN" sz="2400" dirty="0">
                  <a:solidFill>
                    <a:schemeClr val="dk1">
                      <a:lumMod val="100000"/>
                    </a:schemeClr>
                  </a:solidFill>
                  <a:cs typeface="+mn-ea"/>
                  <a:sym typeface="+mn-lt"/>
                </a:rPr>
                <a:t>UDP: </a:t>
              </a:r>
              <a:r>
                <a:rPr lang="zh-CN" altLang="en-US" sz="2400" dirty="0">
                  <a:solidFill>
                    <a:schemeClr val="dk1">
                      <a:lumMod val="100000"/>
                    </a:schemeClr>
                  </a:solidFill>
                  <a:cs typeface="+mn-ea"/>
                  <a:sym typeface="+mn-lt"/>
                </a:rPr>
                <a:t>无连接传输</a:t>
              </a:r>
            </a:p>
            <a:p>
              <a:pPr>
                <a:lnSpc>
                  <a:spcPct val="120000"/>
                </a:lnSpc>
              </a:pPr>
              <a:r>
                <a:rPr lang="en-US" altLang="zh-CN" sz="2400" dirty="0">
                  <a:solidFill>
                    <a:schemeClr val="dk1">
                      <a:lumMod val="100000"/>
                    </a:schemeClr>
                  </a:solidFill>
                  <a:cs typeface="+mn-ea"/>
                  <a:sym typeface="+mn-lt"/>
                </a:rPr>
                <a:t>TCP: </a:t>
              </a:r>
              <a:r>
                <a:rPr lang="zh-CN" altLang="en-US" sz="2400" dirty="0">
                  <a:solidFill>
                    <a:schemeClr val="dk1">
                      <a:lumMod val="100000"/>
                    </a:schemeClr>
                  </a:solidFill>
                  <a:cs typeface="+mn-ea"/>
                  <a:sym typeface="+mn-lt"/>
                </a:rPr>
                <a:t>面向连接传输</a:t>
              </a:r>
            </a:p>
            <a:p>
              <a:pPr>
                <a:lnSpc>
                  <a:spcPct val="120000"/>
                </a:lnSpc>
              </a:pPr>
              <a:r>
                <a:rPr lang="en-US" altLang="zh-CN" sz="2400" dirty="0">
                  <a:solidFill>
                    <a:schemeClr val="dk1">
                      <a:lumMod val="100000"/>
                    </a:schemeClr>
                  </a:solidFill>
                  <a:cs typeface="+mn-ea"/>
                  <a:sym typeface="+mn-lt"/>
                </a:rPr>
                <a:t>TCP </a:t>
              </a:r>
              <a:r>
                <a:rPr lang="zh-CN" altLang="en-US" sz="2400" dirty="0">
                  <a:solidFill>
                    <a:schemeClr val="dk1">
                      <a:lumMod val="100000"/>
                    </a:schemeClr>
                  </a:solidFill>
                  <a:cs typeface="+mn-ea"/>
                  <a:sym typeface="+mn-lt"/>
                </a:rPr>
                <a:t>拥塞控制</a:t>
              </a:r>
            </a:p>
          </p:txBody>
        </p:sp>
        <p:sp>
          <p:nvSpPr>
            <p:cNvPr id="19" name="矩形 18"/>
            <p:cNvSpPr/>
            <p:nvPr/>
          </p:nvSpPr>
          <p:spPr>
            <a:xfrm>
              <a:off x="7996808" y="1791722"/>
              <a:ext cx="2820250" cy="289120"/>
            </a:xfrm>
            <a:prstGeom prst="rect">
              <a:avLst/>
            </a:prstGeom>
          </p:spPr>
          <p:txBody>
            <a:bodyPr wrap="square" lIns="360000" tIns="0" rIns="216000" bIns="0" anchor="ctr" anchorCtr="0">
              <a:spAutoFit/>
            </a:bodyPr>
            <a:lstStyle/>
            <a:p>
              <a:r>
                <a:rPr lang="zh-CN" altLang="en-US" sz="2400" b="1" dirty="0">
                  <a:solidFill>
                    <a:schemeClr val="accent2">
                      <a:lumMod val="100000"/>
                    </a:schemeClr>
                  </a:solidFill>
                  <a:cs typeface="+mn-ea"/>
                  <a:sym typeface="+mn-lt"/>
                </a:rPr>
                <a:t>掌握</a:t>
              </a:r>
              <a:r>
                <a:rPr lang="zh-CN" altLang="en-US" sz="2400" b="1" dirty="0" smtClean="0">
                  <a:solidFill>
                    <a:schemeClr val="accent2">
                      <a:lumMod val="100000"/>
                    </a:schemeClr>
                  </a:solidFill>
                  <a:cs typeface="+mn-ea"/>
                  <a:sym typeface="+mn-lt"/>
                </a:rPr>
                <a:t>因特网</a:t>
              </a:r>
              <a:r>
                <a:rPr lang="zh-CN" altLang="en-US" sz="2400" b="1" dirty="0">
                  <a:solidFill>
                    <a:schemeClr val="accent2">
                      <a:lumMod val="100000"/>
                    </a:schemeClr>
                  </a:solidFill>
                  <a:cs typeface="+mn-ea"/>
                  <a:sym typeface="+mn-lt"/>
                </a:rPr>
                <a:t>的传输层协议</a:t>
              </a:r>
              <a:r>
                <a:rPr lang="en-US" altLang="zh-CN" sz="2400" b="1" dirty="0">
                  <a:solidFill>
                    <a:schemeClr val="accent2">
                      <a:lumMod val="100000"/>
                    </a:schemeClr>
                  </a:solidFill>
                  <a:cs typeface="+mn-ea"/>
                  <a:sym typeface="+mn-lt"/>
                </a:rPr>
                <a:t>:</a:t>
              </a:r>
            </a:p>
          </p:txBody>
        </p:sp>
      </p:grpSp>
      <p:pic>
        <p:nvPicPr>
          <p:cNvPr id="2" name="图片 1"/>
          <p:cNvPicPr>
            <a:picLocks noChangeAspect="1"/>
          </p:cNvPicPr>
          <p:nvPr/>
        </p:nvPicPr>
        <p:blipFill>
          <a:blip r:embed="rId3"/>
          <a:stretch>
            <a:fillRect/>
          </a:stretch>
        </p:blipFill>
        <p:spPr>
          <a:xfrm>
            <a:off x="7453438" y="1471825"/>
            <a:ext cx="2009524" cy="3752381"/>
          </a:xfrm>
          <a:prstGeom prst="rect">
            <a:avLst/>
          </a:prstGeom>
        </p:spPr>
      </p:pic>
    </p:spTree>
    <p:extLst>
      <p:ext uri="{BB962C8B-B14F-4D97-AF65-F5344CB8AC3E}">
        <p14:creationId xmlns:p14="http://schemas.microsoft.com/office/powerpoint/2010/main" val="11913031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611560" y="1562756"/>
            <a:ext cx="4661484" cy="18075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cs typeface="+mn-ea"/>
              <a:sym typeface="+mn-lt"/>
            </a:endParaRPr>
          </a:p>
        </p:txBody>
      </p:sp>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多路复用和多路分解</a:t>
            </a:r>
          </a:p>
        </p:txBody>
      </p:sp>
      <p:sp>
        <p:nvSpPr>
          <p:cNvPr id="41" name="矩形 40"/>
          <p:cNvSpPr/>
          <p:nvPr/>
        </p:nvSpPr>
        <p:spPr>
          <a:xfrm>
            <a:off x="4092890" y="710268"/>
            <a:ext cx="4006225" cy="646331"/>
          </a:xfrm>
          <a:prstGeom prst="rect">
            <a:avLst/>
          </a:prstGeom>
        </p:spPr>
        <p:txBody>
          <a:bodyPr wrap="none">
            <a:spAutoFit/>
          </a:bodyPr>
          <a:lstStyle/>
          <a:p>
            <a:pPr algn="ctr"/>
            <a:r>
              <a:rPr lang="zh-CN" altLang="en-US" sz="3600" b="1" dirty="0">
                <a:solidFill>
                  <a:schemeClr val="accent1"/>
                </a:solidFill>
                <a:cs typeface="+mn-ea"/>
                <a:sym typeface="+mn-lt"/>
              </a:rPr>
              <a:t>多路复用</a:t>
            </a:r>
            <a:r>
              <a:rPr lang="en-US" altLang="zh-CN" sz="3600" b="1" dirty="0">
                <a:solidFill>
                  <a:schemeClr val="accent1"/>
                </a:solidFill>
                <a:cs typeface="+mn-ea"/>
                <a:sym typeface="+mn-lt"/>
              </a:rPr>
              <a:t>/</a:t>
            </a:r>
            <a:r>
              <a:rPr lang="zh-CN" altLang="en-US" sz="3600" b="1" dirty="0">
                <a:solidFill>
                  <a:schemeClr val="accent1"/>
                </a:solidFill>
                <a:cs typeface="+mn-ea"/>
                <a:sym typeface="+mn-lt"/>
              </a:rPr>
              <a:t>多路分解</a:t>
            </a:r>
            <a:endParaRPr lang="en-US" altLang="zh-CN" sz="3600" b="1" dirty="0">
              <a:solidFill>
                <a:schemeClr val="accent1"/>
              </a:solidFill>
              <a:cs typeface="+mn-ea"/>
              <a:sym typeface="+mn-lt"/>
            </a:endParaRPr>
          </a:p>
        </p:txBody>
      </p:sp>
      <p:sp>
        <p:nvSpPr>
          <p:cNvPr id="2" name="矩形 1"/>
          <p:cNvSpPr/>
          <p:nvPr/>
        </p:nvSpPr>
        <p:spPr>
          <a:xfrm>
            <a:off x="979813" y="1682331"/>
            <a:ext cx="3028393" cy="461665"/>
          </a:xfrm>
          <a:prstGeom prst="rect">
            <a:avLst/>
          </a:prstGeom>
        </p:spPr>
        <p:txBody>
          <a:bodyPr wrap="none">
            <a:spAutoFit/>
          </a:bodyPr>
          <a:lstStyle/>
          <a:p>
            <a:pPr algn="ctr">
              <a:spcBef>
                <a:spcPct val="0"/>
              </a:spcBef>
              <a:buClrTx/>
              <a:buFontTx/>
              <a:buNone/>
              <a:defRPr/>
            </a:pPr>
            <a:r>
              <a:rPr lang="zh-CN" altLang="en-US" sz="2400" dirty="0">
                <a:solidFill>
                  <a:schemeClr val="bg1"/>
                </a:solidFill>
                <a:latin typeface="+mn-ea"/>
              </a:rPr>
              <a:t>在接收主机多路分解</a:t>
            </a:r>
            <a:r>
              <a:rPr lang="en-US" altLang="zh-CN" sz="2400" dirty="0">
                <a:solidFill>
                  <a:schemeClr val="bg1"/>
                </a:solidFill>
                <a:latin typeface="+mn-ea"/>
              </a:rPr>
              <a:t>:</a:t>
            </a:r>
          </a:p>
        </p:txBody>
      </p:sp>
      <p:sp>
        <p:nvSpPr>
          <p:cNvPr id="3" name="矩形 2"/>
          <p:cNvSpPr/>
          <p:nvPr/>
        </p:nvSpPr>
        <p:spPr>
          <a:xfrm>
            <a:off x="1082143" y="2160709"/>
            <a:ext cx="3533400" cy="769441"/>
          </a:xfrm>
          <a:prstGeom prst="rect">
            <a:avLst/>
          </a:prstGeom>
        </p:spPr>
        <p:txBody>
          <a:bodyPr wrap="square">
            <a:spAutoFit/>
          </a:bodyPr>
          <a:lstStyle/>
          <a:p>
            <a:pPr>
              <a:spcBef>
                <a:spcPct val="0"/>
              </a:spcBef>
              <a:buFontTx/>
              <a:buNone/>
            </a:pPr>
            <a:r>
              <a:rPr lang="zh-CN" altLang="en-US" sz="2200" b="1" dirty="0">
                <a:solidFill>
                  <a:schemeClr val="bg1"/>
                </a:solidFill>
                <a:latin typeface="+mn-ea"/>
              </a:rPr>
              <a:t>将接收到的数据段传递到</a:t>
            </a:r>
          </a:p>
          <a:p>
            <a:pPr>
              <a:spcBef>
                <a:spcPct val="0"/>
              </a:spcBef>
              <a:buFontTx/>
              <a:buNone/>
            </a:pPr>
            <a:r>
              <a:rPr lang="zh-CN" altLang="en-US" sz="2200" b="1" dirty="0">
                <a:solidFill>
                  <a:schemeClr val="bg1"/>
                </a:solidFill>
                <a:latin typeface="+mn-ea"/>
              </a:rPr>
              <a:t>正确的套接字（多路分解）</a:t>
            </a:r>
          </a:p>
        </p:txBody>
      </p:sp>
      <p:sp>
        <p:nvSpPr>
          <p:cNvPr id="13" name="圆角矩形 12"/>
          <p:cNvSpPr/>
          <p:nvPr/>
        </p:nvSpPr>
        <p:spPr>
          <a:xfrm>
            <a:off x="6689272" y="1573642"/>
            <a:ext cx="4661484" cy="180750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7057524" y="1729357"/>
            <a:ext cx="3028393" cy="461665"/>
          </a:xfrm>
          <a:prstGeom prst="rect">
            <a:avLst/>
          </a:prstGeom>
        </p:spPr>
        <p:txBody>
          <a:bodyPr wrap="none">
            <a:spAutoFit/>
          </a:bodyPr>
          <a:lstStyle/>
          <a:p>
            <a:pPr algn="ctr">
              <a:spcBef>
                <a:spcPct val="0"/>
              </a:spcBef>
              <a:buClrTx/>
              <a:buFontTx/>
              <a:buNone/>
              <a:defRPr/>
            </a:pPr>
            <a:r>
              <a:rPr lang="zh-CN" altLang="en-US" sz="2400" dirty="0">
                <a:solidFill>
                  <a:schemeClr val="bg1"/>
                </a:solidFill>
                <a:latin typeface="+mn-ea"/>
              </a:rPr>
              <a:t>在发送主机多路复用</a:t>
            </a:r>
            <a:r>
              <a:rPr lang="en-US" altLang="zh-CN" sz="2400" dirty="0">
                <a:solidFill>
                  <a:schemeClr val="bg1"/>
                </a:solidFill>
                <a:latin typeface="+mn-ea"/>
              </a:rPr>
              <a:t>:</a:t>
            </a:r>
          </a:p>
        </p:txBody>
      </p:sp>
      <p:sp>
        <p:nvSpPr>
          <p:cNvPr id="15" name="矩形 14"/>
          <p:cNvSpPr/>
          <p:nvPr/>
        </p:nvSpPr>
        <p:spPr>
          <a:xfrm>
            <a:off x="7131829" y="2172665"/>
            <a:ext cx="3776369" cy="1107996"/>
          </a:xfrm>
          <a:prstGeom prst="rect">
            <a:avLst/>
          </a:prstGeom>
        </p:spPr>
        <p:txBody>
          <a:bodyPr wrap="square">
            <a:spAutoFit/>
          </a:bodyPr>
          <a:lstStyle/>
          <a:p>
            <a:pPr>
              <a:spcBef>
                <a:spcPct val="0"/>
              </a:spcBef>
              <a:buFontTx/>
              <a:buNone/>
            </a:pPr>
            <a:r>
              <a:rPr lang="zh-CN" altLang="en-US" sz="2200" b="1" dirty="0">
                <a:solidFill>
                  <a:schemeClr val="bg1"/>
                </a:solidFill>
                <a:latin typeface="+mn-ea"/>
              </a:rPr>
              <a:t>从多个套接字收集数据</a:t>
            </a:r>
            <a:r>
              <a:rPr lang="en-US" altLang="zh-CN" sz="2200" b="1" dirty="0">
                <a:solidFill>
                  <a:schemeClr val="bg1"/>
                </a:solidFill>
                <a:latin typeface="+mn-ea"/>
              </a:rPr>
              <a:t>, </a:t>
            </a:r>
            <a:r>
              <a:rPr lang="zh-CN" altLang="en-US" sz="2200" b="1" dirty="0">
                <a:solidFill>
                  <a:schemeClr val="bg1"/>
                </a:solidFill>
                <a:latin typeface="+mn-ea"/>
              </a:rPr>
              <a:t>用首部封装数据，然后将报文段传递到网络层</a:t>
            </a:r>
            <a:r>
              <a:rPr lang="en-US" altLang="zh-CN" sz="2200" b="1" dirty="0">
                <a:solidFill>
                  <a:schemeClr val="bg1"/>
                </a:solidFill>
                <a:latin typeface="+mn-ea"/>
              </a:rPr>
              <a:t>(</a:t>
            </a:r>
            <a:r>
              <a:rPr lang="zh-CN" altLang="en-US" sz="2200" b="1" dirty="0">
                <a:solidFill>
                  <a:schemeClr val="bg1"/>
                </a:solidFill>
                <a:latin typeface="+mn-ea"/>
              </a:rPr>
              <a:t>多路复用）</a:t>
            </a: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58441" y="3726480"/>
            <a:ext cx="7999413" cy="31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46"/>
          <p:cNvSpPr>
            <a:spLocks noChangeArrowheads="1"/>
          </p:cNvSpPr>
          <p:nvPr/>
        </p:nvSpPr>
        <p:spPr bwMode="auto">
          <a:xfrm>
            <a:off x="563031" y="3496029"/>
            <a:ext cx="593725" cy="192088"/>
          </a:xfrm>
          <a:prstGeom prst="rect">
            <a:avLst/>
          </a:prstGeom>
          <a:solidFill>
            <a:srgbClr val="FFFF00"/>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8" name="Oval 47"/>
          <p:cNvSpPr>
            <a:spLocks noChangeArrowheads="1"/>
          </p:cNvSpPr>
          <p:nvPr/>
        </p:nvSpPr>
        <p:spPr bwMode="auto">
          <a:xfrm>
            <a:off x="2572806" y="3459517"/>
            <a:ext cx="595312" cy="301625"/>
          </a:xfrm>
          <a:prstGeom prst="ellipse">
            <a:avLst/>
          </a:prstGeom>
          <a:solidFill>
            <a:srgbClr val="CCFFFF"/>
          </a:solidFill>
          <a:ln w="12700">
            <a:solidFill>
              <a:schemeClr val="tx1"/>
            </a:solidFill>
            <a:round/>
            <a:headEnd/>
            <a:tailEnd/>
          </a:ln>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endParaRPr lang="zh-CN" altLang="zh-CN" sz="1800">
              <a:latin typeface="Arial" panose="020B0604020202020204" pitchFamily="34" charset="0"/>
              <a:ea typeface="宋体" panose="02010600030101010101" pitchFamily="2" charset="-122"/>
            </a:endParaRPr>
          </a:p>
        </p:txBody>
      </p:sp>
      <p:sp>
        <p:nvSpPr>
          <p:cNvPr id="19" name="Rectangle 48"/>
          <p:cNvSpPr>
            <a:spLocks noChangeArrowheads="1"/>
          </p:cNvSpPr>
          <p:nvPr/>
        </p:nvSpPr>
        <p:spPr bwMode="auto">
          <a:xfrm>
            <a:off x="3326868" y="3423004"/>
            <a:ext cx="803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a:latin typeface="Comic Sans MS" panose="030F0702030302020204" pitchFamily="66" charset="0"/>
                <a:ea typeface="宋体" panose="02010600030101010101" pitchFamily="2" charset="-122"/>
              </a:rPr>
              <a:t>= </a:t>
            </a:r>
            <a:r>
              <a:rPr lang="zh-CN" altLang="en-US" sz="1600" b="1">
                <a:latin typeface="Comic Sans MS" panose="030F0702030302020204" pitchFamily="66" charset="0"/>
                <a:ea typeface="宋体" panose="02010600030101010101" pitchFamily="2" charset="-122"/>
              </a:rPr>
              <a:t>进程</a:t>
            </a:r>
          </a:p>
        </p:txBody>
      </p:sp>
      <p:sp>
        <p:nvSpPr>
          <p:cNvPr id="20" name="Rectangle 49"/>
          <p:cNvSpPr>
            <a:spLocks noChangeArrowheads="1"/>
          </p:cNvSpPr>
          <p:nvPr/>
        </p:nvSpPr>
        <p:spPr bwMode="auto">
          <a:xfrm>
            <a:off x="1282168" y="3423004"/>
            <a:ext cx="1006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a:latin typeface="Comic Sans MS" panose="030F0702030302020204" pitchFamily="66" charset="0"/>
                <a:ea typeface="宋体" panose="02010600030101010101" pitchFamily="2" charset="-122"/>
              </a:rPr>
              <a:t>= </a:t>
            </a:r>
            <a:r>
              <a:rPr lang="zh-CN" altLang="en-US" sz="1600" b="1">
                <a:latin typeface="Comic Sans MS" panose="030F0702030302020204" pitchFamily="66" charset="0"/>
                <a:ea typeface="宋体" panose="02010600030101010101" pitchFamily="2" charset="-122"/>
              </a:rPr>
              <a:t>套接字</a:t>
            </a:r>
          </a:p>
        </p:txBody>
      </p:sp>
    </p:spTree>
    <p:extLst>
      <p:ext uri="{BB962C8B-B14F-4D97-AF65-F5344CB8AC3E}">
        <p14:creationId xmlns:p14="http://schemas.microsoft.com/office/powerpoint/2010/main" val="24118141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0" grpId="0"/>
      <p:bldP spid="41" grpId="0"/>
      <p:bldP spid="2" grpId="0"/>
      <p:bldP spid="3" grpId="0"/>
      <p:bldP spid="13" grpId="0" animBg="1"/>
      <p:bldP spid="14" grpId="0"/>
      <p:bldP spid="15" grpId="0"/>
      <p:bldP spid="17" grpId="0" animBg="1"/>
      <p:bldP spid="18" grpId="0" animBg="1"/>
      <p:bldP spid="19" grpId="0"/>
      <p:bldP spid="2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多路复用和多路分解</a:t>
            </a:r>
          </a:p>
        </p:txBody>
      </p:sp>
      <p:sp>
        <p:nvSpPr>
          <p:cNvPr id="41" name="矩形 40"/>
          <p:cNvSpPr/>
          <p:nvPr/>
        </p:nvSpPr>
        <p:spPr>
          <a:xfrm>
            <a:off x="4015945" y="710268"/>
            <a:ext cx="4160114" cy="646331"/>
          </a:xfrm>
          <a:prstGeom prst="rect">
            <a:avLst/>
          </a:prstGeom>
        </p:spPr>
        <p:txBody>
          <a:bodyPr wrap="none">
            <a:spAutoFit/>
          </a:bodyPr>
          <a:lstStyle/>
          <a:p>
            <a:pPr algn="ctr"/>
            <a:r>
              <a:rPr lang="zh-CN" altLang="en-US" sz="3600" b="1" dirty="0">
                <a:solidFill>
                  <a:schemeClr val="accent1"/>
                </a:solidFill>
                <a:cs typeface="+mn-ea"/>
                <a:sym typeface="+mn-lt"/>
              </a:rPr>
              <a:t>多路分解如何工作</a:t>
            </a:r>
            <a:r>
              <a:rPr lang="en-US" altLang="zh-CN" sz="3600" b="1" dirty="0">
                <a:solidFill>
                  <a:schemeClr val="accent1"/>
                </a:solidFill>
                <a:cs typeface="+mn-ea"/>
                <a:sym typeface="+mn-lt"/>
              </a:rPr>
              <a:t>?</a:t>
            </a:r>
          </a:p>
        </p:txBody>
      </p:sp>
      <p:sp>
        <p:nvSpPr>
          <p:cNvPr id="5" name="Rectangle 2"/>
          <p:cNvSpPr>
            <a:spLocks noChangeArrowheads="1"/>
          </p:cNvSpPr>
          <p:nvPr/>
        </p:nvSpPr>
        <p:spPr bwMode="auto">
          <a:xfrm>
            <a:off x="7977188" y="2035175"/>
            <a:ext cx="3324225" cy="32004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6" name="Rectangle 3"/>
          <p:cNvSpPr>
            <a:spLocks noChangeArrowheads="1"/>
          </p:cNvSpPr>
          <p:nvPr/>
        </p:nvSpPr>
        <p:spPr bwMode="auto">
          <a:xfrm>
            <a:off x="7970838" y="2028825"/>
            <a:ext cx="3330575" cy="320675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7" name="Rectangle 6"/>
          <p:cNvSpPr>
            <a:spLocks noChangeArrowheads="1"/>
          </p:cNvSpPr>
          <p:nvPr/>
        </p:nvSpPr>
        <p:spPr bwMode="auto">
          <a:xfrm>
            <a:off x="8174038" y="2152650"/>
            <a:ext cx="1095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800">
                <a:latin typeface="微软雅黑" panose="020B0503020204020204" pitchFamily="34" charset="-122"/>
                <a:ea typeface="微软雅黑" panose="020B0503020204020204" pitchFamily="34" charset="-122"/>
              </a:rPr>
              <a:t>源端口 </a:t>
            </a:r>
            <a:r>
              <a:rPr lang="en-US" altLang="zh-CN" sz="1800">
                <a:latin typeface="微软雅黑" panose="020B0503020204020204" pitchFamily="34" charset="-122"/>
                <a:ea typeface="微软雅黑" panose="020B0503020204020204" pitchFamily="34" charset="-122"/>
              </a:rPr>
              <a:t>#</a:t>
            </a:r>
          </a:p>
        </p:txBody>
      </p:sp>
      <p:sp>
        <p:nvSpPr>
          <p:cNvPr id="8" name="Rectangle 7"/>
          <p:cNvSpPr>
            <a:spLocks noChangeArrowheads="1"/>
          </p:cNvSpPr>
          <p:nvPr/>
        </p:nvSpPr>
        <p:spPr bwMode="auto">
          <a:xfrm>
            <a:off x="9728200" y="2152650"/>
            <a:ext cx="1325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800" dirty="0">
                <a:latin typeface="微软雅黑" panose="020B0503020204020204" pitchFamily="34" charset="-122"/>
                <a:ea typeface="微软雅黑" panose="020B0503020204020204" pitchFamily="34" charset="-122"/>
              </a:rPr>
              <a:t>目的端口 </a:t>
            </a:r>
            <a:r>
              <a:rPr lang="en-US" altLang="zh-CN" sz="1800" dirty="0">
                <a:latin typeface="微软雅黑" panose="020B0503020204020204" pitchFamily="34" charset="-122"/>
                <a:ea typeface="微软雅黑" panose="020B0503020204020204" pitchFamily="34" charset="-122"/>
              </a:rPr>
              <a:t>#</a:t>
            </a:r>
          </a:p>
        </p:txBody>
      </p:sp>
      <p:sp>
        <p:nvSpPr>
          <p:cNvPr id="9" name="Line 8"/>
          <p:cNvSpPr>
            <a:spLocks noChangeShapeType="1"/>
          </p:cNvSpPr>
          <p:nvPr/>
        </p:nvSpPr>
        <p:spPr bwMode="auto">
          <a:xfrm>
            <a:off x="7889875" y="2530475"/>
            <a:ext cx="33289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 name="Line 9"/>
          <p:cNvSpPr>
            <a:spLocks noChangeShapeType="1"/>
          </p:cNvSpPr>
          <p:nvPr/>
        </p:nvSpPr>
        <p:spPr bwMode="auto">
          <a:xfrm>
            <a:off x="7900988" y="3521075"/>
            <a:ext cx="33242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 name="Line 10"/>
          <p:cNvSpPr>
            <a:spLocks noChangeShapeType="1"/>
          </p:cNvSpPr>
          <p:nvPr/>
        </p:nvSpPr>
        <p:spPr bwMode="auto">
          <a:xfrm flipV="1">
            <a:off x="9539288" y="2128838"/>
            <a:ext cx="0" cy="3952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 name="Rectangle 11"/>
          <p:cNvSpPr>
            <a:spLocks noChangeArrowheads="1"/>
          </p:cNvSpPr>
          <p:nvPr/>
        </p:nvSpPr>
        <p:spPr bwMode="auto">
          <a:xfrm>
            <a:off x="9029700" y="1700213"/>
            <a:ext cx="973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800" b="1">
                <a:latin typeface="微软雅黑" panose="020B0503020204020204" pitchFamily="34" charset="-122"/>
                <a:ea typeface="微软雅黑" panose="020B0503020204020204" pitchFamily="34" charset="-122"/>
              </a:rPr>
              <a:t>32 bits</a:t>
            </a:r>
          </a:p>
        </p:txBody>
      </p:sp>
      <p:sp>
        <p:nvSpPr>
          <p:cNvPr id="13" name="Line 12"/>
          <p:cNvSpPr>
            <a:spLocks noChangeShapeType="1"/>
          </p:cNvSpPr>
          <p:nvPr/>
        </p:nvSpPr>
        <p:spPr bwMode="auto">
          <a:xfrm>
            <a:off x="9996488" y="1897063"/>
            <a:ext cx="1200150" cy="476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3"/>
          <p:cNvSpPr>
            <a:spLocks noChangeShapeType="1"/>
          </p:cNvSpPr>
          <p:nvPr/>
        </p:nvSpPr>
        <p:spPr bwMode="auto">
          <a:xfrm flipH="1">
            <a:off x="7885113" y="1906588"/>
            <a:ext cx="11287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5" name="Rectangle 14"/>
          <p:cNvSpPr>
            <a:spLocks noChangeArrowheads="1"/>
          </p:cNvSpPr>
          <p:nvPr/>
        </p:nvSpPr>
        <p:spPr bwMode="auto">
          <a:xfrm>
            <a:off x="8643938" y="3965575"/>
            <a:ext cx="17256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2000">
                <a:latin typeface="微软雅黑" panose="020B0503020204020204" pitchFamily="34" charset="-122"/>
                <a:ea typeface="微软雅黑" panose="020B0503020204020204" pitchFamily="34" charset="-122"/>
              </a:rPr>
              <a:t>应用程序数据</a:t>
            </a:r>
          </a:p>
          <a:p>
            <a:pPr algn="ctr">
              <a:spcBef>
                <a:spcPct val="0"/>
              </a:spcBef>
              <a:buFontTx/>
              <a:buNone/>
            </a:pP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报文</a:t>
            </a:r>
            <a:r>
              <a:rPr lang="en-US" altLang="zh-CN" sz="2000">
                <a:latin typeface="微软雅黑" panose="020B0503020204020204" pitchFamily="34" charset="-122"/>
                <a:ea typeface="微软雅黑" panose="020B0503020204020204" pitchFamily="34" charset="-122"/>
              </a:rPr>
              <a:t>)</a:t>
            </a:r>
          </a:p>
        </p:txBody>
      </p:sp>
      <p:sp>
        <p:nvSpPr>
          <p:cNvPr id="16" name="Rectangle 15"/>
          <p:cNvSpPr>
            <a:spLocks noChangeArrowheads="1"/>
          </p:cNvSpPr>
          <p:nvPr/>
        </p:nvSpPr>
        <p:spPr bwMode="auto">
          <a:xfrm>
            <a:off x="8820150" y="2874963"/>
            <a:ext cx="1468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2000">
                <a:latin typeface="微软雅黑" panose="020B0503020204020204" pitchFamily="34" charset="-122"/>
                <a:ea typeface="微软雅黑" panose="020B0503020204020204" pitchFamily="34" charset="-122"/>
              </a:rPr>
              <a:t>其他首部域</a:t>
            </a:r>
          </a:p>
        </p:txBody>
      </p:sp>
      <p:sp>
        <p:nvSpPr>
          <p:cNvPr id="17" name="Rectangle 16"/>
          <p:cNvSpPr>
            <a:spLocks noChangeArrowheads="1"/>
          </p:cNvSpPr>
          <p:nvPr/>
        </p:nvSpPr>
        <p:spPr bwMode="auto">
          <a:xfrm>
            <a:off x="8291513" y="5553075"/>
            <a:ext cx="2728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000">
                <a:latin typeface="微软雅黑" panose="020B0503020204020204" pitchFamily="34" charset="-122"/>
                <a:ea typeface="微软雅黑" panose="020B0503020204020204" pitchFamily="34" charset="-122"/>
              </a:rPr>
              <a:t>TCP/UDP </a:t>
            </a:r>
            <a:r>
              <a:rPr lang="zh-CN" altLang="en-US" sz="2000">
                <a:latin typeface="微软雅黑" panose="020B0503020204020204" pitchFamily="34" charset="-122"/>
                <a:ea typeface="微软雅黑" panose="020B0503020204020204" pitchFamily="34" charset="-122"/>
              </a:rPr>
              <a:t>报文段格式</a:t>
            </a:r>
          </a:p>
        </p:txBody>
      </p:sp>
      <p:sp>
        <p:nvSpPr>
          <p:cNvPr id="2" name="矩形 1"/>
          <p:cNvSpPr/>
          <p:nvPr/>
        </p:nvSpPr>
        <p:spPr>
          <a:xfrm>
            <a:off x="962026" y="1635908"/>
            <a:ext cx="6734176" cy="3970318"/>
          </a:xfrm>
          <a:prstGeom prst="rect">
            <a:avLst/>
          </a:prstGeom>
        </p:spPr>
        <p:txBody>
          <a:bodyPr wrap="square">
            <a:spAutoFit/>
          </a:bodyPr>
          <a:lstStyle/>
          <a:p>
            <a:pPr>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主机收到</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数据报</a:t>
            </a:r>
          </a:p>
          <a:p>
            <a:pPr lvl="1">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每个数据报</a:t>
            </a:r>
            <a:r>
              <a:rPr lang="zh-CN" altLang="en-US" sz="2400" dirty="0">
                <a:solidFill>
                  <a:srgbClr val="FF0000"/>
                </a:solidFill>
                <a:latin typeface="微软雅黑" panose="020B0503020204020204" pitchFamily="34" charset="-122"/>
                <a:ea typeface="微软雅黑" panose="020B0503020204020204" pitchFamily="34" charset="-122"/>
              </a:rPr>
              <a:t>有源</a:t>
            </a:r>
            <a:r>
              <a:rPr lang="en-US" altLang="zh-CN" sz="2400" dirty="0">
                <a:solidFill>
                  <a:srgbClr val="FF0000"/>
                </a:solidFill>
                <a:latin typeface="微软雅黑" panose="020B0503020204020204" pitchFamily="34" charset="-122"/>
                <a:ea typeface="微软雅黑" panose="020B0503020204020204" pitchFamily="34" charset="-122"/>
              </a:rPr>
              <a:t>IP</a:t>
            </a:r>
            <a:r>
              <a:rPr lang="zh-CN" altLang="en-US" sz="2400" dirty="0">
                <a:solidFill>
                  <a:srgbClr val="FF0000"/>
                </a:solidFill>
                <a:latin typeface="微软雅黑" panose="020B0503020204020204" pitchFamily="34" charset="-122"/>
                <a:ea typeface="微软雅黑" panose="020B0503020204020204" pitchFamily="34" charset="-122"/>
              </a:rPr>
              <a:t>地址，目的</a:t>
            </a:r>
            <a:r>
              <a:rPr lang="en-US" altLang="zh-CN" sz="2400" dirty="0">
                <a:solidFill>
                  <a:srgbClr val="FF0000"/>
                </a:solidFill>
                <a:latin typeface="微软雅黑" panose="020B0503020204020204" pitchFamily="34" charset="-122"/>
                <a:ea typeface="微软雅黑" panose="020B0503020204020204" pitchFamily="34" charset="-122"/>
              </a:rPr>
              <a:t>IP</a:t>
            </a:r>
            <a:r>
              <a:rPr lang="zh-CN" altLang="en-US" sz="2400" dirty="0">
                <a:solidFill>
                  <a:srgbClr val="FF0000"/>
                </a:solidFill>
                <a:latin typeface="微软雅黑" panose="020B0503020204020204" pitchFamily="34" charset="-122"/>
                <a:ea typeface="微软雅黑" panose="020B0503020204020204" pitchFamily="34" charset="-122"/>
              </a:rPr>
              <a:t>地址</a:t>
            </a:r>
          </a:p>
          <a:p>
            <a:pPr lvl="1">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每个数据报搬运一</a:t>
            </a:r>
            <a:r>
              <a:rPr lang="zh-CN" altLang="en-US" sz="2400" dirty="0" smtClean="0">
                <a:latin typeface="微软雅黑" panose="020B0503020204020204" pitchFamily="34" charset="-122"/>
                <a:ea typeface="微软雅黑" panose="020B0503020204020204" pitchFamily="34" charset="-122"/>
              </a:rPr>
              <a:t>个报文段</a:t>
            </a:r>
            <a:endParaRPr lang="zh-CN" altLang="en-US" sz="2400" dirty="0">
              <a:latin typeface="微软雅黑" panose="020B0503020204020204" pitchFamily="34" charset="-122"/>
              <a:ea typeface="微软雅黑" panose="020B0503020204020204" pitchFamily="34" charset="-122"/>
            </a:endParaRPr>
          </a:p>
          <a:p>
            <a:pPr lvl="1">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每个</a:t>
            </a:r>
            <a:r>
              <a:rPr lang="zh-CN" altLang="en-US" sz="2400" dirty="0">
                <a:latin typeface="微软雅黑" panose="020B0503020204020204" pitchFamily="34" charset="-122"/>
                <a:ea typeface="微软雅黑" panose="020B0503020204020204" pitchFamily="34" charset="-122"/>
              </a:rPr>
              <a:t>报文</a:t>
            </a:r>
            <a:r>
              <a:rPr lang="zh-CN" altLang="en-US" sz="2400" dirty="0" smtClean="0">
                <a:latin typeface="微软雅黑" panose="020B0503020204020204" pitchFamily="34" charset="-122"/>
                <a:ea typeface="微软雅黑" panose="020B0503020204020204" pitchFamily="34" charset="-122"/>
              </a:rPr>
              <a:t>段</a:t>
            </a:r>
            <a:r>
              <a:rPr lang="zh-CN" altLang="en-US" sz="2400" dirty="0">
                <a:latin typeface="微软雅黑" panose="020B0503020204020204" pitchFamily="34" charset="-122"/>
                <a:ea typeface="微软雅黑" panose="020B0503020204020204" pitchFamily="34" charset="-122"/>
              </a:rPr>
              <a:t>有源和目的端口号 </a:t>
            </a:r>
            <a:br>
              <a:rPr lang="zh-CN" altLang="en-US"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（回忆</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对于特定应用程序具有周知端口号</a:t>
            </a:r>
            <a:r>
              <a:rPr lang="en-US" altLang="zh-CN" sz="2400" dirty="0">
                <a:latin typeface="微软雅黑" panose="020B0503020204020204" pitchFamily="34" charset="-122"/>
                <a:ea typeface="微软雅黑" panose="020B0503020204020204" pitchFamily="34" charset="-122"/>
              </a:rPr>
              <a:t>)</a:t>
            </a:r>
          </a:p>
          <a:p>
            <a:pPr>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主机用</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地址和端口号</a:t>
            </a:r>
            <a:r>
              <a:rPr lang="zh-CN" altLang="en-US" sz="2400" dirty="0" smtClean="0">
                <a:latin typeface="微软雅黑" panose="020B0503020204020204" pitchFamily="34" charset="-122"/>
                <a:ea typeface="微软雅黑" panose="020B0503020204020204" pitchFamily="34" charset="-122"/>
              </a:rPr>
              <a:t>指明报文段</a:t>
            </a:r>
            <a:r>
              <a:rPr lang="zh-CN" altLang="en-US" sz="2400" dirty="0">
                <a:latin typeface="微软雅黑" panose="020B0503020204020204" pitchFamily="34" charset="-122"/>
                <a:ea typeface="微软雅黑" panose="020B0503020204020204" pitchFamily="34" charset="-122"/>
              </a:rPr>
              <a:t>属于哪个合适的套接字</a:t>
            </a:r>
          </a:p>
        </p:txBody>
      </p:sp>
    </p:spTree>
    <p:extLst>
      <p:ext uri="{BB962C8B-B14F-4D97-AF65-F5344CB8AC3E}">
        <p14:creationId xmlns:p14="http://schemas.microsoft.com/office/powerpoint/2010/main" val="36809663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5" grpId="0" animBg="1"/>
      <p:bldP spid="6" grpId="0" animBg="1"/>
      <p:bldP spid="7" grpId="0"/>
      <p:bldP spid="8" grpId="0"/>
      <p:bldP spid="12" grpId="0"/>
      <p:bldP spid="15" grpId="0"/>
      <p:bldP spid="16" grpId="0"/>
      <p:bldP spid="17" grpId="0"/>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多路复用和多路分解</a:t>
            </a:r>
          </a:p>
        </p:txBody>
      </p:sp>
      <p:sp>
        <p:nvSpPr>
          <p:cNvPr id="41" name="矩形 40"/>
          <p:cNvSpPr/>
          <p:nvPr/>
        </p:nvSpPr>
        <p:spPr>
          <a:xfrm>
            <a:off x="2694144" y="689376"/>
            <a:ext cx="4339650" cy="646331"/>
          </a:xfrm>
          <a:prstGeom prst="rect">
            <a:avLst/>
          </a:prstGeom>
        </p:spPr>
        <p:txBody>
          <a:bodyPr wrap="none">
            <a:spAutoFit/>
          </a:bodyPr>
          <a:lstStyle/>
          <a:p>
            <a:pPr algn="ctr"/>
            <a:r>
              <a:rPr lang="zh-CN" altLang="en-US" sz="3600" b="1" dirty="0">
                <a:solidFill>
                  <a:schemeClr val="accent1"/>
                </a:solidFill>
                <a:cs typeface="+mn-ea"/>
                <a:sym typeface="+mn-lt"/>
              </a:rPr>
              <a:t>无连接多路分解例子</a:t>
            </a:r>
            <a:endParaRPr lang="en-US" altLang="zh-CN" sz="3600" b="1" dirty="0">
              <a:solidFill>
                <a:schemeClr val="accent1"/>
              </a:solidFill>
              <a:cs typeface="+mn-ea"/>
              <a:sym typeface="+mn-lt"/>
            </a:endParaRPr>
          </a:p>
        </p:txBody>
      </p:sp>
      <p:sp>
        <p:nvSpPr>
          <p:cNvPr id="19" name="Rectangle 2"/>
          <p:cNvSpPr>
            <a:spLocks noChangeArrowheads="1"/>
          </p:cNvSpPr>
          <p:nvPr/>
        </p:nvSpPr>
        <p:spPr bwMode="auto">
          <a:xfrm>
            <a:off x="1601788" y="356683"/>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12" name="Rectangle 67"/>
          <p:cNvSpPr>
            <a:spLocks noChangeArrowheads="1"/>
          </p:cNvSpPr>
          <p:nvPr/>
        </p:nvSpPr>
        <p:spPr bwMode="auto">
          <a:xfrm>
            <a:off x="4149610" y="6321078"/>
            <a:ext cx="2636940" cy="40075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2000" b="1" dirty="0">
                <a:solidFill>
                  <a:srgbClr val="FF0000"/>
                </a:solidFill>
                <a:latin typeface="+mn-ea"/>
              </a:rPr>
              <a:t>SP </a:t>
            </a:r>
            <a:r>
              <a:rPr lang="zh-CN" altLang="en-US" sz="2000" b="1" dirty="0">
                <a:solidFill>
                  <a:srgbClr val="FF0000"/>
                </a:solidFill>
                <a:latin typeface="+mn-ea"/>
              </a:rPr>
              <a:t>提供“返回地址”</a:t>
            </a:r>
          </a:p>
        </p:txBody>
      </p:sp>
      <p:grpSp>
        <p:nvGrpSpPr>
          <p:cNvPr id="4" name="组合 3">
            <a:extLst>
              <a:ext uri="{FF2B5EF4-FFF2-40B4-BE49-F238E27FC236}">
                <a16:creationId xmlns:a16="http://schemas.microsoft.com/office/drawing/2014/main" id="{DB2CB24C-3A19-4613-B8D6-FEFC03FE6EA8}"/>
              </a:ext>
            </a:extLst>
          </p:cNvPr>
          <p:cNvGrpSpPr/>
          <p:nvPr/>
        </p:nvGrpSpPr>
        <p:grpSpPr>
          <a:xfrm>
            <a:off x="1569922" y="1290354"/>
            <a:ext cx="8980488" cy="5082707"/>
            <a:chOff x="1465942" y="1335556"/>
            <a:chExt cx="8980488" cy="5082707"/>
          </a:xfrm>
        </p:grpSpPr>
        <p:grpSp>
          <p:nvGrpSpPr>
            <p:cNvPr id="85" name="Group 196">
              <a:extLst>
                <a:ext uri="{FF2B5EF4-FFF2-40B4-BE49-F238E27FC236}">
                  <a16:creationId xmlns:a16="http://schemas.microsoft.com/office/drawing/2014/main" id="{58CEAD1E-99B9-412D-9045-07CC450186D9}"/>
                </a:ext>
              </a:extLst>
            </p:cNvPr>
            <p:cNvGrpSpPr>
              <a:grpSpLocks/>
            </p:cNvGrpSpPr>
            <p:nvPr/>
          </p:nvGrpSpPr>
          <p:grpSpPr bwMode="auto">
            <a:xfrm>
              <a:off x="2596242" y="5765800"/>
              <a:ext cx="1644650" cy="652463"/>
              <a:chOff x="1318" y="3697"/>
              <a:chExt cx="1036" cy="411"/>
            </a:xfrm>
          </p:grpSpPr>
          <p:sp>
            <p:nvSpPr>
              <p:cNvPr id="86" name="Rectangle 193">
                <a:extLst>
                  <a:ext uri="{FF2B5EF4-FFF2-40B4-BE49-F238E27FC236}">
                    <a16:creationId xmlns:a16="http://schemas.microsoft.com/office/drawing/2014/main" id="{8F86792A-692B-447D-9633-370B7F227B8C}"/>
                  </a:ext>
                </a:extLst>
              </p:cNvPr>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87" name="Line 194">
                <a:extLst>
                  <a:ext uri="{FF2B5EF4-FFF2-40B4-BE49-F238E27FC236}">
                    <a16:creationId xmlns:a16="http://schemas.microsoft.com/office/drawing/2014/main" id="{82B2D972-ED45-4DDE-8D5B-AFEDC289C906}"/>
                  </a:ext>
                </a:extLst>
              </p:cNvPr>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88" name="Text Box 195">
                <a:extLst>
                  <a:ext uri="{FF2B5EF4-FFF2-40B4-BE49-F238E27FC236}">
                    <a16:creationId xmlns:a16="http://schemas.microsoft.com/office/drawing/2014/main" id="{7C0EF6FB-24D6-4D28-8973-A88D4D194C53}"/>
                  </a:ext>
                </a:extLst>
              </p:cNvPr>
              <p:cNvSpPr txBox="1">
                <a:spLocks noChangeArrowheads="1"/>
              </p:cNvSpPr>
              <p:nvPr/>
            </p:nvSpPr>
            <p:spPr bwMode="auto">
              <a:xfrm>
                <a:off x="1318" y="3822"/>
                <a:ext cx="994"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85000"/>
                  </a:lnSpc>
                  <a:defRPr/>
                </a:pPr>
                <a:r>
                  <a:rPr lang="en-US" sz="1400"/>
                  <a:t>source port: 9157</a:t>
                </a:r>
              </a:p>
              <a:p>
                <a:pPr algn="r">
                  <a:lnSpc>
                    <a:spcPct val="85000"/>
                  </a:lnSpc>
                  <a:defRPr/>
                </a:pPr>
                <a:r>
                  <a:rPr lang="en-US" sz="1400"/>
                  <a:t>dest port: 6428</a:t>
                </a:r>
              </a:p>
            </p:txBody>
          </p:sp>
        </p:grpSp>
        <p:grpSp>
          <p:nvGrpSpPr>
            <p:cNvPr id="97" name="Group 206">
              <a:extLst>
                <a:ext uri="{FF2B5EF4-FFF2-40B4-BE49-F238E27FC236}">
                  <a16:creationId xmlns:a16="http://schemas.microsoft.com/office/drawing/2014/main" id="{A2658418-BE9C-49C4-A5B0-CEDAF9EEF2A4}"/>
                </a:ext>
              </a:extLst>
            </p:cNvPr>
            <p:cNvGrpSpPr>
              <a:grpSpLocks/>
            </p:cNvGrpSpPr>
            <p:nvPr/>
          </p:nvGrpSpPr>
          <p:grpSpPr bwMode="auto">
            <a:xfrm>
              <a:off x="6160180" y="5743575"/>
              <a:ext cx="1389062" cy="652463"/>
              <a:chOff x="2741" y="3750"/>
              <a:chExt cx="875" cy="411"/>
            </a:xfrm>
          </p:grpSpPr>
          <p:sp>
            <p:nvSpPr>
              <p:cNvPr id="98" name="Rectangle 207">
                <a:extLst>
                  <a:ext uri="{FF2B5EF4-FFF2-40B4-BE49-F238E27FC236}">
                    <a16:creationId xmlns:a16="http://schemas.microsoft.com/office/drawing/2014/main" id="{4D7245F3-6EC6-4B75-B92A-3D5098B5385F}"/>
                  </a:ext>
                </a:extLst>
              </p:cNvPr>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99" name="Line 208">
                <a:extLst>
                  <a:ext uri="{FF2B5EF4-FFF2-40B4-BE49-F238E27FC236}">
                    <a16:creationId xmlns:a16="http://schemas.microsoft.com/office/drawing/2014/main" id="{EF85F457-3ABF-4C85-BCB0-E1D13568A6AF}"/>
                  </a:ext>
                </a:extLst>
              </p:cNvPr>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100" name="Text Box 209">
                <a:extLst>
                  <a:ext uri="{FF2B5EF4-FFF2-40B4-BE49-F238E27FC236}">
                    <a16:creationId xmlns:a16="http://schemas.microsoft.com/office/drawing/2014/main" id="{04ECA6A1-AEF4-4074-9505-F3536412013F}"/>
                  </a:ext>
                </a:extLst>
              </p:cNvPr>
              <p:cNvSpPr txBox="1">
                <a:spLocks noChangeArrowheads="1"/>
              </p:cNvSpPr>
              <p:nvPr/>
            </p:nvSpPr>
            <p:spPr bwMode="auto">
              <a:xfrm>
                <a:off x="2813" y="3875"/>
                <a:ext cx="803"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85000"/>
                  </a:lnSpc>
                  <a:defRPr/>
                </a:pPr>
                <a:r>
                  <a:rPr lang="en-US" sz="1400"/>
                  <a:t>source port: ?</a:t>
                </a:r>
              </a:p>
              <a:p>
                <a:pPr algn="l">
                  <a:lnSpc>
                    <a:spcPct val="85000"/>
                  </a:lnSpc>
                  <a:defRPr/>
                </a:pPr>
                <a:r>
                  <a:rPr lang="en-US" sz="1400"/>
                  <a:t>dest port: ?</a:t>
                </a:r>
              </a:p>
            </p:txBody>
          </p:sp>
        </p:grpSp>
        <p:grpSp>
          <p:nvGrpSpPr>
            <p:cNvPr id="3" name="组合 2">
              <a:extLst>
                <a:ext uri="{FF2B5EF4-FFF2-40B4-BE49-F238E27FC236}">
                  <a16:creationId xmlns:a16="http://schemas.microsoft.com/office/drawing/2014/main" id="{6A9D5980-7967-4986-8516-E081029D2125}"/>
                </a:ext>
              </a:extLst>
            </p:cNvPr>
            <p:cNvGrpSpPr/>
            <p:nvPr/>
          </p:nvGrpSpPr>
          <p:grpSpPr>
            <a:xfrm>
              <a:off x="1465942" y="1335556"/>
              <a:ext cx="8980488" cy="4356766"/>
              <a:chOff x="1465942" y="1364584"/>
              <a:chExt cx="8980488" cy="4356766"/>
            </a:xfrm>
          </p:grpSpPr>
          <p:sp>
            <p:nvSpPr>
              <p:cNvPr id="13" name="Rectangle 44">
                <a:extLst>
                  <a:ext uri="{FF2B5EF4-FFF2-40B4-BE49-F238E27FC236}">
                    <a16:creationId xmlns:a16="http://schemas.microsoft.com/office/drawing/2014/main" id="{46BB8153-1C15-48AD-908E-3DC22FF9D3F2}"/>
                  </a:ext>
                </a:extLst>
              </p:cNvPr>
              <p:cNvSpPr txBox="1">
                <a:spLocks noChangeArrowheads="1"/>
              </p:cNvSpPr>
              <p:nvPr/>
            </p:nvSpPr>
            <p:spPr>
              <a:xfrm>
                <a:off x="4238963" y="1364584"/>
                <a:ext cx="3087688" cy="10293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3038" indent="-173038">
                  <a:buFont typeface="Wingdings" charset="0"/>
                  <a:buNone/>
                  <a:defRPr/>
                </a:pPr>
                <a:r>
                  <a:rPr lang="en-US" sz="1800" b="1" dirty="0" err="1">
                    <a:latin typeface="Courier New" charset="0"/>
                  </a:rPr>
                  <a:t>DatagramSocket</a:t>
                </a:r>
                <a:r>
                  <a:rPr lang="en-US" sz="1800" b="1" dirty="0">
                    <a:latin typeface="Courier New" charset="0"/>
                  </a:rPr>
                  <a:t> </a:t>
                </a:r>
                <a:r>
                  <a:rPr lang="en-US" sz="1800" b="1" dirty="0" err="1">
                    <a:latin typeface="Courier New" charset="0"/>
                  </a:rPr>
                  <a:t>serverSocket</a:t>
                </a:r>
                <a:r>
                  <a:rPr lang="en-US" sz="1800" b="1" dirty="0">
                    <a:latin typeface="Courier New" charset="0"/>
                  </a:rPr>
                  <a:t> = new </a:t>
                </a:r>
                <a:r>
                  <a:rPr lang="en-US" sz="1800" b="1" dirty="0" err="1">
                    <a:latin typeface="Courier New" charset="0"/>
                  </a:rPr>
                  <a:t>DatagramSocket</a:t>
                </a:r>
                <a:r>
                  <a:rPr lang="en-US" sz="1800" b="1" dirty="0">
                    <a:latin typeface="Courier New" charset="0"/>
                  </a:rPr>
                  <a:t> (</a:t>
                </a:r>
                <a:r>
                  <a:rPr lang="en-US" sz="1800" b="1" dirty="0">
                    <a:solidFill>
                      <a:srgbClr val="CC0000"/>
                    </a:solidFill>
                    <a:latin typeface="Courier New" charset="0"/>
                  </a:rPr>
                  <a:t>6428</a:t>
                </a:r>
                <a:r>
                  <a:rPr lang="en-US" sz="1800" b="1" dirty="0">
                    <a:latin typeface="Courier New" charset="0"/>
                  </a:rPr>
                  <a:t>);</a:t>
                </a:r>
              </a:p>
              <a:p>
                <a:pPr marL="173038" indent="-173038">
                  <a:buFont typeface="Wingdings" charset="2"/>
                  <a:buChar char="§"/>
                  <a:defRPr/>
                </a:pPr>
                <a:endParaRPr lang="en-US" sz="3600" dirty="0"/>
              </a:p>
            </p:txBody>
          </p:sp>
          <p:sp>
            <p:nvSpPr>
              <p:cNvPr id="14" name="Freeform 89">
                <a:extLst>
                  <a:ext uri="{FF2B5EF4-FFF2-40B4-BE49-F238E27FC236}">
                    <a16:creationId xmlns:a16="http://schemas.microsoft.com/office/drawing/2014/main" id="{B7D07B36-F27A-4F8F-8A7B-CF258EB9B922}"/>
                  </a:ext>
                </a:extLst>
              </p:cNvPr>
              <p:cNvSpPr>
                <a:spLocks/>
              </p:cNvSpPr>
              <p:nvPr/>
            </p:nvSpPr>
            <p:spPr bwMode="auto">
              <a:xfrm>
                <a:off x="4655230" y="2478088"/>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Freeform 97">
                <a:extLst>
                  <a:ext uri="{FF2B5EF4-FFF2-40B4-BE49-F238E27FC236}">
                    <a16:creationId xmlns:a16="http://schemas.microsoft.com/office/drawing/2014/main" id="{7FC9C959-EF17-49EC-9703-D12F278E5F1F}"/>
                  </a:ext>
                </a:extLst>
              </p:cNvPr>
              <p:cNvSpPr>
                <a:spLocks/>
              </p:cNvSpPr>
              <p:nvPr/>
            </p:nvSpPr>
            <p:spPr bwMode="auto">
              <a:xfrm>
                <a:off x="1870755" y="2782888"/>
                <a:ext cx="460375" cy="2193925"/>
              </a:xfrm>
              <a:custGeom>
                <a:avLst/>
                <a:gdLst>
                  <a:gd name="T0" fmla="*/ 2147483647 w 290"/>
                  <a:gd name="T1" fmla="*/ 2147483647 h 1382"/>
                  <a:gd name="T2" fmla="*/ 0 w 290"/>
                  <a:gd name="T3" fmla="*/ 2147483647 h 1382"/>
                  <a:gd name="T4" fmla="*/ 2147483647 w 290"/>
                  <a:gd name="T5" fmla="*/ 0 h 1382"/>
                  <a:gd name="T6" fmla="*/ 2147483647 w 290"/>
                  <a:gd name="T7" fmla="*/ 2147483647 h 1382"/>
                  <a:gd name="T8" fmla="*/ 2147483647 w 290"/>
                  <a:gd name="T9" fmla="*/ 2147483647 h 1382"/>
                  <a:gd name="T10" fmla="*/ 2147483647 w 290"/>
                  <a:gd name="T11" fmla="*/ 2147483647 h 13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Rectangle 23">
                <a:extLst>
                  <a:ext uri="{FF2B5EF4-FFF2-40B4-BE49-F238E27FC236}">
                    <a16:creationId xmlns:a16="http://schemas.microsoft.com/office/drawing/2014/main" id="{90F5E83B-AAE6-4473-A82F-72041D8594F3}"/>
                  </a:ext>
                </a:extLst>
              </p:cNvPr>
              <p:cNvSpPr>
                <a:spLocks noChangeArrowheads="1"/>
              </p:cNvSpPr>
              <p:nvPr/>
            </p:nvSpPr>
            <p:spPr bwMode="auto">
              <a:xfrm>
                <a:off x="2375580" y="2749550"/>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l"/>
                <a:endParaRPr lang="zh-CN" altLang="zh-CN" sz="2400">
                  <a:latin typeface="Times New Roman" panose="02020603050405020304" pitchFamily="18" charset="0"/>
                </a:endParaRPr>
              </a:p>
            </p:txBody>
          </p:sp>
          <p:sp>
            <p:nvSpPr>
              <p:cNvPr id="17" name="Rectangle 24">
                <a:extLst>
                  <a:ext uri="{FF2B5EF4-FFF2-40B4-BE49-F238E27FC236}">
                    <a16:creationId xmlns:a16="http://schemas.microsoft.com/office/drawing/2014/main" id="{608B8E6D-63B1-4C4C-B402-6319E4CEAA15}"/>
                  </a:ext>
                </a:extLst>
              </p:cNvPr>
              <p:cNvSpPr>
                <a:spLocks noChangeArrowheads="1"/>
              </p:cNvSpPr>
              <p:nvPr/>
            </p:nvSpPr>
            <p:spPr bwMode="auto">
              <a:xfrm>
                <a:off x="2337480" y="2803525"/>
                <a:ext cx="1273175"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l"/>
                <a:endParaRPr lang="zh-CN" altLang="zh-CN" sz="2400">
                  <a:latin typeface="Times New Roman" panose="02020603050405020304" pitchFamily="18" charset="0"/>
                </a:endParaRPr>
              </a:p>
            </p:txBody>
          </p:sp>
          <p:sp>
            <p:nvSpPr>
              <p:cNvPr id="18" name="Line 25">
                <a:extLst>
                  <a:ext uri="{FF2B5EF4-FFF2-40B4-BE49-F238E27FC236}">
                    <a16:creationId xmlns:a16="http://schemas.microsoft.com/office/drawing/2014/main" id="{4CC3CF26-9DE7-40BE-9D1C-807684344FA7}"/>
                  </a:ext>
                </a:extLst>
              </p:cNvPr>
              <p:cNvSpPr>
                <a:spLocks noChangeShapeType="1"/>
              </p:cNvSpPr>
              <p:nvPr/>
            </p:nvSpPr>
            <p:spPr bwMode="auto">
              <a:xfrm>
                <a:off x="2347005" y="35639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Text Box 26">
                <a:extLst>
                  <a:ext uri="{FF2B5EF4-FFF2-40B4-BE49-F238E27FC236}">
                    <a16:creationId xmlns:a16="http://schemas.microsoft.com/office/drawing/2014/main" id="{00EF9633-6F70-4C39-92FC-2722971B87ED}"/>
                  </a:ext>
                </a:extLst>
              </p:cNvPr>
              <p:cNvSpPr txBox="1">
                <a:spLocks noChangeArrowheads="1"/>
              </p:cNvSpPr>
              <p:nvPr/>
            </p:nvSpPr>
            <p:spPr bwMode="auto">
              <a:xfrm>
                <a:off x="2304142" y="354647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dirty="0"/>
                  <a:t>transport</a:t>
                </a:r>
              </a:p>
            </p:txBody>
          </p:sp>
          <p:sp>
            <p:nvSpPr>
              <p:cNvPr id="21" name="Line 27">
                <a:extLst>
                  <a:ext uri="{FF2B5EF4-FFF2-40B4-BE49-F238E27FC236}">
                    <a16:creationId xmlns:a16="http://schemas.microsoft.com/office/drawing/2014/main" id="{64494AE9-FA82-4B95-9DCB-23966ED6DE31}"/>
                  </a:ext>
                </a:extLst>
              </p:cNvPr>
              <p:cNvSpPr>
                <a:spLocks noChangeShapeType="1"/>
              </p:cNvSpPr>
              <p:nvPr/>
            </p:nvSpPr>
            <p:spPr bwMode="auto">
              <a:xfrm>
                <a:off x="2354942" y="38846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8">
                <a:extLst>
                  <a:ext uri="{FF2B5EF4-FFF2-40B4-BE49-F238E27FC236}">
                    <a16:creationId xmlns:a16="http://schemas.microsoft.com/office/drawing/2014/main" id="{43BF449C-DABC-4A69-9E7A-65D905A0F149}"/>
                  </a:ext>
                </a:extLst>
              </p:cNvPr>
              <p:cNvSpPr>
                <a:spLocks noChangeShapeType="1"/>
              </p:cNvSpPr>
              <p:nvPr/>
            </p:nvSpPr>
            <p:spPr bwMode="auto">
              <a:xfrm>
                <a:off x="2340655" y="419417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9">
                <a:extLst>
                  <a:ext uri="{FF2B5EF4-FFF2-40B4-BE49-F238E27FC236}">
                    <a16:creationId xmlns:a16="http://schemas.microsoft.com/office/drawing/2014/main" id="{3C842128-93FD-4E92-B7A9-7FF2858C964A}"/>
                  </a:ext>
                </a:extLst>
              </p:cNvPr>
              <p:cNvSpPr>
                <a:spLocks noChangeShapeType="1"/>
              </p:cNvSpPr>
              <p:nvPr/>
            </p:nvSpPr>
            <p:spPr bwMode="auto">
              <a:xfrm>
                <a:off x="2340655" y="44799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26">
                <a:extLst>
                  <a:ext uri="{FF2B5EF4-FFF2-40B4-BE49-F238E27FC236}">
                    <a16:creationId xmlns:a16="http://schemas.microsoft.com/office/drawing/2014/main" id="{376F2B1E-EEA7-4134-8452-027CDDA61B62}"/>
                  </a:ext>
                </a:extLst>
              </p:cNvPr>
              <p:cNvSpPr txBox="1">
                <a:spLocks noChangeArrowheads="1"/>
              </p:cNvSpPr>
              <p:nvPr/>
            </p:nvSpPr>
            <p:spPr bwMode="auto">
              <a:xfrm>
                <a:off x="2339067" y="27940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application</a:t>
                </a:r>
              </a:p>
            </p:txBody>
          </p:sp>
          <p:sp>
            <p:nvSpPr>
              <p:cNvPr id="25" name="Text Box 26">
                <a:extLst>
                  <a:ext uri="{FF2B5EF4-FFF2-40B4-BE49-F238E27FC236}">
                    <a16:creationId xmlns:a16="http://schemas.microsoft.com/office/drawing/2014/main" id="{80E05C32-787F-40BF-BBC4-895D882187E1}"/>
                  </a:ext>
                </a:extLst>
              </p:cNvPr>
              <p:cNvSpPr txBox="1">
                <a:spLocks noChangeArrowheads="1"/>
              </p:cNvSpPr>
              <p:nvPr/>
            </p:nvSpPr>
            <p:spPr bwMode="auto">
              <a:xfrm>
                <a:off x="2294617" y="445135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physical</a:t>
                </a:r>
              </a:p>
            </p:txBody>
          </p:sp>
          <p:sp>
            <p:nvSpPr>
              <p:cNvPr id="26" name="Text Box 26">
                <a:extLst>
                  <a:ext uri="{FF2B5EF4-FFF2-40B4-BE49-F238E27FC236}">
                    <a16:creationId xmlns:a16="http://schemas.microsoft.com/office/drawing/2014/main" id="{0BD4B0B6-5471-47E0-9F0B-593DC31EFF50}"/>
                  </a:ext>
                </a:extLst>
              </p:cNvPr>
              <p:cNvSpPr txBox="1">
                <a:spLocks noChangeArrowheads="1"/>
              </p:cNvSpPr>
              <p:nvPr/>
            </p:nvSpPr>
            <p:spPr bwMode="auto">
              <a:xfrm>
                <a:off x="2313667" y="4165600"/>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link</a:t>
                </a:r>
              </a:p>
            </p:txBody>
          </p:sp>
          <p:sp>
            <p:nvSpPr>
              <p:cNvPr id="27" name="Text Box 26">
                <a:extLst>
                  <a:ext uri="{FF2B5EF4-FFF2-40B4-BE49-F238E27FC236}">
                    <a16:creationId xmlns:a16="http://schemas.microsoft.com/office/drawing/2014/main" id="{F58A2A0D-EC2E-4CC3-A2C3-30FFA8B83457}"/>
                  </a:ext>
                </a:extLst>
              </p:cNvPr>
              <p:cNvSpPr txBox="1">
                <a:spLocks noChangeArrowheads="1"/>
              </p:cNvSpPr>
              <p:nvPr/>
            </p:nvSpPr>
            <p:spPr bwMode="auto">
              <a:xfrm>
                <a:off x="2304142" y="387032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network</a:t>
                </a:r>
              </a:p>
            </p:txBody>
          </p:sp>
          <p:sp>
            <p:nvSpPr>
              <p:cNvPr id="28" name="Oval 110">
                <a:extLst>
                  <a:ext uri="{FF2B5EF4-FFF2-40B4-BE49-F238E27FC236}">
                    <a16:creationId xmlns:a16="http://schemas.microsoft.com/office/drawing/2014/main" id="{98E61D74-DE8A-407C-A326-1FECCADC87EB}"/>
                  </a:ext>
                </a:extLst>
              </p:cNvPr>
              <p:cNvSpPr>
                <a:spLocks noChangeArrowheads="1"/>
              </p:cNvSpPr>
              <p:nvPr/>
            </p:nvSpPr>
            <p:spPr bwMode="auto">
              <a:xfrm>
                <a:off x="2674030" y="3079750"/>
                <a:ext cx="598487"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Arial" charset="0"/>
                    <a:ea typeface="ＭＳ Ｐゴシック" charset="0"/>
                  </a:rPr>
                  <a:t>P3</a:t>
                </a:r>
              </a:p>
            </p:txBody>
          </p:sp>
          <p:grpSp>
            <p:nvGrpSpPr>
              <p:cNvPr id="29" name="Group 111">
                <a:extLst>
                  <a:ext uri="{FF2B5EF4-FFF2-40B4-BE49-F238E27FC236}">
                    <a16:creationId xmlns:a16="http://schemas.microsoft.com/office/drawing/2014/main" id="{655080DD-FD4A-4DED-BC25-6ABFA0440549}"/>
                  </a:ext>
                </a:extLst>
              </p:cNvPr>
              <p:cNvGrpSpPr>
                <a:grpSpLocks/>
              </p:cNvGrpSpPr>
              <p:nvPr/>
            </p:nvGrpSpPr>
            <p:grpSpPr bwMode="auto">
              <a:xfrm>
                <a:off x="2642280" y="3403600"/>
                <a:ext cx="620712" cy="228600"/>
                <a:chOff x="1287" y="2524"/>
                <a:chExt cx="260" cy="100"/>
              </a:xfrm>
            </p:grpSpPr>
            <p:sp>
              <p:nvSpPr>
                <p:cNvPr id="30" name="Rectangle 112">
                  <a:extLst>
                    <a:ext uri="{FF2B5EF4-FFF2-40B4-BE49-F238E27FC236}">
                      <a16:creationId xmlns:a16="http://schemas.microsoft.com/office/drawing/2014/main" id="{00A00F1B-D2A5-4762-8358-DD66CD4064B5}"/>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31" name="Rectangle 113">
                  <a:extLst>
                    <a:ext uri="{FF2B5EF4-FFF2-40B4-BE49-F238E27FC236}">
                      <a16:creationId xmlns:a16="http://schemas.microsoft.com/office/drawing/2014/main" id="{1E46FAB5-F778-44E4-9CA7-194BCFA1674B}"/>
                    </a:ext>
                  </a:extLst>
                </p:cNvPr>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32" name="Rectangle 114">
                  <a:extLst>
                    <a:ext uri="{FF2B5EF4-FFF2-40B4-BE49-F238E27FC236}">
                      <a16:creationId xmlns:a16="http://schemas.microsoft.com/office/drawing/2014/main" id="{70F5F21F-51F2-4E1B-8732-DFF1BAD643D8}"/>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33" name="Rectangle 115">
                  <a:extLst>
                    <a:ext uri="{FF2B5EF4-FFF2-40B4-BE49-F238E27FC236}">
                      <a16:creationId xmlns:a16="http://schemas.microsoft.com/office/drawing/2014/main" id="{F1E9317A-D177-4FA1-9332-5DC3DB74F183}"/>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34" name="Rectangle 23">
                <a:extLst>
                  <a:ext uri="{FF2B5EF4-FFF2-40B4-BE49-F238E27FC236}">
                    <a16:creationId xmlns:a16="http://schemas.microsoft.com/office/drawing/2014/main" id="{7E5BE0ED-5815-4A2A-BA37-7D9CBC0346B0}"/>
                  </a:ext>
                </a:extLst>
              </p:cNvPr>
              <p:cNvSpPr>
                <a:spLocks noChangeArrowheads="1"/>
              </p:cNvSpPr>
              <p:nvPr/>
            </p:nvSpPr>
            <p:spPr bwMode="auto">
              <a:xfrm>
                <a:off x="5202917" y="2516188"/>
                <a:ext cx="1497013"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l"/>
                <a:endParaRPr lang="zh-CN" altLang="zh-CN" sz="2400">
                  <a:latin typeface="Times New Roman" panose="02020603050405020304" pitchFamily="18" charset="0"/>
                </a:endParaRPr>
              </a:p>
            </p:txBody>
          </p:sp>
          <p:sp>
            <p:nvSpPr>
              <p:cNvPr id="35" name="Rectangle 24">
                <a:extLst>
                  <a:ext uri="{FF2B5EF4-FFF2-40B4-BE49-F238E27FC236}">
                    <a16:creationId xmlns:a16="http://schemas.microsoft.com/office/drawing/2014/main" id="{FC4F1809-6EDF-472F-87AC-7A030DBD730A}"/>
                  </a:ext>
                </a:extLst>
              </p:cNvPr>
              <p:cNvSpPr>
                <a:spLocks noChangeArrowheads="1"/>
              </p:cNvSpPr>
              <p:nvPr/>
            </p:nvSpPr>
            <p:spPr bwMode="auto">
              <a:xfrm>
                <a:off x="5167992" y="2570163"/>
                <a:ext cx="1473200" cy="1979612"/>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l"/>
                <a:endParaRPr lang="zh-CN" altLang="zh-CN" sz="2400">
                  <a:latin typeface="Times New Roman" panose="02020603050405020304" pitchFamily="18" charset="0"/>
                </a:endParaRPr>
              </a:p>
            </p:txBody>
          </p:sp>
          <p:sp>
            <p:nvSpPr>
              <p:cNvPr id="36" name="Line 25">
                <a:extLst>
                  <a:ext uri="{FF2B5EF4-FFF2-40B4-BE49-F238E27FC236}">
                    <a16:creationId xmlns:a16="http://schemas.microsoft.com/office/drawing/2014/main" id="{A96D4EAE-A845-4BCC-B980-9DDA34AD29CD}"/>
                  </a:ext>
                </a:extLst>
              </p:cNvPr>
              <p:cNvSpPr>
                <a:spLocks noChangeShapeType="1"/>
              </p:cNvSpPr>
              <p:nvPr/>
            </p:nvSpPr>
            <p:spPr bwMode="auto">
              <a:xfrm>
                <a:off x="5174342" y="3340100"/>
                <a:ext cx="146050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Text Box 26">
                <a:extLst>
                  <a:ext uri="{FF2B5EF4-FFF2-40B4-BE49-F238E27FC236}">
                    <a16:creationId xmlns:a16="http://schemas.microsoft.com/office/drawing/2014/main" id="{AB041C71-0297-4C99-B5DA-6875049952EB}"/>
                  </a:ext>
                </a:extLst>
              </p:cNvPr>
              <p:cNvSpPr txBox="1">
                <a:spLocks noChangeArrowheads="1"/>
              </p:cNvSpPr>
              <p:nvPr/>
            </p:nvSpPr>
            <p:spPr bwMode="auto">
              <a:xfrm>
                <a:off x="5245780" y="332263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transport</a:t>
                </a:r>
              </a:p>
            </p:txBody>
          </p:sp>
          <p:sp>
            <p:nvSpPr>
              <p:cNvPr id="38" name="Line 27">
                <a:extLst>
                  <a:ext uri="{FF2B5EF4-FFF2-40B4-BE49-F238E27FC236}">
                    <a16:creationId xmlns:a16="http://schemas.microsoft.com/office/drawing/2014/main" id="{261ACBB4-F1E1-4FFF-87EC-5B483AB9EF2C}"/>
                  </a:ext>
                </a:extLst>
              </p:cNvPr>
              <p:cNvSpPr>
                <a:spLocks noChangeShapeType="1"/>
              </p:cNvSpPr>
              <p:nvPr/>
            </p:nvSpPr>
            <p:spPr bwMode="auto">
              <a:xfrm>
                <a:off x="5175930" y="3657600"/>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Text Box 26">
                <a:extLst>
                  <a:ext uri="{FF2B5EF4-FFF2-40B4-BE49-F238E27FC236}">
                    <a16:creationId xmlns:a16="http://schemas.microsoft.com/office/drawing/2014/main" id="{0F1E6036-9BC0-4CC6-B08D-5927B701FF42}"/>
                  </a:ext>
                </a:extLst>
              </p:cNvPr>
              <p:cNvSpPr txBox="1">
                <a:spLocks noChangeArrowheads="1"/>
              </p:cNvSpPr>
              <p:nvPr/>
            </p:nvSpPr>
            <p:spPr bwMode="auto">
              <a:xfrm>
                <a:off x="5242605" y="2536825"/>
                <a:ext cx="1317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application</a:t>
                </a:r>
              </a:p>
            </p:txBody>
          </p:sp>
          <p:sp>
            <p:nvSpPr>
              <p:cNvPr id="42" name="Text Box 26">
                <a:extLst>
                  <a:ext uri="{FF2B5EF4-FFF2-40B4-BE49-F238E27FC236}">
                    <a16:creationId xmlns:a16="http://schemas.microsoft.com/office/drawing/2014/main" id="{A818AD7C-9E0E-4754-8358-3726D7F162CD}"/>
                  </a:ext>
                </a:extLst>
              </p:cNvPr>
              <p:cNvSpPr txBox="1">
                <a:spLocks noChangeArrowheads="1"/>
              </p:cNvSpPr>
              <p:nvPr/>
            </p:nvSpPr>
            <p:spPr bwMode="auto">
              <a:xfrm>
                <a:off x="5239430" y="42275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physical</a:t>
                </a:r>
              </a:p>
            </p:txBody>
          </p:sp>
          <p:sp>
            <p:nvSpPr>
              <p:cNvPr id="43" name="Text Box 26">
                <a:extLst>
                  <a:ext uri="{FF2B5EF4-FFF2-40B4-BE49-F238E27FC236}">
                    <a16:creationId xmlns:a16="http://schemas.microsoft.com/office/drawing/2014/main" id="{B9A6A153-76F3-43F3-95D5-000E701651D1}"/>
                  </a:ext>
                </a:extLst>
              </p:cNvPr>
              <p:cNvSpPr txBox="1">
                <a:spLocks noChangeArrowheads="1"/>
              </p:cNvSpPr>
              <p:nvPr/>
            </p:nvSpPr>
            <p:spPr bwMode="auto">
              <a:xfrm>
                <a:off x="5239430" y="39417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link</a:t>
                </a:r>
              </a:p>
            </p:txBody>
          </p:sp>
          <p:sp>
            <p:nvSpPr>
              <p:cNvPr id="44" name="Text Box 26">
                <a:extLst>
                  <a:ext uri="{FF2B5EF4-FFF2-40B4-BE49-F238E27FC236}">
                    <a16:creationId xmlns:a16="http://schemas.microsoft.com/office/drawing/2014/main" id="{218FB8F9-F71D-487E-B6D8-251F48689F8E}"/>
                  </a:ext>
                </a:extLst>
              </p:cNvPr>
              <p:cNvSpPr txBox="1">
                <a:spLocks noChangeArrowheads="1"/>
              </p:cNvSpPr>
              <p:nvPr/>
            </p:nvSpPr>
            <p:spPr bwMode="auto">
              <a:xfrm>
                <a:off x="5239430" y="36433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network</a:t>
                </a:r>
              </a:p>
            </p:txBody>
          </p:sp>
          <p:sp>
            <p:nvSpPr>
              <p:cNvPr id="45" name="Line 27">
                <a:extLst>
                  <a:ext uri="{FF2B5EF4-FFF2-40B4-BE49-F238E27FC236}">
                    <a16:creationId xmlns:a16="http://schemas.microsoft.com/office/drawing/2014/main" id="{4A6A30FF-D67A-4DC2-8706-1483D250BBD1}"/>
                  </a:ext>
                </a:extLst>
              </p:cNvPr>
              <p:cNvSpPr>
                <a:spLocks noChangeShapeType="1"/>
              </p:cNvSpPr>
              <p:nvPr/>
            </p:nvSpPr>
            <p:spPr bwMode="auto">
              <a:xfrm>
                <a:off x="5172755" y="3968750"/>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27">
                <a:extLst>
                  <a:ext uri="{FF2B5EF4-FFF2-40B4-BE49-F238E27FC236}">
                    <a16:creationId xmlns:a16="http://schemas.microsoft.com/office/drawing/2014/main" id="{DFEF890D-1220-40BC-A7BC-B7F14AB279CE}"/>
                  </a:ext>
                </a:extLst>
              </p:cNvPr>
              <p:cNvSpPr>
                <a:spLocks noChangeShapeType="1"/>
              </p:cNvSpPr>
              <p:nvPr/>
            </p:nvSpPr>
            <p:spPr bwMode="auto">
              <a:xfrm>
                <a:off x="5169580" y="4267200"/>
                <a:ext cx="14573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Oval 128">
                <a:extLst>
                  <a:ext uri="{FF2B5EF4-FFF2-40B4-BE49-F238E27FC236}">
                    <a16:creationId xmlns:a16="http://schemas.microsoft.com/office/drawing/2014/main" id="{FFFD6988-AAFB-4B9F-8F6D-54B7580B7F0F}"/>
                  </a:ext>
                </a:extLst>
              </p:cNvPr>
              <p:cNvSpPr>
                <a:spLocks noChangeArrowheads="1"/>
              </p:cNvSpPr>
              <p:nvPr/>
            </p:nvSpPr>
            <p:spPr bwMode="auto">
              <a:xfrm>
                <a:off x="5587092" y="2876550"/>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Arial" charset="0"/>
                    <a:ea typeface="ＭＳ Ｐゴシック" charset="0"/>
                  </a:rPr>
                  <a:t>P1</a:t>
                </a:r>
              </a:p>
            </p:txBody>
          </p:sp>
          <p:grpSp>
            <p:nvGrpSpPr>
              <p:cNvPr id="48" name="Group 134">
                <a:extLst>
                  <a:ext uri="{FF2B5EF4-FFF2-40B4-BE49-F238E27FC236}">
                    <a16:creationId xmlns:a16="http://schemas.microsoft.com/office/drawing/2014/main" id="{46161561-00CB-40D3-96DA-A229274E88AB}"/>
                  </a:ext>
                </a:extLst>
              </p:cNvPr>
              <p:cNvGrpSpPr>
                <a:grpSpLocks/>
              </p:cNvGrpSpPr>
              <p:nvPr/>
            </p:nvGrpSpPr>
            <p:grpSpPr bwMode="auto">
              <a:xfrm>
                <a:off x="5458505" y="3192463"/>
                <a:ext cx="887412" cy="228600"/>
                <a:chOff x="1383" y="2620"/>
                <a:chExt cx="260" cy="100"/>
              </a:xfrm>
            </p:grpSpPr>
            <p:sp>
              <p:nvSpPr>
                <p:cNvPr id="49" name="Rectangle 135">
                  <a:extLst>
                    <a:ext uri="{FF2B5EF4-FFF2-40B4-BE49-F238E27FC236}">
                      <a16:creationId xmlns:a16="http://schemas.microsoft.com/office/drawing/2014/main" id="{7301C9D3-8346-46AC-8724-E8ED5FE4C342}"/>
                    </a:ext>
                  </a:extLst>
                </p:cNvPr>
                <p:cNvSpPr>
                  <a:spLocks noChangeArrowheads="1"/>
                </p:cNvSpPr>
                <p:nvPr/>
              </p:nvSpPr>
              <p:spPr bwMode="auto">
                <a:xfrm>
                  <a:off x="1383" y="2620"/>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0" name="Rectangle 136">
                  <a:extLst>
                    <a:ext uri="{FF2B5EF4-FFF2-40B4-BE49-F238E27FC236}">
                      <a16:creationId xmlns:a16="http://schemas.microsoft.com/office/drawing/2014/main" id="{3FC32CE6-20A5-4ED6-8146-4BCE6D34B7B9}"/>
                    </a:ext>
                  </a:extLst>
                </p:cNvPr>
                <p:cNvSpPr>
                  <a:spLocks noChangeArrowheads="1"/>
                </p:cNvSpPr>
                <p:nvPr/>
              </p:nvSpPr>
              <p:spPr bwMode="auto">
                <a:xfrm>
                  <a:off x="1434" y="2633"/>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1" name="Rectangle 137">
                  <a:extLst>
                    <a:ext uri="{FF2B5EF4-FFF2-40B4-BE49-F238E27FC236}">
                      <a16:creationId xmlns:a16="http://schemas.microsoft.com/office/drawing/2014/main" id="{E9B38E01-95A8-46B1-9C34-0B5D4EB001A1}"/>
                    </a:ext>
                  </a:extLst>
                </p:cNvPr>
                <p:cNvSpPr>
                  <a:spLocks noChangeArrowheads="1"/>
                </p:cNvSpPr>
                <p:nvPr/>
              </p:nvSpPr>
              <p:spPr bwMode="auto">
                <a:xfrm>
                  <a:off x="1599" y="2678"/>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52" name="Rectangle 138">
                  <a:extLst>
                    <a:ext uri="{FF2B5EF4-FFF2-40B4-BE49-F238E27FC236}">
                      <a16:creationId xmlns:a16="http://schemas.microsoft.com/office/drawing/2014/main" id="{43D9B674-6DB7-4CB7-B202-A15A108BC985}"/>
                    </a:ext>
                  </a:extLst>
                </p:cNvPr>
                <p:cNvSpPr>
                  <a:spLocks noChangeArrowheads="1"/>
                </p:cNvSpPr>
                <p:nvPr/>
              </p:nvSpPr>
              <p:spPr bwMode="auto">
                <a:xfrm>
                  <a:off x="1394" y="2679"/>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53" name="Rectangle 23">
                <a:extLst>
                  <a:ext uri="{FF2B5EF4-FFF2-40B4-BE49-F238E27FC236}">
                    <a16:creationId xmlns:a16="http://schemas.microsoft.com/office/drawing/2014/main" id="{E54417A1-C16D-4E58-A7D7-CB7B1A63B8C0}"/>
                  </a:ext>
                </a:extLst>
              </p:cNvPr>
              <p:cNvSpPr>
                <a:spLocks noChangeArrowheads="1"/>
              </p:cNvSpPr>
              <p:nvPr/>
            </p:nvSpPr>
            <p:spPr bwMode="auto">
              <a:xfrm>
                <a:off x="8209642" y="2741613"/>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l"/>
                <a:endParaRPr lang="zh-CN" altLang="zh-CN" sz="2400">
                  <a:latin typeface="Times New Roman" panose="02020603050405020304" pitchFamily="18" charset="0"/>
                </a:endParaRPr>
              </a:p>
            </p:txBody>
          </p:sp>
          <p:sp>
            <p:nvSpPr>
              <p:cNvPr id="54" name="Rectangle 24">
                <a:extLst>
                  <a:ext uri="{FF2B5EF4-FFF2-40B4-BE49-F238E27FC236}">
                    <a16:creationId xmlns:a16="http://schemas.microsoft.com/office/drawing/2014/main" id="{0A588A19-6947-46EE-A5DD-6663EECF017C}"/>
                  </a:ext>
                </a:extLst>
              </p:cNvPr>
              <p:cNvSpPr>
                <a:spLocks noChangeArrowheads="1"/>
              </p:cNvSpPr>
              <p:nvPr/>
            </p:nvSpPr>
            <p:spPr bwMode="auto">
              <a:xfrm>
                <a:off x="8171542" y="2795588"/>
                <a:ext cx="1273175" cy="1979612"/>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l"/>
                <a:endParaRPr lang="zh-CN" altLang="zh-CN" sz="2400">
                  <a:latin typeface="Times New Roman" panose="02020603050405020304" pitchFamily="18" charset="0"/>
                </a:endParaRPr>
              </a:p>
            </p:txBody>
          </p:sp>
          <p:sp>
            <p:nvSpPr>
              <p:cNvPr id="55" name="Line 25">
                <a:extLst>
                  <a:ext uri="{FF2B5EF4-FFF2-40B4-BE49-F238E27FC236}">
                    <a16:creationId xmlns:a16="http://schemas.microsoft.com/office/drawing/2014/main" id="{792A4400-AD50-48BF-A018-748B503BC3E6}"/>
                  </a:ext>
                </a:extLst>
              </p:cNvPr>
              <p:cNvSpPr>
                <a:spLocks noChangeShapeType="1"/>
              </p:cNvSpPr>
              <p:nvPr/>
            </p:nvSpPr>
            <p:spPr bwMode="auto">
              <a:xfrm>
                <a:off x="8181067" y="3556000"/>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Text Box 26">
                <a:extLst>
                  <a:ext uri="{FF2B5EF4-FFF2-40B4-BE49-F238E27FC236}">
                    <a16:creationId xmlns:a16="http://schemas.microsoft.com/office/drawing/2014/main" id="{CB0FCE0C-5824-4C01-85E1-0599EE7866CD}"/>
                  </a:ext>
                </a:extLst>
              </p:cNvPr>
              <p:cNvSpPr txBox="1">
                <a:spLocks noChangeArrowheads="1"/>
              </p:cNvSpPr>
              <p:nvPr/>
            </p:nvSpPr>
            <p:spPr bwMode="auto">
              <a:xfrm>
                <a:off x="8138205" y="353853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transport</a:t>
                </a:r>
              </a:p>
            </p:txBody>
          </p:sp>
          <p:sp>
            <p:nvSpPr>
              <p:cNvPr id="57" name="Line 27">
                <a:extLst>
                  <a:ext uri="{FF2B5EF4-FFF2-40B4-BE49-F238E27FC236}">
                    <a16:creationId xmlns:a16="http://schemas.microsoft.com/office/drawing/2014/main" id="{E43DAD64-0AFB-438B-BC46-499D846EEBB0}"/>
                  </a:ext>
                </a:extLst>
              </p:cNvPr>
              <p:cNvSpPr>
                <a:spLocks noChangeShapeType="1"/>
              </p:cNvSpPr>
              <p:nvPr/>
            </p:nvSpPr>
            <p:spPr bwMode="auto">
              <a:xfrm>
                <a:off x="8189005" y="387667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28">
                <a:extLst>
                  <a:ext uri="{FF2B5EF4-FFF2-40B4-BE49-F238E27FC236}">
                    <a16:creationId xmlns:a16="http://schemas.microsoft.com/office/drawing/2014/main" id="{126F19BC-30FE-4CE1-8753-70F6511FF3A2}"/>
                  </a:ext>
                </a:extLst>
              </p:cNvPr>
              <p:cNvSpPr>
                <a:spLocks noChangeShapeType="1"/>
              </p:cNvSpPr>
              <p:nvPr/>
            </p:nvSpPr>
            <p:spPr bwMode="auto">
              <a:xfrm>
                <a:off x="8174717" y="41862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29">
                <a:extLst>
                  <a:ext uri="{FF2B5EF4-FFF2-40B4-BE49-F238E27FC236}">
                    <a16:creationId xmlns:a16="http://schemas.microsoft.com/office/drawing/2014/main" id="{1F46C5E0-113B-4A37-BD03-0F1332551F15}"/>
                  </a:ext>
                </a:extLst>
              </p:cNvPr>
              <p:cNvSpPr>
                <a:spLocks noChangeShapeType="1"/>
              </p:cNvSpPr>
              <p:nvPr/>
            </p:nvSpPr>
            <p:spPr bwMode="auto">
              <a:xfrm>
                <a:off x="8174717" y="447198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Text Box 26">
                <a:extLst>
                  <a:ext uri="{FF2B5EF4-FFF2-40B4-BE49-F238E27FC236}">
                    <a16:creationId xmlns:a16="http://schemas.microsoft.com/office/drawing/2014/main" id="{04C9B24B-4AB1-48DB-9D70-A7094C7689B9}"/>
                  </a:ext>
                </a:extLst>
              </p:cNvPr>
              <p:cNvSpPr txBox="1">
                <a:spLocks noChangeArrowheads="1"/>
              </p:cNvSpPr>
              <p:nvPr/>
            </p:nvSpPr>
            <p:spPr bwMode="auto">
              <a:xfrm>
                <a:off x="8173130" y="27860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application</a:t>
                </a:r>
              </a:p>
            </p:txBody>
          </p:sp>
          <p:sp>
            <p:nvSpPr>
              <p:cNvPr id="61" name="Text Box 26">
                <a:extLst>
                  <a:ext uri="{FF2B5EF4-FFF2-40B4-BE49-F238E27FC236}">
                    <a16:creationId xmlns:a16="http://schemas.microsoft.com/office/drawing/2014/main" id="{BAE8E31E-16EF-4904-8568-3FF3CFA36663}"/>
                  </a:ext>
                </a:extLst>
              </p:cNvPr>
              <p:cNvSpPr txBox="1">
                <a:spLocks noChangeArrowheads="1"/>
              </p:cNvSpPr>
              <p:nvPr/>
            </p:nvSpPr>
            <p:spPr bwMode="auto">
              <a:xfrm>
                <a:off x="8128680" y="444341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physical</a:t>
                </a:r>
              </a:p>
            </p:txBody>
          </p:sp>
          <p:sp>
            <p:nvSpPr>
              <p:cNvPr id="62" name="Text Box 26">
                <a:extLst>
                  <a:ext uri="{FF2B5EF4-FFF2-40B4-BE49-F238E27FC236}">
                    <a16:creationId xmlns:a16="http://schemas.microsoft.com/office/drawing/2014/main" id="{755D16CE-1AF9-4F60-9F9E-D6B9E90E2F34}"/>
                  </a:ext>
                </a:extLst>
              </p:cNvPr>
              <p:cNvSpPr txBox="1">
                <a:spLocks noChangeArrowheads="1"/>
              </p:cNvSpPr>
              <p:nvPr/>
            </p:nvSpPr>
            <p:spPr bwMode="auto">
              <a:xfrm>
                <a:off x="8147730" y="4157663"/>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link</a:t>
                </a:r>
              </a:p>
            </p:txBody>
          </p:sp>
          <p:sp>
            <p:nvSpPr>
              <p:cNvPr id="63" name="Text Box 26">
                <a:extLst>
                  <a:ext uri="{FF2B5EF4-FFF2-40B4-BE49-F238E27FC236}">
                    <a16:creationId xmlns:a16="http://schemas.microsoft.com/office/drawing/2014/main" id="{B745EC65-2895-4CE8-AB62-203819463EBB}"/>
                  </a:ext>
                </a:extLst>
              </p:cNvPr>
              <p:cNvSpPr txBox="1">
                <a:spLocks noChangeArrowheads="1"/>
              </p:cNvSpPr>
              <p:nvPr/>
            </p:nvSpPr>
            <p:spPr bwMode="auto">
              <a:xfrm>
                <a:off x="8138205" y="3862388"/>
                <a:ext cx="1317625"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nSpc>
                    <a:spcPct val="110000"/>
                  </a:lnSpc>
                </a:pPr>
                <a:r>
                  <a:rPr lang="en-US" altLang="zh-CN" sz="1400"/>
                  <a:t>network</a:t>
                </a:r>
              </a:p>
            </p:txBody>
          </p:sp>
          <p:sp>
            <p:nvSpPr>
              <p:cNvPr id="64" name="Oval 153">
                <a:extLst>
                  <a:ext uri="{FF2B5EF4-FFF2-40B4-BE49-F238E27FC236}">
                    <a16:creationId xmlns:a16="http://schemas.microsoft.com/office/drawing/2014/main" id="{55ED3AF5-90C3-4092-9872-A22457FB8EBE}"/>
                  </a:ext>
                </a:extLst>
              </p:cNvPr>
              <p:cNvSpPr>
                <a:spLocks noChangeArrowheads="1"/>
              </p:cNvSpPr>
              <p:nvPr/>
            </p:nvSpPr>
            <p:spPr bwMode="auto">
              <a:xfrm>
                <a:off x="8508092" y="3094038"/>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a:latin typeface="Arial" charset="0"/>
                    <a:ea typeface="ＭＳ Ｐゴシック" charset="0"/>
                  </a:rPr>
                  <a:t>P4</a:t>
                </a:r>
              </a:p>
            </p:txBody>
          </p:sp>
          <p:sp>
            <p:nvSpPr>
              <p:cNvPr id="65" name="Freeform 154">
                <a:extLst>
                  <a:ext uri="{FF2B5EF4-FFF2-40B4-BE49-F238E27FC236}">
                    <a16:creationId xmlns:a16="http://schemas.microsoft.com/office/drawing/2014/main" id="{AAF01A58-F091-4DBB-884D-53A06894806C}"/>
                  </a:ext>
                </a:extLst>
              </p:cNvPr>
              <p:cNvSpPr>
                <a:spLocks/>
              </p:cNvSpPr>
              <p:nvPr/>
            </p:nvSpPr>
            <p:spPr bwMode="auto">
              <a:xfrm>
                <a:off x="9468530" y="2762250"/>
                <a:ext cx="504825" cy="2133600"/>
              </a:xfrm>
              <a:custGeom>
                <a:avLst/>
                <a:gdLst>
                  <a:gd name="T0" fmla="*/ 2147483647 w 318"/>
                  <a:gd name="T1" fmla="*/ 2147483647 h 1344"/>
                  <a:gd name="T2" fmla="*/ 2147483647 w 318"/>
                  <a:gd name="T3" fmla="*/ 0 h 1344"/>
                  <a:gd name="T4" fmla="*/ 0 w 318"/>
                  <a:gd name="T5" fmla="*/ 2147483647 h 1344"/>
                  <a:gd name="T6" fmla="*/ 2147483647 w 318"/>
                  <a:gd name="T7" fmla="*/ 2147483647 h 1344"/>
                  <a:gd name="T8" fmla="*/ 2147483647 w 318"/>
                  <a:gd name="T9" fmla="*/ 2147483647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6" name="Group 156">
                <a:extLst>
                  <a:ext uri="{FF2B5EF4-FFF2-40B4-BE49-F238E27FC236}">
                    <a16:creationId xmlns:a16="http://schemas.microsoft.com/office/drawing/2014/main" id="{BD591CC5-327E-495E-AAF8-4D0DF4C34A17}"/>
                  </a:ext>
                </a:extLst>
              </p:cNvPr>
              <p:cNvGrpSpPr>
                <a:grpSpLocks/>
              </p:cNvGrpSpPr>
              <p:nvPr/>
            </p:nvGrpSpPr>
            <p:grpSpPr bwMode="auto">
              <a:xfrm>
                <a:off x="8501742" y="3425825"/>
                <a:ext cx="620713" cy="204788"/>
                <a:chOff x="1287" y="2524"/>
                <a:chExt cx="260" cy="100"/>
              </a:xfrm>
            </p:grpSpPr>
            <p:sp>
              <p:nvSpPr>
                <p:cNvPr id="67" name="Rectangle 157">
                  <a:extLst>
                    <a:ext uri="{FF2B5EF4-FFF2-40B4-BE49-F238E27FC236}">
                      <a16:creationId xmlns:a16="http://schemas.microsoft.com/office/drawing/2014/main" id="{276CD1C3-3112-4BDD-A3E3-68FCBBFFE00F}"/>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8" name="Rectangle 158">
                  <a:extLst>
                    <a:ext uri="{FF2B5EF4-FFF2-40B4-BE49-F238E27FC236}">
                      <a16:creationId xmlns:a16="http://schemas.microsoft.com/office/drawing/2014/main" id="{0A764D5A-5880-410A-9DD1-F251E86501B6}"/>
                    </a:ext>
                  </a:extLst>
                </p:cNvPr>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69" name="Rectangle 159">
                  <a:extLst>
                    <a:ext uri="{FF2B5EF4-FFF2-40B4-BE49-F238E27FC236}">
                      <a16:creationId xmlns:a16="http://schemas.microsoft.com/office/drawing/2014/main" id="{C7096849-7ACA-4EEB-862A-5BA91711C3F2}"/>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70" name="Rectangle 160">
                  <a:extLst>
                    <a:ext uri="{FF2B5EF4-FFF2-40B4-BE49-F238E27FC236}">
                      <a16:creationId xmlns:a16="http://schemas.microsoft.com/office/drawing/2014/main" id="{57851822-5366-4EEF-B6B8-6459CEFC4B3A}"/>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71" name="Rectangle 173">
                <a:extLst>
                  <a:ext uri="{FF2B5EF4-FFF2-40B4-BE49-F238E27FC236}">
                    <a16:creationId xmlns:a16="http://schemas.microsoft.com/office/drawing/2014/main" id="{CDBFEAF8-3663-4337-9B75-1D4E858AC4ED}"/>
                  </a:ext>
                </a:extLst>
              </p:cNvPr>
              <p:cNvSpPr>
                <a:spLocks noChangeArrowheads="1"/>
              </p:cNvSpPr>
              <p:nvPr/>
            </p:nvSpPr>
            <p:spPr bwMode="auto">
              <a:xfrm>
                <a:off x="7628617" y="1752600"/>
                <a:ext cx="2659063" cy="655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115888" indent="-115888" algn="l">
                  <a:lnSpc>
                    <a:spcPct val="85000"/>
                  </a:lnSpc>
                  <a:spcBef>
                    <a:spcPct val="20000"/>
                  </a:spcBef>
                  <a:buClr>
                    <a:srgbClr val="000099"/>
                  </a:buClr>
                  <a:buSzPct val="65000"/>
                  <a:buFont typeface="Wingdings" charset="0"/>
                  <a:buNone/>
                  <a:defRPr/>
                </a:pPr>
                <a:r>
                  <a:rPr lang="en-US" sz="1800" b="1">
                    <a:latin typeface="Courier New" charset="0"/>
                    <a:ea typeface="ＭＳ Ｐゴシック" charset="0"/>
                  </a:rPr>
                  <a:t>DatagramSocket mySocket1 = new DatagramSocket (</a:t>
                </a:r>
                <a:r>
                  <a:rPr lang="en-US" sz="1800" b="1">
                    <a:solidFill>
                      <a:srgbClr val="CC0000"/>
                    </a:solidFill>
                    <a:latin typeface="Courier New" charset="0"/>
                    <a:ea typeface="ＭＳ Ｐゴシック" charset="0"/>
                  </a:rPr>
                  <a:t>5775</a:t>
                </a:r>
                <a:r>
                  <a:rPr lang="en-US" sz="1800" b="1">
                    <a:latin typeface="Courier New" charset="0"/>
                    <a:ea typeface="ＭＳ Ｐゴシック" charset="0"/>
                  </a:rPr>
                  <a:t>);</a:t>
                </a:r>
              </a:p>
              <a:p>
                <a:pPr marL="115888" indent="-115888" algn="l">
                  <a:lnSpc>
                    <a:spcPct val="85000"/>
                  </a:lnSpc>
                  <a:spcBef>
                    <a:spcPct val="20000"/>
                  </a:spcBef>
                  <a:buClr>
                    <a:srgbClr val="000099"/>
                  </a:buClr>
                  <a:buSzPct val="65000"/>
                  <a:buFont typeface="Wingdings" charset="0"/>
                  <a:buNone/>
                  <a:defRPr/>
                </a:pPr>
                <a:endParaRPr lang="en-US" sz="1800">
                  <a:latin typeface="Courier New" charset="0"/>
                  <a:ea typeface="ＭＳ Ｐゴシック" charset="0"/>
                </a:endParaRPr>
              </a:p>
            </p:txBody>
          </p:sp>
          <p:sp>
            <p:nvSpPr>
              <p:cNvPr id="72" name="Rectangle 174">
                <a:extLst>
                  <a:ext uri="{FF2B5EF4-FFF2-40B4-BE49-F238E27FC236}">
                    <a16:creationId xmlns:a16="http://schemas.microsoft.com/office/drawing/2014/main" id="{8054D1C2-705C-4137-997B-D6DFE77A3DF8}"/>
                  </a:ext>
                </a:extLst>
              </p:cNvPr>
              <p:cNvSpPr>
                <a:spLocks noChangeArrowheads="1"/>
              </p:cNvSpPr>
              <p:nvPr/>
            </p:nvSpPr>
            <p:spPr bwMode="auto">
              <a:xfrm>
                <a:off x="1662792" y="1703388"/>
                <a:ext cx="2613025" cy="655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115888" indent="-115888" algn="l">
                  <a:lnSpc>
                    <a:spcPct val="85000"/>
                  </a:lnSpc>
                  <a:spcBef>
                    <a:spcPct val="20000"/>
                  </a:spcBef>
                  <a:buClr>
                    <a:srgbClr val="000099"/>
                  </a:buClr>
                  <a:buSzPct val="65000"/>
                  <a:buFont typeface="Wingdings" charset="0"/>
                  <a:buNone/>
                  <a:defRPr/>
                </a:pPr>
                <a:r>
                  <a:rPr lang="en-US" sz="1800" b="1" dirty="0" err="1">
                    <a:latin typeface="Courier New" charset="0"/>
                    <a:ea typeface="ＭＳ Ｐゴシック" charset="0"/>
                  </a:rPr>
                  <a:t>DatagramSocket</a:t>
                </a:r>
                <a:r>
                  <a:rPr lang="en-US" sz="1800" b="1" dirty="0">
                    <a:latin typeface="Courier New" charset="0"/>
                    <a:ea typeface="ＭＳ Ｐゴシック" charset="0"/>
                  </a:rPr>
                  <a:t> mySocket2 = new </a:t>
                </a:r>
                <a:r>
                  <a:rPr lang="en-US" sz="1800" b="1" dirty="0" err="1">
                    <a:latin typeface="Courier New" charset="0"/>
                    <a:ea typeface="ＭＳ Ｐゴシック" charset="0"/>
                  </a:rPr>
                  <a:t>DatagramSocket</a:t>
                </a:r>
                <a:endParaRPr lang="en-US" sz="1800" b="1" dirty="0">
                  <a:latin typeface="Courier New" charset="0"/>
                  <a:ea typeface="ＭＳ Ｐゴシック" charset="0"/>
                </a:endParaRPr>
              </a:p>
              <a:p>
                <a:pPr marL="115888" indent="-115888" algn="l">
                  <a:lnSpc>
                    <a:spcPct val="85000"/>
                  </a:lnSpc>
                  <a:spcBef>
                    <a:spcPct val="20000"/>
                  </a:spcBef>
                  <a:buClr>
                    <a:srgbClr val="000099"/>
                  </a:buClr>
                  <a:buSzPct val="65000"/>
                  <a:buFont typeface="Wingdings" charset="0"/>
                  <a:buNone/>
                  <a:defRPr/>
                </a:pPr>
                <a:r>
                  <a:rPr lang="en-US" sz="1800" b="1" dirty="0">
                    <a:latin typeface="Courier New" charset="0"/>
                    <a:ea typeface="ＭＳ Ｐゴシック" charset="0"/>
                  </a:rPr>
                  <a:t> (</a:t>
                </a:r>
                <a:r>
                  <a:rPr lang="en-US" sz="1800" b="1" dirty="0">
                    <a:solidFill>
                      <a:srgbClr val="CC0000"/>
                    </a:solidFill>
                    <a:latin typeface="Courier New" charset="0"/>
                    <a:ea typeface="ＭＳ Ｐゴシック" charset="0"/>
                  </a:rPr>
                  <a:t>9157</a:t>
                </a:r>
                <a:r>
                  <a:rPr lang="en-US" sz="1800" b="1" dirty="0">
                    <a:latin typeface="Courier New" charset="0"/>
                    <a:ea typeface="ＭＳ Ｐゴシック" charset="0"/>
                  </a:rPr>
                  <a:t>);</a:t>
                </a:r>
              </a:p>
              <a:p>
                <a:pPr marL="115888" indent="-115888" algn="l">
                  <a:lnSpc>
                    <a:spcPct val="85000"/>
                  </a:lnSpc>
                  <a:spcBef>
                    <a:spcPct val="20000"/>
                  </a:spcBef>
                  <a:buClr>
                    <a:srgbClr val="000099"/>
                  </a:buClr>
                  <a:buSzPct val="65000"/>
                  <a:buFont typeface="Wingdings" charset="0"/>
                  <a:buNone/>
                  <a:defRPr/>
                </a:pPr>
                <a:endParaRPr lang="en-US" sz="2000" dirty="0">
                  <a:latin typeface="Courier New" charset="0"/>
                  <a:ea typeface="ＭＳ Ｐゴシック" charset="0"/>
                </a:endParaRPr>
              </a:p>
            </p:txBody>
          </p:sp>
          <p:sp>
            <p:nvSpPr>
              <p:cNvPr id="73" name="Line 177">
                <a:extLst>
                  <a:ext uri="{FF2B5EF4-FFF2-40B4-BE49-F238E27FC236}">
                    <a16:creationId xmlns:a16="http://schemas.microsoft.com/office/drawing/2014/main" id="{5B32566C-73CC-43B9-AE87-54F7DEE99964}"/>
                  </a:ext>
                </a:extLst>
              </p:cNvPr>
              <p:cNvSpPr>
                <a:spLocks noChangeShapeType="1"/>
              </p:cNvSpPr>
              <p:nvPr/>
            </p:nvSpPr>
            <p:spPr bwMode="auto">
              <a:xfrm>
                <a:off x="2878817" y="3506788"/>
                <a:ext cx="0" cy="2176462"/>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74" name="Line 178">
                <a:extLst>
                  <a:ext uri="{FF2B5EF4-FFF2-40B4-BE49-F238E27FC236}">
                    <a16:creationId xmlns:a16="http://schemas.microsoft.com/office/drawing/2014/main" id="{8480EEDC-459E-46DA-A496-ECCD549AE3E4}"/>
                  </a:ext>
                </a:extLst>
              </p:cNvPr>
              <p:cNvSpPr>
                <a:spLocks noChangeShapeType="1"/>
              </p:cNvSpPr>
              <p:nvPr/>
            </p:nvSpPr>
            <p:spPr bwMode="auto">
              <a:xfrm>
                <a:off x="5809342" y="3265488"/>
                <a:ext cx="12700" cy="2408237"/>
              </a:xfrm>
              <a:prstGeom prst="line">
                <a:avLst/>
              </a:prstGeom>
              <a:noFill/>
              <a:ln w="1905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75" name="Line 180">
                <a:extLst>
                  <a:ext uri="{FF2B5EF4-FFF2-40B4-BE49-F238E27FC236}">
                    <a16:creationId xmlns:a16="http://schemas.microsoft.com/office/drawing/2014/main" id="{982D5E0C-EF2E-4086-B061-E6FAECE0F2F4}"/>
                  </a:ext>
                </a:extLst>
              </p:cNvPr>
              <p:cNvSpPr>
                <a:spLocks noChangeShapeType="1"/>
              </p:cNvSpPr>
              <p:nvPr/>
            </p:nvSpPr>
            <p:spPr bwMode="auto">
              <a:xfrm>
                <a:off x="2878817" y="5665788"/>
                <a:ext cx="2936875" cy="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76" name="Line 181">
                <a:extLst>
                  <a:ext uri="{FF2B5EF4-FFF2-40B4-BE49-F238E27FC236}">
                    <a16:creationId xmlns:a16="http://schemas.microsoft.com/office/drawing/2014/main" id="{5BEB14E7-9968-4624-9278-7B886A283D0A}"/>
                  </a:ext>
                </a:extLst>
              </p:cNvPr>
              <p:cNvSpPr>
                <a:spLocks noChangeShapeType="1"/>
              </p:cNvSpPr>
              <p:nvPr/>
            </p:nvSpPr>
            <p:spPr bwMode="auto">
              <a:xfrm>
                <a:off x="5685517" y="3278188"/>
                <a:ext cx="0" cy="2246312"/>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77" name="Line 182">
                <a:extLst>
                  <a:ext uri="{FF2B5EF4-FFF2-40B4-BE49-F238E27FC236}">
                    <a16:creationId xmlns:a16="http://schemas.microsoft.com/office/drawing/2014/main" id="{8305F68F-5E02-4175-9331-BB2F1B55F149}"/>
                  </a:ext>
                </a:extLst>
              </p:cNvPr>
              <p:cNvSpPr>
                <a:spLocks noChangeShapeType="1"/>
              </p:cNvSpPr>
              <p:nvPr/>
            </p:nvSpPr>
            <p:spPr bwMode="auto">
              <a:xfrm>
                <a:off x="2986767" y="5507038"/>
                <a:ext cx="2740025" cy="0"/>
              </a:xfrm>
              <a:prstGeom prst="line">
                <a:avLst/>
              </a:prstGeom>
              <a:noFill/>
              <a:ln w="1905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78" name="Line 183">
                <a:extLst>
                  <a:ext uri="{FF2B5EF4-FFF2-40B4-BE49-F238E27FC236}">
                    <a16:creationId xmlns:a16="http://schemas.microsoft.com/office/drawing/2014/main" id="{52C97A07-3E08-4119-9EA4-392861C86F43}"/>
                  </a:ext>
                </a:extLst>
              </p:cNvPr>
              <p:cNvSpPr>
                <a:spLocks noChangeShapeType="1"/>
              </p:cNvSpPr>
              <p:nvPr/>
            </p:nvSpPr>
            <p:spPr bwMode="auto">
              <a:xfrm>
                <a:off x="2980417" y="3494088"/>
                <a:ext cx="12700" cy="2017712"/>
              </a:xfrm>
              <a:prstGeom prst="line">
                <a:avLst/>
              </a:prstGeom>
              <a:noFill/>
              <a:ln w="1905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79" name="Line 184">
                <a:extLst>
                  <a:ext uri="{FF2B5EF4-FFF2-40B4-BE49-F238E27FC236}">
                    <a16:creationId xmlns:a16="http://schemas.microsoft.com/office/drawing/2014/main" id="{13B4F74B-A7EF-4D5A-9CD1-8D330F18F6B2}"/>
                  </a:ext>
                </a:extLst>
              </p:cNvPr>
              <p:cNvSpPr>
                <a:spLocks noChangeShapeType="1"/>
              </p:cNvSpPr>
              <p:nvPr/>
            </p:nvSpPr>
            <p:spPr bwMode="auto">
              <a:xfrm>
                <a:off x="8889092" y="3544888"/>
                <a:ext cx="0" cy="2176462"/>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80" name="Line 185">
                <a:extLst>
                  <a:ext uri="{FF2B5EF4-FFF2-40B4-BE49-F238E27FC236}">
                    <a16:creationId xmlns:a16="http://schemas.microsoft.com/office/drawing/2014/main" id="{49E669D0-3416-4B10-80E7-2F6F88056926}"/>
                  </a:ext>
                </a:extLst>
              </p:cNvPr>
              <p:cNvSpPr>
                <a:spLocks noChangeShapeType="1"/>
              </p:cNvSpPr>
              <p:nvPr/>
            </p:nvSpPr>
            <p:spPr bwMode="auto">
              <a:xfrm>
                <a:off x="8771617" y="3513138"/>
                <a:ext cx="12700" cy="2017712"/>
              </a:xfrm>
              <a:prstGeom prst="line">
                <a:avLst/>
              </a:prstGeom>
              <a:noFill/>
              <a:ln w="1905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81" name="Line 186">
                <a:extLst>
                  <a:ext uri="{FF2B5EF4-FFF2-40B4-BE49-F238E27FC236}">
                    <a16:creationId xmlns:a16="http://schemas.microsoft.com/office/drawing/2014/main" id="{65F38FCE-C708-4033-A33B-68167B9562E4}"/>
                  </a:ext>
                </a:extLst>
              </p:cNvPr>
              <p:cNvSpPr>
                <a:spLocks noChangeShapeType="1"/>
              </p:cNvSpPr>
              <p:nvPr/>
            </p:nvSpPr>
            <p:spPr bwMode="auto">
              <a:xfrm>
                <a:off x="5952217" y="3284538"/>
                <a:ext cx="12700" cy="2408237"/>
              </a:xfrm>
              <a:prstGeom prst="line">
                <a:avLst/>
              </a:prstGeom>
              <a:noFill/>
              <a:ln w="1905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82" name="Line 187">
                <a:extLst>
                  <a:ext uri="{FF2B5EF4-FFF2-40B4-BE49-F238E27FC236}">
                    <a16:creationId xmlns:a16="http://schemas.microsoft.com/office/drawing/2014/main" id="{26FE8ADD-2D8D-47CB-ADEF-A0FFEE219614}"/>
                  </a:ext>
                </a:extLst>
              </p:cNvPr>
              <p:cNvSpPr>
                <a:spLocks noChangeShapeType="1"/>
              </p:cNvSpPr>
              <p:nvPr/>
            </p:nvSpPr>
            <p:spPr bwMode="auto">
              <a:xfrm>
                <a:off x="6085567" y="3297238"/>
                <a:ext cx="0" cy="2246312"/>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83" name="Line 188">
                <a:extLst>
                  <a:ext uri="{FF2B5EF4-FFF2-40B4-BE49-F238E27FC236}">
                    <a16:creationId xmlns:a16="http://schemas.microsoft.com/office/drawing/2014/main" id="{0D4467A3-545C-4C67-8034-3560E44F3405}"/>
                  </a:ext>
                </a:extLst>
              </p:cNvPr>
              <p:cNvSpPr>
                <a:spLocks noChangeShapeType="1"/>
              </p:cNvSpPr>
              <p:nvPr/>
            </p:nvSpPr>
            <p:spPr bwMode="auto">
              <a:xfrm>
                <a:off x="5974442" y="5684838"/>
                <a:ext cx="2936875" cy="0"/>
              </a:xfrm>
              <a:prstGeom prst="line">
                <a:avLst/>
              </a:prstGeom>
              <a:noFill/>
              <a:ln w="1905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84" name="Line 189">
                <a:extLst>
                  <a:ext uri="{FF2B5EF4-FFF2-40B4-BE49-F238E27FC236}">
                    <a16:creationId xmlns:a16="http://schemas.microsoft.com/office/drawing/2014/main" id="{9B437E4F-18E3-47B0-91CE-841F00FA1BC0}"/>
                  </a:ext>
                </a:extLst>
              </p:cNvPr>
              <p:cNvSpPr>
                <a:spLocks noChangeShapeType="1"/>
              </p:cNvSpPr>
              <p:nvPr/>
            </p:nvSpPr>
            <p:spPr bwMode="auto">
              <a:xfrm>
                <a:off x="6060167" y="5516563"/>
                <a:ext cx="2740025" cy="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grpSp>
            <p:nvGrpSpPr>
              <p:cNvPr id="89" name="Group 201">
                <a:extLst>
                  <a:ext uri="{FF2B5EF4-FFF2-40B4-BE49-F238E27FC236}">
                    <a16:creationId xmlns:a16="http://schemas.microsoft.com/office/drawing/2014/main" id="{0FC87E18-E7C0-4F3D-A758-BC80357263C8}"/>
                  </a:ext>
                </a:extLst>
              </p:cNvPr>
              <p:cNvGrpSpPr>
                <a:grpSpLocks/>
              </p:cNvGrpSpPr>
              <p:nvPr/>
            </p:nvGrpSpPr>
            <p:grpSpPr bwMode="auto">
              <a:xfrm>
                <a:off x="3894817" y="4889500"/>
                <a:ext cx="1692275" cy="652463"/>
                <a:chOff x="2741" y="3750"/>
                <a:chExt cx="1066" cy="411"/>
              </a:xfrm>
            </p:grpSpPr>
            <p:sp>
              <p:nvSpPr>
                <p:cNvPr id="90" name="Rectangle 198">
                  <a:extLst>
                    <a:ext uri="{FF2B5EF4-FFF2-40B4-BE49-F238E27FC236}">
                      <a16:creationId xmlns:a16="http://schemas.microsoft.com/office/drawing/2014/main" id="{60A0CD32-58EC-4548-A655-B1EC071D8A6C}"/>
                    </a:ext>
                  </a:extLst>
                </p:cNvPr>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91" name="Line 199">
                  <a:extLst>
                    <a:ext uri="{FF2B5EF4-FFF2-40B4-BE49-F238E27FC236}">
                      <a16:creationId xmlns:a16="http://schemas.microsoft.com/office/drawing/2014/main" id="{77466DAD-3DF0-437F-9028-3B559C451726}"/>
                    </a:ext>
                  </a:extLst>
                </p:cNvPr>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92" name="Text Box 200">
                  <a:extLst>
                    <a:ext uri="{FF2B5EF4-FFF2-40B4-BE49-F238E27FC236}">
                      <a16:creationId xmlns:a16="http://schemas.microsoft.com/office/drawing/2014/main" id="{B2785D0E-FC67-41B4-B4D3-CACC485E0271}"/>
                    </a:ext>
                  </a:extLst>
                </p:cNvPr>
                <p:cNvSpPr txBox="1">
                  <a:spLocks noChangeArrowheads="1"/>
                </p:cNvSpPr>
                <p:nvPr/>
              </p:nvSpPr>
              <p:spPr bwMode="auto">
                <a:xfrm>
                  <a:off x="2813" y="3875"/>
                  <a:ext cx="994"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85000"/>
                    </a:lnSpc>
                    <a:defRPr/>
                  </a:pPr>
                  <a:r>
                    <a:rPr lang="en-US" sz="1400"/>
                    <a:t>source port: 6428</a:t>
                  </a:r>
                </a:p>
                <a:p>
                  <a:pPr algn="l">
                    <a:lnSpc>
                      <a:spcPct val="85000"/>
                    </a:lnSpc>
                    <a:defRPr/>
                  </a:pPr>
                  <a:r>
                    <a:rPr lang="en-US" sz="1400"/>
                    <a:t>dest port: 9157</a:t>
                  </a:r>
                </a:p>
              </p:txBody>
            </p:sp>
          </p:grpSp>
          <p:grpSp>
            <p:nvGrpSpPr>
              <p:cNvPr id="93" name="Group 202">
                <a:extLst>
                  <a:ext uri="{FF2B5EF4-FFF2-40B4-BE49-F238E27FC236}">
                    <a16:creationId xmlns:a16="http://schemas.microsoft.com/office/drawing/2014/main" id="{775D72AF-21AD-410D-B141-8DEABC5C76D9}"/>
                  </a:ext>
                </a:extLst>
              </p:cNvPr>
              <p:cNvGrpSpPr>
                <a:grpSpLocks/>
              </p:cNvGrpSpPr>
              <p:nvPr/>
            </p:nvGrpSpPr>
            <p:grpSpPr bwMode="auto">
              <a:xfrm>
                <a:off x="6919005" y="4889500"/>
                <a:ext cx="1341437" cy="652463"/>
                <a:chOff x="1509" y="3697"/>
                <a:chExt cx="845" cy="411"/>
              </a:xfrm>
            </p:grpSpPr>
            <p:sp>
              <p:nvSpPr>
                <p:cNvPr id="94" name="Rectangle 203">
                  <a:extLst>
                    <a:ext uri="{FF2B5EF4-FFF2-40B4-BE49-F238E27FC236}">
                      <a16:creationId xmlns:a16="http://schemas.microsoft.com/office/drawing/2014/main" id="{53F751FC-3603-42F1-B3EB-FBF2379E2DA0}"/>
                    </a:ext>
                  </a:extLst>
                </p:cNvPr>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95" name="Line 204">
                  <a:extLst>
                    <a:ext uri="{FF2B5EF4-FFF2-40B4-BE49-F238E27FC236}">
                      <a16:creationId xmlns:a16="http://schemas.microsoft.com/office/drawing/2014/main" id="{CE85F799-AFC2-4E92-8AD0-8787EC2FF569}"/>
                    </a:ext>
                  </a:extLst>
                </p:cNvPr>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latin typeface="Tahoma" charset="0"/>
                    <a:ea typeface="ＭＳ Ｐゴシック" charset="0"/>
                  </a:endParaRPr>
                </a:p>
              </p:txBody>
            </p:sp>
            <p:sp>
              <p:nvSpPr>
                <p:cNvPr id="96" name="Text Box 205">
                  <a:extLst>
                    <a:ext uri="{FF2B5EF4-FFF2-40B4-BE49-F238E27FC236}">
                      <a16:creationId xmlns:a16="http://schemas.microsoft.com/office/drawing/2014/main" id="{E01F845A-DCC2-4709-B5FA-B89F1B1AD746}"/>
                    </a:ext>
                  </a:extLst>
                </p:cNvPr>
                <p:cNvSpPr txBox="1">
                  <a:spLocks noChangeArrowheads="1"/>
                </p:cNvSpPr>
                <p:nvPr/>
              </p:nvSpPr>
              <p:spPr bwMode="auto">
                <a:xfrm>
                  <a:off x="1509" y="3822"/>
                  <a:ext cx="803" cy="2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85000"/>
                    </a:lnSpc>
                    <a:defRPr/>
                  </a:pPr>
                  <a:r>
                    <a:rPr lang="en-US" sz="1400"/>
                    <a:t>source port: ?</a:t>
                  </a:r>
                </a:p>
                <a:p>
                  <a:pPr algn="r">
                    <a:lnSpc>
                      <a:spcPct val="85000"/>
                    </a:lnSpc>
                    <a:defRPr/>
                  </a:pPr>
                  <a:r>
                    <a:rPr lang="en-US" sz="1400"/>
                    <a:t>dest port: ?</a:t>
                  </a:r>
                </a:p>
              </p:txBody>
            </p:sp>
          </p:grpSp>
          <p:grpSp>
            <p:nvGrpSpPr>
              <p:cNvPr id="101" name="Group 214">
                <a:extLst>
                  <a:ext uri="{FF2B5EF4-FFF2-40B4-BE49-F238E27FC236}">
                    <a16:creationId xmlns:a16="http://schemas.microsoft.com/office/drawing/2014/main" id="{94E5379D-0907-4B43-BD2C-6606E6BF3DD9}"/>
                  </a:ext>
                </a:extLst>
              </p:cNvPr>
              <p:cNvGrpSpPr>
                <a:grpSpLocks/>
              </p:cNvGrpSpPr>
              <p:nvPr/>
            </p:nvGrpSpPr>
            <p:grpSpPr bwMode="auto">
              <a:xfrm>
                <a:off x="1465942" y="4381500"/>
                <a:ext cx="711200" cy="669925"/>
                <a:chOff x="-44" y="1473"/>
                <a:chExt cx="981" cy="1105"/>
              </a:xfrm>
            </p:grpSpPr>
            <p:pic>
              <p:nvPicPr>
                <p:cNvPr id="102" name="Picture 215" descr="desktop_computer_stylized_medium">
                  <a:extLst>
                    <a:ext uri="{FF2B5EF4-FFF2-40B4-BE49-F238E27FC236}">
                      <a16:creationId xmlns:a16="http://schemas.microsoft.com/office/drawing/2014/main" id="{CA5E250A-7633-48BC-B5FC-83A6AB3DE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Freeform 216">
                  <a:extLst>
                    <a:ext uri="{FF2B5EF4-FFF2-40B4-BE49-F238E27FC236}">
                      <a16:creationId xmlns:a16="http://schemas.microsoft.com/office/drawing/2014/main" id="{1EE249B2-721D-4B22-BA4C-C25B3B7946DB}"/>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4" name="Group 217">
                <a:extLst>
                  <a:ext uri="{FF2B5EF4-FFF2-40B4-BE49-F238E27FC236}">
                    <a16:creationId xmlns:a16="http://schemas.microsoft.com/office/drawing/2014/main" id="{5264F0A1-D3C3-4E7F-B4AA-C9A384F1A608}"/>
                  </a:ext>
                </a:extLst>
              </p:cNvPr>
              <p:cNvGrpSpPr>
                <a:grpSpLocks/>
              </p:cNvGrpSpPr>
              <p:nvPr/>
            </p:nvGrpSpPr>
            <p:grpSpPr bwMode="auto">
              <a:xfrm flipH="1">
                <a:off x="9735230" y="4505325"/>
                <a:ext cx="711200" cy="669925"/>
                <a:chOff x="-44" y="1473"/>
                <a:chExt cx="981" cy="1105"/>
              </a:xfrm>
            </p:grpSpPr>
            <p:pic>
              <p:nvPicPr>
                <p:cNvPr id="105" name="Picture 218" descr="desktop_computer_stylized_medium">
                  <a:extLst>
                    <a:ext uri="{FF2B5EF4-FFF2-40B4-BE49-F238E27FC236}">
                      <a16:creationId xmlns:a16="http://schemas.microsoft.com/office/drawing/2014/main" id="{858CFEA9-7E12-4853-ADB3-0886193A3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Freeform 219">
                  <a:extLst>
                    <a:ext uri="{FF2B5EF4-FFF2-40B4-BE49-F238E27FC236}">
                      <a16:creationId xmlns:a16="http://schemas.microsoft.com/office/drawing/2014/main" id="{AE698578-AE95-4BC9-8ACF-A94D6063759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07" name="Group 220">
                <a:extLst>
                  <a:ext uri="{FF2B5EF4-FFF2-40B4-BE49-F238E27FC236}">
                    <a16:creationId xmlns:a16="http://schemas.microsoft.com/office/drawing/2014/main" id="{B2B3D0E9-5B57-47F3-8F54-5C7997CF72C1}"/>
                  </a:ext>
                </a:extLst>
              </p:cNvPr>
              <p:cNvGrpSpPr>
                <a:grpSpLocks/>
              </p:cNvGrpSpPr>
              <p:nvPr/>
            </p:nvGrpSpPr>
            <p:grpSpPr bwMode="auto">
              <a:xfrm>
                <a:off x="4558392" y="3903663"/>
                <a:ext cx="358775" cy="704850"/>
                <a:chOff x="4140" y="429"/>
                <a:chExt cx="1425" cy="2396"/>
              </a:xfrm>
            </p:grpSpPr>
            <p:sp>
              <p:nvSpPr>
                <p:cNvPr id="108" name="Freeform 221">
                  <a:extLst>
                    <a:ext uri="{FF2B5EF4-FFF2-40B4-BE49-F238E27FC236}">
                      <a16:creationId xmlns:a16="http://schemas.microsoft.com/office/drawing/2014/main" id="{BCC9B6C6-45A2-40B1-A81D-B7FA306C953C}"/>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 name="Rectangle 222">
                  <a:extLst>
                    <a:ext uri="{FF2B5EF4-FFF2-40B4-BE49-F238E27FC236}">
                      <a16:creationId xmlns:a16="http://schemas.microsoft.com/office/drawing/2014/main" id="{483ABD9F-64E0-4DF7-AD0E-FDADD043B61B}"/>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10" name="Freeform 223">
                  <a:extLst>
                    <a:ext uri="{FF2B5EF4-FFF2-40B4-BE49-F238E27FC236}">
                      <a16:creationId xmlns:a16="http://schemas.microsoft.com/office/drawing/2014/main" id="{61ED2E1C-C9E6-432B-B886-F35EFCF2B047}"/>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 name="Freeform 224">
                  <a:extLst>
                    <a:ext uri="{FF2B5EF4-FFF2-40B4-BE49-F238E27FC236}">
                      <a16:creationId xmlns:a16="http://schemas.microsoft.com/office/drawing/2014/main" id="{34AF119A-EE49-4EBB-B85A-F67467E12999}"/>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 name="Rectangle 225">
                  <a:extLst>
                    <a:ext uri="{FF2B5EF4-FFF2-40B4-BE49-F238E27FC236}">
                      <a16:creationId xmlns:a16="http://schemas.microsoft.com/office/drawing/2014/main" id="{1F65A036-E26A-4724-8209-C68AFC04F111}"/>
                    </a:ext>
                  </a:extLst>
                </p:cNvPr>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113" name="Group 226">
                  <a:extLst>
                    <a:ext uri="{FF2B5EF4-FFF2-40B4-BE49-F238E27FC236}">
                      <a16:creationId xmlns:a16="http://schemas.microsoft.com/office/drawing/2014/main" id="{A11DEA88-9592-47CF-AF1C-27C805543218}"/>
                    </a:ext>
                  </a:extLst>
                </p:cNvPr>
                <p:cNvGrpSpPr>
                  <a:grpSpLocks/>
                </p:cNvGrpSpPr>
                <p:nvPr/>
              </p:nvGrpSpPr>
              <p:grpSpPr bwMode="auto">
                <a:xfrm>
                  <a:off x="4749" y="668"/>
                  <a:ext cx="581" cy="145"/>
                  <a:chOff x="614" y="2568"/>
                  <a:chExt cx="725" cy="139"/>
                </a:xfrm>
              </p:grpSpPr>
              <p:sp>
                <p:nvSpPr>
                  <p:cNvPr id="138" name="AutoShape 227">
                    <a:extLst>
                      <a:ext uri="{FF2B5EF4-FFF2-40B4-BE49-F238E27FC236}">
                        <a16:creationId xmlns:a16="http://schemas.microsoft.com/office/drawing/2014/main" id="{3F65649B-E3FA-463C-92A2-74882D0C74A8}"/>
                      </a:ext>
                    </a:extLst>
                  </p:cNvPr>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9" name="AutoShape 228">
                    <a:extLst>
                      <a:ext uri="{FF2B5EF4-FFF2-40B4-BE49-F238E27FC236}">
                        <a16:creationId xmlns:a16="http://schemas.microsoft.com/office/drawing/2014/main" id="{AF20B3F1-3285-4947-A6D2-E1DB5B2C34A2}"/>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114" name="Rectangle 229">
                  <a:extLst>
                    <a:ext uri="{FF2B5EF4-FFF2-40B4-BE49-F238E27FC236}">
                      <a16:creationId xmlns:a16="http://schemas.microsoft.com/office/drawing/2014/main" id="{4F50B0EF-2B53-41B1-BE3C-E4A228697501}"/>
                    </a:ext>
                  </a:extLst>
                </p:cNvPr>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115" name="Group 230">
                  <a:extLst>
                    <a:ext uri="{FF2B5EF4-FFF2-40B4-BE49-F238E27FC236}">
                      <a16:creationId xmlns:a16="http://schemas.microsoft.com/office/drawing/2014/main" id="{348247A4-6522-423D-A4F0-A1ACC36F156E}"/>
                    </a:ext>
                  </a:extLst>
                </p:cNvPr>
                <p:cNvGrpSpPr>
                  <a:grpSpLocks/>
                </p:cNvGrpSpPr>
                <p:nvPr/>
              </p:nvGrpSpPr>
              <p:grpSpPr bwMode="auto">
                <a:xfrm>
                  <a:off x="4747" y="994"/>
                  <a:ext cx="581" cy="134"/>
                  <a:chOff x="614" y="2568"/>
                  <a:chExt cx="725" cy="139"/>
                </a:xfrm>
              </p:grpSpPr>
              <p:sp>
                <p:nvSpPr>
                  <p:cNvPr id="136" name="AutoShape 231">
                    <a:extLst>
                      <a:ext uri="{FF2B5EF4-FFF2-40B4-BE49-F238E27FC236}">
                        <a16:creationId xmlns:a16="http://schemas.microsoft.com/office/drawing/2014/main" id="{CEE3D4AA-EDAC-4713-B5E5-D058B953422B}"/>
                      </a:ext>
                    </a:extLst>
                  </p:cNvPr>
                  <p:cNvSpPr>
                    <a:spLocks noChangeArrowheads="1"/>
                  </p:cNvSpPr>
                  <p:nvPr/>
                </p:nvSpPr>
                <p:spPr bwMode="auto">
                  <a:xfrm>
                    <a:off x="612" y="2570"/>
                    <a:ext cx="724" cy="162"/>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7" name="AutoShape 232">
                    <a:extLst>
                      <a:ext uri="{FF2B5EF4-FFF2-40B4-BE49-F238E27FC236}">
                        <a16:creationId xmlns:a16="http://schemas.microsoft.com/office/drawing/2014/main" id="{3007FAC1-2D98-4957-9EC3-0800A04FF6C3}"/>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116" name="Rectangle 233">
                  <a:extLst>
                    <a:ext uri="{FF2B5EF4-FFF2-40B4-BE49-F238E27FC236}">
                      <a16:creationId xmlns:a16="http://schemas.microsoft.com/office/drawing/2014/main" id="{878E682D-9113-4C0D-8D8C-866C67CCC9CA}"/>
                    </a:ext>
                  </a:extLst>
                </p:cNvPr>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17" name="Rectangle 234">
                  <a:extLst>
                    <a:ext uri="{FF2B5EF4-FFF2-40B4-BE49-F238E27FC236}">
                      <a16:creationId xmlns:a16="http://schemas.microsoft.com/office/drawing/2014/main" id="{DDDD3B2F-212D-4D9D-B400-16ED89DF930A}"/>
                    </a:ext>
                  </a:extLst>
                </p:cNvPr>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nvGrpSpPr>
                <p:cNvPr id="118" name="Group 235">
                  <a:extLst>
                    <a:ext uri="{FF2B5EF4-FFF2-40B4-BE49-F238E27FC236}">
                      <a16:creationId xmlns:a16="http://schemas.microsoft.com/office/drawing/2014/main" id="{8CAF7DC0-6865-46AB-B09B-2D1A704F5928}"/>
                    </a:ext>
                  </a:extLst>
                </p:cNvPr>
                <p:cNvGrpSpPr>
                  <a:grpSpLocks/>
                </p:cNvGrpSpPr>
                <p:nvPr/>
              </p:nvGrpSpPr>
              <p:grpSpPr bwMode="auto">
                <a:xfrm>
                  <a:off x="4735" y="1627"/>
                  <a:ext cx="582" cy="151"/>
                  <a:chOff x="614" y="2568"/>
                  <a:chExt cx="725" cy="139"/>
                </a:xfrm>
              </p:grpSpPr>
              <p:sp>
                <p:nvSpPr>
                  <p:cNvPr id="134" name="AutoShape 236">
                    <a:extLst>
                      <a:ext uri="{FF2B5EF4-FFF2-40B4-BE49-F238E27FC236}">
                        <a16:creationId xmlns:a16="http://schemas.microsoft.com/office/drawing/2014/main" id="{F1A52B14-BA04-4502-B1D7-1A4693DD95A1}"/>
                      </a:ext>
                    </a:extLst>
                  </p:cNvPr>
                  <p:cNvSpPr>
                    <a:spLocks noChangeArrowheads="1"/>
                  </p:cNvSpPr>
                  <p:nvPr/>
                </p:nvSpPr>
                <p:spPr bwMode="auto">
                  <a:xfrm>
                    <a:off x="611" y="2568"/>
                    <a:ext cx="730"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5" name="AutoShape 237">
                    <a:extLst>
                      <a:ext uri="{FF2B5EF4-FFF2-40B4-BE49-F238E27FC236}">
                        <a16:creationId xmlns:a16="http://schemas.microsoft.com/office/drawing/2014/main" id="{80A40E9D-6503-41D1-B5E5-42A21F5C83B7}"/>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119" name="Freeform 238">
                  <a:extLst>
                    <a:ext uri="{FF2B5EF4-FFF2-40B4-BE49-F238E27FC236}">
                      <a16:creationId xmlns:a16="http://schemas.microsoft.com/office/drawing/2014/main" id="{EE1DAFF4-3DC7-4B52-8763-586E6A6C224F}"/>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0" name="Group 239">
                  <a:extLst>
                    <a:ext uri="{FF2B5EF4-FFF2-40B4-BE49-F238E27FC236}">
                      <a16:creationId xmlns:a16="http://schemas.microsoft.com/office/drawing/2014/main" id="{3A4EBE96-00EA-4523-957F-D78311ABFE0F}"/>
                    </a:ext>
                  </a:extLst>
                </p:cNvPr>
                <p:cNvGrpSpPr>
                  <a:grpSpLocks/>
                </p:cNvGrpSpPr>
                <p:nvPr/>
              </p:nvGrpSpPr>
              <p:grpSpPr bwMode="auto">
                <a:xfrm>
                  <a:off x="4739" y="1327"/>
                  <a:ext cx="582" cy="139"/>
                  <a:chOff x="614" y="2568"/>
                  <a:chExt cx="725" cy="139"/>
                </a:xfrm>
              </p:grpSpPr>
              <p:sp>
                <p:nvSpPr>
                  <p:cNvPr id="132" name="AutoShape 240">
                    <a:extLst>
                      <a:ext uri="{FF2B5EF4-FFF2-40B4-BE49-F238E27FC236}">
                        <a16:creationId xmlns:a16="http://schemas.microsoft.com/office/drawing/2014/main" id="{9171D8DC-8981-43FA-8530-9AC8B6CE3D06}"/>
                      </a:ext>
                    </a:extLst>
                  </p:cNvPr>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3" name="AutoShape 241">
                    <a:extLst>
                      <a:ext uri="{FF2B5EF4-FFF2-40B4-BE49-F238E27FC236}">
                        <a16:creationId xmlns:a16="http://schemas.microsoft.com/office/drawing/2014/main" id="{2B95B9FE-7BFA-4A66-96E9-C7F6D50BD051}"/>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sp>
              <p:nvSpPr>
                <p:cNvPr id="121" name="Rectangle 242">
                  <a:extLst>
                    <a:ext uri="{FF2B5EF4-FFF2-40B4-BE49-F238E27FC236}">
                      <a16:creationId xmlns:a16="http://schemas.microsoft.com/office/drawing/2014/main" id="{BC72B7C2-5EB5-4A3A-9E69-638D4C7EF04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22" name="Freeform 243">
                  <a:extLst>
                    <a:ext uri="{FF2B5EF4-FFF2-40B4-BE49-F238E27FC236}">
                      <a16:creationId xmlns:a16="http://schemas.microsoft.com/office/drawing/2014/main" id="{F3C402C3-DDD7-433B-A623-B546216212D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 name="Freeform 244">
                  <a:extLst>
                    <a:ext uri="{FF2B5EF4-FFF2-40B4-BE49-F238E27FC236}">
                      <a16:creationId xmlns:a16="http://schemas.microsoft.com/office/drawing/2014/main" id="{1F19B84A-C015-49C7-9E80-708B48D9A90A}"/>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 name="Oval 245">
                  <a:extLst>
                    <a:ext uri="{FF2B5EF4-FFF2-40B4-BE49-F238E27FC236}">
                      <a16:creationId xmlns:a16="http://schemas.microsoft.com/office/drawing/2014/main" id="{A0FC0A57-91FC-40A3-B072-A148629E5467}"/>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25" name="Freeform 246">
                  <a:extLst>
                    <a:ext uri="{FF2B5EF4-FFF2-40B4-BE49-F238E27FC236}">
                      <a16:creationId xmlns:a16="http://schemas.microsoft.com/office/drawing/2014/main" id="{87E12BF0-1F82-414A-88AC-19C37EC493A8}"/>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 name="AutoShape 247">
                  <a:extLst>
                    <a:ext uri="{FF2B5EF4-FFF2-40B4-BE49-F238E27FC236}">
                      <a16:creationId xmlns:a16="http://schemas.microsoft.com/office/drawing/2014/main" id="{953EFF50-8E84-463F-B411-C40DDECA2C1B}"/>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27" name="AutoShape 248">
                  <a:extLst>
                    <a:ext uri="{FF2B5EF4-FFF2-40B4-BE49-F238E27FC236}">
                      <a16:creationId xmlns:a16="http://schemas.microsoft.com/office/drawing/2014/main" id="{9735FF61-491C-480D-8578-617D4006FA94}"/>
                    </a:ext>
                  </a:extLst>
                </p:cNvPr>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28" name="Oval 249">
                  <a:extLst>
                    <a:ext uri="{FF2B5EF4-FFF2-40B4-BE49-F238E27FC236}">
                      <a16:creationId xmlns:a16="http://schemas.microsoft.com/office/drawing/2014/main" id="{51E92F23-BC78-471D-9CA7-10717EE4781A}"/>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29" name="Oval 250">
                  <a:extLst>
                    <a:ext uri="{FF2B5EF4-FFF2-40B4-BE49-F238E27FC236}">
                      <a16:creationId xmlns:a16="http://schemas.microsoft.com/office/drawing/2014/main" id="{3B79C059-6A56-453B-80A6-0F196D70663A}"/>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sz="1800">
                    <a:solidFill>
                      <a:srgbClr val="FF0000"/>
                    </a:solidFill>
                    <a:latin typeface="Arial" charset="0"/>
                    <a:ea typeface="ＭＳ Ｐゴシック" charset="0"/>
                    <a:cs typeface="Arial" charset="0"/>
                  </a:endParaRPr>
                </a:p>
              </p:txBody>
            </p:sp>
            <p:sp>
              <p:nvSpPr>
                <p:cNvPr id="130" name="Oval 251">
                  <a:extLst>
                    <a:ext uri="{FF2B5EF4-FFF2-40B4-BE49-F238E27FC236}">
                      <a16:creationId xmlns:a16="http://schemas.microsoft.com/office/drawing/2014/main" id="{F18E23B1-8605-4F5B-AA5B-0B8AC5C114D7}"/>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sp>
              <p:nvSpPr>
                <p:cNvPr id="131" name="Rectangle 252">
                  <a:extLst>
                    <a:ext uri="{FF2B5EF4-FFF2-40B4-BE49-F238E27FC236}">
                      <a16:creationId xmlns:a16="http://schemas.microsoft.com/office/drawing/2014/main" id="{FF62EE04-02B4-4D11-B02F-3A3E09182B12}"/>
                    </a:ext>
                  </a:extLst>
                </p:cNvPr>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ahoma" charset="0"/>
                    <a:ea typeface="ＭＳ Ｐゴシック" charset="0"/>
                  </a:endParaRPr>
                </a:p>
              </p:txBody>
            </p:sp>
          </p:grpSp>
        </p:grpSp>
      </p:grpSp>
      <p:sp>
        <p:nvSpPr>
          <p:cNvPr id="140" name="矩形 139"/>
          <p:cNvSpPr/>
          <p:nvPr/>
        </p:nvSpPr>
        <p:spPr>
          <a:xfrm>
            <a:off x="7744310" y="702353"/>
            <a:ext cx="4189800" cy="830997"/>
          </a:xfrm>
          <a:prstGeom prst="rect">
            <a:avLst/>
          </a:prstGeom>
        </p:spPr>
        <p:txBody>
          <a:bodyPr wrap="square">
            <a:spAutoFit/>
          </a:bodyPr>
          <a:lstStyle/>
          <a:p>
            <a:pPr marL="342900" indent="-342900">
              <a:lnSpc>
                <a:spcPct val="120000"/>
              </a:lnSpc>
              <a:spcBef>
                <a:spcPct val="0"/>
              </a:spcBef>
              <a:buFont typeface="Wingdings" panose="05000000000000000000" pitchFamily="2" charset="2"/>
              <a:buChar char="l"/>
            </a:pPr>
            <a:r>
              <a:rPr lang="en-US" altLang="zh-CN" sz="2000" dirty="0" smtClean="0">
                <a:latin typeface="微软雅黑" panose="020B0503020204020204" pitchFamily="34" charset="-122"/>
                <a:ea typeface="微软雅黑" panose="020B0503020204020204" pitchFamily="34" charset="-122"/>
              </a:rPr>
              <a:t>UDP </a:t>
            </a:r>
            <a:r>
              <a:rPr lang="zh-CN" altLang="en-US" sz="2000" dirty="0">
                <a:latin typeface="微软雅黑" panose="020B0503020204020204" pitchFamily="34" charset="-122"/>
                <a:ea typeface="微软雅黑" panose="020B0503020204020204" pitchFamily="34" charset="-122"/>
              </a:rPr>
              <a:t>套接字由两个因素指定</a:t>
            </a:r>
            <a:r>
              <a:rPr lang="en-US" altLang="zh-CN" sz="2000" dirty="0">
                <a:latin typeface="微软雅黑" panose="020B0503020204020204" pitchFamily="34" charset="-122"/>
                <a:ea typeface="微软雅黑" panose="020B0503020204020204" pitchFamily="34" charset="-122"/>
              </a:rPr>
              <a:t>:</a:t>
            </a:r>
          </a:p>
          <a:p>
            <a:pPr>
              <a:lnSpc>
                <a:spcPct val="120000"/>
              </a:lnSpc>
              <a:spcBef>
                <a:spcPct val="0"/>
              </a:spcBef>
            </a:pPr>
            <a:r>
              <a:rPr lang="en-US" altLang="zh-CN" sz="2000" dirty="0">
                <a:latin typeface="微软雅黑" panose="020B0503020204020204" pitchFamily="34" charset="-122"/>
                <a:ea typeface="微软雅黑" panose="020B0503020204020204" pitchFamily="34" charset="-122"/>
              </a:rPr>
              <a:t>(</a:t>
            </a:r>
            <a:r>
              <a:rPr lang="zh-CN" altLang="en-US" sz="2000" dirty="0">
                <a:solidFill>
                  <a:srgbClr val="ED7D31"/>
                </a:solidFill>
                <a:latin typeface="微软雅黑" panose="020B0503020204020204" pitchFamily="34" charset="-122"/>
                <a:ea typeface="微软雅黑" panose="020B0503020204020204" pitchFamily="34" charset="-122"/>
              </a:rPr>
              <a:t>目的</a:t>
            </a:r>
            <a:r>
              <a:rPr lang="en-US" altLang="zh-CN" sz="2000" dirty="0">
                <a:solidFill>
                  <a:srgbClr val="ED7D31"/>
                </a:solidFill>
                <a:latin typeface="微软雅黑" panose="020B0503020204020204" pitchFamily="34" charset="-122"/>
                <a:ea typeface="微软雅黑" panose="020B0503020204020204" pitchFamily="34" charset="-122"/>
              </a:rPr>
              <a:t>IP</a:t>
            </a:r>
            <a:r>
              <a:rPr lang="zh-CN" altLang="en-US" sz="2000" dirty="0">
                <a:solidFill>
                  <a:srgbClr val="ED7D31"/>
                </a:solidFill>
                <a:latin typeface="微软雅黑" panose="020B0503020204020204" pitchFamily="34" charset="-122"/>
                <a:ea typeface="微软雅黑" panose="020B0503020204020204" pitchFamily="34" charset="-122"/>
              </a:rPr>
              <a:t>地址</a:t>
            </a:r>
            <a:r>
              <a:rPr lang="en-US" altLang="zh-CN" sz="2000" dirty="0">
                <a:latin typeface="微软雅黑" panose="020B0503020204020204" pitchFamily="34" charset="-122"/>
                <a:ea typeface="微软雅黑" panose="020B0503020204020204" pitchFamily="34" charset="-122"/>
              </a:rPr>
              <a:t>, </a:t>
            </a:r>
            <a:r>
              <a:rPr lang="zh-CN" altLang="en-US" sz="2000" dirty="0">
                <a:solidFill>
                  <a:srgbClr val="ED7D31"/>
                </a:solidFill>
                <a:latin typeface="微软雅黑" panose="020B0503020204020204" pitchFamily="34" charset="-122"/>
                <a:ea typeface="微软雅黑" panose="020B0503020204020204" pitchFamily="34" charset="-122"/>
              </a:rPr>
              <a:t>目的端口号</a:t>
            </a:r>
            <a:r>
              <a:rPr lang="en-US" altLang="zh-CN"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88374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0">
                                            <p:txEl>
                                              <p:pRg st="0" end="0"/>
                                            </p:txEl>
                                          </p:spTgt>
                                        </p:tgtEl>
                                        <p:attrNameLst>
                                          <p:attrName>style.visibility</p:attrName>
                                        </p:attrNameLst>
                                      </p:cBhvr>
                                      <p:to>
                                        <p:strVal val="visible"/>
                                      </p:to>
                                    </p:set>
                                    <p:animEffect transition="in" filter="fade">
                                      <p:cBhvr>
                                        <p:cTn id="23" dur="500"/>
                                        <p:tgtEl>
                                          <p:spTgt spid="140">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40">
                                            <p:txEl>
                                              <p:pRg st="1" end="1"/>
                                            </p:txEl>
                                          </p:spTgt>
                                        </p:tgtEl>
                                        <p:attrNameLst>
                                          <p:attrName>style.visibility</p:attrName>
                                        </p:attrNameLst>
                                      </p:cBhvr>
                                      <p:to>
                                        <p:strVal val="visible"/>
                                      </p:to>
                                    </p:set>
                                    <p:animEffect transition="in" filter="fade">
                                      <p:cBhvr>
                                        <p:cTn id="26" dur="500"/>
                                        <p:tgtEl>
                                          <p:spTgt spid="14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157237" y="1696954"/>
            <a:ext cx="6211225" cy="4326773"/>
            <a:chOff x="55321" y="4273550"/>
            <a:chExt cx="7494036" cy="2195082"/>
          </a:xfrm>
        </p:grpSpPr>
        <p:sp>
          <p:nvSpPr>
            <p:cNvPr id="10" name="圆角矩形 9"/>
            <p:cNvSpPr/>
            <p:nvPr/>
          </p:nvSpPr>
          <p:spPr>
            <a:xfrm>
              <a:off x="55321" y="4441393"/>
              <a:ext cx="6566290" cy="202723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Rectangle 39"/>
            <p:cNvSpPr>
              <a:spLocks noChangeArrowheads="1"/>
            </p:cNvSpPr>
            <p:nvPr/>
          </p:nvSpPr>
          <p:spPr bwMode="auto">
            <a:xfrm>
              <a:off x="445294" y="4273550"/>
              <a:ext cx="710406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buSzPct val="85000"/>
                <a:buFont typeface="Wingdings" panose="05000000000000000000" pitchFamily="2" charset="2"/>
                <a:buChar char="Ø"/>
              </a:pPr>
              <a:endParaRPr lang="zh-CN" altLang="en-US" sz="2000" dirty="0">
                <a:latin typeface="+mn-lt"/>
                <a:ea typeface="+mn-ea"/>
                <a:cs typeface="+mn-ea"/>
                <a:sym typeface="+mn-lt"/>
              </a:endParaRPr>
            </a:p>
          </p:txBody>
        </p:sp>
      </p:grpSp>
      <p:sp>
        <p:nvSpPr>
          <p:cNvPr id="8" name="圆角矩形 7"/>
          <p:cNvSpPr/>
          <p:nvPr/>
        </p:nvSpPr>
        <p:spPr>
          <a:xfrm>
            <a:off x="930617" y="2027793"/>
            <a:ext cx="4668801" cy="399593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多路复用和多路分解</a:t>
            </a:r>
          </a:p>
        </p:txBody>
      </p:sp>
      <p:sp>
        <p:nvSpPr>
          <p:cNvPr id="41" name="矩形 40"/>
          <p:cNvSpPr/>
          <p:nvPr/>
        </p:nvSpPr>
        <p:spPr>
          <a:xfrm>
            <a:off x="4387842" y="710268"/>
            <a:ext cx="3416320" cy="523220"/>
          </a:xfrm>
          <a:prstGeom prst="rect">
            <a:avLst/>
          </a:prstGeom>
        </p:spPr>
        <p:txBody>
          <a:bodyPr wrap="none">
            <a:spAutoFit/>
          </a:bodyPr>
          <a:lstStyle/>
          <a:p>
            <a:pPr algn="ctr"/>
            <a:r>
              <a:rPr lang="zh-CN" altLang="en-US" sz="2800" b="1" dirty="0">
                <a:solidFill>
                  <a:schemeClr val="accent1"/>
                </a:solidFill>
                <a:cs typeface="+mn-ea"/>
                <a:sym typeface="+mn-lt"/>
              </a:rPr>
              <a:t>面向连接的多路分解</a:t>
            </a:r>
            <a:endParaRPr lang="en-US" altLang="zh-CN" sz="2800" b="1" dirty="0">
              <a:solidFill>
                <a:schemeClr val="accent1"/>
              </a:solidFill>
              <a:cs typeface="+mn-ea"/>
              <a:sym typeface="+mn-lt"/>
            </a:endParaRPr>
          </a:p>
        </p:txBody>
      </p:sp>
      <p:sp>
        <p:nvSpPr>
          <p:cNvPr id="19" name="Rectangle 2"/>
          <p:cNvSpPr>
            <a:spLocks noChangeArrowheads="1"/>
          </p:cNvSpPr>
          <p:nvPr/>
        </p:nvSpPr>
        <p:spPr bwMode="auto">
          <a:xfrm>
            <a:off x="1601788" y="356683"/>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矩形 1"/>
          <p:cNvSpPr/>
          <p:nvPr/>
        </p:nvSpPr>
        <p:spPr>
          <a:xfrm>
            <a:off x="1324529" y="2297205"/>
            <a:ext cx="4234035" cy="3785652"/>
          </a:xfrm>
          <a:prstGeom prst="rect">
            <a:avLst/>
          </a:prstGeom>
        </p:spPr>
        <p:txBody>
          <a:bodyPr wrap="square">
            <a:spAutoFit/>
          </a:bodyPr>
          <a:lstStyle/>
          <a:p>
            <a:pPr marL="342900" indent="-342900">
              <a:lnSpc>
                <a:spcPct val="150000"/>
              </a:lnSpc>
              <a:buFont typeface="Wingdings" panose="05000000000000000000" pitchFamily="2" charset="2"/>
              <a:buChar char="l"/>
              <a:defRPr/>
            </a:pPr>
            <a:r>
              <a:rPr lang="en-US" altLang="zh-CN" sz="2000" dirty="0">
                <a:solidFill>
                  <a:schemeClr val="bg1"/>
                </a:solidFill>
                <a:latin typeface="微软雅黑" panose="020B0503020204020204" pitchFamily="34" charset="-122"/>
                <a:ea typeface="微软雅黑" panose="020B0503020204020204" pitchFamily="34" charset="-122"/>
              </a:rPr>
              <a:t>TCP </a:t>
            </a:r>
            <a:r>
              <a:rPr lang="zh-CN" altLang="en-US" sz="2000" dirty="0">
                <a:solidFill>
                  <a:schemeClr val="bg1"/>
                </a:solidFill>
                <a:latin typeface="微软雅黑" panose="020B0503020204020204" pitchFamily="34" charset="-122"/>
                <a:ea typeface="微软雅黑" panose="020B0503020204020204" pitchFamily="34" charset="-122"/>
              </a:rPr>
              <a:t>套接字由</a:t>
            </a:r>
            <a:r>
              <a:rPr lang="en-US" altLang="zh-CN" sz="2000" dirty="0">
                <a:solidFill>
                  <a:schemeClr val="bg1"/>
                </a:solidFill>
                <a:latin typeface="微软雅黑" panose="020B0503020204020204" pitchFamily="34" charset="-122"/>
                <a:ea typeface="微软雅黑" panose="020B0503020204020204" pitchFamily="34" charset="-122"/>
              </a:rPr>
              <a:t>4</a:t>
            </a:r>
            <a:r>
              <a:rPr lang="zh-CN" altLang="en-US" sz="2000" dirty="0">
                <a:solidFill>
                  <a:schemeClr val="bg1"/>
                </a:solidFill>
                <a:latin typeface="微软雅黑" panose="020B0503020204020204" pitchFamily="34" charset="-122"/>
                <a:ea typeface="微软雅黑" panose="020B0503020204020204" pitchFamily="34" charset="-122"/>
              </a:rPr>
              <a:t>部分指定</a:t>
            </a:r>
            <a:r>
              <a:rPr lang="en-US" altLang="zh-CN" sz="2000" dirty="0">
                <a:solidFill>
                  <a:schemeClr val="bg1"/>
                </a:solidFill>
                <a:latin typeface="微软雅黑" panose="020B0503020204020204" pitchFamily="34" charset="-122"/>
                <a:ea typeface="微软雅黑" panose="020B0503020204020204" pitchFamily="34" charset="-122"/>
              </a:rPr>
              <a:t>: </a:t>
            </a:r>
          </a:p>
          <a:p>
            <a:pPr marL="800100" lvl="1" indent="-342900">
              <a:lnSpc>
                <a:spcPct val="150000"/>
              </a:lnSpc>
              <a:buFont typeface="Arial" panose="020B0604020202020204" pitchFamily="34" charset="0"/>
              <a:buChar char="•"/>
              <a:defRPr/>
            </a:pPr>
            <a:r>
              <a:rPr lang="zh-CN" altLang="en-US" sz="2000" dirty="0">
                <a:solidFill>
                  <a:schemeClr val="bg1"/>
                </a:solidFill>
                <a:latin typeface="微软雅黑" panose="020B0503020204020204" pitchFamily="34" charset="-122"/>
                <a:ea typeface="微软雅黑" panose="020B0503020204020204" pitchFamily="34" charset="-122"/>
              </a:rPr>
              <a:t>源</a:t>
            </a:r>
            <a:r>
              <a:rPr lang="en-US" altLang="zh-CN" sz="2000" dirty="0">
                <a:solidFill>
                  <a:schemeClr val="bg1"/>
                </a:solidFill>
                <a:latin typeface="微软雅黑" panose="020B0503020204020204" pitchFamily="34" charset="-122"/>
                <a:ea typeface="微软雅黑" panose="020B0503020204020204" pitchFamily="34" charset="-122"/>
              </a:rPr>
              <a:t>IP</a:t>
            </a:r>
            <a:r>
              <a:rPr lang="zh-CN" altLang="en-US" sz="2000" dirty="0">
                <a:solidFill>
                  <a:schemeClr val="bg1"/>
                </a:solidFill>
                <a:latin typeface="微软雅黑" panose="020B0503020204020204" pitchFamily="34" charset="-122"/>
                <a:ea typeface="微软雅黑" panose="020B0503020204020204" pitchFamily="34" charset="-122"/>
              </a:rPr>
              <a:t>地址</a:t>
            </a:r>
          </a:p>
          <a:p>
            <a:pPr marL="800100" lvl="1" indent="-342900">
              <a:lnSpc>
                <a:spcPct val="150000"/>
              </a:lnSpc>
              <a:buFont typeface="Arial" panose="020B0604020202020204" pitchFamily="34" charset="0"/>
              <a:buChar char="•"/>
              <a:defRPr/>
            </a:pPr>
            <a:r>
              <a:rPr lang="zh-CN" altLang="en-US" sz="2000" dirty="0">
                <a:solidFill>
                  <a:schemeClr val="bg1"/>
                </a:solidFill>
                <a:latin typeface="微软雅黑" panose="020B0503020204020204" pitchFamily="34" charset="-122"/>
                <a:ea typeface="微软雅黑" panose="020B0503020204020204" pitchFamily="34" charset="-122"/>
              </a:rPr>
              <a:t>源端口号</a:t>
            </a:r>
          </a:p>
          <a:p>
            <a:pPr marL="800100" lvl="1" indent="-342900">
              <a:lnSpc>
                <a:spcPct val="150000"/>
              </a:lnSpc>
              <a:buFont typeface="Arial" panose="020B0604020202020204" pitchFamily="34" charset="0"/>
              <a:buChar char="•"/>
              <a:defRPr/>
            </a:pPr>
            <a:r>
              <a:rPr lang="zh-CN" altLang="en-US" sz="2000" dirty="0">
                <a:solidFill>
                  <a:schemeClr val="bg1"/>
                </a:solidFill>
                <a:latin typeface="微软雅黑" panose="020B0503020204020204" pitchFamily="34" charset="-122"/>
                <a:ea typeface="微软雅黑" panose="020B0503020204020204" pitchFamily="34" charset="-122"/>
              </a:rPr>
              <a:t>目的</a:t>
            </a:r>
            <a:r>
              <a:rPr lang="en-US" altLang="zh-CN" sz="2000" dirty="0">
                <a:solidFill>
                  <a:schemeClr val="bg1"/>
                </a:solidFill>
                <a:latin typeface="微软雅黑" panose="020B0503020204020204" pitchFamily="34" charset="-122"/>
                <a:ea typeface="微软雅黑" panose="020B0503020204020204" pitchFamily="34" charset="-122"/>
              </a:rPr>
              <a:t>IP</a:t>
            </a:r>
            <a:r>
              <a:rPr lang="zh-CN" altLang="en-US" sz="2000" dirty="0">
                <a:solidFill>
                  <a:schemeClr val="bg1"/>
                </a:solidFill>
                <a:latin typeface="微软雅黑" panose="020B0503020204020204" pitchFamily="34" charset="-122"/>
                <a:ea typeface="微软雅黑" panose="020B0503020204020204" pitchFamily="34" charset="-122"/>
              </a:rPr>
              <a:t>地址</a:t>
            </a:r>
          </a:p>
          <a:p>
            <a:pPr marL="800100" lvl="1" indent="-342900">
              <a:lnSpc>
                <a:spcPct val="150000"/>
              </a:lnSpc>
              <a:buFont typeface="Arial" panose="020B0604020202020204" pitchFamily="34" charset="0"/>
              <a:buChar char="•"/>
              <a:defRPr/>
            </a:pPr>
            <a:r>
              <a:rPr lang="zh-CN" altLang="en-US" sz="2000" dirty="0">
                <a:solidFill>
                  <a:schemeClr val="bg1"/>
                </a:solidFill>
                <a:latin typeface="微软雅黑" panose="020B0503020204020204" pitchFamily="34" charset="-122"/>
                <a:ea typeface="微软雅黑" panose="020B0503020204020204" pitchFamily="34" charset="-122"/>
              </a:rPr>
              <a:t>目的端口号</a:t>
            </a:r>
          </a:p>
          <a:p>
            <a:pPr marL="342900" indent="-342900">
              <a:lnSpc>
                <a:spcPct val="150000"/>
              </a:lnSpc>
              <a:buFont typeface="Wingdings" panose="05000000000000000000" pitchFamily="2" charset="2"/>
              <a:buChar char="l"/>
              <a:defRPr/>
            </a:pPr>
            <a:r>
              <a:rPr lang="zh-CN" altLang="en-US" sz="2000" dirty="0">
                <a:solidFill>
                  <a:schemeClr val="bg1"/>
                </a:solidFill>
                <a:latin typeface="微软雅黑" panose="020B0503020204020204" pitchFamily="34" charset="-122"/>
                <a:ea typeface="微软雅黑" panose="020B0503020204020204" pitchFamily="34" charset="-122"/>
              </a:rPr>
              <a:t>接收主机使用所有四个值</a:t>
            </a:r>
            <a:r>
              <a:rPr lang="zh-CN" altLang="en-US" sz="2000" dirty="0" smtClean="0">
                <a:solidFill>
                  <a:schemeClr val="bg1"/>
                </a:solidFill>
                <a:latin typeface="微软雅黑" panose="020B0503020204020204" pitchFamily="34" charset="-122"/>
                <a:ea typeface="微软雅黑" panose="020B0503020204020204" pitchFamily="34" charset="-122"/>
              </a:rPr>
              <a:t>将</a:t>
            </a:r>
            <a:r>
              <a:rPr lang="zh-CN" altLang="en-US" sz="2000" dirty="0">
                <a:solidFill>
                  <a:schemeClr val="bg1"/>
                </a:solidFill>
                <a:latin typeface="微软雅黑" panose="020B0503020204020204" pitchFamily="34" charset="-122"/>
                <a:ea typeface="微软雅黑" panose="020B0503020204020204" pitchFamily="34" charset="-122"/>
              </a:rPr>
              <a:t>报文</a:t>
            </a:r>
            <a:r>
              <a:rPr lang="zh-CN" altLang="en-US" sz="2000" dirty="0" smtClean="0">
                <a:solidFill>
                  <a:schemeClr val="bg1"/>
                </a:solidFill>
                <a:latin typeface="微软雅黑" panose="020B0503020204020204" pitchFamily="34" charset="-122"/>
                <a:ea typeface="微软雅黑" panose="020B0503020204020204" pitchFamily="34" charset="-122"/>
              </a:rPr>
              <a:t>定位</a:t>
            </a:r>
            <a:r>
              <a:rPr lang="zh-CN" altLang="en-US" sz="2000" dirty="0">
                <a:solidFill>
                  <a:schemeClr val="bg1"/>
                </a:solidFill>
                <a:latin typeface="微软雅黑" panose="020B0503020204020204" pitchFamily="34" charset="-122"/>
                <a:ea typeface="微软雅黑" panose="020B0503020204020204" pitchFamily="34" charset="-122"/>
              </a:rPr>
              <a:t>到合适的套接字</a:t>
            </a:r>
          </a:p>
          <a:p>
            <a:pPr>
              <a:lnSpc>
                <a:spcPct val="150000"/>
              </a:lnSpc>
              <a:defRPr/>
            </a:pPr>
            <a:endParaRPr lang="zh-CN" altLang="en-US" sz="2000" dirty="0">
              <a:solidFill>
                <a:schemeClr val="bg1"/>
              </a:solidFill>
              <a:ea typeface="宋体" panose="02010600030101010101" pitchFamily="2" charset="-122"/>
            </a:endParaRPr>
          </a:p>
        </p:txBody>
      </p:sp>
      <p:sp>
        <p:nvSpPr>
          <p:cNvPr id="3" name="矩形 2"/>
          <p:cNvSpPr/>
          <p:nvPr/>
        </p:nvSpPr>
        <p:spPr>
          <a:xfrm>
            <a:off x="6429855" y="2284347"/>
            <a:ext cx="5169670" cy="2862322"/>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000" dirty="0">
                <a:solidFill>
                  <a:schemeClr val="bg1"/>
                </a:solidFill>
                <a:latin typeface="微软雅黑" panose="020B0503020204020204" pitchFamily="34" charset="-122"/>
                <a:ea typeface="微软雅黑" panose="020B0503020204020204" pitchFamily="34" charset="-122"/>
              </a:rPr>
              <a:t>服务器主机支持很多同时</a:t>
            </a:r>
            <a:r>
              <a:rPr lang="zh-CN" altLang="en-US" sz="2000" dirty="0" smtClean="0">
                <a:solidFill>
                  <a:schemeClr val="bg1"/>
                </a:solidFill>
                <a:latin typeface="微软雅黑" panose="020B0503020204020204" pitchFamily="34" charset="-122"/>
                <a:ea typeface="微软雅黑" panose="020B0503020204020204" pitchFamily="34" charset="-122"/>
              </a:rPr>
              <a:t>的</a:t>
            </a:r>
            <a:r>
              <a:rPr lang="en-US" altLang="zh-CN" sz="2000" dirty="0" smtClean="0">
                <a:solidFill>
                  <a:schemeClr val="bg1"/>
                </a:solidFill>
                <a:latin typeface="微软雅黑" panose="020B0503020204020204" pitchFamily="34" charset="-122"/>
                <a:ea typeface="微软雅黑" panose="020B0503020204020204" pitchFamily="34" charset="-122"/>
              </a:rPr>
              <a:t>TCP </a:t>
            </a:r>
            <a:r>
              <a:rPr lang="zh-CN" altLang="en-US" sz="2000" dirty="0">
                <a:solidFill>
                  <a:schemeClr val="bg1"/>
                </a:solidFill>
                <a:latin typeface="微软雅黑" panose="020B0503020204020204" pitchFamily="34" charset="-122"/>
                <a:ea typeface="微软雅黑" panose="020B0503020204020204" pitchFamily="34" charset="-122"/>
              </a:rPr>
              <a:t>套接字</a:t>
            </a:r>
            <a:r>
              <a:rPr lang="en-US" altLang="zh-CN" sz="2000" dirty="0">
                <a:solidFill>
                  <a:schemeClr val="bg1"/>
                </a:solidFill>
                <a:latin typeface="微软雅黑" panose="020B0503020204020204" pitchFamily="34" charset="-122"/>
                <a:ea typeface="微软雅黑" panose="020B0503020204020204" pitchFamily="34" charset="-122"/>
              </a:rPr>
              <a:t>:</a:t>
            </a:r>
          </a:p>
          <a:p>
            <a:pPr marL="800100" lvl="1" indent="-342900">
              <a:lnSpc>
                <a:spcPct val="150000"/>
              </a:lnSpc>
              <a:buFont typeface="Arial" panose="020B0604020202020204" pitchFamily="34" charset="0"/>
              <a:buChar char="•"/>
            </a:pPr>
            <a:r>
              <a:rPr lang="zh-CN" altLang="en-US" sz="2000" dirty="0">
                <a:solidFill>
                  <a:schemeClr val="bg1"/>
                </a:solidFill>
                <a:latin typeface="微软雅黑" panose="020B0503020204020204" pitchFamily="34" charset="-122"/>
                <a:ea typeface="微软雅黑" panose="020B0503020204020204" pitchFamily="34" charset="-122"/>
              </a:rPr>
              <a:t>每个套接字用</a:t>
            </a:r>
            <a:r>
              <a:rPr lang="en-US" altLang="zh-CN" sz="2000" dirty="0">
                <a:solidFill>
                  <a:schemeClr val="bg1"/>
                </a:solidFill>
                <a:latin typeface="微软雅黑" panose="020B0503020204020204" pitchFamily="34" charset="-122"/>
                <a:ea typeface="微软雅黑" panose="020B0503020204020204" pitchFamily="34" charset="-122"/>
              </a:rPr>
              <a:t>4</a:t>
            </a:r>
            <a:r>
              <a:rPr lang="zh-CN" altLang="en-US" sz="2000" dirty="0">
                <a:solidFill>
                  <a:schemeClr val="bg1"/>
                </a:solidFill>
                <a:latin typeface="微软雅黑" panose="020B0503020204020204" pitchFamily="34" charset="-122"/>
                <a:ea typeface="微软雅黑" panose="020B0503020204020204" pitchFamily="34" charset="-122"/>
              </a:rPr>
              <a:t>部分来表示</a:t>
            </a:r>
          </a:p>
          <a:p>
            <a:pPr marL="342900" indent="-342900">
              <a:lnSpc>
                <a:spcPct val="150000"/>
              </a:lnSpc>
              <a:buFont typeface="Wingdings" panose="05000000000000000000" pitchFamily="2" charset="2"/>
              <a:buChar char="l"/>
            </a:pPr>
            <a:r>
              <a:rPr lang="en-US" altLang="zh-CN" sz="2000" dirty="0">
                <a:solidFill>
                  <a:schemeClr val="bg1"/>
                </a:solidFill>
                <a:latin typeface="微软雅黑" panose="020B0503020204020204" pitchFamily="34" charset="-122"/>
                <a:ea typeface="微软雅黑" panose="020B0503020204020204" pitchFamily="34" charset="-122"/>
              </a:rPr>
              <a:t> Web</a:t>
            </a:r>
            <a:r>
              <a:rPr lang="zh-CN" altLang="en-US" sz="2000" dirty="0">
                <a:solidFill>
                  <a:schemeClr val="bg1"/>
                </a:solidFill>
                <a:latin typeface="微软雅黑" panose="020B0503020204020204" pitchFamily="34" charset="-122"/>
                <a:ea typeface="微软雅黑" panose="020B0503020204020204" pitchFamily="34" charset="-122"/>
              </a:rPr>
              <a:t>服务器对每个连接的客户都有不同的套接字</a:t>
            </a:r>
          </a:p>
          <a:p>
            <a:pPr marL="800100" lvl="1" indent="-342900">
              <a:lnSpc>
                <a:spcPct val="150000"/>
              </a:lnSpc>
              <a:buFont typeface="Arial" panose="020B0604020202020204" pitchFamily="34" charset="0"/>
              <a:buChar char="•"/>
            </a:pPr>
            <a:r>
              <a:rPr lang="zh-CN" altLang="en-US" sz="2000" dirty="0">
                <a:solidFill>
                  <a:schemeClr val="bg1"/>
                </a:solidFill>
                <a:latin typeface="微软雅黑" panose="020B0503020204020204" pitchFamily="34" charset="-122"/>
                <a:ea typeface="微软雅黑" panose="020B0503020204020204" pitchFamily="34" charset="-122"/>
              </a:rPr>
              <a:t>非持久 </a:t>
            </a:r>
            <a:r>
              <a:rPr lang="en-US" altLang="zh-CN" sz="2000" dirty="0">
                <a:solidFill>
                  <a:schemeClr val="bg1"/>
                </a:solidFill>
                <a:latin typeface="微软雅黑" panose="020B0503020204020204" pitchFamily="34" charset="-122"/>
                <a:ea typeface="微软雅黑" panose="020B0503020204020204" pitchFamily="34" charset="-122"/>
              </a:rPr>
              <a:t>HTTP </a:t>
            </a:r>
            <a:r>
              <a:rPr lang="zh-CN" altLang="en-US" sz="2000" dirty="0">
                <a:solidFill>
                  <a:schemeClr val="bg1"/>
                </a:solidFill>
                <a:latin typeface="微软雅黑" panose="020B0503020204020204" pitchFamily="34" charset="-122"/>
                <a:ea typeface="微软雅黑" panose="020B0503020204020204" pitchFamily="34" charset="-122"/>
              </a:rPr>
              <a:t>将对每个请求有一个不同的套接字</a:t>
            </a:r>
          </a:p>
        </p:txBody>
      </p:sp>
    </p:spTree>
    <p:extLst>
      <p:ext uri="{BB962C8B-B14F-4D97-AF65-F5344CB8AC3E}">
        <p14:creationId xmlns:p14="http://schemas.microsoft.com/office/powerpoint/2010/main" val="37567927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0" grpId="0"/>
      <p:bldP spid="41" grpId="0"/>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673441" y="390213"/>
            <a:ext cx="4072337"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90000"/>
              </a:lnSpc>
              <a:buFontTx/>
              <a:buNone/>
            </a:pPr>
            <a:endParaRPr lang="en-US" altLang="zh-CN" sz="2400" dirty="0">
              <a:latin typeface="+mn-lt"/>
              <a:ea typeface="+mn-ea"/>
              <a:cs typeface="+mn-ea"/>
              <a:sym typeface="+mn-lt"/>
            </a:endParaRPr>
          </a:p>
        </p:txBody>
      </p:sp>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2" name="矩形 1"/>
          <p:cNvSpPr/>
          <p:nvPr/>
        </p:nvSpPr>
        <p:spPr>
          <a:xfrm>
            <a:off x="611559" y="699352"/>
            <a:ext cx="10947395" cy="5632311"/>
          </a:xfrm>
          <a:prstGeom prst="rect">
            <a:avLst/>
          </a:prstGeom>
        </p:spPr>
        <p:txBody>
          <a:bodyPr wrap="square">
            <a:spAutoFit/>
          </a:bodyPr>
          <a:lstStyle/>
          <a:p>
            <a:r>
              <a:rPr lang="en-US" altLang="zh-CN" sz="2400" dirty="0" smtClean="0">
                <a:latin typeface="+mn-ea"/>
              </a:rPr>
              <a:t>1</a:t>
            </a:r>
            <a:r>
              <a:rPr lang="zh-CN" altLang="en-US" sz="2400" dirty="0" smtClean="0">
                <a:latin typeface="+mn-ea"/>
              </a:rPr>
              <a:t>、</a:t>
            </a:r>
            <a:r>
              <a:rPr lang="zh-CN" altLang="zh-CN" sz="2400" dirty="0" smtClean="0">
                <a:latin typeface="+mn-ea"/>
              </a:rPr>
              <a:t>计算机网络</a:t>
            </a:r>
            <a:r>
              <a:rPr lang="zh-CN" altLang="zh-CN" sz="2400" dirty="0">
                <a:latin typeface="+mn-ea"/>
              </a:rPr>
              <a:t>向用户提供的最重要的两大功能（多选</a:t>
            </a:r>
            <a:r>
              <a:rPr lang="zh-CN" altLang="zh-CN" sz="2400" dirty="0" smtClean="0">
                <a:latin typeface="+mn-ea"/>
              </a:rPr>
              <a:t>）</a:t>
            </a:r>
            <a:r>
              <a:rPr lang="zh-CN" altLang="en-US" sz="2400" dirty="0" smtClean="0">
                <a:latin typeface="+mn-ea"/>
              </a:rPr>
              <a:t>（）</a:t>
            </a:r>
            <a:endParaRPr lang="en-US" altLang="zh-CN" sz="2400" dirty="0" smtClean="0">
              <a:latin typeface="+mn-ea"/>
            </a:endParaRPr>
          </a:p>
          <a:p>
            <a:r>
              <a:rPr lang="en-US" altLang="zh-CN" sz="2400" dirty="0" smtClean="0">
                <a:solidFill>
                  <a:srgbClr val="000000"/>
                </a:solidFill>
                <a:latin typeface="+mn-ea"/>
                <a:sym typeface="Microsoft Yahei" panose="020B0503020204020204" pitchFamily="34" charset="-122"/>
              </a:rPr>
              <a:t>A</a:t>
            </a:r>
            <a:r>
              <a:rPr lang="zh-CN" altLang="en-US" sz="2400" dirty="0" smtClean="0">
                <a:solidFill>
                  <a:srgbClr val="000000"/>
                </a:solidFill>
                <a:latin typeface="+mn-ea"/>
                <a:sym typeface="Microsoft Yahei" panose="020B0503020204020204" pitchFamily="34" charset="-122"/>
              </a:rPr>
              <a:t>、连通性  </a:t>
            </a:r>
            <a:r>
              <a:rPr lang="en-US" altLang="zh-CN" sz="2400" dirty="0" smtClean="0">
                <a:solidFill>
                  <a:srgbClr val="000000"/>
                </a:solidFill>
                <a:latin typeface="+mn-ea"/>
                <a:sym typeface="Microsoft Yahei" panose="020B0503020204020204" pitchFamily="34" charset="-122"/>
              </a:rPr>
              <a:t>B</a:t>
            </a:r>
            <a:r>
              <a:rPr lang="zh-CN" altLang="en-US" sz="2400" dirty="0" smtClean="0">
                <a:solidFill>
                  <a:srgbClr val="000000"/>
                </a:solidFill>
                <a:latin typeface="+mn-ea"/>
                <a:sym typeface="Microsoft Yahei" panose="020B0503020204020204" pitchFamily="34" charset="-122"/>
              </a:rPr>
              <a:t>、共享    </a:t>
            </a:r>
            <a:r>
              <a:rPr lang="en-US" altLang="zh-CN" sz="2400" dirty="0" smtClean="0">
                <a:solidFill>
                  <a:srgbClr val="000000"/>
                </a:solidFill>
                <a:latin typeface="+mn-ea"/>
                <a:sym typeface="Microsoft Yahei" panose="020B0503020204020204" pitchFamily="34" charset="-122"/>
              </a:rPr>
              <a:t>C</a:t>
            </a:r>
            <a:r>
              <a:rPr lang="zh-CN" altLang="en-US" sz="2400" dirty="0" smtClean="0">
                <a:solidFill>
                  <a:srgbClr val="000000"/>
                </a:solidFill>
                <a:latin typeface="+mn-ea"/>
                <a:sym typeface="Microsoft Yahei" panose="020B0503020204020204" pitchFamily="34" charset="-122"/>
              </a:rPr>
              <a:t>、安全     </a:t>
            </a:r>
            <a:r>
              <a:rPr lang="en-US" altLang="zh-CN" sz="2400" dirty="0" smtClean="0">
                <a:solidFill>
                  <a:srgbClr val="000000"/>
                </a:solidFill>
                <a:latin typeface="+mn-ea"/>
                <a:sym typeface="Microsoft Yahei" panose="020B0503020204020204" pitchFamily="34" charset="-122"/>
              </a:rPr>
              <a:t>D</a:t>
            </a:r>
            <a:r>
              <a:rPr lang="zh-CN" altLang="en-US" sz="2400" dirty="0" smtClean="0">
                <a:solidFill>
                  <a:srgbClr val="000000"/>
                </a:solidFill>
                <a:latin typeface="+mn-ea"/>
                <a:sym typeface="Microsoft Yahei" panose="020B0503020204020204" pitchFamily="34" charset="-122"/>
              </a:rPr>
              <a:t>、提高计算能力</a:t>
            </a:r>
            <a:endParaRPr lang="en-US" altLang="zh-CN" sz="2400" dirty="0" smtClean="0">
              <a:solidFill>
                <a:srgbClr val="000000"/>
              </a:solidFill>
              <a:latin typeface="+mn-ea"/>
              <a:sym typeface="Microsoft Yahei" panose="020B0503020204020204" pitchFamily="34" charset="-122"/>
            </a:endParaRPr>
          </a:p>
          <a:p>
            <a:endParaRPr lang="en-US" altLang="zh-CN" sz="2400" dirty="0">
              <a:solidFill>
                <a:srgbClr val="000000"/>
              </a:solidFill>
              <a:latin typeface="+mn-ea"/>
              <a:sym typeface="Microsoft Yahei" panose="020B0503020204020204" pitchFamily="34" charset="-122"/>
            </a:endParaRPr>
          </a:p>
          <a:p>
            <a:r>
              <a:rPr lang="en-US" altLang="zh-CN" sz="2400" dirty="0" smtClean="0">
                <a:solidFill>
                  <a:srgbClr val="000000"/>
                </a:solidFill>
                <a:latin typeface="+mn-ea"/>
                <a:sym typeface="Microsoft Yahei" panose="020B0503020204020204" pitchFamily="34" charset="-122"/>
              </a:rPr>
              <a:t>2</a:t>
            </a:r>
            <a:r>
              <a:rPr lang="zh-CN" altLang="en-US" sz="2400" dirty="0" smtClean="0">
                <a:solidFill>
                  <a:srgbClr val="000000"/>
                </a:solidFill>
                <a:latin typeface="+mn-ea"/>
                <a:sym typeface="Microsoft Yahei" panose="020B0503020204020204" pitchFamily="34" charset="-122"/>
              </a:rPr>
              <a:t>、</a:t>
            </a:r>
            <a:r>
              <a:rPr lang="zh-CN" altLang="zh-CN" sz="2400" dirty="0">
                <a:latin typeface="+mn-ea"/>
              </a:rPr>
              <a:t>以下哪一项不是协议的基本要素（单选</a:t>
            </a:r>
            <a:r>
              <a:rPr lang="zh-CN" altLang="zh-CN" sz="2400" dirty="0" smtClean="0">
                <a:latin typeface="+mn-ea"/>
              </a:rPr>
              <a:t>）</a:t>
            </a:r>
            <a:r>
              <a:rPr lang="zh-CN" altLang="en-US" sz="2400" dirty="0" smtClean="0">
                <a:latin typeface="+mn-ea"/>
              </a:rPr>
              <a:t>（）</a:t>
            </a:r>
            <a:endParaRPr lang="zh-CN" altLang="en-US" sz="2400" dirty="0">
              <a:solidFill>
                <a:srgbClr val="000000"/>
              </a:solidFill>
              <a:latin typeface="+mn-ea"/>
              <a:sym typeface="Microsoft Yahei" panose="020B0503020204020204" pitchFamily="34" charset="-122"/>
            </a:endParaRPr>
          </a:p>
          <a:p>
            <a:r>
              <a:rPr lang="en-US" altLang="zh-CN" sz="2400" dirty="0" smtClean="0">
                <a:solidFill>
                  <a:srgbClr val="000000"/>
                </a:solidFill>
                <a:latin typeface="+mn-ea"/>
                <a:sym typeface="Microsoft Yahei" panose="020B0503020204020204" pitchFamily="34" charset="-122"/>
              </a:rPr>
              <a:t>A</a:t>
            </a:r>
            <a:r>
              <a:rPr lang="zh-CN" altLang="en-US" sz="2400" dirty="0" smtClean="0">
                <a:solidFill>
                  <a:srgbClr val="000000"/>
                </a:solidFill>
                <a:latin typeface="+mn-ea"/>
                <a:sym typeface="Microsoft Yahei" panose="020B0503020204020204" pitchFamily="34" charset="-122"/>
              </a:rPr>
              <a:t>、语法     </a:t>
            </a:r>
            <a:r>
              <a:rPr lang="en-US" altLang="zh-CN" sz="2400" dirty="0" smtClean="0">
                <a:solidFill>
                  <a:srgbClr val="000000"/>
                </a:solidFill>
                <a:latin typeface="+mn-ea"/>
                <a:sym typeface="Microsoft Yahei" panose="020B0503020204020204" pitchFamily="34" charset="-122"/>
              </a:rPr>
              <a:t>B</a:t>
            </a:r>
            <a:r>
              <a:rPr lang="zh-CN" altLang="en-US" sz="2400" dirty="0" smtClean="0">
                <a:solidFill>
                  <a:srgbClr val="000000"/>
                </a:solidFill>
                <a:latin typeface="+mn-ea"/>
                <a:sym typeface="Microsoft Yahei" panose="020B0503020204020204" pitchFamily="34" charset="-122"/>
              </a:rPr>
              <a:t>、语序      </a:t>
            </a:r>
            <a:r>
              <a:rPr lang="en-US" altLang="zh-CN" sz="2400" dirty="0" smtClean="0">
                <a:solidFill>
                  <a:srgbClr val="000000"/>
                </a:solidFill>
                <a:latin typeface="+mn-ea"/>
                <a:sym typeface="Microsoft Yahei" panose="020B0503020204020204" pitchFamily="34" charset="-122"/>
              </a:rPr>
              <a:t>C</a:t>
            </a:r>
            <a:r>
              <a:rPr lang="zh-CN" altLang="en-US" sz="2400" dirty="0" smtClean="0">
                <a:solidFill>
                  <a:srgbClr val="000000"/>
                </a:solidFill>
                <a:latin typeface="+mn-ea"/>
                <a:sym typeface="Microsoft Yahei" panose="020B0503020204020204" pitchFamily="34" charset="-122"/>
              </a:rPr>
              <a:t>、语义    </a:t>
            </a:r>
            <a:r>
              <a:rPr lang="en-US" altLang="zh-CN" sz="2400" dirty="0" smtClean="0">
                <a:solidFill>
                  <a:srgbClr val="000000"/>
                </a:solidFill>
                <a:latin typeface="+mn-ea"/>
                <a:sym typeface="Microsoft Yahei" panose="020B0503020204020204" pitchFamily="34" charset="-122"/>
              </a:rPr>
              <a:t>D</a:t>
            </a:r>
            <a:r>
              <a:rPr lang="zh-CN" altLang="en-US" sz="2400" dirty="0" smtClean="0">
                <a:solidFill>
                  <a:srgbClr val="000000"/>
                </a:solidFill>
                <a:latin typeface="+mn-ea"/>
                <a:sym typeface="Microsoft Yahei" panose="020B0503020204020204" pitchFamily="34" charset="-122"/>
              </a:rPr>
              <a:t>、同步</a:t>
            </a:r>
            <a:endParaRPr lang="en-US" altLang="zh-CN" sz="2400" dirty="0" smtClean="0">
              <a:solidFill>
                <a:srgbClr val="000000"/>
              </a:solidFill>
              <a:latin typeface="+mn-ea"/>
              <a:sym typeface="Microsoft Yahei" panose="020B0503020204020204" pitchFamily="34" charset="-122"/>
            </a:endParaRPr>
          </a:p>
          <a:p>
            <a:endParaRPr lang="en-US" altLang="zh-CN" sz="2400" dirty="0">
              <a:solidFill>
                <a:srgbClr val="000000"/>
              </a:solidFill>
              <a:latin typeface="+mn-ea"/>
              <a:sym typeface="Microsoft Yahei" panose="020B0503020204020204" pitchFamily="34" charset="-122"/>
            </a:endParaRPr>
          </a:p>
          <a:p>
            <a:r>
              <a:rPr lang="en-US" altLang="zh-CN" sz="2400" dirty="0" smtClean="0">
                <a:solidFill>
                  <a:srgbClr val="000000"/>
                </a:solidFill>
                <a:latin typeface="+mn-ea"/>
                <a:sym typeface="Microsoft Yahei" panose="020B0503020204020204" pitchFamily="34" charset="-122"/>
              </a:rPr>
              <a:t>3</a:t>
            </a:r>
            <a:r>
              <a:rPr lang="zh-CN" altLang="en-US" sz="2400" dirty="0" smtClean="0">
                <a:solidFill>
                  <a:srgbClr val="000000"/>
                </a:solidFill>
                <a:latin typeface="+mn-ea"/>
                <a:sym typeface="Microsoft Yahei" panose="020B0503020204020204" pitchFamily="34" charset="-122"/>
              </a:rPr>
              <a:t>、</a:t>
            </a:r>
            <a:r>
              <a:rPr lang="zh-CN" altLang="zh-CN" sz="2400" dirty="0">
                <a:latin typeface="+mn-ea"/>
              </a:rPr>
              <a:t>协议要素中的语法是</a:t>
            </a:r>
            <a:r>
              <a:rPr lang="zh-CN" altLang="zh-CN" sz="2400" dirty="0" smtClean="0">
                <a:latin typeface="+mn-ea"/>
              </a:rPr>
              <a:t>指</a:t>
            </a:r>
            <a:r>
              <a:rPr lang="zh-CN" altLang="en-US" sz="2400" dirty="0" smtClean="0">
                <a:latin typeface="+mn-ea"/>
              </a:rPr>
              <a:t>（）</a:t>
            </a:r>
            <a:endParaRPr lang="zh-CN" altLang="en-US" sz="2400" dirty="0">
              <a:solidFill>
                <a:srgbClr val="000000"/>
              </a:solidFill>
              <a:latin typeface="+mn-ea"/>
              <a:sym typeface="Microsoft Yahei" panose="020B0503020204020204" pitchFamily="34" charset="-122"/>
            </a:endParaRPr>
          </a:p>
          <a:p>
            <a:r>
              <a:rPr lang="en-US" altLang="zh-CN" sz="2400" dirty="0" smtClean="0">
                <a:solidFill>
                  <a:srgbClr val="000000"/>
                </a:solidFill>
                <a:latin typeface="+mn-ea"/>
                <a:sym typeface="Microsoft Yahei" panose="020B0503020204020204" pitchFamily="34" charset="-122"/>
              </a:rPr>
              <a:t>A</a:t>
            </a:r>
            <a:r>
              <a:rPr lang="zh-CN" altLang="en-US" sz="2400" dirty="0" smtClean="0">
                <a:solidFill>
                  <a:srgbClr val="000000"/>
                </a:solidFill>
                <a:latin typeface="+mn-ea"/>
                <a:sym typeface="Microsoft Yahei" panose="020B0503020204020204" pitchFamily="34" charset="-122"/>
              </a:rPr>
              <a:t>、</a:t>
            </a:r>
            <a:r>
              <a:rPr lang="zh-CN" altLang="zh-CN" sz="2400" dirty="0">
                <a:latin typeface="+mn-ea"/>
              </a:rPr>
              <a:t>字段的</a:t>
            </a:r>
            <a:r>
              <a:rPr lang="zh-CN" altLang="zh-CN" sz="2400" dirty="0" smtClean="0">
                <a:latin typeface="+mn-ea"/>
              </a:rPr>
              <a:t>含义</a:t>
            </a:r>
            <a:r>
              <a:rPr lang="en-US" altLang="zh-CN" sz="2400" dirty="0" smtClean="0">
                <a:latin typeface="+mn-ea"/>
              </a:rPr>
              <a:t>   B</a:t>
            </a:r>
            <a:r>
              <a:rPr lang="zh-CN" altLang="en-US" sz="2400" dirty="0" smtClean="0">
                <a:latin typeface="+mn-ea"/>
              </a:rPr>
              <a:t>、</a:t>
            </a:r>
            <a:r>
              <a:rPr lang="zh-CN" altLang="zh-CN" sz="2400" dirty="0">
                <a:latin typeface="+mn-ea"/>
              </a:rPr>
              <a:t>报文的</a:t>
            </a:r>
            <a:r>
              <a:rPr lang="zh-CN" altLang="zh-CN" sz="2400" dirty="0" smtClean="0">
                <a:latin typeface="+mn-ea"/>
              </a:rPr>
              <a:t>格式</a:t>
            </a:r>
            <a:r>
              <a:rPr lang="en-US" altLang="zh-CN" sz="2400" dirty="0" smtClean="0">
                <a:latin typeface="+mn-ea"/>
              </a:rPr>
              <a:t>    C</a:t>
            </a:r>
            <a:r>
              <a:rPr lang="zh-CN" altLang="en-US" sz="2400" dirty="0" smtClean="0">
                <a:latin typeface="+mn-ea"/>
              </a:rPr>
              <a:t>、报文交换顺序     </a:t>
            </a:r>
            <a:r>
              <a:rPr lang="en-US" altLang="zh-CN" sz="2400" dirty="0" smtClean="0">
                <a:latin typeface="+mn-ea"/>
              </a:rPr>
              <a:t>D</a:t>
            </a:r>
            <a:r>
              <a:rPr lang="zh-CN" altLang="en-US" sz="2400" dirty="0" smtClean="0">
                <a:latin typeface="+mn-ea"/>
              </a:rPr>
              <a:t>、请求和响应过程</a:t>
            </a:r>
            <a:endParaRPr lang="zh-CN" altLang="en-US" sz="2400" dirty="0">
              <a:solidFill>
                <a:srgbClr val="000000"/>
              </a:solidFill>
              <a:latin typeface="+mn-ea"/>
              <a:sym typeface="Microsoft Yahei" panose="020B0503020204020204" pitchFamily="34" charset="-122"/>
            </a:endParaRPr>
          </a:p>
          <a:p>
            <a:endParaRPr lang="zh-CN" altLang="en-US" sz="2400" dirty="0">
              <a:solidFill>
                <a:srgbClr val="000000"/>
              </a:solidFill>
              <a:latin typeface="+mn-ea"/>
              <a:sym typeface="Microsoft Yahei" panose="020B0503020204020204" pitchFamily="34" charset="-122"/>
            </a:endParaRPr>
          </a:p>
          <a:p>
            <a:r>
              <a:rPr lang="en-US" altLang="zh-CN" sz="2400" dirty="0" smtClean="0">
                <a:solidFill>
                  <a:srgbClr val="000000"/>
                </a:solidFill>
                <a:latin typeface="+mn-ea"/>
                <a:sym typeface="Microsoft Yahei" panose="020B0503020204020204" pitchFamily="34" charset="-122"/>
              </a:rPr>
              <a:t>4</a:t>
            </a:r>
            <a:r>
              <a:rPr lang="zh-CN" altLang="en-US" sz="2400" dirty="0" smtClean="0">
                <a:solidFill>
                  <a:srgbClr val="000000"/>
                </a:solidFill>
                <a:latin typeface="+mn-ea"/>
                <a:sym typeface="Microsoft Yahei" panose="020B0503020204020204" pitchFamily="34" charset="-122"/>
              </a:rPr>
              <a:t>、</a:t>
            </a:r>
            <a:r>
              <a:rPr lang="zh-CN" altLang="zh-CN" sz="2400" dirty="0">
                <a:latin typeface="+mn-ea"/>
              </a:rPr>
              <a:t>为了使数据在网络中的传输延迟最小，首选的交换方式</a:t>
            </a:r>
            <a:r>
              <a:rPr lang="zh-CN" altLang="zh-CN" sz="2400" dirty="0" smtClean="0">
                <a:latin typeface="+mn-ea"/>
              </a:rPr>
              <a:t>是</a:t>
            </a:r>
            <a:r>
              <a:rPr lang="zh-CN" altLang="en-US" sz="2400" dirty="0" smtClean="0">
                <a:latin typeface="+mn-ea"/>
              </a:rPr>
              <a:t>（）</a:t>
            </a:r>
            <a:endParaRPr lang="zh-CN" altLang="en-US" sz="2400" dirty="0">
              <a:solidFill>
                <a:srgbClr val="000000"/>
              </a:solidFill>
              <a:latin typeface="+mn-ea"/>
              <a:sym typeface="Microsoft Yahei" panose="020B0503020204020204" pitchFamily="34" charset="-122"/>
            </a:endParaRPr>
          </a:p>
          <a:p>
            <a:r>
              <a:rPr lang="en-US" altLang="zh-CN" sz="2400" dirty="0" smtClean="0">
                <a:solidFill>
                  <a:srgbClr val="000000"/>
                </a:solidFill>
                <a:latin typeface="+mn-ea"/>
                <a:sym typeface="Microsoft Yahei" panose="020B0503020204020204" pitchFamily="34" charset="-122"/>
              </a:rPr>
              <a:t>A</a:t>
            </a:r>
            <a:r>
              <a:rPr lang="zh-CN" altLang="en-US" sz="2400" dirty="0" smtClean="0">
                <a:solidFill>
                  <a:srgbClr val="000000"/>
                </a:solidFill>
                <a:latin typeface="+mn-ea"/>
                <a:sym typeface="Microsoft Yahei" panose="020B0503020204020204" pitchFamily="34" charset="-122"/>
              </a:rPr>
              <a:t>、分组交换  </a:t>
            </a:r>
            <a:r>
              <a:rPr lang="en-US" altLang="zh-CN" sz="2400" dirty="0" smtClean="0">
                <a:solidFill>
                  <a:srgbClr val="000000"/>
                </a:solidFill>
                <a:latin typeface="+mn-ea"/>
                <a:sym typeface="Microsoft Yahei" panose="020B0503020204020204" pitchFamily="34" charset="-122"/>
              </a:rPr>
              <a:t>B</a:t>
            </a:r>
            <a:r>
              <a:rPr lang="zh-CN" altLang="en-US" sz="2400" dirty="0" smtClean="0">
                <a:solidFill>
                  <a:srgbClr val="000000"/>
                </a:solidFill>
                <a:latin typeface="+mn-ea"/>
                <a:sym typeface="Microsoft Yahei" panose="020B0503020204020204" pitchFamily="34" charset="-122"/>
              </a:rPr>
              <a:t>、报文交换   </a:t>
            </a:r>
            <a:r>
              <a:rPr lang="en-US" altLang="zh-CN" sz="2400" dirty="0" smtClean="0">
                <a:solidFill>
                  <a:srgbClr val="000000"/>
                </a:solidFill>
                <a:latin typeface="+mn-ea"/>
                <a:sym typeface="Microsoft Yahei" panose="020B0503020204020204" pitchFamily="34" charset="-122"/>
              </a:rPr>
              <a:t>C</a:t>
            </a:r>
            <a:r>
              <a:rPr lang="zh-CN" altLang="en-US" sz="2400" dirty="0" smtClean="0">
                <a:solidFill>
                  <a:srgbClr val="000000"/>
                </a:solidFill>
                <a:latin typeface="+mn-ea"/>
                <a:sym typeface="Microsoft Yahei" panose="020B0503020204020204" pitchFamily="34" charset="-122"/>
              </a:rPr>
              <a:t>、电路交换  </a:t>
            </a:r>
            <a:r>
              <a:rPr lang="en-US" altLang="zh-CN" sz="2400" dirty="0" smtClean="0">
                <a:solidFill>
                  <a:srgbClr val="000000"/>
                </a:solidFill>
                <a:latin typeface="+mn-ea"/>
                <a:sym typeface="Microsoft Yahei" panose="020B0503020204020204" pitchFamily="34" charset="-122"/>
              </a:rPr>
              <a:t>D</a:t>
            </a:r>
            <a:r>
              <a:rPr lang="zh-CN" altLang="en-US" sz="2400" dirty="0" smtClean="0">
                <a:solidFill>
                  <a:srgbClr val="000000"/>
                </a:solidFill>
                <a:latin typeface="+mn-ea"/>
                <a:sym typeface="Microsoft Yahei" panose="020B0503020204020204" pitchFamily="34" charset="-122"/>
              </a:rPr>
              <a:t>、信元交换</a:t>
            </a:r>
            <a:endParaRPr lang="en-US" altLang="zh-CN" sz="2400" dirty="0" smtClean="0">
              <a:solidFill>
                <a:srgbClr val="000000"/>
              </a:solidFill>
              <a:latin typeface="+mn-ea"/>
              <a:sym typeface="Microsoft Yahei" panose="020B0503020204020204" pitchFamily="34" charset="-122"/>
            </a:endParaRPr>
          </a:p>
          <a:p>
            <a:endParaRPr lang="en-US" altLang="zh-CN" sz="2400" dirty="0" smtClean="0">
              <a:solidFill>
                <a:srgbClr val="000000"/>
              </a:solidFill>
              <a:latin typeface="+mn-ea"/>
              <a:sym typeface="Microsoft Yahei" panose="020B0503020204020204" pitchFamily="34" charset="-122"/>
            </a:endParaRPr>
          </a:p>
          <a:p>
            <a:pPr algn="just">
              <a:lnSpc>
                <a:spcPct val="150000"/>
              </a:lnSpc>
              <a:spcAft>
                <a:spcPts val="0"/>
              </a:spcAft>
            </a:pP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传播</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时延是由</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决定的。</a:t>
            </a:r>
          </a:p>
          <a:p>
            <a:pPr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、分组的大小</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	B</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、链路的带宽</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  C</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、链路的长度</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	D</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、路由器的处理</a:t>
            </a:r>
            <a:r>
              <a:rPr lang="zh-CN"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速度</a:t>
            </a:r>
            <a:endParaRPr lang="zh-CN" altLang="en-US" sz="2400" dirty="0">
              <a:solidFill>
                <a:srgbClr val="000000"/>
              </a:solidFill>
              <a:latin typeface="+mn-ea"/>
              <a:sym typeface="Microsoft Yahei" panose="020B0503020204020204" pitchFamily="34" charset="-122"/>
            </a:endParaRPr>
          </a:p>
        </p:txBody>
      </p:sp>
    </p:spTree>
    <p:extLst>
      <p:ext uri="{BB962C8B-B14F-4D97-AF65-F5344CB8AC3E}">
        <p14:creationId xmlns:p14="http://schemas.microsoft.com/office/powerpoint/2010/main" val="60957295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多路复用和多路分解</a:t>
            </a:r>
          </a:p>
        </p:txBody>
      </p:sp>
      <p:sp>
        <p:nvSpPr>
          <p:cNvPr id="41" name="矩形 40"/>
          <p:cNvSpPr/>
          <p:nvPr/>
        </p:nvSpPr>
        <p:spPr>
          <a:xfrm>
            <a:off x="3464513" y="710268"/>
            <a:ext cx="5262979" cy="646331"/>
          </a:xfrm>
          <a:prstGeom prst="rect">
            <a:avLst/>
          </a:prstGeom>
        </p:spPr>
        <p:txBody>
          <a:bodyPr wrap="none">
            <a:spAutoFit/>
          </a:bodyPr>
          <a:lstStyle/>
          <a:p>
            <a:pPr algn="ctr"/>
            <a:r>
              <a:rPr lang="zh-CN" altLang="en-US" sz="3600" b="1" dirty="0">
                <a:solidFill>
                  <a:schemeClr val="accent1"/>
                </a:solidFill>
                <a:cs typeface="+mn-ea"/>
                <a:sym typeface="+mn-lt"/>
              </a:rPr>
              <a:t>面向连接的多路分解例子</a:t>
            </a:r>
            <a:endParaRPr lang="en-US" altLang="zh-CN" sz="3600" b="1" dirty="0">
              <a:solidFill>
                <a:schemeClr val="accent1"/>
              </a:solidFill>
              <a:cs typeface="+mn-ea"/>
              <a:sym typeface="+mn-lt"/>
            </a:endParaRPr>
          </a:p>
        </p:txBody>
      </p:sp>
      <p:sp>
        <p:nvSpPr>
          <p:cNvPr id="19" name="Rectangle 2"/>
          <p:cNvSpPr>
            <a:spLocks noChangeArrowheads="1"/>
          </p:cNvSpPr>
          <p:nvPr/>
        </p:nvSpPr>
        <p:spPr bwMode="auto">
          <a:xfrm>
            <a:off x="1601788" y="356683"/>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grpSp>
        <p:nvGrpSpPr>
          <p:cNvPr id="10" name="组合 9">
            <a:extLst>
              <a:ext uri="{FF2B5EF4-FFF2-40B4-BE49-F238E27FC236}">
                <a16:creationId xmlns:a16="http://schemas.microsoft.com/office/drawing/2014/main" id="{4AA51DD4-B5A4-44E8-B947-DFD8C78CD63A}"/>
              </a:ext>
            </a:extLst>
          </p:cNvPr>
          <p:cNvGrpSpPr/>
          <p:nvPr/>
        </p:nvGrpSpPr>
        <p:grpSpPr>
          <a:xfrm>
            <a:off x="1468410" y="1634323"/>
            <a:ext cx="9512466" cy="4614883"/>
            <a:chOff x="-177828" y="1677988"/>
            <a:chExt cx="9512466" cy="4614883"/>
          </a:xfrm>
        </p:grpSpPr>
        <p:sp>
          <p:nvSpPr>
            <p:cNvPr id="11" name="Freeform 5">
              <a:extLst>
                <a:ext uri="{FF2B5EF4-FFF2-40B4-BE49-F238E27FC236}">
                  <a16:creationId xmlns:a16="http://schemas.microsoft.com/office/drawing/2014/main" id="{B2AFB9AF-E23F-491E-BAF4-A1E9F4A482AC}"/>
                </a:ext>
              </a:extLst>
            </p:cNvPr>
            <p:cNvSpPr>
              <a:spLocks/>
            </p:cNvSpPr>
            <p:nvPr/>
          </p:nvSpPr>
          <p:spPr bwMode="auto">
            <a:xfrm>
              <a:off x="2819400" y="1765300"/>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sp>
          <p:nvSpPr>
            <p:cNvPr id="12" name="Freeform 6">
              <a:extLst>
                <a:ext uri="{FF2B5EF4-FFF2-40B4-BE49-F238E27FC236}">
                  <a16:creationId xmlns:a16="http://schemas.microsoft.com/office/drawing/2014/main" id="{AA3B3944-CE1A-419C-B640-CAFB59C298C6}"/>
                </a:ext>
              </a:extLst>
            </p:cNvPr>
            <p:cNvSpPr>
              <a:spLocks/>
            </p:cNvSpPr>
            <p:nvPr/>
          </p:nvSpPr>
          <p:spPr bwMode="auto">
            <a:xfrm>
              <a:off x="417513" y="1944688"/>
              <a:ext cx="460375" cy="2193925"/>
            </a:xfrm>
            <a:custGeom>
              <a:avLst/>
              <a:gdLst>
                <a:gd name="T0" fmla="*/ 2147483647 w 290"/>
                <a:gd name="T1" fmla="*/ 2147483647 h 1382"/>
                <a:gd name="T2" fmla="*/ 0 w 290"/>
                <a:gd name="T3" fmla="*/ 2147483647 h 1382"/>
                <a:gd name="T4" fmla="*/ 2147483647 w 290"/>
                <a:gd name="T5" fmla="*/ 0 h 1382"/>
                <a:gd name="T6" fmla="*/ 2147483647 w 290"/>
                <a:gd name="T7" fmla="*/ 2147483647 h 1382"/>
                <a:gd name="T8" fmla="*/ 2147483647 w 290"/>
                <a:gd name="T9" fmla="*/ 2147483647 h 1382"/>
                <a:gd name="T10" fmla="*/ 2147483647 w 290"/>
                <a:gd name="T11" fmla="*/ 2147483647 h 13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sp>
          <p:nvSpPr>
            <p:cNvPr id="13" name="Rectangle 23">
              <a:extLst>
                <a:ext uri="{FF2B5EF4-FFF2-40B4-BE49-F238E27FC236}">
                  <a16:creationId xmlns:a16="http://schemas.microsoft.com/office/drawing/2014/main" id="{FB31B6A1-78C1-4F51-AC38-BC36A9023C3A}"/>
                </a:ext>
              </a:extLst>
            </p:cNvPr>
            <p:cNvSpPr>
              <a:spLocks noChangeArrowheads="1"/>
            </p:cNvSpPr>
            <p:nvPr/>
          </p:nvSpPr>
          <p:spPr bwMode="auto">
            <a:xfrm>
              <a:off x="933450" y="1911350"/>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endParaRPr lang="zh-CN" altLang="zh-CN" sz="3200">
                <a:latin typeface="Times New Roman" panose="02020603050405020304" pitchFamily="18" charset="0"/>
              </a:endParaRPr>
            </a:p>
          </p:txBody>
        </p:sp>
        <p:sp>
          <p:nvSpPr>
            <p:cNvPr id="14" name="Rectangle 24">
              <a:extLst>
                <a:ext uri="{FF2B5EF4-FFF2-40B4-BE49-F238E27FC236}">
                  <a16:creationId xmlns:a16="http://schemas.microsoft.com/office/drawing/2014/main" id="{C8617933-A3E3-45B6-A489-0AA02295D7B9}"/>
                </a:ext>
              </a:extLst>
            </p:cNvPr>
            <p:cNvSpPr>
              <a:spLocks noChangeArrowheads="1"/>
            </p:cNvSpPr>
            <p:nvPr/>
          </p:nvSpPr>
          <p:spPr bwMode="auto">
            <a:xfrm>
              <a:off x="895350" y="1965325"/>
              <a:ext cx="1273175"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endParaRPr lang="zh-CN" altLang="zh-CN" sz="3200">
                <a:latin typeface="Times New Roman" panose="02020603050405020304" pitchFamily="18" charset="0"/>
              </a:endParaRPr>
            </a:p>
          </p:txBody>
        </p:sp>
        <p:sp>
          <p:nvSpPr>
            <p:cNvPr id="15" name="Line 25">
              <a:extLst>
                <a:ext uri="{FF2B5EF4-FFF2-40B4-BE49-F238E27FC236}">
                  <a16:creationId xmlns:a16="http://schemas.microsoft.com/office/drawing/2014/main" id="{0D195BC0-8AEA-4C93-86B2-CAE3F4423B2A}"/>
                </a:ext>
              </a:extLst>
            </p:cNvPr>
            <p:cNvSpPr>
              <a:spLocks noChangeShapeType="1"/>
            </p:cNvSpPr>
            <p:nvPr/>
          </p:nvSpPr>
          <p:spPr bwMode="auto">
            <a:xfrm>
              <a:off x="904875" y="2725738"/>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sz="2400"/>
            </a:p>
          </p:txBody>
        </p:sp>
        <p:sp>
          <p:nvSpPr>
            <p:cNvPr id="16" name="Text Box 26">
              <a:extLst>
                <a:ext uri="{FF2B5EF4-FFF2-40B4-BE49-F238E27FC236}">
                  <a16:creationId xmlns:a16="http://schemas.microsoft.com/office/drawing/2014/main" id="{5C177DC6-D102-44A1-A74F-DA5EE9F1F488}"/>
                </a:ext>
              </a:extLst>
            </p:cNvPr>
            <p:cNvSpPr txBox="1">
              <a:spLocks noChangeArrowheads="1"/>
            </p:cNvSpPr>
            <p:nvPr/>
          </p:nvSpPr>
          <p:spPr bwMode="auto">
            <a:xfrm>
              <a:off x="862013" y="2708275"/>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transport</a:t>
              </a:r>
            </a:p>
          </p:txBody>
        </p:sp>
        <p:sp>
          <p:nvSpPr>
            <p:cNvPr id="17" name="Line 27">
              <a:extLst>
                <a:ext uri="{FF2B5EF4-FFF2-40B4-BE49-F238E27FC236}">
                  <a16:creationId xmlns:a16="http://schemas.microsoft.com/office/drawing/2014/main" id="{5F98D4F8-C33D-472B-A602-340665278D31}"/>
                </a:ext>
              </a:extLst>
            </p:cNvPr>
            <p:cNvSpPr>
              <a:spLocks noChangeShapeType="1"/>
            </p:cNvSpPr>
            <p:nvPr/>
          </p:nvSpPr>
          <p:spPr bwMode="auto">
            <a:xfrm>
              <a:off x="912813" y="3046413"/>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sz="2400"/>
            </a:p>
          </p:txBody>
        </p:sp>
        <p:sp>
          <p:nvSpPr>
            <p:cNvPr id="18" name="Line 28">
              <a:extLst>
                <a:ext uri="{FF2B5EF4-FFF2-40B4-BE49-F238E27FC236}">
                  <a16:creationId xmlns:a16="http://schemas.microsoft.com/office/drawing/2014/main" id="{190A3DAB-39D0-44CE-B16B-D552E7D79828}"/>
                </a:ext>
              </a:extLst>
            </p:cNvPr>
            <p:cNvSpPr>
              <a:spLocks noChangeShapeType="1"/>
            </p:cNvSpPr>
            <p:nvPr/>
          </p:nvSpPr>
          <p:spPr bwMode="auto">
            <a:xfrm>
              <a:off x="898525" y="335597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sz="2400"/>
            </a:p>
          </p:txBody>
        </p:sp>
        <p:sp>
          <p:nvSpPr>
            <p:cNvPr id="20" name="Line 29">
              <a:extLst>
                <a:ext uri="{FF2B5EF4-FFF2-40B4-BE49-F238E27FC236}">
                  <a16:creationId xmlns:a16="http://schemas.microsoft.com/office/drawing/2014/main" id="{BBD7553E-8BC6-4E5B-B4C5-3E84751D6372}"/>
                </a:ext>
              </a:extLst>
            </p:cNvPr>
            <p:cNvSpPr>
              <a:spLocks noChangeShapeType="1"/>
            </p:cNvSpPr>
            <p:nvPr/>
          </p:nvSpPr>
          <p:spPr bwMode="auto">
            <a:xfrm>
              <a:off x="898525" y="3641725"/>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zh-CN" altLang="en-US" sz="2400"/>
            </a:p>
          </p:txBody>
        </p:sp>
        <p:sp>
          <p:nvSpPr>
            <p:cNvPr id="21" name="Text Box 26">
              <a:extLst>
                <a:ext uri="{FF2B5EF4-FFF2-40B4-BE49-F238E27FC236}">
                  <a16:creationId xmlns:a16="http://schemas.microsoft.com/office/drawing/2014/main" id="{76EAD1E2-BDD1-483C-9B36-EB4A5358519A}"/>
                </a:ext>
              </a:extLst>
            </p:cNvPr>
            <p:cNvSpPr txBox="1">
              <a:spLocks noChangeArrowheads="1"/>
            </p:cNvSpPr>
            <p:nvPr/>
          </p:nvSpPr>
          <p:spPr bwMode="auto">
            <a:xfrm>
              <a:off x="896938" y="1955800"/>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application</a:t>
              </a:r>
            </a:p>
          </p:txBody>
        </p:sp>
        <p:sp>
          <p:nvSpPr>
            <p:cNvPr id="22" name="Text Box 26">
              <a:extLst>
                <a:ext uri="{FF2B5EF4-FFF2-40B4-BE49-F238E27FC236}">
                  <a16:creationId xmlns:a16="http://schemas.microsoft.com/office/drawing/2014/main" id="{4E64226A-F34B-439D-8581-967C4DBFFCFE}"/>
                </a:ext>
              </a:extLst>
            </p:cNvPr>
            <p:cNvSpPr txBox="1">
              <a:spLocks noChangeArrowheads="1"/>
            </p:cNvSpPr>
            <p:nvPr/>
          </p:nvSpPr>
          <p:spPr bwMode="auto">
            <a:xfrm>
              <a:off x="852488" y="3613150"/>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physical</a:t>
              </a:r>
            </a:p>
          </p:txBody>
        </p:sp>
        <p:sp>
          <p:nvSpPr>
            <p:cNvPr id="23" name="Text Box 26">
              <a:extLst>
                <a:ext uri="{FF2B5EF4-FFF2-40B4-BE49-F238E27FC236}">
                  <a16:creationId xmlns:a16="http://schemas.microsoft.com/office/drawing/2014/main" id="{8F5D5752-8746-4A18-8438-B9ABC59819BC}"/>
                </a:ext>
              </a:extLst>
            </p:cNvPr>
            <p:cNvSpPr txBox="1">
              <a:spLocks noChangeArrowheads="1"/>
            </p:cNvSpPr>
            <p:nvPr/>
          </p:nvSpPr>
          <p:spPr bwMode="auto">
            <a:xfrm>
              <a:off x="871538" y="3327400"/>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link</a:t>
              </a:r>
            </a:p>
          </p:txBody>
        </p:sp>
        <p:sp>
          <p:nvSpPr>
            <p:cNvPr id="24" name="Text Box 26">
              <a:extLst>
                <a:ext uri="{FF2B5EF4-FFF2-40B4-BE49-F238E27FC236}">
                  <a16:creationId xmlns:a16="http://schemas.microsoft.com/office/drawing/2014/main" id="{C7D97207-F24E-47D4-B55D-B760D027E0F8}"/>
                </a:ext>
              </a:extLst>
            </p:cNvPr>
            <p:cNvSpPr txBox="1">
              <a:spLocks noChangeArrowheads="1"/>
            </p:cNvSpPr>
            <p:nvPr/>
          </p:nvSpPr>
          <p:spPr bwMode="auto">
            <a:xfrm>
              <a:off x="862013" y="3032125"/>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network</a:t>
              </a:r>
            </a:p>
          </p:txBody>
        </p:sp>
        <p:sp>
          <p:nvSpPr>
            <p:cNvPr id="25" name="Oval 19">
              <a:extLst>
                <a:ext uri="{FF2B5EF4-FFF2-40B4-BE49-F238E27FC236}">
                  <a16:creationId xmlns:a16="http://schemas.microsoft.com/office/drawing/2014/main" id="{A465D7FA-0C60-41F8-BF93-9F042D8397C5}"/>
                </a:ext>
              </a:extLst>
            </p:cNvPr>
            <p:cNvSpPr>
              <a:spLocks noChangeArrowheads="1"/>
            </p:cNvSpPr>
            <p:nvPr/>
          </p:nvSpPr>
          <p:spPr bwMode="auto">
            <a:xfrm>
              <a:off x="1231900" y="2241550"/>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400">
                  <a:latin typeface="Arial" charset="0"/>
                  <a:ea typeface="ＭＳ Ｐゴシック" charset="0"/>
                </a:rPr>
                <a:t>P3</a:t>
              </a:r>
            </a:p>
          </p:txBody>
        </p:sp>
        <p:grpSp>
          <p:nvGrpSpPr>
            <p:cNvPr id="26" name="Group 20">
              <a:extLst>
                <a:ext uri="{FF2B5EF4-FFF2-40B4-BE49-F238E27FC236}">
                  <a16:creationId xmlns:a16="http://schemas.microsoft.com/office/drawing/2014/main" id="{5D454FE2-2CEB-4058-90E5-66B0E40318FC}"/>
                </a:ext>
              </a:extLst>
            </p:cNvPr>
            <p:cNvGrpSpPr>
              <a:grpSpLocks/>
            </p:cNvGrpSpPr>
            <p:nvPr/>
          </p:nvGrpSpPr>
          <p:grpSpPr bwMode="auto">
            <a:xfrm>
              <a:off x="1200150" y="2565400"/>
              <a:ext cx="620713" cy="228600"/>
              <a:chOff x="1287" y="2524"/>
              <a:chExt cx="260" cy="100"/>
            </a:xfrm>
          </p:grpSpPr>
          <p:sp>
            <p:nvSpPr>
              <p:cNvPr id="146" name="Rectangle 21">
                <a:extLst>
                  <a:ext uri="{FF2B5EF4-FFF2-40B4-BE49-F238E27FC236}">
                    <a16:creationId xmlns:a16="http://schemas.microsoft.com/office/drawing/2014/main" id="{D9B7113D-1053-48F0-A89A-6CED5F4BA9A9}"/>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47" name="Rectangle 22">
                <a:extLst>
                  <a:ext uri="{FF2B5EF4-FFF2-40B4-BE49-F238E27FC236}">
                    <a16:creationId xmlns:a16="http://schemas.microsoft.com/office/drawing/2014/main" id="{2F1101A1-7472-4264-A2F5-140743950E77}"/>
                  </a:ext>
                </a:extLst>
              </p:cNvPr>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48" name="Rectangle 23">
                <a:extLst>
                  <a:ext uri="{FF2B5EF4-FFF2-40B4-BE49-F238E27FC236}">
                    <a16:creationId xmlns:a16="http://schemas.microsoft.com/office/drawing/2014/main" id="{E4FEBEDF-1714-4E27-A0EE-6A05AD991BEA}"/>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49" name="Rectangle 24">
                <a:extLst>
                  <a:ext uri="{FF2B5EF4-FFF2-40B4-BE49-F238E27FC236}">
                    <a16:creationId xmlns:a16="http://schemas.microsoft.com/office/drawing/2014/main" id="{CF7E123E-362F-44D6-94B2-147AB85B8402}"/>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sp>
          <p:nvSpPr>
            <p:cNvPr id="27" name="Rectangle 23">
              <a:extLst>
                <a:ext uri="{FF2B5EF4-FFF2-40B4-BE49-F238E27FC236}">
                  <a16:creationId xmlns:a16="http://schemas.microsoft.com/office/drawing/2014/main" id="{7AB2208F-7A44-4D5E-843D-EC057EDA61D8}"/>
                </a:ext>
              </a:extLst>
            </p:cNvPr>
            <p:cNvSpPr>
              <a:spLocks noChangeArrowheads="1"/>
            </p:cNvSpPr>
            <p:nvPr/>
          </p:nvSpPr>
          <p:spPr bwMode="auto">
            <a:xfrm>
              <a:off x="3432175" y="1677988"/>
              <a:ext cx="2254250"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endParaRPr lang="zh-CN" altLang="zh-CN" sz="3200">
                <a:latin typeface="Times New Roman" panose="02020603050405020304" pitchFamily="18" charset="0"/>
              </a:endParaRPr>
            </a:p>
          </p:txBody>
        </p:sp>
        <p:sp>
          <p:nvSpPr>
            <p:cNvPr id="28" name="Rectangle 24">
              <a:extLst>
                <a:ext uri="{FF2B5EF4-FFF2-40B4-BE49-F238E27FC236}">
                  <a16:creationId xmlns:a16="http://schemas.microsoft.com/office/drawing/2014/main" id="{786927E9-8946-4268-BAEC-DF9307132507}"/>
                </a:ext>
              </a:extLst>
            </p:cNvPr>
            <p:cNvSpPr>
              <a:spLocks noChangeArrowheads="1"/>
            </p:cNvSpPr>
            <p:nvPr/>
          </p:nvSpPr>
          <p:spPr bwMode="auto">
            <a:xfrm>
              <a:off x="3378200" y="1755775"/>
              <a:ext cx="2225675" cy="1979613"/>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endParaRPr lang="zh-CN" altLang="zh-CN" sz="3200">
                <a:latin typeface="Times New Roman" panose="02020603050405020304" pitchFamily="18" charset="0"/>
              </a:endParaRPr>
            </a:p>
          </p:txBody>
        </p:sp>
        <p:sp>
          <p:nvSpPr>
            <p:cNvPr id="29" name="Text Box 26">
              <a:extLst>
                <a:ext uri="{FF2B5EF4-FFF2-40B4-BE49-F238E27FC236}">
                  <a16:creationId xmlns:a16="http://schemas.microsoft.com/office/drawing/2014/main" id="{4E52840F-FDA0-41B1-A58B-D41661386EEF}"/>
                </a:ext>
              </a:extLst>
            </p:cNvPr>
            <p:cNvSpPr txBox="1">
              <a:spLocks noChangeArrowheads="1"/>
            </p:cNvSpPr>
            <p:nvPr/>
          </p:nvSpPr>
          <p:spPr bwMode="auto">
            <a:xfrm>
              <a:off x="3803650" y="2484438"/>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transport</a:t>
              </a:r>
            </a:p>
          </p:txBody>
        </p:sp>
        <p:sp>
          <p:nvSpPr>
            <p:cNvPr id="30" name="Text Box 26">
              <a:extLst>
                <a:ext uri="{FF2B5EF4-FFF2-40B4-BE49-F238E27FC236}">
                  <a16:creationId xmlns:a16="http://schemas.microsoft.com/office/drawing/2014/main" id="{316F97A5-BC79-43E9-AE08-7E8CDBE18C57}"/>
                </a:ext>
              </a:extLst>
            </p:cNvPr>
            <p:cNvSpPr txBox="1">
              <a:spLocks noChangeArrowheads="1"/>
            </p:cNvSpPr>
            <p:nvPr/>
          </p:nvSpPr>
          <p:spPr bwMode="auto">
            <a:xfrm>
              <a:off x="3857625" y="1708150"/>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application</a:t>
              </a:r>
            </a:p>
          </p:txBody>
        </p:sp>
        <p:sp>
          <p:nvSpPr>
            <p:cNvPr id="31" name="Text Box 26">
              <a:extLst>
                <a:ext uri="{FF2B5EF4-FFF2-40B4-BE49-F238E27FC236}">
                  <a16:creationId xmlns:a16="http://schemas.microsoft.com/office/drawing/2014/main" id="{E118C80F-40F6-4933-8A03-D017C5903D80}"/>
                </a:ext>
              </a:extLst>
            </p:cNvPr>
            <p:cNvSpPr txBox="1">
              <a:spLocks noChangeArrowheads="1"/>
            </p:cNvSpPr>
            <p:nvPr/>
          </p:nvSpPr>
          <p:spPr bwMode="auto">
            <a:xfrm>
              <a:off x="3797300" y="3389313"/>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physical</a:t>
              </a:r>
            </a:p>
          </p:txBody>
        </p:sp>
        <p:sp>
          <p:nvSpPr>
            <p:cNvPr id="32" name="Text Box 26">
              <a:extLst>
                <a:ext uri="{FF2B5EF4-FFF2-40B4-BE49-F238E27FC236}">
                  <a16:creationId xmlns:a16="http://schemas.microsoft.com/office/drawing/2014/main" id="{C071A33E-A06A-4A80-82DD-46C944565787}"/>
                </a:ext>
              </a:extLst>
            </p:cNvPr>
            <p:cNvSpPr txBox="1">
              <a:spLocks noChangeArrowheads="1"/>
            </p:cNvSpPr>
            <p:nvPr/>
          </p:nvSpPr>
          <p:spPr bwMode="auto">
            <a:xfrm>
              <a:off x="3797300" y="3103563"/>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link</a:t>
              </a:r>
            </a:p>
          </p:txBody>
        </p:sp>
        <p:sp>
          <p:nvSpPr>
            <p:cNvPr id="33" name="Oval 36">
              <a:extLst>
                <a:ext uri="{FF2B5EF4-FFF2-40B4-BE49-F238E27FC236}">
                  <a16:creationId xmlns:a16="http://schemas.microsoft.com/office/drawing/2014/main" id="{E38EAA95-DAE8-4177-87B4-EB72448A8244}"/>
                </a:ext>
              </a:extLst>
            </p:cNvPr>
            <p:cNvSpPr>
              <a:spLocks noChangeArrowheads="1"/>
            </p:cNvSpPr>
            <p:nvPr/>
          </p:nvSpPr>
          <p:spPr bwMode="auto">
            <a:xfrm>
              <a:off x="3497263" y="2014538"/>
              <a:ext cx="598487"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400">
                  <a:latin typeface="Arial" charset="0"/>
                  <a:ea typeface="ＭＳ Ｐゴシック" charset="0"/>
                </a:rPr>
                <a:t>P4</a:t>
              </a:r>
            </a:p>
          </p:txBody>
        </p:sp>
        <p:sp>
          <p:nvSpPr>
            <p:cNvPr id="34" name="Rectangle 23">
              <a:extLst>
                <a:ext uri="{FF2B5EF4-FFF2-40B4-BE49-F238E27FC236}">
                  <a16:creationId xmlns:a16="http://schemas.microsoft.com/office/drawing/2014/main" id="{BFE1CB96-3043-43FE-8B7F-6E9734253A77}"/>
                </a:ext>
              </a:extLst>
            </p:cNvPr>
            <p:cNvSpPr>
              <a:spLocks noChangeArrowheads="1"/>
            </p:cNvSpPr>
            <p:nvPr/>
          </p:nvSpPr>
          <p:spPr bwMode="auto">
            <a:xfrm>
              <a:off x="6567488" y="1903413"/>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endParaRPr lang="zh-CN" altLang="zh-CN" sz="3200">
                <a:latin typeface="Times New Roman" panose="02020603050405020304" pitchFamily="18" charset="0"/>
              </a:endParaRPr>
            </a:p>
          </p:txBody>
        </p:sp>
        <p:sp>
          <p:nvSpPr>
            <p:cNvPr id="35" name="Rectangle 24">
              <a:extLst>
                <a:ext uri="{FF2B5EF4-FFF2-40B4-BE49-F238E27FC236}">
                  <a16:creationId xmlns:a16="http://schemas.microsoft.com/office/drawing/2014/main" id="{1388DC1C-808A-452A-985C-B0AD5FF1F0E2}"/>
                </a:ext>
              </a:extLst>
            </p:cNvPr>
            <p:cNvSpPr>
              <a:spLocks noChangeArrowheads="1"/>
            </p:cNvSpPr>
            <p:nvPr/>
          </p:nvSpPr>
          <p:spPr bwMode="auto">
            <a:xfrm>
              <a:off x="6370638" y="1944688"/>
              <a:ext cx="1631950" cy="1979612"/>
            </a:xfrm>
            <a:prstGeom prst="rect">
              <a:avLst/>
            </a:prstGeom>
            <a:solidFill>
              <a:schemeClr val="bg1"/>
            </a:solidFill>
            <a:ln w="28575">
              <a:solidFill>
                <a:schemeClr val="tx1"/>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endParaRPr lang="zh-CN" altLang="zh-CN" sz="3200">
                <a:latin typeface="Times New Roman" panose="02020603050405020304" pitchFamily="18" charset="0"/>
              </a:endParaRPr>
            </a:p>
          </p:txBody>
        </p:sp>
        <p:sp>
          <p:nvSpPr>
            <p:cNvPr id="36" name="Text Box 26">
              <a:extLst>
                <a:ext uri="{FF2B5EF4-FFF2-40B4-BE49-F238E27FC236}">
                  <a16:creationId xmlns:a16="http://schemas.microsoft.com/office/drawing/2014/main" id="{047E4C9E-BE14-4A16-9D6B-39A546DFACA4}"/>
                </a:ext>
              </a:extLst>
            </p:cNvPr>
            <p:cNvSpPr txBox="1">
              <a:spLocks noChangeArrowheads="1"/>
            </p:cNvSpPr>
            <p:nvPr/>
          </p:nvSpPr>
          <p:spPr bwMode="auto">
            <a:xfrm>
              <a:off x="6496050" y="2700338"/>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transport</a:t>
              </a:r>
            </a:p>
          </p:txBody>
        </p:sp>
        <p:sp>
          <p:nvSpPr>
            <p:cNvPr id="37" name="Text Box 26">
              <a:extLst>
                <a:ext uri="{FF2B5EF4-FFF2-40B4-BE49-F238E27FC236}">
                  <a16:creationId xmlns:a16="http://schemas.microsoft.com/office/drawing/2014/main" id="{89DD76CA-E513-44F9-88C5-E6651972D2AA}"/>
                </a:ext>
              </a:extLst>
            </p:cNvPr>
            <p:cNvSpPr txBox="1">
              <a:spLocks noChangeArrowheads="1"/>
            </p:cNvSpPr>
            <p:nvPr/>
          </p:nvSpPr>
          <p:spPr bwMode="auto">
            <a:xfrm>
              <a:off x="6530975" y="1947863"/>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application</a:t>
              </a:r>
            </a:p>
          </p:txBody>
        </p:sp>
        <p:sp>
          <p:nvSpPr>
            <p:cNvPr id="38" name="Text Box 26">
              <a:extLst>
                <a:ext uri="{FF2B5EF4-FFF2-40B4-BE49-F238E27FC236}">
                  <a16:creationId xmlns:a16="http://schemas.microsoft.com/office/drawing/2014/main" id="{75C4E6B2-FD78-4AA8-8148-10F79B448A64}"/>
                </a:ext>
              </a:extLst>
            </p:cNvPr>
            <p:cNvSpPr txBox="1">
              <a:spLocks noChangeArrowheads="1"/>
            </p:cNvSpPr>
            <p:nvPr/>
          </p:nvSpPr>
          <p:spPr bwMode="auto">
            <a:xfrm>
              <a:off x="6538913" y="3605213"/>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physical</a:t>
              </a:r>
            </a:p>
          </p:txBody>
        </p:sp>
        <p:sp>
          <p:nvSpPr>
            <p:cNvPr id="39" name="Text Box 26">
              <a:extLst>
                <a:ext uri="{FF2B5EF4-FFF2-40B4-BE49-F238E27FC236}">
                  <a16:creationId xmlns:a16="http://schemas.microsoft.com/office/drawing/2014/main" id="{EC72566A-C196-428B-A96E-4DBC9415ED5A}"/>
                </a:ext>
              </a:extLst>
            </p:cNvPr>
            <p:cNvSpPr txBox="1">
              <a:spLocks noChangeArrowheads="1"/>
            </p:cNvSpPr>
            <p:nvPr/>
          </p:nvSpPr>
          <p:spPr bwMode="auto">
            <a:xfrm>
              <a:off x="6505575" y="3319463"/>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link</a:t>
              </a:r>
            </a:p>
          </p:txBody>
        </p:sp>
        <p:sp>
          <p:nvSpPr>
            <p:cNvPr id="42" name="Text Box 26">
              <a:extLst>
                <a:ext uri="{FF2B5EF4-FFF2-40B4-BE49-F238E27FC236}">
                  <a16:creationId xmlns:a16="http://schemas.microsoft.com/office/drawing/2014/main" id="{66DD9EAB-A72D-4EE3-8E86-6DD067788F9E}"/>
                </a:ext>
              </a:extLst>
            </p:cNvPr>
            <p:cNvSpPr txBox="1">
              <a:spLocks noChangeArrowheads="1"/>
            </p:cNvSpPr>
            <p:nvPr/>
          </p:nvSpPr>
          <p:spPr bwMode="auto">
            <a:xfrm>
              <a:off x="6496050" y="3024188"/>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dirty="0"/>
                <a:t>network</a:t>
              </a:r>
            </a:p>
          </p:txBody>
        </p:sp>
        <p:sp>
          <p:nvSpPr>
            <p:cNvPr id="43" name="Oval 53">
              <a:extLst>
                <a:ext uri="{FF2B5EF4-FFF2-40B4-BE49-F238E27FC236}">
                  <a16:creationId xmlns:a16="http://schemas.microsoft.com/office/drawing/2014/main" id="{8C97FF8D-AFA2-4023-81F4-CB662829D859}"/>
                </a:ext>
              </a:extLst>
            </p:cNvPr>
            <p:cNvSpPr>
              <a:spLocks noChangeArrowheads="1"/>
            </p:cNvSpPr>
            <p:nvPr/>
          </p:nvSpPr>
          <p:spPr bwMode="auto">
            <a:xfrm>
              <a:off x="6451600" y="2241550"/>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400">
                  <a:latin typeface="Arial" charset="0"/>
                  <a:ea typeface="ＭＳ Ｐゴシック" charset="0"/>
                </a:rPr>
                <a:t>P2</a:t>
              </a:r>
            </a:p>
          </p:txBody>
        </p:sp>
        <p:sp>
          <p:nvSpPr>
            <p:cNvPr id="44" name="Freeform 54">
              <a:extLst>
                <a:ext uri="{FF2B5EF4-FFF2-40B4-BE49-F238E27FC236}">
                  <a16:creationId xmlns:a16="http://schemas.microsoft.com/office/drawing/2014/main" id="{813A1B45-AE89-4B51-8178-90A1C556132C}"/>
                </a:ext>
              </a:extLst>
            </p:cNvPr>
            <p:cNvSpPr>
              <a:spLocks/>
            </p:cNvSpPr>
            <p:nvPr/>
          </p:nvSpPr>
          <p:spPr bwMode="auto">
            <a:xfrm>
              <a:off x="8026400" y="1924050"/>
              <a:ext cx="504825" cy="2133600"/>
            </a:xfrm>
            <a:custGeom>
              <a:avLst/>
              <a:gdLst>
                <a:gd name="T0" fmla="*/ 2147483647 w 318"/>
                <a:gd name="T1" fmla="*/ 2147483647 h 1344"/>
                <a:gd name="T2" fmla="*/ 2147483647 w 318"/>
                <a:gd name="T3" fmla="*/ 0 h 1344"/>
                <a:gd name="T4" fmla="*/ 0 w 318"/>
                <a:gd name="T5" fmla="*/ 2147483647 h 1344"/>
                <a:gd name="T6" fmla="*/ 2147483647 w 318"/>
                <a:gd name="T7" fmla="*/ 2147483647 h 1344"/>
                <a:gd name="T8" fmla="*/ 2147483647 w 318"/>
                <a:gd name="T9" fmla="*/ 2147483647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grpSp>
          <p:nvGrpSpPr>
            <p:cNvPr id="45" name="Group 76">
              <a:extLst>
                <a:ext uri="{FF2B5EF4-FFF2-40B4-BE49-F238E27FC236}">
                  <a16:creationId xmlns:a16="http://schemas.microsoft.com/office/drawing/2014/main" id="{4B844EF8-296E-48C0-BED9-F7FBA00A4F15}"/>
                </a:ext>
              </a:extLst>
            </p:cNvPr>
            <p:cNvGrpSpPr>
              <a:grpSpLocks/>
            </p:cNvGrpSpPr>
            <p:nvPr/>
          </p:nvGrpSpPr>
          <p:grpSpPr bwMode="auto">
            <a:xfrm>
              <a:off x="1820862" y="5170471"/>
              <a:ext cx="2455863" cy="790572"/>
              <a:chOff x="1082" y="3697"/>
              <a:chExt cx="1547" cy="498"/>
            </a:xfrm>
          </p:grpSpPr>
          <p:sp>
            <p:nvSpPr>
              <p:cNvPr id="143" name="Rectangle 77">
                <a:extLst>
                  <a:ext uri="{FF2B5EF4-FFF2-40B4-BE49-F238E27FC236}">
                    <a16:creationId xmlns:a16="http://schemas.microsoft.com/office/drawing/2014/main" id="{71EF6C9F-70E7-4072-9279-53C1D5EA8674}"/>
                  </a:ext>
                </a:extLst>
              </p:cNvPr>
              <p:cNvSpPr>
                <a:spLocks noChangeArrowheads="1"/>
              </p:cNvSpPr>
              <p:nvPr/>
            </p:nvSpPr>
            <p:spPr bwMode="auto">
              <a:xfrm>
                <a:off x="1553" y="3697"/>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44" name="Line 78">
                <a:extLst>
                  <a:ext uri="{FF2B5EF4-FFF2-40B4-BE49-F238E27FC236}">
                    <a16:creationId xmlns:a16="http://schemas.microsoft.com/office/drawing/2014/main" id="{E3A6CEB7-3BD6-48CF-A2BD-8CD1B96459C0}"/>
                  </a:ext>
                </a:extLst>
              </p:cNvPr>
              <p:cNvSpPr>
                <a:spLocks noChangeShapeType="1"/>
              </p:cNvSpPr>
              <p:nvPr/>
            </p:nvSpPr>
            <p:spPr bwMode="auto">
              <a:xfrm flipV="1">
                <a:off x="2179" y="3770"/>
                <a:ext cx="175"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sp>
            <p:nvSpPr>
              <p:cNvPr id="145" name="Text Box 79">
                <a:extLst>
                  <a:ext uri="{FF2B5EF4-FFF2-40B4-BE49-F238E27FC236}">
                    <a16:creationId xmlns:a16="http://schemas.microsoft.com/office/drawing/2014/main" id="{DF34D724-4902-4331-8D7B-B96F244DC26A}"/>
                  </a:ext>
                </a:extLst>
              </p:cNvPr>
              <p:cNvSpPr txBox="1">
                <a:spLocks noChangeArrowheads="1"/>
              </p:cNvSpPr>
              <p:nvPr/>
            </p:nvSpPr>
            <p:spPr bwMode="auto">
              <a:xfrm>
                <a:off x="1082" y="3840"/>
                <a:ext cx="1547" cy="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5000"/>
                  </a:lnSpc>
                  <a:defRPr/>
                </a:pPr>
                <a:r>
                  <a:rPr lang="en-US" sz="1800" dirty="0"/>
                  <a:t>source </a:t>
                </a:r>
                <a:r>
                  <a:rPr lang="en-US" sz="1800" dirty="0" err="1"/>
                  <a:t>IP,port</a:t>
                </a:r>
                <a:r>
                  <a:rPr lang="en-US" sz="1800" dirty="0"/>
                  <a:t>: A,9157</a:t>
                </a:r>
              </a:p>
              <a:p>
                <a:pPr>
                  <a:lnSpc>
                    <a:spcPct val="85000"/>
                  </a:lnSpc>
                  <a:defRPr/>
                </a:pPr>
                <a:r>
                  <a:rPr lang="en-US" sz="1800" dirty="0" err="1"/>
                  <a:t>dest</a:t>
                </a:r>
                <a:r>
                  <a:rPr lang="en-US" sz="1800" dirty="0"/>
                  <a:t> IP, port: B,80</a:t>
                </a:r>
              </a:p>
            </p:txBody>
          </p:sp>
        </p:grpSp>
        <p:grpSp>
          <p:nvGrpSpPr>
            <p:cNvPr id="46" name="Group 80">
              <a:extLst>
                <a:ext uri="{FF2B5EF4-FFF2-40B4-BE49-F238E27FC236}">
                  <a16:creationId xmlns:a16="http://schemas.microsoft.com/office/drawing/2014/main" id="{924788D3-BA73-4B27-A12C-33707DDB7162}"/>
                </a:ext>
              </a:extLst>
            </p:cNvPr>
            <p:cNvGrpSpPr>
              <a:grpSpLocks/>
            </p:cNvGrpSpPr>
            <p:nvPr/>
          </p:nvGrpSpPr>
          <p:grpSpPr bwMode="auto">
            <a:xfrm>
              <a:off x="1666876" y="4437070"/>
              <a:ext cx="2339976" cy="747714"/>
              <a:chOff x="2741" y="3723"/>
              <a:chExt cx="1474" cy="471"/>
            </a:xfrm>
          </p:grpSpPr>
          <p:sp>
            <p:nvSpPr>
              <p:cNvPr id="140" name="Rectangle 81">
                <a:extLst>
                  <a:ext uri="{FF2B5EF4-FFF2-40B4-BE49-F238E27FC236}">
                    <a16:creationId xmlns:a16="http://schemas.microsoft.com/office/drawing/2014/main" id="{F604192F-08AE-4F66-8524-9089D8D6AE73}"/>
                  </a:ext>
                </a:extLst>
              </p:cNvPr>
              <p:cNvSpPr>
                <a:spLocks noChangeArrowheads="1"/>
              </p:cNvSpPr>
              <p:nvPr/>
            </p:nvSpPr>
            <p:spPr bwMode="auto">
              <a:xfrm>
                <a:off x="2859" y="3723"/>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41" name="Line 82">
                <a:extLst>
                  <a:ext uri="{FF2B5EF4-FFF2-40B4-BE49-F238E27FC236}">
                    <a16:creationId xmlns:a16="http://schemas.microsoft.com/office/drawing/2014/main" id="{7F38820F-0821-4279-8635-DE2AC0D2D664}"/>
                  </a:ext>
                </a:extLst>
              </p:cNvPr>
              <p:cNvSpPr>
                <a:spLocks noChangeShapeType="1"/>
              </p:cNvSpPr>
              <p:nvPr/>
            </p:nvSpPr>
            <p:spPr bwMode="auto">
              <a:xfrm flipV="1">
                <a:off x="2741" y="3810"/>
                <a:ext cx="175" cy="0"/>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sp>
            <p:nvSpPr>
              <p:cNvPr id="142" name="Text Box 83">
                <a:extLst>
                  <a:ext uri="{FF2B5EF4-FFF2-40B4-BE49-F238E27FC236}">
                    <a16:creationId xmlns:a16="http://schemas.microsoft.com/office/drawing/2014/main" id="{F40C90DA-CF61-4087-B013-A144C5A129E9}"/>
                  </a:ext>
                </a:extLst>
              </p:cNvPr>
              <p:cNvSpPr txBox="1">
                <a:spLocks noChangeArrowheads="1"/>
              </p:cNvSpPr>
              <p:nvPr/>
            </p:nvSpPr>
            <p:spPr bwMode="auto">
              <a:xfrm>
                <a:off x="2816" y="3839"/>
                <a:ext cx="1399" cy="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5000"/>
                  </a:lnSpc>
                  <a:defRPr/>
                </a:pPr>
                <a:r>
                  <a:rPr lang="en-US" sz="1800" dirty="0"/>
                  <a:t>source </a:t>
                </a:r>
                <a:r>
                  <a:rPr lang="en-US" sz="1800" dirty="0" err="1"/>
                  <a:t>IP,port</a:t>
                </a:r>
                <a:r>
                  <a:rPr lang="en-US" sz="1800" dirty="0"/>
                  <a:t>: B,80</a:t>
                </a:r>
              </a:p>
              <a:p>
                <a:pPr>
                  <a:lnSpc>
                    <a:spcPct val="85000"/>
                  </a:lnSpc>
                  <a:defRPr/>
                </a:pPr>
                <a:r>
                  <a:rPr lang="en-US" sz="1800" dirty="0" err="1"/>
                  <a:t>dest</a:t>
                </a:r>
                <a:r>
                  <a:rPr lang="en-US" sz="1800" dirty="0"/>
                  <a:t> </a:t>
                </a:r>
                <a:r>
                  <a:rPr lang="en-US" sz="1800" dirty="0" err="1"/>
                  <a:t>IP,port</a:t>
                </a:r>
                <a:r>
                  <a:rPr lang="en-US" sz="1800" dirty="0"/>
                  <a:t>: A,9157</a:t>
                </a:r>
              </a:p>
            </p:txBody>
          </p:sp>
        </p:grpSp>
        <p:sp>
          <p:nvSpPr>
            <p:cNvPr id="47" name="Text Box 93">
              <a:extLst>
                <a:ext uri="{FF2B5EF4-FFF2-40B4-BE49-F238E27FC236}">
                  <a16:creationId xmlns:a16="http://schemas.microsoft.com/office/drawing/2014/main" id="{BF7D0D9E-EBAC-4741-8F47-74DDE88A1179}"/>
                </a:ext>
              </a:extLst>
            </p:cNvPr>
            <p:cNvSpPr txBox="1">
              <a:spLocks noChangeArrowheads="1"/>
            </p:cNvSpPr>
            <p:nvPr/>
          </p:nvSpPr>
          <p:spPr bwMode="auto">
            <a:xfrm flipH="1">
              <a:off x="-177828" y="4385629"/>
              <a:ext cx="1701857"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a:lnSpc>
                  <a:spcPct val="80000"/>
                </a:lnSpc>
                <a:defRPr/>
              </a:pPr>
              <a:r>
                <a:rPr lang="en-US" sz="2000" dirty="0">
                  <a:latin typeface="Gill Sans MT" charset="0"/>
                </a:rPr>
                <a:t>host: IP address A</a:t>
              </a:r>
            </a:p>
          </p:txBody>
        </p:sp>
        <p:sp>
          <p:nvSpPr>
            <p:cNvPr id="48" name="Text Box 94">
              <a:extLst>
                <a:ext uri="{FF2B5EF4-FFF2-40B4-BE49-F238E27FC236}">
                  <a16:creationId xmlns:a16="http://schemas.microsoft.com/office/drawing/2014/main" id="{62B79766-B42E-4932-A304-6ED3D7C09CD4}"/>
                </a:ext>
              </a:extLst>
            </p:cNvPr>
            <p:cNvSpPr txBox="1">
              <a:spLocks noChangeArrowheads="1"/>
            </p:cNvSpPr>
            <p:nvPr/>
          </p:nvSpPr>
          <p:spPr bwMode="auto">
            <a:xfrm flipH="1">
              <a:off x="7836561" y="4327129"/>
              <a:ext cx="1498077"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a:lnSpc>
                  <a:spcPct val="80000"/>
                </a:lnSpc>
                <a:defRPr/>
              </a:pPr>
              <a:r>
                <a:rPr lang="en-US" sz="2000" dirty="0">
                  <a:latin typeface="Gill Sans MT" charset="0"/>
                </a:rPr>
                <a:t>host: IP address C</a:t>
              </a:r>
            </a:p>
          </p:txBody>
        </p:sp>
        <p:sp>
          <p:nvSpPr>
            <p:cNvPr id="49" name="Line 96">
              <a:extLst>
                <a:ext uri="{FF2B5EF4-FFF2-40B4-BE49-F238E27FC236}">
                  <a16:creationId xmlns:a16="http://schemas.microsoft.com/office/drawing/2014/main" id="{E01F004E-756E-4CA1-8706-54D2DA79FC0F}"/>
                </a:ext>
              </a:extLst>
            </p:cNvPr>
            <p:cNvSpPr>
              <a:spLocks noChangeShapeType="1"/>
            </p:cNvSpPr>
            <p:nvPr/>
          </p:nvSpPr>
          <p:spPr bwMode="auto">
            <a:xfrm>
              <a:off x="3354388" y="3432175"/>
              <a:ext cx="2233612"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sp>
          <p:nvSpPr>
            <p:cNvPr id="50" name="Line 97">
              <a:extLst>
                <a:ext uri="{FF2B5EF4-FFF2-40B4-BE49-F238E27FC236}">
                  <a16:creationId xmlns:a16="http://schemas.microsoft.com/office/drawing/2014/main" id="{74E37876-EA93-4FB3-85F9-FBBDA600E346}"/>
                </a:ext>
              </a:extLst>
            </p:cNvPr>
            <p:cNvSpPr>
              <a:spLocks noChangeShapeType="1"/>
            </p:cNvSpPr>
            <p:nvPr/>
          </p:nvSpPr>
          <p:spPr bwMode="auto">
            <a:xfrm>
              <a:off x="3370263" y="3130550"/>
              <a:ext cx="2233612"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sp>
          <p:nvSpPr>
            <p:cNvPr id="51" name="Text Box 26">
              <a:extLst>
                <a:ext uri="{FF2B5EF4-FFF2-40B4-BE49-F238E27FC236}">
                  <a16:creationId xmlns:a16="http://schemas.microsoft.com/office/drawing/2014/main" id="{36298FDA-387C-4506-B9DD-83C3880EFF51}"/>
                </a:ext>
              </a:extLst>
            </p:cNvPr>
            <p:cNvSpPr txBox="1">
              <a:spLocks noChangeArrowheads="1"/>
            </p:cNvSpPr>
            <p:nvPr/>
          </p:nvSpPr>
          <p:spPr bwMode="auto">
            <a:xfrm>
              <a:off x="3757613" y="2795588"/>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algn="ctr">
                <a:lnSpc>
                  <a:spcPct val="110000"/>
                </a:lnSpc>
              </a:pPr>
              <a:r>
                <a:rPr lang="en-US" altLang="zh-CN" sz="1800"/>
                <a:t>network</a:t>
              </a:r>
            </a:p>
          </p:txBody>
        </p:sp>
        <p:sp>
          <p:nvSpPr>
            <p:cNvPr id="52" name="Line 99">
              <a:extLst>
                <a:ext uri="{FF2B5EF4-FFF2-40B4-BE49-F238E27FC236}">
                  <a16:creationId xmlns:a16="http://schemas.microsoft.com/office/drawing/2014/main" id="{AA2DF23F-E524-4DD8-AE0C-78300B3C2042}"/>
                </a:ext>
              </a:extLst>
            </p:cNvPr>
            <p:cNvSpPr>
              <a:spLocks noChangeShapeType="1"/>
            </p:cNvSpPr>
            <p:nvPr/>
          </p:nvSpPr>
          <p:spPr bwMode="auto">
            <a:xfrm>
              <a:off x="3373438" y="2808288"/>
              <a:ext cx="2233612"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sp>
          <p:nvSpPr>
            <p:cNvPr id="53" name="Line 100">
              <a:extLst>
                <a:ext uri="{FF2B5EF4-FFF2-40B4-BE49-F238E27FC236}">
                  <a16:creationId xmlns:a16="http://schemas.microsoft.com/office/drawing/2014/main" id="{8BE835EA-C373-4B67-BF4E-2DB17688352B}"/>
                </a:ext>
              </a:extLst>
            </p:cNvPr>
            <p:cNvSpPr>
              <a:spLocks noChangeShapeType="1"/>
            </p:cNvSpPr>
            <p:nvPr/>
          </p:nvSpPr>
          <p:spPr bwMode="auto">
            <a:xfrm>
              <a:off x="3376613" y="2486025"/>
              <a:ext cx="2233612"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grpSp>
          <p:nvGrpSpPr>
            <p:cNvPr id="54" name="Group 101">
              <a:extLst>
                <a:ext uri="{FF2B5EF4-FFF2-40B4-BE49-F238E27FC236}">
                  <a16:creationId xmlns:a16="http://schemas.microsoft.com/office/drawing/2014/main" id="{7131F727-23B8-497E-9E14-9727C5C40AFF}"/>
                </a:ext>
              </a:extLst>
            </p:cNvPr>
            <p:cNvGrpSpPr>
              <a:grpSpLocks/>
            </p:cNvGrpSpPr>
            <p:nvPr/>
          </p:nvGrpSpPr>
          <p:grpSpPr bwMode="auto">
            <a:xfrm>
              <a:off x="3552825" y="2347913"/>
              <a:ext cx="473075" cy="228600"/>
              <a:chOff x="1287" y="2524"/>
              <a:chExt cx="260" cy="100"/>
            </a:xfrm>
          </p:grpSpPr>
          <p:sp>
            <p:nvSpPr>
              <p:cNvPr id="136" name="Rectangle 102">
                <a:extLst>
                  <a:ext uri="{FF2B5EF4-FFF2-40B4-BE49-F238E27FC236}">
                    <a16:creationId xmlns:a16="http://schemas.microsoft.com/office/drawing/2014/main" id="{FE1D3BE0-B753-42BE-A3C1-9C99059E8F3D}"/>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37" name="Rectangle 103">
                <a:extLst>
                  <a:ext uri="{FF2B5EF4-FFF2-40B4-BE49-F238E27FC236}">
                    <a16:creationId xmlns:a16="http://schemas.microsoft.com/office/drawing/2014/main" id="{D0465D67-47C8-46A6-8F95-20E02E2BEA40}"/>
                  </a:ext>
                </a:extLst>
              </p:cNvPr>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38" name="Rectangle 104">
                <a:extLst>
                  <a:ext uri="{FF2B5EF4-FFF2-40B4-BE49-F238E27FC236}">
                    <a16:creationId xmlns:a16="http://schemas.microsoft.com/office/drawing/2014/main" id="{FABDF849-F287-40A5-B7B5-E371C718B9AD}"/>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39" name="Rectangle 105">
                <a:extLst>
                  <a:ext uri="{FF2B5EF4-FFF2-40B4-BE49-F238E27FC236}">
                    <a16:creationId xmlns:a16="http://schemas.microsoft.com/office/drawing/2014/main" id="{18E48FC4-C791-4F64-8833-18484A10EE9C}"/>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sp>
          <p:nvSpPr>
            <p:cNvPr id="55" name="Oval 106">
              <a:extLst>
                <a:ext uri="{FF2B5EF4-FFF2-40B4-BE49-F238E27FC236}">
                  <a16:creationId xmlns:a16="http://schemas.microsoft.com/office/drawing/2014/main" id="{916AA4A1-C09B-434E-810B-0C69F6B2BC46}"/>
                </a:ext>
              </a:extLst>
            </p:cNvPr>
            <p:cNvSpPr>
              <a:spLocks noChangeArrowheads="1"/>
            </p:cNvSpPr>
            <p:nvPr/>
          </p:nvSpPr>
          <p:spPr bwMode="auto">
            <a:xfrm>
              <a:off x="4864100" y="2019300"/>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400">
                  <a:latin typeface="Arial" charset="0"/>
                  <a:ea typeface="ＭＳ Ｐゴシック" charset="0"/>
                </a:rPr>
                <a:t>P6</a:t>
              </a:r>
            </a:p>
          </p:txBody>
        </p:sp>
        <p:sp>
          <p:nvSpPr>
            <p:cNvPr id="56" name="Oval 112">
              <a:extLst>
                <a:ext uri="{FF2B5EF4-FFF2-40B4-BE49-F238E27FC236}">
                  <a16:creationId xmlns:a16="http://schemas.microsoft.com/office/drawing/2014/main" id="{5315EC85-F2C0-4C59-AE80-B300F1E62994}"/>
                </a:ext>
              </a:extLst>
            </p:cNvPr>
            <p:cNvSpPr>
              <a:spLocks noChangeArrowheads="1"/>
            </p:cNvSpPr>
            <p:nvPr/>
          </p:nvSpPr>
          <p:spPr bwMode="auto">
            <a:xfrm>
              <a:off x="4192588" y="2017713"/>
              <a:ext cx="598487"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400">
                  <a:latin typeface="Arial" charset="0"/>
                  <a:ea typeface="ＭＳ Ｐゴシック" charset="0"/>
                </a:rPr>
                <a:t>P5</a:t>
              </a:r>
            </a:p>
          </p:txBody>
        </p:sp>
        <p:grpSp>
          <p:nvGrpSpPr>
            <p:cNvPr id="57" name="Group 118">
              <a:extLst>
                <a:ext uri="{FF2B5EF4-FFF2-40B4-BE49-F238E27FC236}">
                  <a16:creationId xmlns:a16="http://schemas.microsoft.com/office/drawing/2014/main" id="{41024457-EE89-451D-8040-162DF28D86F4}"/>
                </a:ext>
              </a:extLst>
            </p:cNvPr>
            <p:cNvGrpSpPr>
              <a:grpSpLocks/>
            </p:cNvGrpSpPr>
            <p:nvPr/>
          </p:nvGrpSpPr>
          <p:grpSpPr bwMode="auto">
            <a:xfrm>
              <a:off x="4257675" y="2352675"/>
              <a:ext cx="473075" cy="228600"/>
              <a:chOff x="1287" y="2524"/>
              <a:chExt cx="260" cy="100"/>
            </a:xfrm>
          </p:grpSpPr>
          <p:sp>
            <p:nvSpPr>
              <p:cNvPr id="132" name="Rectangle 119">
                <a:extLst>
                  <a:ext uri="{FF2B5EF4-FFF2-40B4-BE49-F238E27FC236}">
                    <a16:creationId xmlns:a16="http://schemas.microsoft.com/office/drawing/2014/main" id="{9F85DFA6-A42D-449E-BE63-0E42E3DC3704}"/>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33" name="Rectangle 120">
                <a:extLst>
                  <a:ext uri="{FF2B5EF4-FFF2-40B4-BE49-F238E27FC236}">
                    <a16:creationId xmlns:a16="http://schemas.microsoft.com/office/drawing/2014/main" id="{6313DA66-7541-4C48-A1AC-81C0AA583EB9}"/>
                  </a:ext>
                </a:extLst>
              </p:cNvPr>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34" name="Rectangle 121">
                <a:extLst>
                  <a:ext uri="{FF2B5EF4-FFF2-40B4-BE49-F238E27FC236}">
                    <a16:creationId xmlns:a16="http://schemas.microsoft.com/office/drawing/2014/main" id="{7EC07E50-C182-4114-A7D3-FAD47AE05825}"/>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35" name="Rectangle 122">
                <a:extLst>
                  <a:ext uri="{FF2B5EF4-FFF2-40B4-BE49-F238E27FC236}">
                    <a16:creationId xmlns:a16="http://schemas.microsoft.com/office/drawing/2014/main" id="{63D7B295-EDF2-4B03-AEE9-9E5A99C51765}"/>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grpSp>
          <p:nvGrpSpPr>
            <p:cNvPr id="58" name="Group 123">
              <a:extLst>
                <a:ext uri="{FF2B5EF4-FFF2-40B4-BE49-F238E27FC236}">
                  <a16:creationId xmlns:a16="http://schemas.microsoft.com/office/drawing/2014/main" id="{5AC507CD-03CC-4D56-B3B3-9EBE90CC4198}"/>
                </a:ext>
              </a:extLst>
            </p:cNvPr>
            <p:cNvGrpSpPr>
              <a:grpSpLocks/>
            </p:cNvGrpSpPr>
            <p:nvPr/>
          </p:nvGrpSpPr>
          <p:grpSpPr bwMode="auto">
            <a:xfrm>
              <a:off x="4929188" y="2357438"/>
              <a:ext cx="473075" cy="228600"/>
              <a:chOff x="1287" y="2524"/>
              <a:chExt cx="260" cy="100"/>
            </a:xfrm>
          </p:grpSpPr>
          <p:sp>
            <p:nvSpPr>
              <p:cNvPr id="128" name="Rectangle 124">
                <a:extLst>
                  <a:ext uri="{FF2B5EF4-FFF2-40B4-BE49-F238E27FC236}">
                    <a16:creationId xmlns:a16="http://schemas.microsoft.com/office/drawing/2014/main" id="{451FA954-5F75-45AA-9449-884C71B2C841}"/>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29" name="Rectangle 125">
                <a:extLst>
                  <a:ext uri="{FF2B5EF4-FFF2-40B4-BE49-F238E27FC236}">
                    <a16:creationId xmlns:a16="http://schemas.microsoft.com/office/drawing/2014/main" id="{226EC49B-46A6-4CD2-9FA0-64D880C9EA0F}"/>
                  </a:ext>
                </a:extLst>
              </p:cNvPr>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30" name="Rectangle 126">
                <a:extLst>
                  <a:ext uri="{FF2B5EF4-FFF2-40B4-BE49-F238E27FC236}">
                    <a16:creationId xmlns:a16="http://schemas.microsoft.com/office/drawing/2014/main" id="{E99CFA7F-BA6D-4FEB-A134-2F6C6D2BC00A}"/>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31" name="Rectangle 127">
                <a:extLst>
                  <a:ext uri="{FF2B5EF4-FFF2-40B4-BE49-F238E27FC236}">
                    <a16:creationId xmlns:a16="http://schemas.microsoft.com/office/drawing/2014/main" id="{06044474-44F0-43C8-8FE9-95F4FA6C535F}"/>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sp>
          <p:nvSpPr>
            <p:cNvPr id="59" name="Line 133">
              <a:extLst>
                <a:ext uri="{FF2B5EF4-FFF2-40B4-BE49-F238E27FC236}">
                  <a16:creationId xmlns:a16="http://schemas.microsoft.com/office/drawing/2014/main" id="{05D7C919-C29D-4564-8A3A-42CD05F2FACE}"/>
                </a:ext>
              </a:extLst>
            </p:cNvPr>
            <p:cNvSpPr>
              <a:spLocks noChangeShapeType="1"/>
            </p:cNvSpPr>
            <p:nvPr/>
          </p:nvSpPr>
          <p:spPr bwMode="auto">
            <a:xfrm>
              <a:off x="6362700" y="3648075"/>
              <a:ext cx="163830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sp>
          <p:nvSpPr>
            <p:cNvPr id="60" name="Line 134">
              <a:extLst>
                <a:ext uri="{FF2B5EF4-FFF2-40B4-BE49-F238E27FC236}">
                  <a16:creationId xmlns:a16="http://schemas.microsoft.com/office/drawing/2014/main" id="{FC0C4C89-582B-4A07-B33A-5A9B78FC122A}"/>
                </a:ext>
              </a:extLst>
            </p:cNvPr>
            <p:cNvSpPr>
              <a:spLocks noChangeShapeType="1"/>
            </p:cNvSpPr>
            <p:nvPr/>
          </p:nvSpPr>
          <p:spPr bwMode="auto">
            <a:xfrm>
              <a:off x="6353175" y="3352800"/>
              <a:ext cx="163830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sp>
          <p:nvSpPr>
            <p:cNvPr id="61" name="Line 135">
              <a:extLst>
                <a:ext uri="{FF2B5EF4-FFF2-40B4-BE49-F238E27FC236}">
                  <a16:creationId xmlns:a16="http://schemas.microsoft.com/office/drawing/2014/main" id="{4BFA292B-58D6-4476-B3D7-E75F98C0C381}"/>
                </a:ext>
              </a:extLst>
            </p:cNvPr>
            <p:cNvSpPr>
              <a:spLocks noChangeShapeType="1"/>
            </p:cNvSpPr>
            <p:nvPr/>
          </p:nvSpPr>
          <p:spPr bwMode="auto">
            <a:xfrm>
              <a:off x="6353175" y="3057525"/>
              <a:ext cx="163830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sp>
          <p:nvSpPr>
            <p:cNvPr id="62" name="Line 136">
              <a:extLst>
                <a:ext uri="{FF2B5EF4-FFF2-40B4-BE49-F238E27FC236}">
                  <a16:creationId xmlns:a16="http://schemas.microsoft.com/office/drawing/2014/main" id="{0CBC9986-BD39-4B69-9B88-C43406CCD76C}"/>
                </a:ext>
              </a:extLst>
            </p:cNvPr>
            <p:cNvSpPr>
              <a:spLocks noChangeShapeType="1"/>
            </p:cNvSpPr>
            <p:nvPr/>
          </p:nvSpPr>
          <p:spPr bwMode="auto">
            <a:xfrm>
              <a:off x="6353175" y="2752725"/>
              <a:ext cx="1638300"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grpSp>
          <p:nvGrpSpPr>
            <p:cNvPr id="63" name="Group 128">
              <a:extLst>
                <a:ext uri="{FF2B5EF4-FFF2-40B4-BE49-F238E27FC236}">
                  <a16:creationId xmlns:a16="http://schemas.microsoft.com/office/drawing/2014/main" id="{0CE4E364-9A81-4799-9A0D-4B654D8BDC36}"/>
                </a:ext>
              </a:extLst>
            </p:cNvPr>
            <p:cNvGrpSpPr>
              <a:grpSpLocks/>
            </p:cNvGrpSpPr>
            <p:nvPr/>
          </p:nvGrpSpPr>
          <p:grpSpPr bwMode="auto">
            <a:xfrm>
              <a:off x="6505575" y="2579688"/>
              <a:ext cx="473075" cy="228600"/>
              <a:chOff x="1287" y="2524"/>
              <a:chExt cx="260" cy="100"/>
            </a:xfrm>
          </p:grpSpPr>
          <p:sp>
            <p:nvSpPr>
              <p:cNvPr id="124" name="Rectangle 129">
                <a:extLst>
                  <a:ext uri="{FF2B5EF4-FFF2-40B4-BE49-F238E27FC236}">
                    <a16:creationId xmlns:a16="http://schemas.microsoft.com/office/drawing/2014/main" id="{40ECDDF9-EF44-43B7-8B48-44CCD40640DE}"/>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25" name="Rectangle 130">
                <a:extLst>
                  <a:ext uri="{FF2B5EF4-FFF2-40B4-BE49-F238E27FC236}">
                    <a16:creationId xmlns:a16="http://schemas.microsoft.com/office/drawing/2014/main" id="{0DACC592-1C2D-4DBA-9873-C905DD5C4DA5}"/>
                  </a:ext>
                </a:extLst>
              </p:cNvPr>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26" name="Rectangle 131">
                <a:extLst>
                  <a:ext uri="{FF2B5EF4-FFF2-40B4-BE49-F238E27FC236}">
                    <a16:creationId xmlns:a16="http://schemas.microsoft.com/office/drawing/2014/main" id="{29D7D51E-6A2A-4EE5-95B8-46925A73417D}"/>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27" name="Rectangle 132">
                <a:extLst>
                  <a:ext uri="{FF2B5EF4-FFF2-40B4-BE49-F238E27FC236}">
                    <a16:creationId xmlns:a16="http://schemas.microsoft.com/office/drawing/2014/main" id="{64A0298D-69B8-4704-9C5A-E97ED508E1F6}"/>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grpSp>
          <p:nvGrpSpPr>
            <p:cNvPr id="64" name="Group 137">
              <a:extLst>
                <a:ext uri="{FF2B5EF4-FFF2-40B4-BE49-F238E27FC236}">
                  <a16:creationId xmlns:a16="http://schemas.microsoft.com/office/drawing/2014/main" id="{C942774D-A322-4FD4-9935-F2CAA9C31D77}"/>
                </a:ext>
              </a:extLst>
            </p:cNvPr>
            <p:cNvGrpSpPr>
              <a:grpSpLocks/>
            </p:cNvGrpSpPr>
            <p:nvPr/>
          </p:nvGrpSpPr>
          <p:grpSpPr bwMode="auto">
            <a:xfrm>
              <a:off x="7300913" y="2570163"/>
              <a:ext cx="473075" cy="228600"/>
              <a:chOff x="1287" y="2524"/>
              <a:chExt cx="260" cy="100"/>
            </a:xfrm>
          </p:grpSpPr>
          <p:sp>
            <p:nvSpPr>
              <p:cNvPr id="120" name="Rectangle 138">
                <a:extLst>
                  <a:ext uri="{FF2B5EF4-FFF2-40B4-BE49-F238E27FC236}">
                    <a16:creationId xmlns:a16="http://schemas.microsoft.com/office/drawing/2014/main" id="{52FE24CD-4286-43FB-902A-55EFBC889B10}"/>
                  </a:ext>
                </a:extLst>
              </p:cNvPr>
              <p:cNvSpPr>
                <a:spLocks noChangeArrowheads="1"/>
              </p:cNvSpPr>
              <p:nvPr/>
            </p:nvSpPr>
            <p:spPr bwMode="auto">
              <a:xfrm>
                <a:off x="1287" y="2524"/>
                <a:ext cx="260" cy="1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21" name="Rectangle 139">
                <a:extLst>
                  <a:ext uri="{FF2B5EF4-FFF2-40B4-BE49-F238E27FC236}">
                    <a16:creationId xmlns:a16="http://schemas.microsoft.com/office/drawing/2014/main" id="{A05BA59C-06D8-4252-A4D9-033D06D422C3}"/>
                  </a:ext>
                </a:extLst>
              </p:cNvPr>
              <p:cNvSpPr>
                <a:spLocks noChangeArrowheads="1"/>
              </p:cNvSpPr>
              <p:nvPr/>
            </p:nvSpPr>
            <p:spPr bwMode="auto">
              <a:xfrm>
                <a:off x="1338" y="2537"/>
                <a:ext cx="155" cy="76"/>
              </a:xfrm>
              <a:prstGeom prst="rect">
                <a:avLst/>
              </a:prstGeom>
              <a:solidFill>
                <a:schemeClr val="bg1"/>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22" name="Rectangle 140">
                <a:extLst>
                  <a:ext uri="{FF2B5EF4-FFF2-40B4-BE49-F238E27FC236}">
                    <a16:creationId xmlns:a16="http://schemas.microsoft.com/office/drawing/2014/main" id="{B7A0CEFA-2E27-4444-8AFC-C563462773E2}"/>
                  </a:ext>
                </a:extLst>
              </p:cNvPr>
              <p:cNvSpPr>
                <a:spLocks noChangeArrowheads="1"/>
              </p:cNvSpPr>
              <p:nvPr/>
            </p:nvSpPr>
            <p:spPr bwMode="auto">
              <a:xfrm>
                <a:off x="1503" y="2582"/>
                <a:ext cx="27" cy="26"/>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23" name="Rectangle 141">
                <a:extLst>
                  <a:ext uri="{FF2B5EF4-FFF2-40B4-BE49-F238E27FC236}">
                    <a16:creationId xmlns:a16="http://schemas.microsoft.com/office/drawing/2014/main" id="{F43F6F35-35C3-4765-AAE9-BDE416E5FB45}"/>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sp>
          <p:nvSpPr>
            <p:cNvPr id="65" name="Oval 143">
              <a:extLst>
                <a:ext uri="{FF2B5EF4-FFF2-40B4-BE49-F238E27FC236}">
                  <a16:creationId xmlns:a16="http://schemas.microsoft.com/office/drawing/2014/main" id="{CFEB3145-55B4-41A4-BE79-960D03AEBF36}"/>
                </a:ext>
              </a:extLst>
            </p:cNvPr>
            <p:cNvSpPr>
              <a:spLocks noChangeArrowheads="1"/>
            </p:cNvSpPr>
            <p:nvPr/>
          </p:nvSpPr>
          <p:spPr bwMode="auto">
            <a:xfrm>
              <a:off x="7242175" y="2236788"/>
              <a:ext cx="598488"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400">
                  <a:latin typeface="Arial" charset="0"/>
                  <a:ea typeface="ＭＳ Ｐゴシック" charset="0"/>
                </a:rPr>
                <a:t>P3</a:t>
              </a:r>
            </a:p>
          </p:txBody>
        </p:sp>
        <p:sp>
          <p:nvSpPr>
            <p:cNvPr id="66" name="Freeform 144">
              <a:extLst>
                <a:ext uri="{FF2B5EF4-FFF2-40B4-BE49-F238E27FC236}">
                  <a16:creationId xmlns:a16="http://schemas.microsoft.com/office/drawing/2014/main" id="{E233D0A0-BE22-4A57-A57B-8B841B813499}"/>
                </a:ext>
              </a:extLst>
            </p:cNvPr>
            <p:cNvSpPr>
              <a:spLocks/>
            </p:cNvSpPr>
            <p:nvPr/>
          </p:nvSpPr>
          <p:spPr bwMode="auto">
            <a:xfrm>
              <a:off x="1493838" y="2439988"/>
              <a:ext cx="2695575" cy="2695575"/>
            </a:xfrm>
            <a:custGeom>
              <a:avLst/>
              <a:gdLst>
                <a:gd name="T0" fmla="*/ 0 w 1698"/>
                <a:gd name="T1" fmla="*/ 2147483647 h 1698"/>
                <a:gd name="T2" fmla="*/ 0 w 1698"/>
                <a:gd name="T3" fmla="*/ 2147483647 h 1698"/>
                <a:gd name="T4" fmla="*/ 2147483647 w 1698"/>
                <a:gd name="T5" fmla="*/ 2147483647 h 1698"/>
                <a:gd name="T6" fmla="*/ 2147483647 w 1698"/>
                <a:gd name="T7" fmla="*/ 2147483647 h 1698"/>
                <a:gd name="T8" fmla="*/ 2147483647 w 1698"/>
                <a:gd name="T9" fmla="*/ 0 h 16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8" h="1698">
                  <a:moveTo>
                    <a:pt x="0" y="131"/>
                  </a:moveTo>
                  <a:lnTo>
                    <a:pt x="0" y="1698"/>
                  </a:lnTo>
                  <a:lnTo>
                    <a:pt x="1698" y="1690"/>
                  </a:lnTo>
                  <a:lnTo>
                    <a:pt x="1691" y="148"/>
                  </a:lnTo>
                  <a:lnTo>
                    <a:pt x="1443" y="0"/>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sz="2400"/>
            </a:p>
          </p:txBody>
        </p:sp>
        <p:sp>
          <p:nvSpPr>
            <p:cNvPr id="67" name="Freeform 145">
              <a:extLst>
                <a:ext uri="{FF2B5EF4-FFF2-40B4-BE49-F238E27FC236}">
                  <a16:creationId xmlns:a16="http://schemas.microsoft.com/office/drawing/2014/main" id="{D5B6B426-AD29-4B40-ADAD-78F32C2E6826}"/>
                </a:ext>
              </a:extLst>
            </p:cNvPr>
            <p:cNvSpPr>
              <a:spLocks/>
            </p:cNvSpPr>
            <p:nvPr/>
          </p:nvSpPr>
          <p:spPr bwMode="auto">
            <a:xfrm>
              <a:off x="4479925" y="2471738"/>
              <a:ext cx="3089275" cy="3252787"/>
            </a:xfrm>
            <a:custGeom>
              <a:avLst/>
              <a:gdLst>
                <a:gd name="T0" fmla="*/ 0 w 1946"/>
                <a:gd name="T1" fmla="*/ 0 h 1801"/>
                <a:gd name="T2" fmla="*/ 0 w 1946"/>
                <a:gd name="T3" fmla="*/ 2147483647 h 1801"/>
                <a:gd name="T4" fmla="*/ 2147483647 w 1946"/>
                <a:gd name="T5" fmla="*/ 2147483647 h 1801"/>
                <a:gd name="T6" fmla="*/ 2147483647 w 1946"/>
                <a:gd name="T7" fmla="*/ 2147483647 h 18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46" h="1801">
                  <a:moveTo>
                    <a:pt x="0" y="0"/>
                  </a:moveTo>
                  <a:lnTo>
                    <a:pt x="0" y="1801"/>
                  </a:lnTo>
                  <a:lnTo>
                    <a:pt x="1946" y="1794"/>
                  </a:lnTo>
                  <a:lnTo>
                    <a:pt x="1925" y="132"/>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sz="2400"/>
            </a:p>
          </p:txBody>
        </p:sp>
        <p:sp>
          <p:nvSpPr>
            <p:cNvPr id="68" name="Freeform 146">
              <a:extLst>
                <a:ext uri="{FF2B5EF4-FFF2-40B4-BE49-F238E27FC236}">
                  <a16:creationId xmlns:a16="http://schemas.microsoft.com/office/drawing/2014/main" id="{F18D8643-CCF2-45ED-A39A-9FD234E8C3B6}"/>
                </a:ext>
              </a:extLst>
            </p:cNvPr>
            <p:cNvSpPr>
              <a:spLocks/>
            </p:cNvSpPr>
            <p:nvPr/>
          </p:nvSpPr>
          <p:spPr bwMode="auto">
            <a:xfrm>
              <a:off x="5138738" y="2460625"/>
              <a:ext cx="1609725" cy="2465388"/>
            </a:xfrm>
            <a:custGeom>
              <a:avLst/>
              <a:gdLst>
                <a:gd name="T0" fmla="*/ 0 w 1014"/>
                <a:gd name="T1" fmla="*/ 0 h 1480"/>
                <a:gd name="T2" fmla="*/ 0 w 1014"/>
                <a:gd name="T3" fmla="*/ 2147483647 h 1480"/>
                <a:gd name="T4" fmla="*/ 2147483647 w 1014"/>
                <a:gd name="T5" fmla="*/ 2147483647 h 1480"/>
                <a:gd name="T6" fmla="*/ 2147483647 w 1014"/>
                <a:gd name="T7" fmla="*/ 2147483647 h 1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4" h="1480">
                  <a:moveTo>
                    <a:pt x="0" y="0"/>
                  </a:moveTo>
                  <a:lnTo>
                    <a:pt x="0" y="1480"/>
                  </a:lnTo>
                  <a:lnTo>
                    <a:pt x="1014" y="1480"/>
                  </a:lnTo>
                  <a:lnTo>
                    <a:pt x="1014" y="146"/>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sz="2400"/>
            </a:p>
          </p:txBody>
        </p:sp>
        <p:grpSp>
          <p:nvGrpSpPr>
            <p:cNvPr id="69" name="Group 147">
              <a:extLst>
                <a:ext uri="{FF2B5EF4-FFF2-40B4-BE49-F238E27FC236}">
                  <a16:creationId xmlns:a16="http://schemas.microsoft.com/office/drawing/2014/main" id="{45BBE8EA-3698-4C1F-AD41-08D0C69E2025}"/>
                </a:ext>
              </a:extLst>
            </p:cNvPr>
            <p:cNvGrpSpPr>
              <a:grpSpLocks/>
            </p:cNvGrpSpPr>
            <p:nvPr/>
          </p:nvGrpSpPr>
          <p:grpSpPr bwMode="auto">
            <a:xfrm>
              <a:off x="5084763" y="4684691"/>
              <a:ext cx="2455863" cy="804859"/>
              <a:chOff x="2645" y="3750"/>
              <a:chExt cx="1547" cy="507"/>
            </a:xfrm>
          </p:grpSpPr>
          <p:sp>
            <p:nvSpPr>
              <p:cNvPr id="117" name="Rectangle 148">
                <a:extLst>
                  <a:ext uri="{FF2B5EF4-FFF2-40B4-BE49-F238E27FC236}">
                    <a16:creationId xmlns:a16="http://schemas.microsoft.com/office/drawing/2014/main" id="{71ACC736-5E1A-4DCD-B127-C089D138C014}"/>
                  </a:ext>
                </a:extLst>
              </p:cNvPr>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18" name="Line 149">
                <a:extLst>
                  <a:ext uri="{FF2B5EF4-FFF2-40B4-BE49-F238E27FC236}">
                    <a16:creationId xmlns:a16="http://schemas.microsoft.com/office/drawing/2014/main" id="{B8426509-AAB8-4735-918A-F42CB6290647}"/>
                  </a:ext>
                </a:extLst>
              </p:cNvPr>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sp>
            <p:nvSpPr>
              <p:cNvPr id="119" name="Text Box 150">
                <a:extLst>
                  <a:ext uri="{FF2B5EF4-FFF2-40B4-BE49-F238E27FC236}">
                    <a16:creationId xmlns:a16="http://schemas.microsoft.com/office/drawing/2014/main" id="{D8A3FE2F-EFE6-4EAC-BC56-EE550D9FD53F}"/>
                  </a:ext>
                </a:extLst>
              </p:cNvPr>
              <p:cNvSpPr txBox="1">
                <a:spLocks noChangeArrowheads="1"/>
              </p:cNvSpPr>
              <p:nvPr/>
            </p:nvSpPr>
            <p:spPr bwMode="auto">
              <a:xfrm>
                <a:off x="2645" y="3902"/>
                <a:ext cx="1547" cy="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5000"/>
                  </a:lnSpc>
                  <a:defRPr/>
                </a:pPr>
                <a:r>
                  <a:rPr lang="en-US" sz="1800" dirty="0"/>
                  <a:t>source </a:t>
                </a:r>
                <a:r>
                  <a:rPr lang="en-US" sz="1800" dirty="0" err="1"/>
                  <a:t>IP,port</a:t>
                </a:r>
                <a:r>
                  <a:rPr lang="en-US" sz="1800" dirty="0"/>
                  <a:t>: C,5775</a:t>
                </a:r>
              </a:p>
              <a:p>
                <a:pPr>
                  <a:lnSpc>
                    <a:spcPct val="85000"/>
                  </a:lnSpc>
                  <a:defRPr/>
                </a:pPr>
                <a:r>
                  <a:rPr lang="en-US" sz="1800" dirty="0" err="1"/>
                  <a:t>dest</a:t>
                </a:r>
                <a:r>
                  <a:rPr lang="en-US" sz="1800" dirty="0"/>
                  <a:t> </a:t>
                </a:r>
                <a:r>
                  <a:rPr lang="en-US" sz="1800" dirty="0" err="1"/>
                  <a:t>IP,port</a:t>
                </a:r>
                <a:r>
                  <a:rPr lang="en-US" sz="1800" dirty="0"/>
                  <a:t>: B,80</a:t>
                </a:r>
              </a:p>
            </p:txBody>
          </p:sp>
        </p:grpSp>
        <p:grpSp>
          <p:nvGrpSpPr>
            <p:cNvPr id="70" name="Group 151">
              <a:extLst>
                <a:ext uri="{FF2B5EF4-FFF2-40B4-BE49-F238E27FC236}">
                  <a16:creationId xmlns:a16="http://schemas.microsoft.com/office/drawing/2014/main" id="{91EB50C9-A643-4648-A2D8-6904568CF4A3}"/>
                </a:ext>
              </a:extLst>
            </p:cNvPr>
            <p:cNvGrpSpPr>
              <a:grpSpLocks/>
            </p:cNvGrpSpPr>
            <p:nvPr/>
          </p:nvGrpSpPr>
          <p:grpSpPr bwMode="auto">
            <a:xfrm>
              <a:off x="5307014" y="5473718"/>
              <a:ext cx="2570163" cy="819153"/>
              <a:chOff x="2741" y="3750"/>
              <a:chExt cx="1619" cy="516"/>
            </a:xfrm>
          </p:grpSpPr>
          <p:sp>
            <p:nvSpPr>
              <p:cNvPr id="114" name="Rectangle 152">
                <a:extLst>
                  <a:ext uri="{FF2B5EF4-FFF2-40B4-BE49-F238E27FC236}">
                    <a16:creationId xmlns:a16="http://schemas.microsoft.com/office/drawing/2014/main" id="{C3B20620-57A9-4820-A1B8-5CC547CD1882}"/>
                  </a:ext>
                </a:extLst>
              </p:cNvPr>
              <p:cNvSpPr>
                <a:spLocks noChangeArrowheads="1"/>
              </p:cNvSpPr>
              <p:nvPr/>
            </p:nvSpPr>
            <p:spPr bwMode="auto">
              <a:xfrm>
                <a:off x="2859" y="3750"/>
                <a:ext cx="678" cy="1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15" name="Line 153">
                <a:extLst>
                  <a:ext uri="{FF2B5EF4-FFF2-40B4-BE49-F238E27FC236}">
                    <a16:creationId xmlns:a16="http://schemas.microsoft.com/office/drawing/2014/main" id="{0DD900F7-E682-4825-AC2B-38C8A6E585BB}"/>
                  </a:ext>
                </a:extLst>
              </p:cNvPr>
              <p:cNvSpPr>
                <a:spLocks noChangeShapeType="1"/>
              </p:cNvSpPr>
              <p:nvPr/>
            </p:nvSpPr>
            <p:spPr bwMode="auto">
              <a:xfrm flipV="1">
                <a:off x="2741" y="3837"/>
                <a:ext cx="175" cy="0"/>
              </a:xfrm>
              <a:prstGeom prst="line">
                <a:avLst/>
              </a:prstGeom>
              <a:noFill/>
              <a:ln w="38100">
                <a:solidFill>
                  <a:srgbClr val="CC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sp>
            <p:nvSpPr>
              <p:cNvPr id="116" name="Text Box 154">
                <a:extLst>
                  <a:ext uri="{FF2B5EF4-FFF2-40B4-BE49-F238E27FC236}">
                    <a16:creationId xmlns:a16="http://schemas.microsoft.com/office/drawing/2014/main" id="{3CA09746-E2CF-4933-8519-3B2C5BA99EBC}"/>
                  </a:ext>
                </a:extLst>
              </p:cNvPr>
              <p:cNvSpPr txBox="1">
                <a:spLocks noChangeArrowheads="1"/>
              </p:cNvSpPr>
              <p:nvPr/>
            </p:nvSpPr>
            <p:spPr bwMode="auto">
              <a:xfrm>
                <a:off x="2813" y="3911"/>
                <a:ext cx="1547" cy="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nSpc>
                    <a:spcPct val="85000"/>
                  </a:lnSpc>
                  <a:defRPr/>
                </a:pPr>
                <a:r>
                  <a:rPr lang="en-US" sz="1800" dirty="0"/>
                  <a:t>source </a:t>
                </a:r>
                <a:r>
                  <a:rPr lang="en-US" sz="1800" dirty="0" err="1"/>
                  <a:t>IP,port</a:t>
                </a:r>
                <a:r>
                  <a:rPr lang="en-US" sz="1800" dirty="0"/>
                  <a:t>: C,9157</a:t>
                </a:r>
              </a:p>
              <a:p>
                <a:pPr>
                  <a:lnSpc>
                    <a:spcPct val="85000"/>
                  </a:lnSpc>
                  <a:defRPr/>
                </a:pPr>
                <a:r>
                  <a:rPr lang="en-US" sz="1800" dirty="0" err="1"/>
                  <a:t>dest</a:t>
                </a:r>
                <a:r>
                  <a:rPr lang="en-US" sz="1800" dirty="0"/>
                  <a:t> </a:t>
                </a:r>
                <a:r>
                  <a:rPr lang="en-US" sz="1800" dirty="0" err="1"/>
                  <a:t>IP,port</a:t>
                </a:r>
                <a:r>
                  <a:rPr lang="en-US" sz="1800" dirty="0"/>
                  <a:t>: B,80</a:t>
                </a:r>
              </a:p>
            </p:txBody>
          </p:sp>
        </p:grpSp>
        <p:sp>
          <p:nvSpPr>
            <p:cNvPr id="71" name="Line 156">
              <a:extLst>
                <a:ext uri="{FF2B5EF4-FFF2-40B4-BE49-F238E27FC236}">
                  <a16:creationId xmlns:a16="http://schemas.microsoft.com/office/drawing/2014/main" id="{FDF7B641-2CF5-43E9-9C0F-C78124B8061A}"/>
                </a:ext>
              </a:extLst>
            </p:cNvPr>
            <p:cNvSpPr>
              <a:spLocks noChangeShapeType="1"/>
            </p:cNvSpPr>
            <p:nvPr/>
          </p:nvSpPr>
          <p:spPr bwMode="auto">
            <a:xfrm>
              <a:off x="3472998" y="5915703"/>
              <a:ext cx="285750"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sp>
          <p:nvSpPr>
            <p:cNvPr id="72" name="Line 157">
              <a:extLst>
                <a:ext uri="{FF2B5EF4-FFF2-40B4-BE49-F238E27FC236}">
                  <a16:creationId xmlns:a16="http://schemas.microsoft.com/office/drawing/2014/main" id="{1BE18F50-6241-4061-9C1D-AC35F26E9865}"/>
                </a:ext>
              </a:extLst>
            </p:cNvPr>
            <p:cNvSpPr>
              <a:spLocks noChangeShapeType="1"/>
            </p:cNvSpPr>
            <p:nvPr/>
          </p:nvSpPr>
          <p:spPr bwMode="auto">
            <a:xfrm>
              <a:off x="6715803" y="5437865"/>
              <a:ext cx="285750"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sp>
          <p:nvSpPr>
            <p:cNvPr id="73" name="Line 158">
              <a:extLst>
                <a:ext uri="{FF2B5EF4-FFF2-40B4-BE49-F238E27FC236}">
                  <a16:creationId xmlns:a16="http://schemas.microsoft.com/office/drawing/2014/main" id="{69C0E4B6-799F-44CD-82E2-6F874A277FDB}"/>
                </a:ext>
              </a:extLst>
            </p:cNvPr>
            <p:cNvSpPr>
              <a:spLocks noChangeShapeType="1"/>
            </p:cNvSpPr>
            <p:nvPr/>
          </p:nvSpPr>
          <p:spPr bwMode="auto">
            <a:xfrm>
              <a:off x="7024232" y="6246129"/>
              <a:ext cx="285750"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gn="ctr">
                <a:defRPr/>
              </a:pPr>
              <a:endParaRPr lang="en-US" sz="2400">
                <a:latin typeface="Tahoma" charset="0"/>
                <a:ea typeface="ＭＳ Ｐゴシック" charset="0"/>
              </a:endParaRPr>
            </a:p>
          </p:txBody>
        </p:sp>
        <p:sp>
          <p:nvSpPr>
            <p:cNvPr id="74" name="Text Box 160">
              <a:extLst>
                <a:ext uri="{FF2B5EF4-FFF2-40B4-BE49-F238E27FC236}">
                  <a16:creationId xmlns:a16="http://schemas.microsoft.com/office/drawing/2014/main" id="{281F5050-3349-4EF1-A2FD-E158B961AF1C}"/>
                </a:ext>
              </a:extLst>
            </p:cNvPr>
            <p:cNvSpPr txBox="1">
              <a:spLocks noChangeArrowheads="1"/>
            </p:cNvSpPr>
            <p:nvPr/>
          </p:nvSpPr>
          <p:spPr bwMode="auto">
            <a:xfrm flipH="1">
              <a:off x="5046662" y="3839210"/>
              <a:ext cx="1404937"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ctr">
                <a:lnSpc>
                  <a:spcPct val="80000"/>
                </a:lnSpc>
                <a:defRPr/>
              </a:pPr>
              <a:r>
                <a:rPr lang="en-US" sz="2000" dirty="0">
                  <a:latin typeface="Gill Sans MT" charset="0"/>
                </a:rPr>
                <a:t>server: IP address B</a:t>
              </a:r>
            </a:p>
          </p:txBody>
        </p:sp>
        <p:grpSp>
          <p:nvGrpSpPr>
            <p:cNvPr id="75" name="Group 161">
              <a:extLst>
                <a:ext uri="{FF2B5EF4-FFF2-40B4-BE49-F238E27FC236}">
                  <a16:creationId xmlns:a16="http://schemas.microsoft.com/office/drawing/2014/main" id="{FDD681D2-7830-416A-8420-E2A75549C3EA}"/>
                </a:ext>
              </a:extLst>
            </p:cNvPr>
            <p:cNvGrpSpPr>
              <a:grpSpLocks/>
            </p:cNvGrpSpPr>
            <p:nvPr/>
          </p:nvGrpSpPr>
          <p:grpSpPr bwMode="auto">
            <a:xfrm>
              <a:off x="2820988" y="3192463"/>
              <a:ext cx="358775" cy="704850"/>
              <a:chOff x="4140" y="429"/>
              <a:chExt cx="1425" cy="2396"/>
            </a:xfrm>
          </p:grpSpPr>
          <p:sp>
            <p:nvSpPr>
              <p:cNvPr id="82" name="Freeform 162">
                <a:extLst>
                  <a:ext uri="{FF2B5EF4-FFF2-40B4-BE49-F238E27FC236}">
                    <a16:creationId xmlns:a16="http://schemas.microsoft.com/office/drawing/2014/main" id="{C990D273-9001-46DD-9A87-A43016EE6F08}"/>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sp>
            <p:nvSpPr>
              <p:cNvPr id="83" name="Rectangle 163">
                <a:extLst>
                  <a:ext uri="{FF2B5EF4-FFF2-40B4-BE49-F238E27FC236}">
                    <a16:creationId xmlns:a16="http://schemas.microsoft.com/office/drawing/2014/main" id="{370D665B-0321-43C7-AD39-D80367E7D171}"/>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84" name="Freeform 164">
                <a:extLst>
                  <a:ext uri="{FF2B5EF4-FFF2-40B4-BE49-F238E27FC236}">
                    <a16:creationId xmlns:a16="http://schemas.microsoft.com/office/drawing/2014/main" id="{44B6E0AF-6A4C-4936-85F3-10D81B0AE397}"/>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sp>
            <p:nvSpPr>
              <p:cNvPr id="85" name="Freeform 165">
                <a:extLst>
                  <a:ext uri="{FF2B5EF4-FFF2-40B4-BE49-F238E27FC236}">
                    <a16:creationId xmlns:a16="http://schemas.microsoft.com/office/drawing/2014/main" id="{B7992EA3-B1D4-47B8-878B-E04A39B317E3}"/>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sp>
            <p:nvSpPr>
              <p:cNvPr id="86" name="Rectangle 166">
                <a:extLst>
                  <a:ext uri="{FF2B5EF4-FFF2-40B4-BE49-F238E27FC236}">
                    <a16:creationId xmlns:a16="http://schemas.microsoft.com/office/drawing/2014/main" id="{D2F34700-24A2-4C22-B7CE-9FB4606D296A}"/>
                  </a:ext>
                </a:extLst>
              </p:cNvPr>
              <p:cNvSpPr>
                <a:spLocks noChangeArrowheads="1"/>
              </p:cNvSpPr>
              <p:nvPr/>
            </p:nvSpPr>
            <p:spPr bwMode="auto">
              <a:xfrm>
                <a:off x="4209" y="693"/>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nvGrpSpPr>
              <p:cNvPr id="87" name="Group 167">
                <a:extLst>
                  <a:ext uri="{FF2B5EF4-FFF2-40B4-BE49-F238E27FC236}">
                    <a16:creationId xmlns:a16="http://schemas.microsoft.com/office/drawing/2014/main" id="{4813DFC3-C505-405B-842E-097C4DB6FAD1}"/>
                  </a:ext>
                </a:extLst>
              </p:cNvPr>
              <p:cNvGrpSpPr>
                <a:grpSpLocks/>
              </p:cNvGrpSpPr>
              <p:nvPr/>
            </p:nvGrpSpPr>
            <p:grpSpPr bwMode="auto">
              <a:xfrm>
                <a:off x="4749" y="668"/>
                <a:ext cx="581" cy="145"/>
                <a:chOff x="614" y="2568"/>
                <a:chExt cx="725" cy="139"/>
              </a:xfrm>
            </p:grpSpPr>
            <p:sp>
              <p:nvSpPr>
                <p:cNvPr id="112" name="AutoShape 168">
                  <a:extLst>
                    <a:ext uri="{FF2B5EF4-FFF2-40B4-BE49-F238E27FC236}">
                      <a16:creationId xmlns:a16="http://schemas.microsoft.com/office/drawing/2014/main" id="{7B4EAE50-FC6C-487D-A9C3-7D3FBD5A3DEC}"/>
                    </a:ext>
                  </a:extLst>
                </p:cNvPr>
                <p:cNvSpPr>
                  <a:spLocks noChangeArrowheads="1"/>
                </p:cNvSpPr>
                <p:nvPr/>
              </p:nvSpPr>
              <p:spPr bwMode="auto">
                <a:xfrm>
                  <a:off x="617" y="2567"/>
                  <a:ext cx="724"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13" name="AutoShape 169">
                  <a:extLst>
                    <a:ext uri="{FF2B5EF4-FFF2-40B4-BE49-F238E27FC236}">
                      <a16:creationId xmlns:a16="http://schemas.microsoft.com/office/drawing/2014/main" id="{62EACE24-B361-40E0-8CE0-BBA6D16F1ED3}"/>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sp>
            <p:nvSpPr>
              <p:cNvPr id="88" name="Rectangle 170">
                <a:extLst>
                  <a:ext uri="{FF2B5EF4-FFF2-40B4-BE49-F238E27FC236}">
                    <a16:creationId xmlns:a16="http://schemas.microsoft.com/office/drawing/2014/main" id="{457926ED-82B5-4159-B3F3-936DD3CA3D12}"/>
                  </a:ext>
                </a:extLst>
              </p:cNvPr>
              <p:cNvSpPr>
                <a:spLocks noChangeArrowheads="1"/>
              </p:cNvSpPr>
              <p:nvPr/>
            </p:nvSpPr>
            <p:spPr bwMode="auto">
              <a:xfrm>
                <a:off x="4222" y="1017"/>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nvGrpSpPr>
              <p:cNvPr id="89" name="Group 171">
                <a:extLst>
                  <a:ext uri="{FF2B5EF4-FFF2-40B4-BE49-F238E27FC236}">
                    <a16:creationId xmlns:a16="http://schemas.microsoft.com/office/drawing/2014/main" id="{59BD23A8-B710-4608-B41E-72635AA35E39}"/>
                  </a:ext>
                </a:extLst>
              </p:cNvPr>
              <p:cNvGrpSpPr>
                <a:grpSpLocks/>
              </p:cNvGrpSpPr>
              <p:nvPr/>
            </p:nvGrpSpPr>
            <p:grpSpPr bwMode="auto">
              <a:xfrm>
                <a:off x="4747" y="994"/>
                <a:ext cx="581" cy="134"/>
                <a:chOff x="614" y="2568"/>
                <a:chExt cx="725" cy="139"/>
              </a:xfrm>
            </p:grpSpPr>
            <p:sp>
              <p:nvSpPr>
                <p:cNvPr id="110" name="AutoShape 172">
                  <a:extLst>
                    <a:ext uri="{FF2B5EF4-FFF2-40B4-BE49-F238E27FC236}">
                      <a16:creationId xmlns:a16="http://schemas.microsoft.com/office/drawing/2014/main" id="{4DC86BFD-3E89-4CB3-B50A-910EE09AEB75}"/>
                    </a:ext>
                  </a:extLst>
                </p:cNvPr>
                <p:cNvSpPr>
                  <a:spLocks noChangeArrowheads="1"/>
                </p:cNvSpPr>
                <p:nvPr/>
              </p:nvSpPr>
              <p:spPr bwMode="auto">
                <a:xfrm>
                  <a:off x="612" y="2570"/>
                  <a:ext cx="724" cy="162"/>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11" name="AutoShape 173">
                  <a:extLst>
                    <a:ext uri="{FF2B5EF4-FFF2-40B4-BE49-F238E27FC236}">
                      <a16:creationId xmlns:a16="http://schemas.microsoft.com/office/drawing/2014/main" id="{56A33EAC-0005-412F-86F3-F13441767A51}"/>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sp>
            <p:nvSpPr>
              <p:cNvPr id="90" name="Rectangle 174">
                <a:extLst>
                  <a:ext uri="{FF2B5EF4-FFF2-40B4-BE49-F238E27FC236}">
                    <a16:creationId xmlns:a16="http://schemas.microsoft.com/office/drawing/2014/main" id="{86BFD77E-D2AF-4202-BC62-1D057795F9D5}"/>
                  </a:ext>
                </a:extLst>
              </p:cNvPr>
              <p:cNvSpPr>
                <a:spLocks noChangeArrowheads="1"/>
              </p:cNvSpPr>
              <p:nvPr/>
            </p:nvSpPr>
            <p:spPr bwMode="auto">
              <a:xfrm>
                <a:off x="4216" y="1357"/>
                <a:ext cx="599"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91" name="Rectangle 175">
                <a:extLst>
                  <a:ext uri="{FF2B5EF4-FFF2-40B4-BE49-F238E27FC236}">
                    <a16:creationId xmlns:a16="http://schemas.microsoft.com/office/drawing/2014/main" id="{93F2066B-D68C-4765-BFB9-CDB317C08D68}"/>
                  </a:ext>
                </a:extLst>
              </p:cNvPr>
              <p:cNvSpPr>
                <a:spLocks noChangeArrowheads="1"/>
              </p:cNvSpPr>
              <p:nvPr/>
            </p:nvSpPr>
            <p:spPr bwMode="auto">
              <a:xfrm>
                <a:off x="4228" y="1654"/>
                <a:ext cx="593"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nvGrpSpPr>
              <p:cNvPr id="92" name="Group 176">
                <a:extLst>
                  <a:ext uri="{FF2B5EF4-FFF2-40B4-BE49-F238E27FC236}">
                    <a16:creationId xmlns:a16="http://schemas.microsoft.com/office/drawing/2014/main" id="{28662421-736A-4D9E-B4BB-74DE8C96753C}"/>
                  </a:ext>
                </a:extLst>
              </p:cNvPr>
              <p:cNvGrpSpPr>
                <a:grpSpLocks/>
              </p:cNvGrpSpPr>
              <p:nvPr/>
            </p:nvGrpSpPr>
            <p:grpSpPr bwMode="auto">
              <a:xfrm>
                <a:off x="4735" y="1627"/>
                <a:ext cx="582" cy="151"/>
                <a:chOff x="614" y="2568"/>
                <a:chExt cx="725" cy="139"/>
              </a:xfrm>
            </p:grpSpPr>
            <p:sp>
              <p:nvSpPr>
                <p:cNvPr id="108" name="AutoShape 177">
                  <a:extLst>
                    <a:ext uri="{FF2B5EF4-FFF2-40B4-BE49-F238E27FC236}">
                      <a16:creationId xmlns:a16="http://schemas.microsoft.com/office/drawing/2014/main" id="{BCFC2ACD-8CC4-4160-98AF-6EF1363BFC7C}"/>
                    </a:ext>
                  </a:extLst>
                </p:cNvPr>
                <p:cNvSpPr>
                  <a:spLocks noChangeArrowheads="1"/>
                </p:cNvSpPr>
                <p:nvPr/>
              </p:nvSpPr>
              <p:spPr bwMode="auto">
                <a:xfrm>
                  <a:off x="611" y="2568"/>
                  <a:ext cx="730"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09" name="AutoShape 178">
                  <a:extLst>
                    <a:ext uri="{FF2B5EF4-FFF2-40B4-BE49-F238E27FC236}">
                      <a16:creationId xmlns:a16="http://schemas.microsoft.com/office/drawing/2014/main" id="{DFC741FD-6053-4EEE-AFDB-088EF2FA99C1}"/>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sp>
            <p:nvSpPr>
              <p:cNvPr id="93" name="Freeform 179">
                <a:extLst>
                  <a:ext uri="{FF2B5EF4-FFF2-40B4-BE49-F238E27FC236}">
                    <a16:creationId xmlns:a16="http://schemas.microsoft.com/office/drawing/2014/main" id="{9033B265-5E7F-40C9-A682-4B4B88D84975}"/>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grpSp>
            <p:nvGrpSpPr>
              <p:cNvPr id="94" name="Group 180">
                <a:extLst>
                  <a:ext uri="{FF2B5EF4-FFF2-40B4-BE49-F238E27FC236}">
                    <a16:creationId xmlns:a16="http://schemas.microsoft.com/office/drawing/2014/main" id="{708AFB85-AC37-474A-8515-BDD31150F5B3}"/>
                  </a:ext>
                </a:extLst>
              </p:cNvPr>
              <p:cNvGrpSpPr>
                <a:grpSpLocks/>
              </p:cNvGrpSpPr>
              <p:nvPr/>
            </p:nvGrpSpPr>
            <p:grpSpPr bwMode="auto">
              <a:xfrm>
                <a:off x="4739" y="1327"/>
                <a:ext cx="582" cy="139"/>
                <a:chOff x="614" y="2568"/>
                <a:chExt cx="725" cy="139"/>
              </a:xfrm>
            </p:grpSpPr>
            <p:sp>
              <p:nvSpPr>
                <p:cNvPr id="106" name="AutoShape 181">
                  <a:extLst>
                    <a:ext uri="{FF2B5EF4-FFF2-40B4-BE49-F238E27FC236}">
                      <a16:creationId xmlns:a16="http://schemas.microsoft.com/office/drawing/2014/main" id="{5794455B-115B-4E82-99D6-18EFE596FF35}"/>
                    </a:ext>
                  </a:extLst>
                </p:cNvPr>
                <p:cNvSpPr>
                  <a:spLocks noChangeArrowheads="1"/>
                </p:cNvSpPr>
                <p:nvPr/>
              </p:nvSpPr>
              <p:spPr bwMode="auto">
                <a:xfrm>
                  <a:off x="614" y="2566"/>
                  <a:ext cx="723" cy="140"/>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07" name="AutoShape 182">
                  <a:extLst>
                    <a:ext uri="{FF2B5EF4-FFF2-40B4-BE49-F238E27FC236}">
                      <a16:creationId xmlns:a16="http://schemas.microsoft.com/office/drawing/2014/main" id="{B4443847-C07C-4EC3-9601-C98B8B0B8822}"/>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sp>
            <p:nvSpPr>
              <p:cNvPr id="95" name="Rectangle 183">
                <a:extLst>
                  <a:ext uri="{FF2B5EF4-FFF2-40B4-BE49-F238E27FC236}">
                    <a16:creationId xmlns:a16="http://schemas.microsoft.com/office/drawing/2014/main" id="{F02D28BE-E9CB-4C3E-8AF1-A7668861ED82}"/>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96" name="Freeform 184">
                <a:extLst>
                  <a:ext uri="{FF2B5EF4-FFF2-40B4-BE49-F238E27FC236}">
                    <a16:creationId xmlns:a16="http://schemas.microsoft.com/office/drawing/2014/main" id="{AF21C105-916A-4A93-8B3D-DB5B3693169B}"/>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sp>
            <p:nvSpPr>
              <p:cNvPr id="97" name="Freeform 185">
                <a:extLst>
                  <a:ext uri="{FF2B5EF4-FFF2-40B4-BE49-F238E27FC236}">
                    <a16:creationId xmlns:a16="http://schemas.microsoft.com/office/drawing/2014/main" id="{7F69CC01-7F58-4D67-8FA3-405741473860}"/>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sp>
            <p:nvSpPr>
              <p:cNvPr id="98" name="Oval 186">
                <a:extLst>
                  <a:ext uri="{FF2B5EF4-FFF2-40B4-BE49-F238E27FC236}">
                    <a16:creationId xmlns:a16="http://schemas.microsoft.com/office/drawing/2014/main" id="{1406C048-F3A9-45FC-8D9D-94DF4C762F89}"/>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99" name="Freeform 187">
                <a:extLst>
                  <a:ext uri="{FF2B5EF4-FFF2-40B4-BE49-F238E27FC236}">
                    <a16:creationId xmlns:a16="http://schemas.microsoft.com/office/drawing/2014/main" id="{9B87E231-B760-4624-B5EB-E8489A43A871}"/>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sp>
            <p:nvSpPr>
              <p:cNvPr id="100" name="AutoShape 188">
                <a:extLst>
                  <a:ext uri="{FF2B5EF4-FFF2-40B4-BE49-F238E27FC236}">
                    <a16:creationId xmlns:a16="http://schemas.microsoft.com/office/drawing/2014/main" id="{DC746CCA-9165-4857-991C-9706C882158C}"/>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01" name="AutoShape 189">
                <a:extLst>
                  <a:ext uri="{FF2B5EF4-FFF2-40B4-BE49-F238E27FC236}">
                    <a16:creationId xmlns:a16="http://schemas.microsoft.com/office/drawing/2014/main" id="{DDF4DDD0-AA71-476C-9C90-0ED1E1E4817E}"/>
                  </a:ext>
                </a:extLst>
              </p:cNvPr>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02" name="Oval 190">
                <a:extLst>
                  <a:ext uri="{FF2B5EF4-FFF2-40B4-BE49-F238E27FC236}">
                    <a16:creationId xmlns:a16="http://schemas.microsoft.com/office/drawing/2014/main" id="{5C692214-244D-4356-AE66-242BC60001E6}"/>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03" name="Oval 191">
                <a:extLst>
                  <a:ext uri="{FF2B5EF4-FFF2-40B4-BE49-F238E27FC236}">
                    <a16:creationId xmlns:a16="http://schemas.microsoft.com/office/drawing/2014/main" id="{17001391-15AB-4EAD-9C25-71A2413FF11B}"/>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2400">
                  <a:solidFill>
                    <a:srgbClr val="FF0000"/>
                  </a:solidFill>
                  <a:latin typeface="Arial" charset="0"/>
                  <a:ea typeface="ＭＳ Ｐゴシック" charset="0"/>
                  <a:cs typeface="Arial" charset="0"/>
                </a:endParaRPr>
              </a:p>
            </p:txBody>
          </p:sp>
          <p:sp>
            <p:nvSpPr>
              <p:cNvPr id="104" name="Oval 192">
                <a:extLst>
                  <a:ext uri="{FF2B5EF4-FFF2-40B4-BE49-F238E27FC236}">
                    <a16:creationId xmlns:a16="http://schemas.microsoft.com/office/drawing/2014/main" id="{EF782E3F-112F-48A5-9BF1-C00E7595DD16}"/>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sp>
            <p:nvSpPr>
              <p:cNvPr id="105" name="Rectangle 193">
                <a:extLst>
                  <a:ext uri="{FF2B5EF4-FFF2-40B4-BE49-F238E27FC236}">
                    <a16:creationId xmlns:a16="http://schemas.microsoft.com/office/drawing/2014/main" id="{93622B16-6362-44A4-8083-9F9073DB8586}"/>
                  </a:ext>
                </a:extLst>
              </p:cNvPr>
              <p:cNvSpPr>
                <a:spLocks noChangeArrowheads="1"/>
              </p:cNvSpPr>
              <p:nvPr/>
            </p:nvSpPr>
            <p:spPr bwMode="auto">
              <a:xfrm>
                <a:off x="5061" y="1837"/>
                <a:ext cx="88" cy="761"/>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ahoma" charset="0"/>
                  <a:ea typeface="ＭＳ Ｐゴシック" charset="0"/>
                </a:endParaRPr>
              </a:p>
            </p:txBody>
          </p:sp>
        </p:grpSp>
        <p:grpSp>
          <p:nvGrpSpPr>
            <p:cNvPr id="76" name="Group 194">
              <a:extLst>
                <a:ext uri="{FF2B5EF4-FFF2-40B4-BE49-F238E27FC236}">
                  <a16:creationId xmlns:a16="http://schemas.microsoft.com/office/drawing/2014/main" id="{28CC23F0-9C24-466E-844E-68078687DBD9}"/>
                </a:ext>
              </a:extLst>
            </p:cNvPr>
            <p:cNvGrpSpPr>
              <a:grpSpLocks/>
            </p:cNvGrpSpPr>
            <p:nvPr/>
          </p:nvGrpSpPr>
          <p:grpSpPr bwMode="auto">
            <a:xfrm>
              <a:off x="-44450" y="3613150"/>
              <a:ext cx="711200" cy="669925"/>
              <a:chOff x="-44" y="1473"/>
              <a:chExt cx="981" cy="1105"/>
            </a:xfrm>
          </p:grpSpPr>
          <p:pic>
            <p:nvPicPr>
              <p:cNvPr id="80" name="Picture 195" descr="desktop_computer_stylized_medium">
                <a:extLst>
                  <a:ext uri="{FF2B5EF4-FFF2-40B4-BE49-F238E27FC236}">
                    <a16:creationId xmlns:a16="http://schemas.microsoft.com/office/drawing/2014/main" id="{F5ADB4DD-ED3B-4898-899A-1525A4FA6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Freeform 196">
                <a:extLst>
                  <a:ext uri="{FF2B5EF4-FFF2-40B4-BE49-F238E27FC236}">
                    <a16:creationId xmlns:a16="http://schemas.microsoft.com/office/drawing/2014/main" id="{855CA0C5-6F74-440F-BC79-9A5EC843E34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sz="2400"/>
              </a:p>
            </p:txBody>
          </p:sp>
        </p:grpSp>
        <p:grpSp>
          <p:nvGrpSpPr>
            <p:cNvPr id="77" name="Group 197">
              <a:extLst>
                <a:ext uri="{FF2B5EF4-FFF2-40B4-BE49-F238E27FC236}">
                  <a16:creationId xmlns:a16="http://schemas.microsoft.com/office/drawing/2014/main" id="{7A2690E2-9AA9-4C36-BDEE-E625908FDBDE}"/>
                </a:ext>
              </a:extLst>
            </p:cNvPr>
            <p:cNvGrpSpPr>
              <a:grpSpLocks/>
            </p:cNvGrpSpPr>
            <p:nvPr/>
          </p:nvGrpSpPr>
          <p:grpSpPr bwMode="auto">
            <a:xfrm flipH="1">
              <a:off x="8258175" y="3529013"/>
              <a:ext cx="711200" cy="669925"/>
              <a:chOff x="-44" y="1473"/>
              <a:chExt cx="981" cy="1105"/>
            </a:xfrm>
          </p:grpSpPr>
          <p:pic>
            <p:nvPicPr>
              <p:cNvPr id="78" name="Picture 198" descr="desktop_computer_stylized_medium">
                <a:extLst>
                  <a:ext uri="{FF2B5EF4-FFF2-40B4-BE49-F238E27FC236}">
                    <a16:creationId xmlns:a16="http://schemas.microsoft.com/office/drawing/2014/main" id="{58647936-9B3B-458A-A2C8-66A8651639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Freeform 199">
                <a:extLst>
                  <a:ext uri="{FF2B5EF4-FFF2-40B4-BE49-F238E27FC236}">
                    <a16:creationId xmlns:a16="http://schemas.microsoft.com/office/drawing/2014/main" id="{253D228D-C3FF-4030-BB87-EEB5BDD83E55}"/>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sz="2400"/>
              </a:p>
            </p:txBody>
          </p:sp>
        </p:grpSp>
      </p:grpSp>
      <p:sp>
        <p:nvSpPr>
          <p:cNvPr id="150" name="Text Box 155">
            <a:extLst>
              <a:ext uri="{FF2B5EF4-FFF2-40B4-BE49-F238E27FC236}">
                <a16:creationId xmlns:a16="http://schemas.microsoft.com/office/drawing/2014/main" id="{E582329D-3E72-4AA7-B0B1-895EA9F97B41}"/>
              </a:ext>
            </a:extLst>
          </p:cNvPr>
          <p:cNvSpPr txBox="1">
            <a:spLocks noChangeArrowheads="1"/>
          </p:cNvSpPr>
          <p:nvPr/>
        </p:nvSpPr>
        <p:spPr bwMode="auto">
          <a:xfrm>
            <a:off x="1421335" y="6355774"/>
            <a:ext cx="956840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zh-CN" altLang="en-US" sz="1800" b="1" dirty="0">
                <a:solidFill>
                  <a:srgbClr val="CC0000"/>
                </a:solidFill>
              </a:rPr>
              <a:t>三个被送至</a:t>
            </a:r>
            <a:r>
              <a:rPr lang="en-US" sz="1800" b="1" dirty="0">
                <a:solidFill>
                  <a:srgbClr val="CC0000"/>
                </a:solidFill>
              </a:rPr>
              <a:t> IP address: B,  </a:t>
            </a:r>
            <a:r>
              <a:rPr lang="en-US" sz="1800" b="1" dirty="0" err="1">
                <a:solidFill>
                  <a:srgbClr val="CC0000"/>
                </a:solidFill>
              </a:rPr>
              <a:t>dest</a:t>
            </a:r>
            <a:r>
              <a:rPr lang="en-US" sz="1800" b="1" dirty="0">
                <a:solidFill>
                  <a:srgbClr val="CC0000"/>
                </a:solidFill>
              </a:rPr>
              <a:t> port: 80 </a:t>
            </a:r>
            <a:r>
              <a:rPr lang="zh-CN" altLang="en-US" sz="1800" b="1" dirty="0">
                <a:solidFill>
                  <a:srgbClr val="CC0000"/>
                </a:solidFill>
              </a:rPr>
              <a:t>的报文，被多路分解到三个不同的套接字</a:t>
            </a:r>
            <a:endParaRPr lang="en-US" sz="1800" b="1" dirty="0">
              <a:solidFill>
                <a:srgbClr val="CC0000"/>
              </a:solidFill>
            </a:endParaRPr>
          </a:p>
        </p:txBody>
      </p:sp>
    </p:spTree>
    <p:extLst>
      <p:ext uri="{BB962C8B-B14F-4D97-AF65-F5344CB8AC3E}">
        <p14:creationId xmlns:p14="http://schemas.microsoft.com/office/powerpoint/2010/main" val="40125534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50"/>
                                        </p:tgtEl>
                                        <p:attrNameLst>
                                          <p:attrName>style.visibility</p:attrName>
                                        </p:attrNameLst>
                                      </p:cBhvr>
                                      <p:to>
                                        <p:strVal val="visible"/>
                                      </p:to>
                                    </p:set>
                                    <p:animEffect transition="in" filter="dissolve">
                                      <p:cBhvr>
                                        <p:cTn id="18"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15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cs typeface="+mn-ea"/>
                <a:sym typeface="+mn-lt"/>
              </a:rPr>
              <a:t>无连接传输</a:t>
            </a:r>
            <a:r>
              <a:rPr lang="en-US" altLang="zh-CN" sz="1800" dirty="0">
                <a:solidFill>
                  <a:schemeClr val="tx1">
                    <a:lumMod val="65000"/>
                    <a:lumOff val="35000"/>
                  </a:schemeClr>
                </a:solidFill>
                <a:cs typeface="+mn-ea"/>
                <a:sym typeface="+mn-lt"/>
              </a:rPr>
              <a:t>: UDP</a:t>
            </a:r>
            <a:endParaRPr lang="zh-CN" altLang="en-US" sz="1800" dirty="0">
              <a:solidFill>
                <a:schemeClr val="tx1">
                  <a:lumMod val="65000"/>
                  <a:lumOff val="35000"/>
                </a:schemeClr>
              </a:solidFill>
              <a:cs typeface="+mn-ea"/>
              <a:sym typeface="+mn-lt"/>
            </a:endParaRPr>
          </a:p>
        </p:txBody>
      </p:sp>
      <p:sp>
        <p:nvSpPr>
          <p:cNvPr id="41" name="矩形 40"/>
          <p:cNvSpPr/>
          <p:nvPr/>
        </p:nvSpPr>
        <p:spPr>
          <a:xfrm>
            <a:off x="4396658" y="710268"/>
            <a:ext cx="3398687" cy="523220"/>
          </a:xfrm>
          <a:prstGeom prst="rect">
            <a:avLst/>
          </a:prstGeom>
        </p:spPr>
        <p:txBody>
          <a:bodyPr wrap="none">
            <a:spAutoFit/>
          </a:bodyPr>
          <a:lstStyle/>
          <a:p>
            <a:pPr algn="ctr"/>
            <a:r>
              <a:rPr lang="en-US" altLang="zh-CN" sz="2800" b="1" dirty="0">
                <a:solidFill>
                  <a:schemeClr val="accent1"/>
                </a:solidFill>
                <a:cs typeface="+mn-ea"/>
                <a:sym typeface="+mn-lt"/>
              </a:rPr>
              <a:t>Internet </a:t>
            </a:r>
            <a:r>
              <a:rPr lang="zh-CN" altLang="en-US" sz="2800" b="1" dirty="0">
                <a:solidFill>
                  <a:schemeClr val="accent1"/>
                </a:solidFill>
                <a:cs typeface="+mn-ea"/>
                <a:sym typeface="+mn-lt"/>
              </a:rPr>
              <a:t>校验和例子</a:t>
            </a:r>
            <a:endParaRPr lang="en-US" altLang="zh-CN" sz="2800" b="1" dirty="0">
              <a:solidFill>
                <a:schemeClr val="accent1"/>
              </a:solidFill>
              <a:cs typeface="+mn-ea"/>
              <a:sym typeface="+mn-lt"/>
            </a:endParaRPr>
          </a:p>
        </p:txBody>
      </p:sp>
      <p:sp>
        <p:nvSpPr>
          <p:cNvPr id="26" name="AutoShape 3"/>
          <p:cNvSpPr>
            <a:spLocks noChangeArrowheads="1"/>
          </p:cNvSpPr>
          <p:nvPr/>
        </p:nvSpPr>
        <p:spPr bwMode="auto">
          <a:xfrm>
            <a:off x="3436744" y="1447800"/>
            <a:ext cx="5372100" cy="1143000"/>
          </a:xfrm>
          <a:prstGeom prst="flowChartProcess">
            <a:avLst/>
          </a:prstGeom>
          <a:solidFill>
            <a:schemeClr val="accent1"/>
          </a:solidFill>
          <a:ln w="9525">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3200">
                <a:solidFill>
                  <a:srgbClr val="000000"/>
                </a:solidFill>
                <a:ea typeface="宋体" panose="02010600030101010101" pitchFamily="2" charset="-122"/>
              </a:rPr>
              <a:t>1 1 1 0 0 1 1 0 0 1 1 0 0 1 1 0</a:t>
            </a:r>
          </a:p>
          <a:p>
            <a:pPr algn="ctr">
              <a:spcBef>
                <a:spcPct val="0"/>
              </a:spcBef>
              <a:buFontTx/>
              <a:buNone/>
            </a:pPr>
            <a:r>
              <a:rPr lang="en-US" altLang="zh-CN" sz="3200">
                <a:solidFill>
                  <a:srgbClr val="000000"/>
                </a:solidFill>
                <a:ea typeface="宋体" panose="02010600030101010101" pitchFamily="2" charset="-122"/>
              </a:rPr>
              <a:t>1 1 0 1 0 1 0 1 0 1 0 1 0 1 0 1</a:t>
            </a:r>
          </a:p>
        </p:txBody>
      </p:sp>
      <p:sp>
        <p:nvSpPr>
          <p:cNvPr id="27" name="AutoShape 4"/>
          <p:cNvSpPr>
            <a:spLocks noChangeArrowheads="1"/>
          </p:cNvSpPr>
          <p:nvPr/>
        </p:nvSpPr>
        <p:spPr bwMode="auto">
          <a:xfrm>
            <a:off x="3436744" y="3130448"/>
            <a:ext cx="5372100" cy="546100"/>
          </a:xfrm>
          <a:prstGeom prst="flowChartProcess">
            <a:avLst/>
          </a:prstGeom>
          <a:solidFill>
            <a:srgbClr val="99FFCC"/>
          </a:solidFill>
          <a:ln w="9525">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3200">
                <a:solidFill>
                  <a:srgbClr val="000000"/>
                </a:solidFill>
                <a:ea typeface="宋体" panose="02010600030101010101" pitchFamily="2" charset="-122"/>
              </a:rPr>
              <a:t>1 0 1 1 1 0 1 1 1 0 1 1 1 0 1 1</a:t>
            </a:r>
          </a:p>
        </p:txBody>
      </p:sp>
      <p:sp>
        <p:nvSpPr>
          <p:cNvPr id="28" name="AutoShape 5"/>
          <p:cNvSpPr>
            <a:spLocks noChangeArrowheads="1"/>
          </p:cNvSpPr>
          <p:nvPr/>
        </p:nvSpPr>
        <p:spPr bwMode="auto">
          <a:xfrm>
            <a:off x="2560444" y="3130448"/>
            <a:ext cx="584200" cy="546100"/>
          </a:xfrm>
          <a:prstGeom prst="flowChartProcess">
            <a:avLst/>
          </a:prstGeom>
          <a:solidFill>
            <a:srgbClr val="FF0000"/>
          </a:solidFill>
          <a:ln w="9525">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3200">
                <a:solidFill>
                  <a:srgbClr val="000000"/>
                </a:solidFill>
                <a:ea typeface="宋体" panose="02010600030101010101" pitchFamily="2" charset="-122"/>
              </a:rPr>
              <a:t>1</a:t>
            </a:r>
          </a:p>
        </p:txBody>
      </p:sp>
      <p:grpSp>
        <p:nvGrpSpPr>
          <p:cNvPr id="29" name="Group 6"/>
          <p:cNvGrpSpPr>
            <a:grpSpLocks/>
          </p:cNvGrpSpPr>
          <p:nvPr/>
        </p:nvGrpSpPr>
        <p:grpSpPr bwMode="auto">
          <a:xfrm>
            <a:off x="1976244" y="4756048"/>
            <a:ext cx="6845300" cy="558800"/>
            <a:chOff x="416" y="2584"/>
            <a:chExt cx="4312" cy="352"/>
          </a:xfrm>
        </p:grpSpPr>
        <p:sp>
          <p:nvSpPr>
            <p:cNvPr id="30" name="AutoShape 7"/>
            <p:cNvSpPr>
              <a:spLocks noChangeArrowheads="1"/>
            </p:cNvSpPr>
            <p:nvPr/>
          </p:nvSpPr>
          <p:spPr bwMode="auto">
            <a:xfrm>
              <a:off x="1344" y="2592"/>
              <a:ext cx="3384" cy="344"/>
            </a:xfrm>
            <a:prstGeom prst="flowChartProcess">
              <a:avLst/>
            </a:prstGeom>
            <a:solidFill>
              <a:srgbClr val="99FFCC"/>
            </a:solidFill>
            <a:ln w="9525">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3200">
                  <a:solidFill>
                    <a:srgbClr val="000000"/>
                  </a:solidFill>
                  <a:ea typeface="宋体" panose="02010600030101010101" pitchFamily="2" charset="-122"/>
                </a:rPr>
                <a:t>1 0 1 1 1 0 1 1 1 0 1 1 1 1 0 0</a:t>
              </a:r>
            </a:p>
          </p:txBody>
        </p:sp>
        <p:sp>
          <p:nvSpPr>
            <p:cNvPr id="31" name="Text Box 8"/>
            <p:cNvSpPr txBox="1">
              <a:spLocks noChangeArrowheads="1"/>
            </p:cNvSpPr>
            <p:nvPr/>
          </p:nvSpPr>
          <p:spPr bwMode="auto">
            <a:xfrm>
              <a:off x="416" y="2584"/>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50000"/>
                </a:spcBef>
                <a:buFontTx/>
                <a:buNone/>
              </a:pPr>
              <a:r>
                <a:rPr lang="zh-CN" altLang="en-US" b="1">
                  <a:latin typeface="楷体_GB2312" pitchFamily="49" charset="-122"/>
                  <a:ea typeface="楷体_GB2312" pitchFamily="49" charset="-122"/>
                </a:rPr>
                <a:t>累加和</a:t>
              </a:r>
            </a:p>
          </p:txBody>
        </p:sp>
      </p:grpSp>
      <p:grpSp>
        <p:nvGrpSpPr>
          <p:cNvPr id="32" name="Group 9"/>
          <p:cNvGrpSpPr>
            <a:grpSpLocks/>
          </p:cNvGrpSpPr>
          <p:nvPr/>
        </p:nvGrpSpPr>
        <p:grpSpPr bwMode="auto">
          <a:xfrm>
            <a:off x="1963544" y="5891228"/>
            <a:ext cx="6845300" cy="558800"/>
            <a:chOff x="416" y="2584"/>
            <a:chExt cx="4312" cy="352"/>
          </a:xfrm>
        </p:grpSpPr>
        <p:sp>
          <p:nvSpPr>
            <p:cNvPr id="33" name="AutoShape 10"/>
            <p:cNvSpPr>
              <a:spLocks noChangeArrowheads="1"/>
            </p:cNvSpPr>
            <p:nvPr/>
          </p:nvSpPr>
          <p:spPr bwMode="auto">
            <a:xfrm>
              <a:off x="1344" y="2592"/>
              <a:ext cx="3384" cy="344"/>
            </a:xfrm>
            <a:prstGeom prst="flowChartProcess">
              <a:avLst/>
            </a:prstGeom>
            <a:solidFill>
              <a:srgbClr val="FF9900"/>
            </a:solidFill>
            <a:ln w="9525">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3200">
                  <a:solidFill>
                    <a:srgbClr val="000000"/>
                  </a:solidFill>
                  <a:ea typeface="宋体" panose="02010600030101010101" pitchFamily="2" charset="-122"/>
                </a:rPr>
                <a:t>0 1 0 0 0 1 0 0 0 1 0 0 0 0 1 1</a:t>
              </a:r>
            </a:p>
          </p:txBody>
        </p:sp>
        <p:sp>
          <p:nvSpPr>
            <p:cNvPr id="34" name="Text Box 11"/>
            <p:cNvSpPr txBox="1">
              <a:spLocks noChangeArrowheads="1"/>
            </p:cNvSpPr>
            <p:nvPr/>
          </p:nvSpPr>
          <p:spPr bwMode="auto">
            <a:xfrm>
              <a:off x="416" y="2584"/>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50000"/>
                </a:spcBef>
                <a:buFontTx/>
                <a:buNone/>
              </a:pPr>
              <a:r>
                <a:rPr lang="zh-CN" altLang="en-US" b="1">
                  <a:latin typeface="楷体_GB2312" pitchFamily="49" charset="-122"/>
                  <a:ea typeface="楷体_GB2312" pitchFamily="49" charset="-122"/>
                </a:rPr>
                <a:t>校验和</a:t>
              </a:r>
            </a:p>
          </p:txBody>
        </p:sp>
      </p:grpSp>
      <p:sp>
        <p:nvSpPr>
          <p:cNvPr id="35" name="Line 12"/>
          <p:cNvSpPr>
            <a:spLocks noChangeShapeType="1"/>
          </p:cNvSpPr>
          <p:nvPr/>
        </p:nvSpPr>
        <p:spPr bwMode="auto">
          <a:xfrm>
            <a:off x="2014344" y="4641748"/>
            <a:ext cx="7137400" cy="127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36" name="Group 13"/>
          <p:cNvGrpSpPr>
            <a:grpSpLocks/>
          </p:cNvGrpSpPr>
          <p:nvPr/>
        </p:nvGrpSpPr>
        <p:grpSpPr bwMode="auto">
          <a:xfrm>
            <a:off x="5062344" y="5338662"/>
            <a:ext cx="1270000" cy="550863"/>
            <a:chOff x="2360" y="3047"/>
            <a:chExt cx="800" cy="347"/>
          </a:xfrm>
        </p:grpSpPr>
        <p:sp>
          <p:nvSpPr>
            <p:cNvPr id="37" name="AutoShape 14"/>
            <p:cNvSpPr>
              <a:spLocks noChangeArrowheads="1"/>
            </p:cNvSpPr>
            <p:nvPr/>
          </p:nvSpPr>
          <p:spPr bwMode="auto">
            <a:xfrm>
              <a:off x="2976" y="3047"/>
              <a:ext cx="184" cy="347"/>
            </a:xfrm>
            <a:prstGeom prst="downArrow">
              <a:avLst>
                <a:gd name="adj1" fmla="val 50000"/>
                <a:gd name="adj2" fmla="val 77632"/>
              </a:avLst>
            </a:prstGeom>
            <a:solidFill>
              <a:srgbClr val="FFFF00"/>
            </a:solidFill>
            <a:ln w="9525">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8" name="Text Box 15"/>
            <p:cNvSpPr txBox="1">
              <a:spLocks noChangeArrowheads="1"/>
            </p:cNvSpPr>
            <p:nvPr/>
          </p:nvSpPr>
          <p:spPr bwMode="auto">
            <a:xfrm>
              <a:off x="2360" y="3104"/>
              <a:ext cx="6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50000"/>
                </a:spcBef>
                <a:buFontTx/>
                <a:buNone/>
              </a:pPr>
              <a:r>
                <a:rPr lang="zh-CN" altLang="en-US" sz="1800" b="1" dirty="0">
                  <a:latin typeface="楷体_GB2312" pitchFamily="49" charset="-122"/>
                  <a:ea typeface="楷体_GB2312" pitchFamily="49" charset="-122"/>
                </a:rPr>
                <a:t>变反</a:t>
              </a:r>
            </a:p>
          </p:txBody>
        </p:sp>
      </p:grpSp>
      <p:grpSp>
        <p:nvGrpSpPr>
          <p:cNvPr id="39" name="Group 16"/>
          <p:cNvGrpSpPr>
            <a:grpSpLocks/>
          </p:cNvGrpSpPr>
          <p:nvPr/>
        </p:nvGrpSpPr>
        <p:grpSpPr bwMode="auto">
          <a:xfrm>
            <a:off x="5113144" y="2595786"/>
            <a:ext cx="1219200" cy="446088"/>
            <a:chOff x="2360" y="3068"/>
            <a:chExt cx="768" cy="281"/>
          </a:xfrm>
        </p:grpSpPr>
        <p:sp>
          <p:nvSpPr>
            <p:cNvPr id="42" name="AutoShape 17"/>
            <p:cNvSpPr>
              <a:spLocks noChangeArrowheads="1"/>
            </p:cNvSpPr>
            <p:nvPr/>
          </p:nvSpPr>
          <p:spPr bwMode="auto">
            <a:xfrm>
              <a:off x="2976" y="3068"/>
              <a:ext cx="152" cy="281"/>
            </a:xfrm>
            <a:prstGeom prst="downArrow">
              <a:avLst>
                <a:gd name="adj1" fmla="val 50000"/>
                <a:gd name="adj2" fmla="val 77632"/>
              </a:avLst>
            </a:prstGeom>
            <a:solidFill>
              <a:srgbClr val="FFFF00"/>
            </a:solidFill>
            <a:ln w="9525">
              <a:solidFill>
                <a:schemeClr val="tx1"/>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44" name="Text Box 18"/>
            <p:cNvSpPr txBox="1">
              <a:spLocks noChangeArrowheads="1"/>
            </p:cNvSpPr>
            <p:nvPr/>
          </p:nvSpPr>
          <p:spPr bwMode="auto">
            <a:xfrm>
              <a:off x="2360" y="3104"/>
              <a:ext cx="6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50000"/>
                </a:spcBef>
                <a:buFontTx/>
                <a:buNone/>
              </a:pPr>
              <a:r>
                <a:rPr lang="zh-CN" altLang="en-US" sz="1800" b="1">
                  <a:latin typeface="楷体_GB2312" pitchFamily="49" charset="-122"/>
                  <a:ea typeface="楷体_GB2312" pitchFamily="49" charset="-122"/>
                </a:rPr>
                <a:t>求和</a:t>
              </a:r>
            </a:p>
          </p:txBody>
        </p:sp>
      </p:grpSp>
      <p:sp>
        <p:nvSpPr>
          <p:cNvPr id="45" name="圆角矩形 44"/>
          <p:cNvSpPr/>
          <p:nvPr/>
        </p:nvSpPr>
        <p:spPr>
          <a:xfrm>
            <a:off x="9000746" y="2470048"/>
            <a:ext cx="2462398" cy="128688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求和时产生的进位必须回卷加到结果上</a:t>
            </a:r>
          </a:p>
        </p:txBody>
      </p:sp>
      <p:grpSp>
        <p:nvGrpSpPr>
          <p:cNvPr id="46" name="组合 45"/>
          <p:cNvGrpSpPr/>
          <p:nvPr/>
        </p:nvGrpSpPr>
        <p:grpSpPr>
          <a:xfrm>
            <a:off x="9002635" y="4906770"/>
            <a:ext cx="2876705" cy="882651"/>
            <a:chOff x="445294" y="4198143"/>
            <a:chExt cx="7104063" cy="2027239"/>
          </a:xfrm>
        </p:grpSpPr>
        <p:sp>
          <p:nvSpPr>
            <p:cNvPr id="47" name="圆角矩形 46"/>
            <p:cNvSpPr/>
            <p:nvPr/>
          </p:nvSpPr>
          <p:spPr>
            <a:xfrm>
              <a:off x="787661" y="4198143"/>
              <a:ext cx="6566290" cy="202723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8" name="Rectangle 39"/>
            <p:cNvSpPr>
              <a:spLocks noChangeArrowheads="1"/>
            </p:cNvSpPr>
            <p:nvPr/>
          </p:nvSpPr>
          <p:spPr bwMode="auto">
            <a:xfrm>
              <a:off x="445294" y="4273550"/>
              <a:ext cx="710406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buSzPct val="85000"/>
                <a:buFont typeface="Wingdings" panose="05000000000000000000" pitchFamily="2" charset="2"/>
                <a:buChar char="Ø"/>
              </a:pPr>
              <a:endParaRPr lang="zh-CN" altLang="en-US" sz="2000" dirty="0">
                <a:latin typeface="+mn-lt"/>
                <a:ea typeface="+mn-ea"/>
                <a:cs typeface="+mn-ea"/>
                <a:sym typeface="+mn-lt"/>
              </a:endParaRPr>
            </a:p>
          </p:txBody>
        </p:sp>
      </p:grpSp>
      <p:sp>
        <p:nvSpPr>
          <p:cNvPr id="8" name="矩形 7"/>
          <p:cNvSpPr/>
          <p:nvPr/>
        </p:nvSpPr>
        <p:spPr>
          <a:xfrm>
            <a:off x="9327549" y="5024931"/>
            <a:ext cx="2350431" cy="646331"/>
          </a:xfrm>
          <a:prstGeom prst="rect">
            <a:avLst/>
          </a:prstGeom>
        </p:spPr>
        <p:txBody>
          <a:bodyPr wrap="square">
            <a:spAutoFit/>
          </a:bodyPr>
          <a:lstStyle/>
          <a:p>
            <a:pPr algn="ctr">
              <a:spcBef>
                <a:spcPct val="0"/>
              </a:spcBef>
              <a:buFontTx/>
              <a:buNone/>
            </a:pPr>
            <a:r>
              <a:rPr lang="zh-CN" altLang="en-US" b="1" dirty="0">
                <a:solidFill>
                  <a:schemeClr val="bg1"/>
                </a:solidFill>
                <a:latin typeface="Comic Sans MS" panose="030F0702030302020204" pitchFamily="66" charset="0"/>
                <a:ea typeface="楷体_GB2312" pitchFamily="49" charset="-122"/>
              </a:rPr>
              <a:t>最后的累加和必须按位变反才是校验和</a:t>
            </a:r>
          </a:p>
        </p:txBody>
      </p:sp>
    </p:spTree>
    <p:extLst>
      <p:ext uri="{BB962C8B-B14F-4D97-AF65-F5344CB8AC3E}">
        <p14:creationId xmlns:p14="http://schemas.microsoft.com/office/powerpoint/2010/main" val="13450034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wipe(up)">
                                      <p:cBhvr>
                                        <p:cTn id="18" dur="5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0.14817 0.05741 C -0.14765 0.06481 -0.1483 0.07245 -0.14674 0.07963 C -0.14609 0.08287 -0.1401 0.08403 -0.13841 0.08519 C -0.12942 0.0919 -0.12291 0.10069 -0.1121 0.10185 C -0.10286 0.10301 -0.09349 0.10301 -0.08424 0.1037 C -0.05846 0.12083 -0.0246 0.11412 0.00183 0.11481 C 0.03047 0.12431 0.06198 0.12199 0.09076 0.12222 C 0.21433 0.12269 0.3379 0.12222 0.46159 0.12222 " pathEditMode="relative" rAng="0" ptsTypes="AAAAAAAA">
                                      <p:cBhvr>
                                        <p:cTn id="30" dur="2000" fill="hold"/>
                                        <p:tgtEl>
                                          <p:spTgt spid="28"/>
                                        </p:tgtEl>
                                        <p:attrNameLst>
                                          <p:attrName>ppt_x</p:attrName>
                                          <p:attrName>ppt_y</p:attrName>
                                        </p:attrNameLst>
                                      </p:cBhvr>
                                      <p:rCtr x="30482" y="3241"/>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up)">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7" grpId="0" animBg="1"/>
      <p:bldP spid="28" grpId="0" animBg="1"/>
      <p:bldP spid="28" grpId="1" animBg="1"/>
      <p:bldP spid="45" grpId="0" animBg="1"/>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421860" y="1780078"/>
            <a:ext cx="11069053" cy="524351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20000"/>
              </a:lnSpc>
              <a:spcBef>
                <a:spcPts val="600"/>
              </a:spcBef>
              <a:spcAft>
                <a:spcPts val="600"/>
              </a:spcAft>
              <a:buFont typeface="Wingdings" panose="05000000000000000000" pitchFamily="2" charset="2"/>
              <a:buChar char="l"/>
            </a:pPr>
            <a:r>
              <a:rPr lang="zh-CN" altLang="en-US" sz="2400" dirty="0">
                <a:solidFill>
                  <a:schemeClr val="tx1"/>
                </a:solidFill>
                <a:latin typeface="+mn-ea"/>
                <a:cs typeface="+mn-ea"/>
                <a:sym typeface="+mn-lt"/>
              </a:rPr>
              <a:t>下层信道可能让传输分组中的</a:t>
            </a:r>
            <a:r>
              <a:rPr lang="en-US" altLang="zh-CN" sz="2400" dirty="0">
                <a:solidFill>
                  <a:schemeClr val="tx1"/>
                </a:solidFill>
                <a:latin typeface="+mn-ea"/>
                <a:cs typeface="+mn-ea"/>
                <a:sym typeface="+mn-lt"/>
              </a:rPr>
              <a:t>bit</a:t>
            </a:r>
            <a:r>
              <a:rPr lang="zh-CN" altLang="en-US" sz="2400" dirty="0">
                <a:solidFill>
                  <a:schemeClr val="tx1"/>
                </a:solidFill>
                <a:latin typeface="+mn-ea"/>
                <a:cs typeface="+mn-ea"/>
                <a:sym typeface="+mn-lt"/>
              </a:rPr>
              <a:t>受损</a:t>
            </a:r>
          </a:p>
          <a:p>
            <a:pPr marL="742950" lvl="1" indent="-285750">
              <a:lnSpc>
                <a:spcPct val="120000"/>
              </a:lnSpc>
              <a:buFont typeface="Arial" panose="020B0604020202020204" pitchFamily="34" charset="0"/>
              <a:buChar char="•"/>
            </a:pPr>
            <a:r>
              <a:rPr lang="zh-CN" altLang="en-US" sz="2400" dirty="0" smtClean="0">
                <a:solidFill>
                  <a:schemeClr val="tx1"/>
                </a:solidFill>
                <a:latin typeface="+mn-ea"/>
                <a:cs typeface="+mn-ea"/>
                <a:sym typeface="+mn-lt"/>
              </a:rPr>
              <a:t>利用校验和检测</a:t>
            </a:r>
            <a:r>
              <a:rPr lang="zh-CN" altLang="en-US" sz="2400" dirty="0">
                <a:solidFill>
                  <a:schemeClr val="tx1"/>
                </a:solidFill>
                <a:latin typeface="+mn-ea"/>
                <a:cs typeface="+mn-ea"/>
                <a:sym typeface="+mn-lt"/>
              </a:rPr>
              <a:t>位</a:t>
            </a:r>
            <a:r>
              <a:rPr lang="zh-CN" altLang="en-US" sz="2400" dirty="0" smtClean="0">
                <a:solidFill>
                  <a:schemeClr val="tx1"/>
                </a:solidFill>
                <a:latin typeface="+mn-ea"/>
                <a:cs typeface="+mn-ea"/>
                <a:sym typeface="+mn-lt"/>
              </a:rPr>
              <a:t>错误</a:t>
            </a:r>
            <a:endParaRPr lang="en-US" altLang="zh-CN" sz="2400" dirty="0">
              <a:solidFill>
                <a:schemeClr val="tx1"/>
              </a:solidFill>
              <a:latin typeface="+mn-ea"/>
              <a:cs typeface="+mn-ea"/>
              <a:sym typeface="+mn-lt"/>
            </a:endParaRPr>
          </a:p>
          <a:p>
            <a:pPr marL="457200" indent="-457200">
              <a:lnSpc>
                <a:spcPct val="120000"/>
              </a:lnSpc>
              <a:spcBef>
                <a:spcPts val="600"/>
              </a:spcBef>
              <a:buFont typeface="Wingdings" panose="05000000000000000000" pitchFamily="2" charset="2"/>
              <a:buChar char="l"/>
            </a:pPr>
            <a:r>
              <a:rPr lang="zh-CN" altLang="en-US" sz="2400" dirty="0">
                <a:solidFill>
                  <a:schemeClr val="tx1"/>
                </a:solidFill>
                <a:latin typeface="+mn-ea"/>
                <a:cs typeface="+mn-ea"/>
                <a:sym typeface="+mn-lt"/>
              </a:rPr>
              <a:t>问题</a:t>
            </a:r>
            <a:r>
              <a:rPr lang="en-US" altLang="zh-CN" sz="2400" dirty="0">
                <a:solidFill>
                  <a:schemeClr val="tx1"/>
                </a:solidFill>
                <a:latin typeface="+mn-ea"/>
                <a:cs typeface="+mn-ea"/>
                <a:sym typeface="+mn-lt"/>
              </a:rPr>
              <a:t>: </a:t>
            </a:r>
            <a:r>
              <a:rPr lang="zh-CN" altLang="en-US" sz="2400" dirty="0">
                <a:solidFill>
                  <a:schemeClr val="tx1"/>
                </a:solidFill>
                <a:latin typeface="+mn-ea"/>
                <a:cs typeface="+mn-ea"/>
                <a:sym typeface="+mn-lt"/>
              </a:rPr>
              <a:t>如何从错误中恢复</a:t>
            </a:r>
          </a:p>
          <a:p>
            <a:pPr marL="742950" lvl="1" indent="-285750">
              <a:lnSpc>
                <a:spcPct val="120000"/>
              </a:lnSpc>
              <a:buFont typeface="Arial" panose="020B0604020202020204" pitchFamily="34" charset="0"/>
              <a:buChar char="•"/>
            </a:pPr>
            <a:r>
              <a:rPr lang="zh-CN" altLang="en-US" sz="2400" dirty="0">
                <a:solidFill>
                  <a:schemeClr val="tx1"/>
                </a:solidFill>
                <a:latin typeface="+mn-ea"/>
                <a:cs typeface="+mn-ea"/>
                <a:sym typeface="+mn-lt"/>
              </a:rPr>
              <a:t>确认</a:t>
            </a:r>
            <a:r>
              <a:rPr lang="en-US" altLang="zh-CN" sz="2400" dirty="0">
                <a:solidFill>
                  <a:schemeClr val="tx1"/>
                </a:solidFill>
                <a:latin typeface="+mn-ea"/>
                <a:cs typeface="+mn-ea"/>
                <a:sym typeface="+mn-lt"/>
              </a:rPr>
              <a:t>(ACKs): </a:t>
            </a:r>
            <a:r>
              <a:rPr lang="zh-CN" altLang="en-US" sz="2400" dirty="0">
                <a:solidFill>
                  <a:schemeClr val="tx1"/>
                </a:solidFill>
                <a:latin typeface="+mn-ea"/>
                <a:cs typeface="+mn-ea"/>
                <a:sym typeface="+mn-lt"/>
              </a:rPr>
              <a:t>接收方明确告诉发送方 分组接收正确</a:t>
            </a:r>
          </a:p>
          <a:p>
            <a:pPr marL="742950" lvl="1" indent="-285750">
              <a:lnSpc>
                <a:spcPct val="120000"/>
              </a:lnSpc>
              <a:buFont typeface="Arial" panose="020B0604020202020204" pitchFamily="34" charset="0"/>
              <a:buChar char="•"/>
            </a:pPr>
            <a:r>
              <a:rPr lang="zh-CN" altLang="en-US" sz="2400" dirty="0">
                <a:solidFill>
                  <a:schemeClr val="tx1"/>
                </a:solidFill>
                <a:latin typeface="+mn-ea"/>
                <a:cs typeface="+mn-ea"/>
                <a:sym typeface="+mn-lt"/>
              </a:rPr>
              <a:t>否认 </a:t>
            </a:r>
            <a:r>
              <a:rPr lang="en-US" altLang="zh-CN" sz="2400" dirty="0">
                <a:solidFill>
                  <a:schemeClr val="tx1"/>
                </a:solidFill>
                <a:latin typeface="+mn-ea"/>
                <a:cs typeface="+mn-ea"/>
                <a:sym typeface="+mn-lt"/>
              </a:rPr>
              <a:t>(NAKs):</a:t>
            </a:r>
            <a:r>
              <a:rPr lang="zh-CN" altLang="en-US" sz="2400" dirty="0">
                <a:solidFill>
                  <a:schemeClr val="tx1"/>
                </a:solidFill>
                <a:latin typeface="+mn-ea"/>
                <a:cs typeface="+mn-ea"/>
                <a:sym typeface="+mn-lt"/>
              </a:rPr>
              <a:t>接收方明确告诉发送方 分组接收出错</a:t>
            </a:r>
          </a:p>
          <a:p>
            <a:pPr marL="742950" lvl="1" indent="-285750">
              <a:lnSpc>
                <a:spcPct val="120000"/>
              </a:lnSpc>
              <a:buFont typeface="Arial" panose="020B0604020202020204" pitchFamily="34" charset="0"/>
              <a:buChar char="•"/>
            </a:pPr>
            <a:r>
              <a:rPr lang="zh-CN" altLang="en-US" sz="2400" dirty="0">
                <a:solidFill>
                  <a:schemeClr val="tx1"/>
                </a:solidFill>
                <a:latin typeface="+mn-ea"/>
                <a:cs typeface="+mn-ea"/>
                <a:sym typeface="+mn-lt"/>
              </a:rPr>
              <a:t>发送方收到</a:t>
            </a:r>
            <a:r>
              <a:rPr lang="en-US" altLang="zh-CN" sz="2400" dirty="0">
                <a:solidFill>
                  <a:schemeClr val="tx1"/>
                </a:solidFill>
                <a:latin typeface="+mn-ea"/>
                <a:cs typeface="+mn-ea"/>
                <a:sym typeface="+mn-lt"/>
              </a:rPr>
              <a:t>NAK</a:t>
            </a:r>
            <a:r>
              <a:rPr lang="zh-CN" altLang="en-US" sz="2400" dirty="0">
                <a:solidFill>
                  <a:schemeClr val="tx1"/>
                </a:solidFill>
                <a:latin typeface="+mn-ea"/>
                <a:cs typeface="+mn-ea"/>
                <a:sym typeface="+mn-lt"/>
              </a:rPr>
              <a:t>后重发这个</a:t>
            </a:r>
            <a:r>
              <a:rPr lang="zh-CN" altLang="en-US" sz="2400" dirty="0" smtClean="0">
                <a:solidFill>
                  <a:schemeClr val="tx1"/>
                </a:solidFill>
                <a:latin typeface="+mn-ea"/>
                <a:cs typeface="+mn-ea"/>
                <a:sym typeface="+mn-lt"/>
              </a:rPr>
              <a:t>分组</a:t>
            </a:r>
            <a:endParaRPr lang="en-US" altLang="zh-CN" sz="2400" dirty="0">
              <a:solidFill>
                <a:schemeClr val="tx1"/>
              </a:solidFill>
              <a:latin typeface="+mn-ea"/>
              <a:cs typeface="+mn-ea"/>
              <a:sym typeface="+mn-lt"/>
            </a:endParaRPr>
          </a:p>
          <a:p>
            <a:pPr marL="457200" indent="-457200">
              <a:lnSpc>
                <a:spcPct val="120000"/>
              </a:lnSpc>
              <a:spcBef>
                <a:spcPts val="600"/>
              </a:spcBef>
              <a:buFont typeface="Wingdings" panose="05000000000000000000" pitchFamily="2" charset="2"/>
              <a:buChar char="l"/>
            </a:pPr>
            <a:r>
              <a:rPr lang="zh-CN" altLang="en-US" sz="2400" dirty="0" smtClean="0">
                <a:solidFill>
                  <a:schemeClr val="tx1"/>
                </a:solidFill>
                <a:latin typeface="+mn-ea"/>
                <a:cs typeface="+mn-ea"/>
                <a:sym typeface="+mn-lt"/>
              </a:rPr>
              <a:t>在 </a:t>
            </a:r>
            <a:r>
              <a:rPr lang="en-US" altLang="zh-CN" sz="2400" dirty="0">
                <a:solidFill>
                  <a:schemeClr val="tx1"/>
                </a:solidFill>
                <a:latin typeface="+mn-ea"/>
                <a:cs typeface="+mn-ea"/>
                <a:sym typeface="+mn-lt"/>
              </a:rPr>
              <a:t>rdt2.0</a:t>
            </a:r>
            <a:r>
              <a:rPr lang="zh-CN" altLang="en-US" sz="2400" dirty="0">
                <a:solidFill>
                  <a:schemeClr val="tx1"/>
                </a:solidFill>
                <a:latin typeface="+mn-ea"/>
                <a:cs typeface="+mn-ea"/>
                <a:sym typeface="+mn-lt"/>
              </a:rPr>
              <a:t>中的新机制 </a:t>
            </a:r>
            <a:r>
              <a:rPr lang="en-US" altLang="zh-CN" sz="2400" dirty="0">
                <a:solidFill>
                  <a:schemeClr val="tx1"/>
                </a:solidFill>
                <a:latin typeface="+mn-ea"/>
                <a:cs typeface="+mn-ea"/>
                <a:sym typeface="+mn-lt"/>
              </a:rPr>
              <a:t>(</a:t>
            </a:r>
            <a:r>
              <a:rPr lang="zh-CN" altLang="en-US" sz="2400" dirty="0">
                <a:solidFill>
                  <a:schemeClr val="tx1"/>
                </a:solidFill>
                <a:latin typeface="+mn-ea"/>
                <a:cs typeface="+mn-ea"/>
                <a:sym typeface="+mn-lt"/>
              </a:rPr>
              <a:t>在 </a:t>
            </a:r>
            <a:r>
              <a:rPr lang="en-US" altLang="zh-CN" sz="2400" dirty="0">
                <a:solidFill>
                  <a:schemeClr val="tx1"/>
                </a:solidFill>
                <a:latin typeface="+mn-ea"/>
                <a:cs typeface="+mn-ea"/>
                <a:sym typeface="+mn-lt"/>
              </a:rPr>
              <a:t>rdt1.0</a:t>
            </a:r>
            <a:r>
              <a:rPr lang="zh-CN" altLang="en-US" sz="2400" dirty="0">
                <a:solidFill>
                  <a:schemeClr val="tx1"/>
                </a:solidFill>
                <a:latin typeface="+mn-ea"/>
                <a:cs typeface="+mn-ea"/>
                <a:sym typeface="+mn-lt"/>
              </a:rPr>
              <a:t>中没有的</a:t>
            </a:r>
            <a:r>
              <a:rPr lang="en-US" altLang="zh-CN" sz="2400" dirty="0">
                <a:solidFill>
                  <a:schemeClr val="tx1"/>
                </a:solidFill>
                <a:latin typeface="+mn-ea"/>
                <a:cs typeface="+mn-ea"/>
                <a:sym typeface="+mn-lt"/>
              </a:rPr>
              <a:t>):</a:t>
            </a:r>
          </a:p>
          <a:p>
            <a:pPr marL="742950" lvl="1" indent="-285750">
              <a:lnSpc>
                <a:spcPct val="120000"/>
              </a:lnSpc>
              <a:buFont typeface="Arial" panose="020B0604020202020204" pitchFamily="34" charset="0"/>
              <a:buChar char="•"/>
            </a:pPr>
            <a:r>
              <a:rPr lang="zh-CN" altLang="en-US" sz="2400" dirty="0">
                <a:solidFill>
                  <a:schemeClr val="tx1"/>
                </a:solidFill>
                <a:latin typeface="+mn-ea"/>
                <a:cs typeface="+mn-ea"/>
                <a:sym typeface="+mn-lt"/>
              </a:rPr>
              <a:t>差错检测</a:t>
            </a:r>
          </a:p>
          <a:p>
            <a:pPr marL="742950" lvl="1" indent="-285750">
              <a:lnSpc>
                <a:spcPct val="120000"/>
              </a:lnSpc>
              <a:buFont typeface="Arial" panose="020B0604020202020204" pitchFamily="34" charset="0"/>
              <a:buChar char="•"/>
            </a:pPr>
            <a:r>
              <a:rPr lang="zh-CN" altLang="en-US" sz="2400" dirty="0">
                <a:solidFill>
                  <a:schemeClr val="tx1"/>
                </a:solidFill>
                <a:latin typeface="+mn-ea"/>
                <a:cs typeface="+mn-ea"/>
                <a:sym typeface="+mn-lt"/>
              </a:rPr>
              <a:t>接收方反馈</a:t>
            </a:r>
            <a:r>
              <a:rPr lang="en-US" altLang="zh-CN" sz="2400" dirty="0">
                <a:solidFill>
                  <a:schemeClr val="tx1"/>
                </a:solidFill>
                <a:latin typeface="+mn-ea"/>
                <a:cs typeface="+mn-ea"/>
                <a:sym typeface="+mn-lt"/>
              </a:rPr>
              <a:t>: </a:t>
            </a:r>
            <a:r>
              <a:rPr lang="zh-CN" altLang="en-US" sz="2400" dirty="0">
                <a:solidFill>
                  <a:schemeClr val="tx1"/>
                </a:solidFill>
                <a:latin typeface="+mn-ea"/>
                <a:cs typeface="+mn-ea"/>
                <a:sym typeface="+mn-lt"/>
              </a:rPr>
              <a:t>控制信息 </a:t>
            </a:r>
            <a:r>
              <a:rPr lang="en-US" altLang="zh-CN" sz="2400" dirty="0">
                <a:solidFill>
                  <a:schemeClr val="tx1"/>
                </a:solidFill>
                <a:latin typeface="+mn-ea"/>
                <a:cs typeface="+mn-ea"/>
                <a:sym typeface="+mn-lt"/>
              </a:rPr>
              <a:t>(ACK,NAK)   </a:t>
            </a:r>
            <a:r>
              <a:rPr lang="en-US" altLang="zh-CN" sz="2400" dirty="0" err="1">
                <a:solidFill>
                  <a:schemeClr val="tx1"/>
                </a:solidFill>
                <a:latin typeface="+mn-ea"/>
                <a:cs typeface="+mn-ea"/>
                <a:sym typeface="+mn-lt"/>
              </a:rPr>
              <a:t>rcvr</a:t>
            </a:r>
            <a:r>
              <a:rPr lang="en-US" altLang="zh-CN" sz="2400" dirty="0">
                <a:solidFill>
                  <a:schemeClr val="tx1"/>
                </a:solidFill>
                <a:latin typeface="+mn-ea"/>
                <a:cs typeface="+mn-ea"/>
                <a:sym typeface="+mn-lt"/>
              </a:rPr>
              <a:t>-&gt;</a:t>
            </a:r>
            <a:r>
              <a:rPr lang="en-US" altLang="zh-CN" sz="2400" dirty="0" smtClean="0">
                <a:solidFill>
                  <a:schemeClr val="tx1"/>
                </a:solidFill>
                <a:latin typeface="+mn-ea"/>
                <a:cs typeface="+mn-ea"/>
                <a:sym typeface="+mn-lt"/>
              </a:rPr>
              <a:t>sender</a:t>
            </a:r>
          </a:p>
          <a:p>
            <a:pPr marL="742950" lvl="1" indent="-285750">
              <a:lnSpc>
                <a:spcPct val="120000"/>
              </a:lnSpc>
              <a:buFont typeface="Arial" panose="020B0604020202020204" pitchFamily="34" charset="0"/>
              <a:buChar char="•"/>
            </a:pPr>
            <a:r>
              <a:rPr lang="zh-CN" altLang="en-US" sz="2400" dirty="0">
                <a:solidFill>
                  <a:schemeClr val="tx1"/>
                </a:solidFill>
                <a:latin typeface="+mn-ea"/>
                <a:cs typeface="+mn-ea"/>
                <a:sym typeface="+mn-lt"/>
              </a:rPr>
              <a:t>重传</a:t>
            </a:r>
            <a:endParaRPr lang="en-US" altLang="zh-CN" sz="2400" dirty="0">
              <a:solidFill>
                <a:schemeClr val="tx1"/>
              </a:solidFill>
              <a:latin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611560" y="1524000"/>
            <a:ext cx="5673348" cy="646331"/>
          </a:xfrm>
          <a:prstGeom prst="rect">
            <a:avLst/>
          </a:prstGeom>
        </p:spPr>
        <p:txBody>
          <a:bodyPr wrap="none">
            <a:spAutoFit/>
          </a:bodyPr>
          <a:lstStyle/>
          <a:p>
            <a:pPr algn="ctr"/>
            <a:r>
              <a:rPr lang="en-US" altLang="zh-CN" sz="3600" b="1" dirty="0">
                <a:solidFill>
                  <a:schemeClr val="accent1"/>
                </a:solidFill>
                <a:cs typeface="+mn-ea"/>
                <a:sym typeface="+mn-lt"/>
              </a:rPr>
              <a:t>Rdt2.0: </a:t>
            </a:r>
            <a:r>
              <a:rPr lang="zh-CN" altLang="en-US" sz="3600" b="1" dirty="0">
                <a:solidFill>
                  <a:schemeClr val="accent1"/>
                </a:solidFill>
                <a:cs typeface="+mn-ea"/>
                <a:sym typeface="+mn-lt"/>
              </a:rPr>
              <a:t>具有</a:t>
            </a:r>
            <a:r>
              <a:rPr lang="en-US" altLang="zh-CN" sz="3600" b="1" dirty="0">
                <a:solidFill>
                  <a:schemeClr val="accent1"/>
                </a:solidFill>
                <a:cs typeface="+mn-ea"/>
                <a:sym typeface="+mn-lt"/>
              </a:rPr>
              <a:t>bit</a:t>
            </a:r>
            <a:r>
              <a:rPr lang="zh-CN" altLang="en-US" sz="3600" b="1" dirty="0">
                <a:solidFill>
                  <a:schemeClr val="accent1"/>
                </a:solidFill>
                <a:cs typeface="+mn-ea"/>
                <a:sym typeface="+mn-lt"/>
              </a:rPr>
              <a:t>错误的信道</a:t>
            </a:r>
            <a:endParaRPr lang="en-US" altLang="zh-CN" sz="3600" b="1" dirty="0">
              <a:solidFill>
                <a:schemeClr val="accent1"/>
              </a:solidFill>
              <a:cs typeface="+mn-ea"/>
              <a:sym typeface="+mn-lt"/>
            </a:endParaRPr>
          </a:p>
        </p:txBody>
      </p:sp>
      <p:sp>
        <p:nvSpPr>
          <p:cNvPr id="6" name="矩形 5"/>
          <p:cNvSpPr/>
          <p:nvPr/>
        </p:nvSpPr>
        <p:spPr>
          <a:xfrm>
            <a:off x="611560" y="760477"/>
            <a:ext cx="8340746" cy="646331"/>
          </a:xfrm>
          <a:prstGeom prst="rect">
            <a:avLst/>
          </a:prstGeom>
        </p:spPr>
        <p:txBody>
          <a:bodyPr wrap="none">
            <a:spAutoFit/>
          </a:bodyPr>
          <a:lstStyle/>
          <a:p>
            <a:pPr algn="ctr"/>
            <a:r>
              <a:rPr lang="en-US" altLang="zh-CN" sz="3600" b="1" dirty="0">
                <a:solidFill>
                  <a:schemeClr val="accent1"/>
                </a:solidFill>
                <a:cs typeface="+mn-ea"/>
                <a:sym typeface="+mn-lt"/>
              </a:rPr>
              <a:t>Rdt1.0: </a:t>
            </a:r>
            <a:r>
              <a:rPr lang="zh-CN" altLang="en-US" sz="3600" b="1" dirty="0">
                <a:solidFill>
                  <a:schemeClr val="accent1"/>
                </a:solidFill>
                <a:cs typeface="+mn-ea"/>
                <a:sym typeface="+mn-lt"/>
              </a:rPr>
              <a:t>完全可靠信道上的可靠数据传输</a:t>
            </a:r>
            <a:endParaRPr lang="en-US" altLang="zh-CN" sz="3600" b="1" dirty="0">
              <a:solidFill>
                <a:schemeClr val="accent1"/>
              </a:solidFill>
              <a:cs typeface="+mn-ea"/>
              <a:sym typeface="+mn-lt"/>
            </a:endParaRPr>
          </a:p>
        </p:txBody>
      </p:sp>
    </p:spTree>
    <p:extLst>
      <p:ext uri="{BB962C8B-B14F-4D97-AF65-F5344CB8AC3E}">
        <p14:creationId xmlns:p14="http://schemas.microsoft.com/office/powerpoint/2010/main" val="30619237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0" grpId="0"/>
      <p:bldP spid="41" grpId="0"/>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4221130" y="710268"/>
            <a:ext cx="3749744" cy="646331"/>
          </a:xfrm>
          <a:prstGeom prst="rect">
            <a:avLst/>
          </a:prstGeom>
        </p:spPr>
        <p:txBody>
          <a:bodyPr wrap="none">
            <a:spAutoFit/>
          </a:bodyPr>
          <a:lstStyle/>
          <a:p>
            <a:pPr algn="ctr"/>
            <a:r>
              <a:rPr lang="en-US" altLang="zh-CN" sz="3600" b="1" dirty="0">
                <a:solidFill>
                  <a:schemeClr val="accent1"/>
                </a:solidFill>
                <a:cs typeface="+mn-ea"/>
                <a:sym typeface="+mn-lt"/>
              </a:rPr>
              <a:t>rdt2.0: FSM </a:t>
            </a:r>
            <a:r>
              <a:rPr lang="zh-CN" altLang="en-US" sz="3600" b="1" dirty="0">
                <a:solidFill>
                  <a:schemeClr val="accent1"/>
                </a:solidFill>
                <a:cs typeface="+mn-ea"/>
                <a:sym typeface="+mn-lt"/>
              </a:rPr>
              <a:t>规范</a:t>
            </a:r>
            <a:endParaRPr lang="en-US" altLang="zh-CN" sz="3600" b="1" dirty="0">
              <a:solidFill>
                <a:schemeClr val="accent1"/>
              </a:solidFill>
              <a:cs typeface="+mn-ea"/>
              <a:sym typeface="+mn-lt"/>
            </a:endParaRPr>
          </a:p>
        </p:txBody>
      </p:sp>
      <p:grpSp>
        <p:nvGrpSpPr>
          <p:cNvPr id="9" name="Group 37"/>
          <p:cNvGrpSpPr>
            <a:grpSpLocks/>
          </p:cNvGrpSpPr>
          <p:nvPr/>
        </p:nvGrpSpPr>
        <p:grpSpPr bwMode="auto">
          <a:xfrm>
            <a:off x="247650" y="1219200"/>
            <a:ext cx="5822950" cy="5060950"/>
            <a:chOff x="220" y="764"/>
            <a:chExt cx="3668" cy="3188"/>
          </a:xfrm>
        </p:grpSpPr>
        <p:sp>
          <p:nvSpPr>
            <p:cNvPr id="10" name="Oval 18"/>
            <p:cNvSpPr>
              <a:spLocks noChangeArrowheads="1"/>
            </p:cNvSpPr>
            <p:nvPr/>
          </p:nvSpPr>
          <p:spPr bwMode="auto">
            <a:xfrm>
              <a:off x="460" y="1773"/>
              <a:ext cx="689" cy="980"/>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1" name="Rectangle 19"/>
            <p:cNvSpPr>
              <a:spLocks noChangeArrowheads="1"/>
            </p:cNvSpPr>
            <p:nvPr/>
          </p:nvSpPr>
          <p:spPr bwMode="auto">
            <a:xfrm>
              <a:off x="391" y="1861"/>
              <a:ext cx="835"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endParaRPr lang="en-US" altLang="zh-CN" sz="1600" b="1" dirty="0">
                <a:latin typeface="Arial" panose="020B0604020202020204" pitchFamily="34" charset="0"/>
                <a:ea typeface="宋体" panose="02010600030101010101" pitchFamily="2" charset="-122"/>
              </a:endParaRPr>
            </a:p>
            <a:p>
              <a:pPr algn="ctr">
                <a:spcBef>
                  <a:spcPct val="0"/>
                </a:spcBef>
                <a:buFontTx/>
                <a:buNone/>
              </a:pPr>
              <a:r>
                <a:rPr lang="zh-CN" altLang="en-US" sz="1600" b="1" dirty="0">
                  <a:latin typeface="Arial" panose="020B0604020202020204" pitchFamily="34" charset="0"/>
                  <a:ea typeface="宋体" panose="02010600030101010101" pitchFamily="2" charset="-122"/>
                </a:rPr>
                <a:t>等待来自上层的调用</a:t>
              </a:r>
              <a:endParaRPr lang="zh-CN" altLang="en-US" sz="1600" b="1" dirty="0">
                <a:ea typeface="宋体" panose="02010600030101010101" pitchFamily="2" charset="-122"/>
              </a:endParaRPr>
            </a:p>
            <a:p>
              <a:pPr algn="ctr">
                <a:spcBef>
                  <a:spcPct val="0"/>
                </a:spcBef>
                <a:buFontTx/>
                <a:buNone/>
              </a:pPr>
              <a:endParaRPr lang="en-US" altLang="zh-CN" sz="1600" b="1" dirty="0">
                <a:solidFill>
                  <a:schemeClr val="bg2"/>
                </a:solidFill>
                <a:ea typeface="宋体" panose="02010600030101010101" pitchFamily="2" charset="-122"/>
              </a:endParaRPr>
            </a:p>
          </p:txBody>
        </p:sp>
        <p:sp>
          <p:nvSpPr>
            <p:cNvPr id="12" name="Rectangle 20"/>
            <p:cNvSpPr>
              <a:spLocks noChangeArrowheads="1"/>
            </p:cNvSpPr>
            <p:nvPr/>
          </p:nvSpPr>
          <p:spPr bwMode="auto">
            <a:xfrm>
              <a:off x="676" y="1046"/>
              <a:ext cx="2534"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err="1">
                  <a:latin typeface="Arial" panose="020B0604020202020204" pitchFamily="34" charset="0"/>
                  <a:ea typeface="宋体" panose="02010600030101010101" pitchFamily="2" charset="-122"/>
                </a:rPr>
                <a:t>snkpkt</a:t>
              </a:r>
              <a:r>
                <a:rPr lang="en-US" altLang="zh-CN" sz="1600" b="1" dirty="0">
                  <a:latin typeface="Arial" panose="020B0604020202020204" pitchFamily="34" charset="0"/>
                  <a:ea typeface="宋体" panose="02010600030101010101" pitchFamily="2" charset="-122"/>
                </a:rPr>
                <a:t> = </a:t>
              </a:r>
              <a:r>
                <a:rPr lang="en-US" altLang="zh-CN" sz="1600" b="1" dirty="0" err="1">
                  <a:latin typeface="Arial" panose="020B0604020202020204" pitchFamily="34" charset="0"/>
                  <a:ea typeface="宋体" panose="02010600030101010101" pitchFamily="2" charset="-122"/>
                </a:rPr>
                <a:t>make_pkt</a:t>
              </a:r>
              <a:r>
                <a:rPr lang="en-US" altLang="zh-CN" sz="1600" b="1" dirty="0">
                  <a:latin typeface="Arial" panose="020B0604020202020204" pitchFamily="34" charset="0"/>
                  <a:ea typeface="宋体" panose="02010600030101010101" pitchFamily="2" charset="-122"/>
                </a:rPr>
                <a:t>(data, checksum)</a:t>
              </a:r>
            </a:p>
            <a:p>
              <a:pPr>
                <a:spcBef>
                  <a:spcPct val="0"/>
                </a:spcBef>
                <a:buFontTx/>
                <a:buNone/>
              </a:pPr>
              <a:r>
                <a:rPr lang="en-US" altLang="zh-CN" sz="1600" b="1" dirty="0" err="1">
                  <a:latin typeface="Arial" panose="020B0604020202020204" pitchFamily="34" charset="0"/>
                  <a:ea typeface="宋体" panose="02010600030101010101" pitchFamily="2" charset="-122"/>
                </a:rPr>
                <a:t>udt_send</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sndpkt</a:t>
              </a:r>
              <a:r>
                <a:rPr lang="en-US" altLang="zh-CN" sz="1600" b="1" dirty="0">
                  <a:latin typeface="Arial" panose="020B0604020202020204" pitchFamily="34" charset="0"/>
                  <a:ea typeface="宋体" panose="02010600030101010101" pitchFamily="2" charset="-122"/>
                </a:rPr>
                <a:t>)</a:t>
              </a:r>
            </a:p>
          </p:txBody>
        </p:sp>
        <p:sp>
          <p:nvSpPr>
            <p:cNvPr id="13" name="Line 21"/>
            <p:cNvSpPr>
              <a:spLocks noChangeShapeType="1"/>
            </p:cNvSpPr>
            <p:nvPr/>
          </p:nvSpPr>
          <p:spPr bwMode="auto">
            <a:xfrm>
              <a:off x="749" y="1037"/>
              <a:ext cx="68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 name="Freeform 22"/>
            <p:cNvSpPr>
              <a:spLocks/>
            </p:cNvSpPr>
            <p:nvPr/>
          </p:nvSpPr>
          <p:spPr bwMode="auto">
            <a:xfrm>
              <a:off x="712" y="1610"/>
              <a:ext cx="1254" cy="184"/>
            </a:xfrm>
            <a:custGeom>
              <a:avLst/>
              <a:gdLst>
                <a:gd name="T0" fmla="*/ 0 w 1254"/>
                <a:gd name="T1" fmla="*/ 183 h 184"/>
                <a:gd name="T2" fmla="*/ 6 w 1254"/>
                <a:gd name="T3" fmla="*/ 161 h 184"/>
                <a:gd name="T4" fmla="*/ 19 w 1254"/>
                <a:gd name="T5" fmla="*/ 139 h 184"/>
                <a:gd name="T6" fmla="*/ 37 w 1254"/>
                <a:gd name="T7" fmla="*/ 120 h 184"/>
                <a:gd name="T8" fmla="*/ 62 w 1254"/>
                <a:gd name="T9" fmla="*/ 102 h 184"/>
                <a:gd name="T10" fmla="*/ 91 w 1254"/>
                <a:gd name="T11" fmla="*/ 85 h 184"/>
                <a:gd name="T12" fmla="*/ 126 w 1254"/>
                <a:gd name="T13" fmla="*/ 70 h 184"/>
                <a:gd name="T14" fmla="*/ 165 w 1254"/>
                <a:gd name="T15" fmla="*/ 56 h 184"/>
                <a:gd name="T16" fmla="*/ 207 w 1254"/>
                <a:gd name="T17" fmla="*/ 44 h 184"/>
                <a:gd name="T18" fmla="*/ 253 w 1254"/>
                <a:gd name="T19" fmla="*/ 33 h 184"/>
                <a:gd name="T20" fmla="*/ 302 w 1254"/>
                <a:gd name="T21" fmla="*/ 24 h 184"/>
                <a:gd name="T22" fmla="*/ 408 w 1254"/>
                <a:gd name="T23" fmla="*/ 10 h 184"/>
                <a:gd name="T24" fmla="*/ 521 w 1254"/>
                <a:gd name="T25" fmla="*/ 2 h 184"/>
                <a:gd name="T26" fmla="*/ 637 w 1254"/>
                <a:gd name="T27" fmla="*/ 0 h 184"/>
                <a:gd name="T28" fmla="*/ 752 w 1254"/>
                <a:gd name="T29" fmla="*/ 4 h 184"/>
                <a:gd name="T30" fmla="*/ 864 w 1254"/>
                <a:gd name="T31" fmla="*/ 13 h 184"/>
                <a:gd name="T32" fmla="*/ 968 w 1254"/>
                <a:gd name="T33" fmla="*/ 28 h 184"/>
                <a:gd name="T34" fmla="*/ 1016 w 1254"/>
                <a:gd name="T35" fmla="*/ 37 h 184"/>
                <a:gd name="T36" fmla="*/ 1061 w 1254"/>
                <a:gd name="T37" fmla="*/ 48 h 184"/>
                <a:gd name="T38" fmla="*/ 1102 w 1254"/>
                <a:gd name="T39" fmla="*/ 60 h 184"/>
                <a:gd name="T40" fmla="*/ 1140 w 1254"/>
                <a:gd name="T41" fmla="*/ 74 h 184"/>
                <a:gd name="T42" fmla="*/ 1173 w 1254"/>
                <a:gd name="T43" fmla="*/ 89 h 184"/>
                <a:gd name="T44" fmla="*/ 1201 w 1254"/>
                <a:gd name="T45" fmla="*/ 105 h 184"/>
                <a:gd name="T46" fmla="*/ 1223 w 1254"/>
                <a:gd name="T47" fmla="*/ 123 h 184"/>
                <a:gd name="T48" fmla="*/ 1239 w 1254"/>
                <a:gd name="T49" fmla="*/ 141 h 184"/>
                <a:gd name="T50" fmla="*/ 1250 w 1254"/>
                <a:gd name="T51" fmla="*/ 162 h 184"/>
                <a:gd name="T52" fmla="*/ 1253 w 1254"/>
                <a:gd name="T53" fmla="*/ 183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54"/>
                <a:gd name="T82" fmla="*/ 0 h 184"/>
                <a:gd name="T83" fmla="*/ 1254 w 1254"/>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54" h="184">
                  <a:moveTo>
                    <a:pt x="0" y="183"/>
                  </a:moveTo>
                  <a:lnTo>
                    <a:pt x="6" y="161"/>
                  </a:lnTo>
                  <a:lnTo>
                    <a:pt x="19" y="139"/>
                  </a:lnTo>
                  <a:lnTo>
                    <a:pt x="37" y="120"/>
                  </a:lnTo>
                  <a:lnTo>
                    <a:pt x="62" y="102"/>
                  </a:lnTo>
                  <a:lnTo>
                    <a:pt x="91" y="85"/>
                  </a:lnTo>
                  <a:lnTo>
                    <a:pt x="126" y="70"/>
                  </a:lnTo>
                  <a:lnTo>
                    <a:pt x="165" y="56"/>
                  </a:lnTo>
                  <a:lnTo>
                    <a:pt x="207" y="44"/>
                  </a:lnTo>
                  <a:lnTo>
                    <a:pt x="253" y="33"/>
                  </a:lnTo>
                  <a:lnTo>
                    <a:pt x="302" y="24"/>
                  </a:lnTo>
                  <a:lnTo>
                    <a:pt x="408" y="10"/>
                  </a:lnTo>
                  <a:lnTo>
                    <a:pt x="521" y="2"/>
                  </a:lnTo>
                  <a:lnTo>
                    <a:pt x="637" y="0"/>
                  </a:lnTo>
                  <a:lnTo>
                    <a:pt x="752" y="4"/>
                  </a:lnTo>
                  <a:lnTo>
                    <a:pt x="864" y="13"/>
                  </a:lnTo>
                  <a:lnTo>
                    <a:pt x="968" y="28"/>
                  </a:lnTo>
                  <a:lnTo>
                    <a:pt x="1016" y="37"/>
                  </a:lnTo>
                  <a:lnTo>
                    <a:pt x="1061" y="48"/>
                  </a:lnTo>
                  <a:lnTo>
                    <a:pt x="1102" y="60"/>
                  </a:lnTo>
                  <a:lnTo>
                    <a:pt x="1140" y="74"/>
                  </a:lnTo>
                  <a:lnTo>
                    <a:pt x="1173" y="89"/>
                  </a:lnTo>
                  <a:lnTo>
                    <a:pt x="1201" y="105"/>
                  </a:lnTo>
                  <a:lnTo>
                    <a:pt x="1223" y="123"/>
                  </a:lnTo>
                  <a:lnTo>
                    <a:pt x="1239" y="141"/>
                  </a:lnTo>
                  <a:lnTo>
                    <a:pt x="1250" y="162"/>
                  </a:lnTo>
                  <a:lnTo>
                    <a:pt x="1253" y="183"/>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Freeform 23"/>
            <p:cNvSpPr>
              <a:spLocks/>
            </p:cNvSpPr>
            <p:nvPr/>
          </p:nvSpPr>
          <p:spPr bwMode="auto">
            <a:xfrm>
              <a:off x="746" y="2719"/>
              <a:ext cx="1253" cy="184"/>
            </a:xfrm>
            <a:custGeom>
              <a:avLst/>
              <a:gdLst>
                <a:gd name="T0" fmla="*/ 0 w 1253"/>
                <a:gd name="T1" fmla="*/ 0 h 184"/>
                <a:gd name="T2" fmla="*/ 6 w 1253"/>
                <a:gd name="T3" fmla="*/ 23 h 184"/>
                <a:gd name="T4" fmla="*/ 19 w 1253"/>
                <a:gd name="T5" fmla="*/ 44 h 184"/>
                <a:gd name="T6" fmla="*/ 37 w 1253"/>
                <a:gd name="T7" fmla="*/ 64 h 184"/>
                <a:gd name="T8" fmla="*/ 62 w 1253"/>
                <a:gd name="T9" fmla="*/ 82 h 184"/>
                <a:gd name="T10" fmla="*/ 91 w 1253"/>
                <a:gd name="T11" fmla="*/ 99 h 184"/>
                <a:gd name="T12" fmla="*/ 125 w 1253"/>
                <a:gd name="T13" fmla="*/ 114 h 184"/>
                <a:gd name="T14" fmla="*/ 164 w 1253"/>
                <a:gd name="T15" fmla="*/ 128 h 184"/>
                <a:gd name="T16" fmla="*/ 207 w 1253"/>
                <a:gd name="T17" fmla="*/ 140 h 184"/>
                <a:gd name="T18" fmla="*/ 253 w 1253"/>
                <a:gd name="T19" fmla="*/ 150 h 184"/>
                <a:gd name="T20" fmla="*/ 302 w 1253"/>
                <a:gd name="T21" fmla="*/ 159 h 184"/>
                <a:gd name="T22" fmla="*/ 408 w 1253"/>
                <a:gd name="T23" fmla="*/ 173 h 184"/>
                <a:gd name="T24" fmla="*/ 521 w 1253"/>
                <a:gd name="T25" fmla="*/ 181 h 184"/>
                <a:gd name="T26" fmla="*/ 636 w 1253"/>
                <a:gd name="T27" fmla="*/ 183 h 184"/>
                <a:gd name="T28" fmla="*/ 751 w 1253"/>
                <a:gd name="T29" fmla="*/ 180 h 184"/>
                <a:gd name="T30" fmla="*/ 863 w 1253"/>
                <a:gd name="T31" fmla="*/ 170 h 184"/>
                <a:gd name="T32" fmla="*/ 967 w 1253"/>
                <a:gd name="T33" fmla="*/ 156 h 184"/>
                <a:gd name="T34" fmla="*/ 1015 w 1253"/>
                <a:gd name="T35" fmla="*/ 146 h 184"/>
                <a:gd name="T36" fmla="*/ 1060 w 1253"/>
                <a:gd name="T37" fmla="*/ 135 h 184"/>
                <a:gd name="T38" fmla="*/ 1101 w 1253"/>
                <a:gd name="T39" fmla="*/ 123 h 184"/>
                <a:gd name="T40" fmla="*/ 1139 w 1253"/>
                <a:gd name="T41" fmla="*/ 110 h 184"/>
                <a:gd name="T42" fmla="*/ 1172 w 1253"/>
                <a:gd name="T43" fmla="*/ 94 h 184"/>
                <a:gd name="T44" fmla="*/ 1200 w 1253"/>
                <a:gd name="T45" fmla="*/ 78 h 184"/>
                <a:gd name="T46" fmla="*/ 1222 w 1253"/>
                <a:gd name="T47" fmla="*/ 61 h 184"/>
                <a:gd name="T48" fmla="*/ 1238 w 1253"/>
                <a:gd name="T49" fmla="*/ 42 h 184"/>
                <a:gd name="T50" fmla="*/ 1249 w 1253"/>
                <a:gd name="T51" fmla="*/ 22 h 184"/>
                <a:gd name="T52" fmla="*/ 1252 w 1253"/>
                <a:gd name="T53" fmla="*/ 0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53"/>
                <a:gd name="T82" fmla="*/ 0 h 184"/>
                <a:gd name="T83" fmla="*/ 1253 w 1253"/>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53" h="184">
                  <a:moveTo>
                    <a:pt x="0" y="0"/>
                  </a:moveTo>
                  <a:lnTo>
                    <a:pt x="6" y="23"/>
                  </a:lnTo>
                  <a:lnTo>
                    <a:pt x="19" y="44"/>
                  </a:lnTo>
                  <a:lnTo>
                    <a:pt x="37" y="64"/>
                  </a:lnTo>
                  <a:lnTo>
                    <a:pt x="62" y="82"/>
                  </a:lnTo>
                  <a:lnTo>
                    <a:pt x="91" y="99"/>
                  </a:lnTo>
                  <a:lnTo>
                    <a:pt x="125" y="114"/>
                  </a:lnTo>
                  <a:lnTo>
                    <a:pt x="164" y="128"/>
                  </a:lnTo>
                  <a:lnTo>
                    <a:pt x="207" y="140"/>
                  </a:lnTo>
                  <a:lnTo>
                    <a:pt x="253" y="150"/>
                  </a:lnTo>
                  <a:lnTo>
                    <a:pt x="302" y="159"/>
                  </a:lnTo>
                  <a:lnTo>
                    <a:pt x="408" y="173"/>
                  </a:lnTo>
                  <a:lnTo>
                    <a:pt x="521" y="181"/>
                  </a:lnTo>
                  <a:lnTo>
                    <a:pt x="636" y="183"/>
                  </a:lnTo>
                  <a:lnTo>
                    <a:pt x="751" y="180"/>
                  </a:lnTo>
                  <a:lnTo>
                    <a:pt x="863" y="170"/>
                  </a:lnTo>
                  <a:lnTo>
                    <a:pt x="967" y="156"/>
                  </a:lnTo>
                  <a:lnTo>
                    <a:pt x="1015" y="146"/>
                  </a:lnTo>
                  <a:lnTo>
                    <a:pt x="1060" y="135"/>
                  </a:lnTo>
                  <a:lnTo>
                    <a:pt x="1101" y="123"/>
                  </a:lnTo>
                  <a:lnTo>
                    <a:pt x="1139" y="110"/>
                  </a:lnTo>
                  <a:lnTo>
                    <a:pt x="1172" y="94"/>
                  </a:lnTo>
                  <a:lnTo>
                    <a:pt x="1200" y="78"/>
                  </a:lnTo>
                  <a:lnTo>
                    <a:pt x="1222" y="61"/>
                  </a:lnTo>
                  <a:lnTo>
                    <a:pt x="1238" y="42"/>
                  </a:lnTo>
                  <a:lnTo>
                    <a:pt x="1249" y="22"/>
                  </a:lnTo>
                  <a:lnTo>
                    <a:pt x="1252" y="0"/>
                  </a:lnTo>
                </a:path>
              </a:pathLst>
            </a:custGeom>
            <a:noFill/>
            <a:ln w="38100" cap="rnd">
              <a:solidFill>
                <a:schemeClr val="tx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Rectangle 24"/>
            <p:cNvSpPr>
              <a:spLocks noChangeArrowheads="1"/>
            </p:cNvSpPr>
            <p:nvPr/>
          </p:nvSpPr>
          <p:spPr bwMode="auto">
            <a:xfrm>
              <a:off x="722" y="3076"/>
              <a:ext cx="2468"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err="1">
                  <a:latin typeface="Arial" panose="020B0604020202020204" pitchFamily="34" charset="0"/>
                  <a:ea typeface="宋体" panose="02010600030101010101" pitchFamily="2" charset="-122"/>
                </a:rPr>
                <a:t>rdt_rcv</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rcvpkt</a:t>
              </a:r>
              <a:r>
                <a:rPr lang="en-US" altLang="zh-CN" sz="1600" b="1" dirty="0">
                  <a:latin typeface="Arial" panose="020B0604020202020204" pitchFamily="34" charset="0"/>
                  <a:ea typeface="宋体" panose="02010600030101010101" pitchFamily="2" charset="-122"/>
                </a:rPr>
                <a:t>) &amp;&amp; </a:t>
              </a:r>
              <a:r>
                <a:rPr lang="en-US" altLang="zh-CN" sz="1600" b="1" dirty="0" err="1">
                  <a:latin typeface="Arial" panose="020B0604020202020204" pitchFamily="34" charset="0"/>
                  <a:ea typeface="宋体" panose="02010600030101010101" pitchFamily="2" charset="-122"/>
                </a:rPr>
                <a:t>isACK</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rcvpkt</a:t>
              </a:r>
              <a:r>
                <a:rPr lang="en-US" altLang="zh-CN" sz="1600" b="1" dirty="0">
                  <a:latin typeface="Arial" panose="020B0604020202020204" pitchFamily="34" charset="0"/>
                  <a:ea typeface="宋体" panose="02010600030101010101" pitchFamily="2" charset="-122"/>
                </a:rPr>
                <a:t>)</a:t>
              </a:r>
            </a:p>
          </p:txBody>
        </p:sp>
        <p:sp>
          <p:nvSpPr>
            <p:cNvPr id="17" name="Line 25"/>
            <p:cNvSpPr>
              <a:spLocks noChangeShapeType="1"/>
            </p:cNvSpPr>
            <p:nvPr/>
          </p:nvSpPr>
          <p:spPr bwMode="auto">
            <a:xfrm>
              <a:off x="793" y="3363"/>
              <a:ext cx="68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8" name="Freeform 26"/>
            <p:cNvSpPr>
              <a:spLocks/>
            </p:cNvSpPr>
            <p:nvPr/>
          </p:nvSpPr>
          <p:spPr bwMode="auto">
            <a:xfrm>
              <a:off x="2239" y="1997"/>
              <a:ext cx="238" cy="601"/>
            </a:xfrm>
            <a:custGeom>
              <a:avLst/>
              <a:gdLst>
                <a:gd name="T0" fmla="*/ 0 w 238"/>
                <a:gd name="T1" fmla="*/ 20 h 601"/>
                <a:gd name="T2" fmla="*/ 28 w 238"/>
                <a:gd name="T3" fmla="*/ 7 h 601"/>
                <a:gd name="T4" fmla="*/ 54 w 238"/>
                <a:gd name="T5" fmla="*/ 1 h 601"/>
                <a:gd name="T6" fmla="*/ 79 w 238"/>
                <a:gd name="T7" fmla="*/ 0 h 601"/>
                <a:gd name="T8" fmla="*/ 101 w 238"/>
                <a:gd name="T9" fmla="*/ 5 h 601"/>
                <a:gd name="T10" fmla="*/ 122 w 238"/>
                <a:gd name="T11" fmla="*/ 13 h 601"/>
                <a:gd name="T12" fmla="*/ 142 w 238"/>
                <a:gd name="T13" fmla="*/ 26 h 601"/>
                <a:gd name="T14" fmla="*/ 159 w 238"/>
                <a:gd name="T15" fmla="*/ 43 h 601"/>
                <a:gd name="T16" fmla="*/ 175 w 238"/>
                <a:gd name="T17" fmla="*/ 64 h 601"/>
                <a:gd name="T18" fmla="*/ 189 w 238"/>
                <a:gd name="T19" fmla="*/ 88 h 601"/>
                <a:gd name="T20" fmla="*/ 201 w 238"/>
                <a:gd name="T21" fmla="*/ 114 h 601"/>
                <a:gd name="T22" fmla="*/ 212 w 238"/>
                <a:gd name="T23" fmla="*/ 142 h 601"/>
                <a:gd name="T24" fmla="*/ 220 w 238"/>
                <a:gd name="T25" fmla="*/ 173 h 601"/>
                <a:gd name="T26" fmla="*/ 232 w 238"/>
                <a:gd name="T27" fmla="*/ 238 h 601"/>
                <a:gd name="T28" fmla="*/ 237 w 238"/>
                <a:gd name="T29" fmla="*/ 306 h 601"/>
                <a:gd name="T30" fmla="*/ 234 w 238"/>
                <a:gd name="T31" fmla="*/ 374 h 601"/>
                <a:gd name="T32" fmla="*/ 224 w 238"/>
                <a:gd name="T33" fmla="*/ 438 h 601"/>
                <a:gd name="T34" fmla="*/ 216 w 238"/>
                <a:gd name="T35" fmla="*/ 468 h 601"/>
                <a:gd name="T36" fmla="*/ 206 w 238"/>
                <a:gd name="T37" fmla="*/ 496 h 601"/>
                <a:gd name="T38" fmla="*/ 194 w 238"/>
                <a:gd name="T39" fmla="*/ 521 h 601"/>
                <a:gd name="T40" fmla="*/ 180 w 238"/>
                <a:gd name="T41" fmla="*/ 544 h 601"/>
                <a:gd name="T42" fmla="*/ 165 w 238"/>
                <a:gd name="T43" fmla="*/ 563 h 601"/>
                <a:gd name="T44" fmla="*/ 147 w 238"/>
                <a:gd name="T45" fmla="*/ 579 h 601"/>
                <a:gd name="T46" fmla="*/ 127 w 238"/>
                <a:gd name="T47" fmla="*/ 590 h 601"/>
                <a:gd name="T48" fmla="*/ 106 w 238"/>
                <a:gd name="T49" fmla="*/ 597 h 601"/>
                <a:gd name="T50" fmla="*/ 83 w 238"/>
                <a:gd name="T51" fmla="*/ 600 h 601"/>
                <a:gd name="T52" fmla="*/ 57 w 238"/>
                <a:gd name="T53" fmla="*/ 597 h 601"/>
                <a:gd name="T54" fmla="*/ 30 w 238"/>
                <a:gd name="T55" fmla="*/ 588 h 601"/>
                <a:gd name="T56" fmla="*/ 0 w 238"/>
                <a:gd name="T57" fmla="*/ 574 h 6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8"/>
                <a:gd name="T88" fmla="*/ 0 h 601"/>
                <a:gd name="T89" fmla="*/ 238 w 238"/>
                <a:gd name="T90" fmla="*/ 601 h 6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8" h="601">
                  <a:moveTo>
                    <a:pt x="0" y="20"/>
                  </a:moveTo>
                  <a:lnTo>
                    <a:pt x="28" y="7"/>
                  </a:lnTo>
                  <a:lnTo>
                    <a:pt x="54" y="1"/>
                  </a:lnTo>
                  <a:lnTo>
                    <a:pt x="79" y="0"/>
                  </a:lnTo>
                  <a:lnTo>
                    <a:pt x="101" y="5"/>
                  </a:lnTo>
                  <a:lnTo>
                    <a:pt x="122" y="13"/>
                  </a:lnTo>
                  <a:lnTo>
                    <a:pt x="142" y="26"/>
                  </a:lnTo>
                  <a:lnTo>
                    <a:pt x="159" y="43"/>
                  </a:lnTo>
                  <a:lnTo>
                    <a:pt x="175" y="64"/>
                  </a:lnTo>
                  <a:lnTo>
                    <a:pt x="189" y="88"/>
                  </a:lnTo>
                  <a:lnTo>
                    <a:pt x="201" y="114"/>
                  </a:lnTo>
                  <a:lnTo>
                    <a:pt x="212" y="142"/>
                  </a:lnTo>
                  <a:lnTo>
                    <a:pt x="220" y="173"/>
                  </a:lnTo>
                  <a:lnTo>
                    <a:pt x="232" y="238"/>
                  </a:lnTo>
                  <a:lnTo>
                    <a:pt x="237" y="306"/>
                  </a:lnTo>
                  <a:lnTo>
                    <a:pt x="234" y="374"/>
                  </a:lnTo>
                  <a:lnTo>
                    <a:pt x="224" y="438"/>
                  </a:lnTo>
                  <a:lnTo>
                    <a:pt x="216" y="468"/>
                  </a:lnTo>
                  <a:lnTo>
                    <a:pt x="206" y="496"/>
                  </a:lnTo>
                  <a:lnTo>
                    <a:pt x="194" y="521"/>
                  </a:lnTo>
                  <a:lnTo>
                    <a:pt x="180" y="544"/>
                  </a:lnTo>
                  <a:lnTo>
                    <a:pt x="165" y="563"/>
                  </a:lnTo>
                  <a:lnTo>
                    <a:pt x="147" y="579"/>
                  </a:lnTo>
                  <a:lnTo>
                    <a:pt x="127" y="590"/>
                  </a:lnTo>
                  <a:lnTo>
                    <a:pt x="106" y="597"/>
                  </a:lnTo>
                  <a:lnTo>
                    <a:pt x="83" y="600"/>
                  </a:lnTo>
                  <a:lnTo>
                    <a:pt x="57" y="597"/>
                  </a:lnTo>
                  <a:lnTo>
                    <a:pt x="30" y="588"/>
                  </a:lnTo>
                  <a:lnTo>
                    <a:pt x="0" y="574"/>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 name="Rectangle 27"/>
            <p:cNvSpPr>
              <a:spLocks noChangeArrowheads="1"/>
            </p:cNvSpPr>
            <p:nvPr/>
          </p:nvSpPr>
          <p:spPr bwMode="auto">
            <a:xfrm>
              <a:off x="2455" y="2171"/>
              <a:ext cx="1227"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err="1">
                  <a:latin typeface="Arial" panose="020B0604020202020204" pitchFamily="34" charset="0"/>
                  <a:ea typeface="宋体" panose="02010600030101010101" pitchFamily="2" charset="-122"/>
                </a:rPr>
                <a:t>udt_send</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sndpkt</a:t>
              </a:r>
              <a:r>
                <a:rPr lang="en-US" altLang="zh-CN" sz="1600" b="1" dirty="0">
                  <a:latin typeface="Arial" panose="020B0604020202020204" pitchFamily="34" charset="0"/>
                  <a:ea typeface="宋体" panose="02010600030101010101" pitchFamily="2" charset="-122"/>
                </a:rPr>
                <a:t>)</a:t>
              </a:r>
            </a:p>
          </p:txBody>
        </p:sp>
        <p:sp>
          <p:nvSpPr>
            <p:cNvPr id="20" name="Rectangle 28"/>
            <p:cNvSpPr>
              <a:spLocks noChangeArrowheads="1"/>
            </p:cNvSpPr>
            <p:nvPr/>
          </p:nvSpPr>
          <p:spPr bwMode="auto">
            <a:xfrm>
              <a:off x="2437" y="1487"/>
              <a:ext cx="1451" cy="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endParaRPr lang="en-US" altLang="zh-CN" sz="1600" b="1" dirty="0">
                <a:latin typeface="Arial" panose="020B0604020202020204" pitchFamily="34" charset="0"/>
                <a:ea typeface="宋体" panose="02010600030101010101" pitchFamily="2" charset="-122"/>
              </a:endParaRPr>
            </a:p>
            <a:p>
              <a:pPr>
                <a:spcBef>
                  <a:spcPct val="0"/>
                </a:spcBef>
                <a:buFontTx/>
                <a:buNone/>
              </a:pPr>
              <a:r>
                <a:rPr lang="en-US" altLang="zh-CN" sz="1600" b="1" dirty="0" err="1">
                  <a:latin typeface="Arial" panose="020B0604020202020204" pitchFamily="34" charset="0"/>
                  <a:ea typeface="宋体" panose="02010600030101010101" pitchFamily="2" charset="-122"/>
                </a:rPr>
                <a:t>rdt_rcv</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rcvpkt</a:t>
              </a:r>
              <a:r>
                <a:rPr lang="en-US" altLang="zh-CN" sz="1600" b="1" dirty="0">
                  <a:latin typeface="Arial" panose="020B0604020202020204" pitchFamily="34" charset="0"/>
                  <a:ea typeface="宋体" panose="02010600030101010101" pitchFamily="2" charset="-122"/>
                </a:rPr>
                <a:t>) &amp;&amp;</a:t>
              </a:r>
            </a:p>
            <a:p>
              <a:pPr>
                <a:spcBef>
                  <a:spcPct val="0"/>
                </a:spcBef>
                <a:buFontTx/>
                <a:buNone/>
              </a:pPr>
              <a:r>
                <a:rPr lang="en-US" altLang="zh-CN" sz="1600" b="1" dirty="0">
                  <a:latin typeface="Arial" panose="020B0604020202020204" pitchFamily="34" charset="0"/>
                  <a:ea typeface="宋体" panose="02010600030101010101" pitchFamily="2" charset="-122"/>
                </a:rPr>
                <a:t>   </a:t>
              </a:r>
              <a:r>
                <a:rPr lang="en-US" altLang="zh-CN" sz="1600" b="1" dirty="0" err="1">
                  <a:latin typeface="Arial" panose="020B0604020202020204" pitchFamily="34" charset="0"/>
                  <a:ea typeface="宋体" panose="02010600030101010101" pitchFamily="2" charset="-122"/>
                </a:rPr>
                <a:t>isNAK</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rcvpkt</a:t>
              </a:r>
              <a:r>
                <a:rPr lang="en-US" altLang="zh-CN" sz="1600" b="1" dirty="0">
                  <a:latin typeface="Arial" panose="020B0604020202020204" pitchFamily="34" charset="0"/>
                  <a:ea typeface="宋体" panose="02010600030101010101" pitchFamily="2" charset="-122"/>
                </a:rPr>
                <a:t>)</a:t>
              </a:r>
            </a:p>
          </p:txBody>
        </p:sp>
        <p:sp>
          <p:nvSpPr>
            <p:cNvPr id="21" name="Line 29"/>
            <p:cNvSpPr>
              <a:spLocks noChangeShapeType="1"/>
            </p:cNvSpPr>
            <p:nvPr/>
          </p:nvSpPr>
          <p:spPr bwMode="auto">
            <a:xfrm>
              <a:off x="2538" y="2081"/>
              <a:ext cx="689"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2" name="Group 32"/>
            <p:cNvGrpSpPr>
              <a:grpSpLocks/>
            </p:cNvGrpSpPr>
            <p:nvPr/>
          </p:nvGrpSpPr>
          <p:grpSpPr bwMode="auto">
            <a:xfrm>
              <a:off x="1571" y="1786"/>
              <a:ext cx="748" cy="980"/>
              <a:chOff x="1571" y="1786"/>
              <a:chExt cx="748" cy="980"/>
            </a:xfrm>
          </p:grpSpPr>
          <p:sp>
            <p:nvSpPr>
              <p:cNvPr id="27" name="Oval 30"/>
              <p:cNvSpPr>
                <a:spLocks noChangeArrowheads="1"/>
              </p:cNvSpPr>
              <p:nvPr/>
            </p:nvSpPr>
            <p:spPr bwMode="auto">
              <a:xfrm>
                <a:off x="1597" y="1786"/>
                <a:ext cx="690" cy="980"/>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8" name="Rectangle 31"/>
              <p:cNvSpPr>
                <a:spLocks noChangeArrowheads="1"/>
              </p:cNvSpPr>
              <p:nvPr/>
            </p:nvSpPr>
            <p:spPr bwMode="auto">
              <a:xfrm>
                <a:off x="1571" y="1864"/>
                <a:ext cx="748" cy="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endParaRPr lang="en-US" altLang="zh-CN" sz="1600" b="1" dirty="0">
                  <a:latin typeface="Arial" panose="020B0604020202020204" pitchFamily="34" charset="0"/>
                  <a:ea typeface="宋体" panose="02010600030101010101" pitchFamily="2" charset="-122"/>
                </a:endParaRPr>
              </a:p>
              <a:p>
                <a:pPr algn="ctr">
                  <a:spcBef>
                    <a:spcPct val="0"/>
                  </a:spcBef>
                  <a:buFontTx/>
                  <a:buNone/>
                </a:pPr>
                <a:r>
                  <a:rPr lang="zh-CN" altLang="en-US" sz="1600" b="1" dirty="0">
                    <a:latin typeface="Arial" panose="020B0604020202020204" pitchFamily="34" charset="0"/>
                    <a:ea typeface="宋体" panose="02010600030101010101" pitchFamily="2" charset="-122"/>
                  </a:rPr>
                  <a:t>等待 </a:t>
                </a:r>
                <a:r>
                  <a:rPr lang="en-US" altLang="zh-CN" sz="1600" b="1" dirty="0">
                    <a:latin typeface="Arial" panose="020B0604020202020204" pitchFamily="34" charset="0"/>
                    <a:ea typeface="宋体" panose="02010600030101010101" pitchFamily="2" charset="-122"/>
                  </a:rPr>
                  <a:t>ACK </a:t>
                </a:r>
                <a:r>
                  <a:rPr lang="zh-CN" altLang="en-US" sz="1600" b="1" dirty="0">
                    <a:latin typeface="Arial" panose="020B0604020202020204" pitchFamily="34" charset="0"/>
                    <a:ea typeface="宋体" panose="02010600030101010101" pitchFamily="2" charset="-122"/>
                  </a:rPr>
                  <a:t>或</a:t>
                </a:r>
                <a:r>
                  <a:rPr lang="en-US" altLang="zh-CN" sz="1600" b="1" dirty="0">
                    <a:latin typeface="Arial" panose="020B0604020202020204" pitchFamily="34" charset="0"/>
                    <a:ea typeface="宋体" panose="02010600030101010101" pitchFamily="2" charset="-122"/>
                  </a:rPr>
                  <a:t>NAK</a:t>
                </a:r>
              </a:p>
            </p:txBody>
          </p:sp>
        </p:grpSp>
        <p:sp>
          <p:nvSpPr>
            <p:cNvPr id="23" name="Rectangle 33"/>
            <p:cNvSpPr>
              <a:spLocks noChangeArrowheads="1"/>
            </p:cNvSpPr>
            <p:nvPr/>
          </p:nvSpPr>
          <p:spPr bwMode="auto">
            <a:xfrm>
              <a:off x="974" y="3664"/>
              <a:ext cx="7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400" b="1">
                  <a:latin typeface="Comic Sans MS" panose="030F0702030302020204" pitchFamily="66" charset="0"/>
                  <a:ea typeface="宋体" panose="02010600030101010101" pitchFamily="2" charset="-122"/>
                </a:rPr>
                <a:t>sender</a:t>
              </a:r>
            </a:p>
          </p:txBody>
        </p:sp>
        <p:sp>
          <p:nvSpPr>
            <p:cNvPr id="24" name="Line 34"/>
            <p:cNvSpPr>
              <a:spLocks noChangeShapeType="1"/>
            </p:cNvSpPr>
            <p:nvPr/>
          </p:nvSpPr>
          <p:spPr bwMode="auto">
            <a:xfrm>
              <a:off x="220" y="1732"/>
              <a:ext cx="301" cy="248"/>
            </a:xfrm>
            <a:prstGeom prst="line">
              <a:avLst/>
            </a:prstGeom>
            <a:noFill/>
            <a:ln w="38100">
              <a:solidFill>
                <a:schemeClr val="tx1"/>
              </a:solidFill>
              <a:prstDash val="dash"/>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5" name="Rectangle 35"/>
            <p:cNvSpPr>
              <a:spLocks noChangeArrowheads="1"/>
            </p:cNvSpPr>
            <p:nvPr/>
          </p:nvSpPr>
          <p:spPr bwMode="auto">
            <a:xfrm>
              <a:off x="695" y="764"/>
              <a:ext cx="1569"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err="1">
                  <a:latin typeface="Arial" panose="020B0604020202020204" pitchFamily="34" charset="0"/>
                  <a:ea typeface="宋体" panose="02010600030101010101" pitchFamily="2" charset="-122"/>
                </a:rPr>
                <a:t>rdt_send</a:t>
              </a:r>
              <a:r>
                <a:rPr lang="en-US" altLang="zh-CN" sz="1600" b="1" dirty="0">
                  <a:latin typeface="Arial" panose="020B0604020202020204" pitchFamily="34" charset="0"/>
                  <a:ea typeface="宋体" panose="02010600030101010101" pitchFamily="2" charset="-122"/>
                </a:rPr>
                <a:t>(data)</a:t>
              </a:r>
            </a:p>
          </p:txBody>
        </p:sp>
        <p:sp>
          <p:nvSpPr>
            <p:cNvPr id="26" name="Rectangle 36"/>
            <p:cNvSpPr>
              <a:spLocks noChangeArrowheads="1"/>
            </p:cNvSpPr>
            <p:nvPr/>
          </p:nvSpPr>
          <p:spPr bwMode="auto">
            <a:xfrm>
              <a:off x="1004" y="3374"/>
              <a:ext cx="20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a:latin typeface="Symbol" panose="05050102010706020507" pitchFamily="18" charset="2"/>
                  <a:ea typeface="宋体" panose="02010600030101010101" pitchFamily="2" charset="-122"/>
                </a:rPr>
                <a:t>L</a:t>
              </a:r>
            </a:p>
          </p:txBody>
        </p:sp>
      </p:grpSp>
      <p:grpSp>
        <p:nvGrpSpPr>
          <p:cNvPr id="29" name="Group 17"/>
          <p:cNvGrpSpPr>
            <a:grpSpLocks/>
          </p:cNvGrpSpPr>
          <p:nvPr/>
        </p:nvGrpSpPr>
        <p:grpSpPr bwMode="auto">
          <a:xfrm>
            <a:off x="8523288" y="1500188"/>
            <a:ext cx="2965450" cy="4848225"/>
            <a:chOff x="3744" y="1296"/>
            <a:chExt cx="1868" cy="3054"/>
          </a:xfrm>
        </p:grpSpPr>
        <p:sp>
          <p:nvSpPr>
            <p:cNvPr id="30" name="Rectangle 3"/>
            <p:cNvSpPr>
              <a:spLocks noChangeArrowheads="1"/>
            </p:cNvSpPr>
            <p:nvPr/>
          </p:nvSpPr>
          <p:spPr bwMode="auto">
            <a:xfrm>
              <a:off x="3763" y="3476"/>
              <a:ext cx="182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a:latin typeface="Arial" panose="020B0604020202020204" pitchFamily="34" charset="0"/>
                  <a:ea typeface="宋体" panose="02010600030101010101" pitchFamily="2" charset="-122"/>
                </a:rPr>
                <a:t>extract(</a:t>
              </a:r>
              <a:r>
                <a:rPr lang="en-US" altLang="zh-CN" sz="1600" b="1" dirty="0" err="1">
                  <a:latin typeface="Arial" panose="020B0604020202020204" pitchFamily="34" charset="0"/>
                  <a:ea typeface="宋体" panose="02010600030101010101" pitchFamily="2" charset="-122"/>
                </a:rPr>
                <a:t>rcvpkt,data</a:t>
              </a:r>
              <a:r>
                <a:rPr lang="en-US" altLang="zh-CN" sz="1600" b="1" dirty="0">
                  <a:latin typeface="Arial" panose="020B0604020202020204" pitchFamily="34" charset="0"/>
                  <a:ea typeface="宋体" panose="02010600030101010101" pitchFamily="2" charset="-122"/>
                </a:rPr>
                <a:t>)</a:t>
              </a:r>
            </a:p>
            <a:p>
              <a:pPr>
                <a:spcBef>
                  <a:spcPct val="0"/>
                </a:spcBef>
                <a:buFontTx/>
                <a:buNone/>
              </a:pPr>
              <a:r>
                <a:rPr lang="en-US" altLang="zh-CN" sz="1600" b="1" dirty="0" err="1">
                  <a:latin typeface="Arial" panose="020B0604020202020204" pitchFamily="34" charset="0"/>
                  <a:ea typeface="宋体" panose="02010600030101010101" pitchFamily="2" charset="-122"/>
                </a:rPr>
                <a:t>deliver_data</a:t>
              </a:r>
              <a:r>
                <a:rPr lang="en-US" altLang="zh-CN" sz="1600" b="1" dirty="0">
                  <a:latin typeface="Arial" panose="020B0604020202020204" pitchFamily="34" charset="0"/>
                  <a:ea typeface="宋体" panose="02010600030101010101" pitchFamily="2" charset="-122"/>
                </a:rPr>
                <a:t>(data)</a:t>
              </a:r>
            </a:p>
            <a:p>
              <a:pPr>
                <a:spcBef>
                  <a:spcPct val="0"/>
                </a:spcBef>
                <a:buFontTx/>
                <a:buNone/>
              </a:pPr>
              <a:r>
                <a:rPr lang="en-US" altLang="zh-CN" sz="1600" b="1" dirty="0" err="1">
                  <a:latin typeface="Arial" panose="020B0604020202020204" pitchFamily="34" charset="0"/>
                  <a:ea typeface="宋体" panose="02010600030101010101" pitchFamily="2" charset="-122"/>
                </a:rPr>
                <a:t>udt_send</a:t>
              </a:r>
              <a:r>
                <a:rPr lang="en-US" altLang="zh-CN" sz="1600" b="1" dirty="0">
                  <a:latin typeface="Arial" panose="020B0604020202020204" pitchFamily="34" charset="0"/>
                  <a:ea typeface="宋体" panose="02010600030101010101" pitchFamily="2" charset="-122"/>
                </a:rPr>
                <a:t>(ACK)</a:t>
              </a:r>
            </a:p>
          </p:txBody>
        </p:sp>
        <p:sp>
          <p:nvSpPr>
            <p:cNvPr id="31" name="Rectangle 4"/>
            <p:cNvSpPr>
              <a:spLocks noChangeArrowheads="1"/>
            </p:cNvSpPr>
            <p:nvPr/>
          </p:nvSpPr>
          <p:spPr bwMode="auto">
            <a:xfrm>
              <a:off x="3744" y="3079"/>
              <a:ext cx="1836"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err="1">
                  <a:latin typeface="Arial" panose="020B0604020202020204" pitchFamily="34" charset="0"/>
                  <a:ea typeface="宋体" panose="02010600030101010101" pitchFamily="2" charset="-122"/>
                </a:rPr>
                <a:t>rdt_rcv</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rcvpkt</a:t>
              </a:r>
              <a:r>
                <a:rPr lang="en-US" altLang="zh-CN" sz="1600" b="1" dirty="0">
                  <a:latin typeface="Arial" panose="020B0604020202020204" pitchFamily="34" charset="0"/>
                  <a:ea typeface="宋体" panose="02010600030101010101" pitchFamily="2" charset="-122"/>
                </a:rPr>
                <a:t>) &amp;&amp; </a:t>
              </a:r>
            </a:p>
            <a:p>
              <a:pPr>
                <a:spcBef>
                  <a:spcPct val="0"/>
                </a:spcBef>
                <a:buFontTx/>
                <a:buNone/>
              </a:pPr>
              <a:r>
                <a:rPr lang="en-US" altLang="zh-CN" sz="1600" b="1" dirty="0">
                  <a:latin typeface="Arial" panose="020B0604020202020204" pitchFamily="34" charset="0"/>
                  <a:ea typeface="宋体" panose="02010600030101010101" pitchFamily="2" charset="-122"/>
                </a:rPr>
                <a:t>   </a:t>
              </a:r>
              <a:r>
                <a:rPr lang="en-US" altLang="zh-CN" sz="1600" b="1" dirty="0" err="1">
                  <a:latin typeface="Arial" panose="020B0604020202020204" pitchFamily="34" charset="0"/>
                  <a:ea typeface="宋体" panose="02010600030101010101" pitchFamily="2" charset="-122"/>
                </a:rPr>
                <a:t>notcorrupt</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rcvpkt</a:t>
              </a:r>
              <a:r>
                <a:rPr lang="en-US" altLang="zh-CN" sz="1600" b="1" dirty="0">
                  <a:latin typeface="Arial" panose="020B0604020202020204" pitchFamily="34" charset="0"/>
                  <a:ea typeface="宋体" panose="02010600030101010101" pitchFamily="2" charset="-122"/>
                </a:rPr>
                <a:t>)</a:t>
              </a:r>
            </a:p>
          </p:txBody>
        </p:sp>
        <p:sp>
          <p:nvSpPr>
            <p:cNvPr id="32" name="Line 5"/>
            <p:cNvSpPr>
              <a:spLocks noChangeShapeType="1"/>
            </p:cNvSpPr>
            <p:nvPr/>
          </p:nvSpPr>
          <p:spPr bwMode="auto">
            <a:xfrm>
              <a:off x="3848" y="3475"/>
              <a:ext cx="126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3" name="Group 9"/>
            <p:cNvGrpSpPr>
              <a:grpSpLocks/>
            </p:cNvGrpSpPr>
            <p:nvPr/>
          </p:nvGrpSpPr>
          <p:grpSpPr bwMode="auto">
            <a:xfrm>
              <a:off x="3979" y="1296"/>
              <a:ext cx="1633" cy="616"/>
              <a:chOff x="3979" y="1296"/>
              <a:chExt cx="1633" cy="616"/>
            </a:xfrm>
          </p:grpSpPr>
          <p:sp>
            <p:nvSpPr>
              <p:cNvPr id="44" name="Rectangle 6"/>
              <p:cNvSpPr>
                <a:spLocks noChangeArrowheads="1"/>
              </p:cNvSpPr>
              <p:nvPr/>
            </p:nvSpPr>
            <p:spPr bwMode="auto">
              <a:xfrm>
                <a:off x="3979" y="1721"/>
                <a:ext cx="155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err="1">
                    <a:latin typeface="Arial" panose="020B0604020202020204" pitchFamily="34" charset="0"/>
                    <a:ea typeface="宋体" panose="02010600030101010101" pitchFamily="2" charset="-122"/>
                  </a:rPr>
                  <a:t>udt_send</a:t>
                </a:r>
                <a:r>
                  <a:rPr lang="en-US" altLang="zh-CN" sz="1600" b="1" dirty="0">
                    <a:latin typeface="Arial" panose="020B0604020202020204" pitchFamily="34" charset="0"/>
                    <a:ea typeface="宋体" panose="02010600030101010101" pitchFamily="2" charset="-122"/>
                  </a:rPr>
                  <a:t>(NAK)</a:t>
                </a:r>
              </a:p>
            </p:txBody>
          </p:sp>
          <p:sp>
            <p:nvSpPr>
              <p:cNvPr id="45" name="Rectangle 7"/>
              <p:cNvSpPr>
                <a:spLocks noChangeArrowheads="1"/>
              </p:cNvSpPr>
              <p:nvPr/>
            </p:nvSpPr>
            <p:spPr bwMode="auto">
              <a:xfrm>
                <a:off x="3979" y="1296"/>
                <a:ext cx="163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err="1">
                    <a:latin typeface="Arial" panose="020B0604020202020204" pitchFamily="34" charset="0"/>
                    <a:ea typeface="宋体" panose="02010600030101010101" pitchFamily="2" charset="-122"/>
                  </a:rPr>
                  <a:t>rdt_rcv</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rcvpkt</a:t>
                </a:r>
                <a:r>
                  <a:rPr lang="en-US" altLang="zh-CN" sz="1600" b="1" dirty="0">
                    <a:latin typeface="Arial" panose="020B0604020202020204" pitchFamily="34" charset="0"/>
                    <a:ea typeface="宋体" panose="02010600030101010101" pitchFamily="2" charset="-122"/>
                  </a:rPr>
                  <a:t>) &amp;&amp; </a:t>
                </a:r>
              </a:p>
              <a:p>
                <a:pPr>
                  <a:spcBef>
                    <a:spcPct val="0"/>
                  </a:spcBef>
                  <a:buFontTx/>
                  <a:buNone/>
                </a:pPr>
                <a:r>
                  <a:rPr lang="en-US" altLang="zh-CN" sz="1600" b="1" dirty="0">
                    <a:latin typeface="Arial" panose="020B0604020202020204" pitchFamily="34" charset="0"/>
                    <a:ea typeface="宋体" panose="02010600030101010101" pitchFamily="2" charset="-122"/>
                  </a:rPr>
                  <a:t>  corrupt(</a:t>
                </a:r>
                <a:r>
                  <a:rPr lang="en-US" altLang="zh-CN" sz="1600" b="1" dirty="0" err="1">
                    <a:latin typeface="Arial" panose="020B0604020202020204" pitchFamily="34" charset="0"/>
                    <a:ea typeface="宋体" panose="02010600030101010101" pitchFamily="2" charset="-122"/>
                  </a:rPr>
                  <a:t>rcvpkt</a:t>
                </a:r>
                <a:r>
                  <a:rPr lang="en-US" altLang="zh-CN" sz="1600" b="1" dirty="0">
                    <a:latin typeface="Arial" panose="020B0604020202020204" pitchFamily="34" charset="0"/>
                    <a:ea typeface="宋体" panose="02010600030101010101" pitchFamily="2" charset="-122"/>
                  </a:rPr>
                  <a:t>)</a:t>
                </a:r>
              </a:p>
            </p:txBody>
          </p:sp>
          <p:sp>
            <p:nvSpPr>
              <p:cNvPr id="46" name="Line 8"/>
              <p:cNvSpPr>
                <a:spLocks noChangeShapeType="1"/>
              </p:cNvSpPr>
              <p:nvPr/>
            </p:nvSpPr>
            <p:spPr bwMode="auto">
              <a:xfrm>
                <a:off x="4064" y="1710"/>
                <a:ext cx="843"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34" name="Line 10"/>
            <p:cNvSpPr>
              <a:spLocks noChangeShapeType="1"/>
            </p:cNvSpPr>
            <p:nvPr/>
          </p:nvSpPr>
          <p:spPr bwMode="auto">
            <a:xfrm>
              <a:off x="3775" y="2124"/>
              <a:ext cx="369" cy="182"/>
            </a:xfrm>
            <a:prstGeom prst="line">
              <a:avLst/>
            </a:prstGeom>
            <a:noFill/>
            <a:ln w="38100">
              <a:solidFill>
                <a:schemeClr val="tx1"/>
              </a:solidFill>
              <a:prstDash val="dash"/>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5" name="Freeform 11"/>
            <p:cNvSpPr>
              <a:spLocks/>
            </p:cNvSpPr>
            <p:nvPr/>
          </p:nvSpPr>
          <p:spPr bwMode="auto">
            <a:xfrm>
              <a:off x="4281" y="1964"/>
              <a:ext cx="576" cy="251"/>
            </a:xfrm>
            <a:custGeom>
              <a:avLst/>
              <a:gdLst>
                <a:gd name="T0" fmla="*/ 39 w 576"/>
                <a:gd name="T1" fmla="*/ 218 h 251"/>
                <a:gd name="T2" fmla="*/ 19 w 576"/>
                <a:gd name="T3" fmla="*/ 189 h 251"/>
                <a:gd name="T4" fmla="*/ 6 w 576"/>
                <a:gd name="T5" fmla="*/ 162 h 251"/>
                <a:gd name="T6" fmla="*/ 0 w 576"/>
                <a:gd name="T7" fmla="*/ 138 h 251"/>
                <a:gd name="T8" fmla="*/ 0 w 576"/>
                <a:gd name="T9" fmla="*/ 115 h 251"/>
                <a:gd name="T10" fmla="*/ 6 w 576"/>
                <a:gd name="T11" fmla="*/ 95 h 251"/>
                <a:gd name="T12" fmla="*/ 16 w 576"/>
                <a:gd name="T13" fmla="*/ 77 h 251"/>
                <a:gd name="T14" fmla="*/ 32 w 576"/>
                <a:gd name="T15" fmla="*/ 61 h 251"/>
                <a:gd name="T16" fmla="*/ 52 w 576"/>
                <a:gd name="T17" fmla="*/ 46 h 251"/>
                <a:gd name="T18" fmla="*/ 76 w 576"/>
                <a:gd name="T19" fmla="*/ 34 h 251"/>
                <a:gd name="T20" fmla="*/ 103 w 576"/>
                <a:gd name="T21" fmla="*/ 23 h 251"/>
                <a:gd name="T22" fmla="*/ 133 w 576"/>
                <a:gd name="T23" fmla="*/ 15 h 251"/>
                <a:gd name="T24" fmla="*/ 165 w 576"/>
                <a:gd name="T25" fmla="*/ 8 h 251"/>
                <a:gd name="T26" fmla="*/ 234 w 576"/>
                <a:gd name="T27" fmla="*/ 0 h 251"/>
                <a:gd name="T28" fmla="*/ 306 w 576"/>
                <a:gd name="T29" fmla="*/ 0 h 251"/>
                <a:gd name="T30" fmla="*/ 376 w 576"/>
                <a:gd name="T31" fmla="*/ 7 h 251"/>
                <a:gd name="T32" fmla="*/ 442 w 576"/>
                <a:gd name="T33" fmla="*/ 22 h 251"/>
                <a:gd name="T34" fmla="*/ 472 w 576"/>
                <a:gd name="T35" fmla="*/ 32 h 251"/>
                <a:gd name="T36" fmla="*/ 499 w 576"/>
                <a:gd name="T37" fmla="*/ 43 h 251"/>
                <a:gd name="T38" fmla="*/ 523 w 576"/>
                <a:gd name="T39" fmla="*/ 56 h 251"/>
                <a:gd name="T40" fmla="*/ 543 w 576"/>
                <a:gd name="T41" fmla="*/ 71 h 251"/>
                <a:gd name="T42" fmla="*/ 559 w 576"/>
                <a:gd name="T43" fmla="*/ 88 h 251"/>
                <a:gd name="T44" fmla="*/ 569 w 576"/>
                <a:gd name="T45" fmla="*/ 106 h 251"/>
                <a:gd name="T46" fmla="*/ 575 w 576"/>
                <a:gd name="T47" fmla="*/ 126 h 251"/>
                <a:gd name="T48" fmla="*/ 575 w 576"/>
                <a:gd name="T49" fmla="*/ 147 h 251"/>
                <a:gd name="T50" fmla="*/ 568 w 576"/>
                <a:gd name="T51" fmla="*/ 171 h 251"/>
                <a:gd name="T52" fmla="*/ 556 w 576"/>
                <a:gd name="T53" fmla="*/ 196 h 251"/>
                <a:gd name="T54" fmla="*/ 535 w 576"/>
                <a:gd name="T55" fmla="*/ 222 h 251"/>
                <a:gd name="T56" fmla="*/ 507 w 576"/>
                <a:gd name="T57" fmla="*/ 250 h 25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76"/>
                <a:gd name="T88" fmla="*/ 0 h 251"/>
                <a:gd name="T89" fmla="*/ 576 w 576"/>
                <a:gd name="T90" fmla="*/ 251 h 25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76" h="251">
                  <a:moveTo>
                    <a:pt x="39" y="218"/>
                  </a:moveTo>
                  <a:lnTo>
                    <a:pt x="19" y="189"/>
                  </a:lnTo>
                  <a:lnTo>
                    <a:pt x="6" y="162"/>
                  </a:lnTo>
                  <a:lnTo>
                    <a:pt x="0" y="138"/>
                  </a:lnTo>
                  <a:lnTo>
                    <a:pt x="0" y="115"/>
                  </a:lnTo>
                  <a:lnTo>
                    <a:pt x="6" y="95"/>
                  </a:lnTo>
                  <a:lnTo>
                    <a:pt x="16" y="77"/>
                  </a:lnTo>
                  <a:lnTo>
                    <a:pt x="32" y="61"/>
                  </a:lnTo>
                  <a:lnTo>
                    <a:pt x="52" y="46"/>
                  </a:lnTo>
                  <a:lnTo>
                    <a:pt x="76" y="34"/>
                  </a:lnTo>
                  <a:lnTo>
                    <a:pt x="103" y="23"/>
                  </a:lnTo>
                  <a:lnTo>
                    <a:pt x="133" y="15"/>
                  </a:lnTo>
                  <a:lnTo>
                    <a:pt x="165" y="8"/>
                  </a:lnTo>
                  <a:lnTo>
                    <a:pt x="234" y="0"/>
                  </a:lnTo>
                  <a:lnTo>
                    <a:pt x="306" y="0"/>
                  </a:lnTo>
                  <a:lnTo>
                    <a:pt x="376" y="7"/>
                  </a:lnTo>
                  <a:lnTo>
                    <a:pt x="442" y="22"/>
                  </a:lnTo>
                  <a:lnTo>
                    <a:pt x="472" y="32"/>
                  </a:lnTo>
                  <a:lnTo>
                    <a:pt x="499" y="43"/>
                  </a:lnTo>
                  <a:lnTo>
                    <a:pt x="523" y="56"/>
                  </a:lnTo>
                  <a:lnTo>
                    <a:pt x="543" y="71"/>
                  </a:lnTo>
                  <a:lnTo>
                    <a:pt x="559" y="88"/>
                  </a:lnTo>
                  <a:lnTo>
                    <a:pt x="569" y="106"/>
                  </a:lnTo>
                  <a:lnTo>
                    <a:pt x="575" y="126"/>
                  </a:lnTo>
                  <a:lnTo>
                    <a:pt x="575" y="147"/>
                  </a:lnTo>
                  <a:lnTo>
                    <a:pt x="568" y="171"/>
                  </a:lnTo>
                  <a:lnTo>
                    <a:pt x="556" y="196"/>
                  </a:lnTo>
                  <a:lnTo>
                    <a:pt x="535" y="222"/>
                  </a:lnTo>
                  <a:lnTo>
                    <a:pt x="507" y="250"/>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6" name="Group 14"/>
            <p:cNvGrpSpPr>
              <a:grpSpLocks/>
            </p:cNvGrpSpPr>
            <p:nvPr/>
          </p:nvGrpSpPr>
          <p:grpSpPr bwMode="auto">
            <a:xfrm>
              <a:off x="4067" y="2175"/>
              <a:ext cx="1021" cy="720"/>
              <a:chOff x="4067" y="2175"/>
              <a:chExt cx="1021" cy="720"/>
            </a:xfrm>
          </p:grpSpPr>
          <p:sp>
            <p:nvSpPr>
              <p:cNvPr id="39" name="Oval 12"/>
              <p:cNvSpPr>
                <a:spLocks noChangeArrowheads="1"/>
              </p:cNvSpPr>
              <p:nvPr/>
            </p:nvSpPr>
            <p:spPr bwMode="auto">
              <a:xfrm>
                <a:off x="4139" y="2175"/>
                <a:ext cx="843" cy="720"/>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42" name="Rectangle 13"/>
              <p:cNvSpPr>
                <a:spLocks noChangeArrowheads="1"/>
              </p:cNvSpPr>
              <p:nvPr/>
            </p:nvSpPr>
            <p:spPr bwMode="auto">
              <a:xfrm>
                <a:off x="4067" y="2240"/>
                <a:ext cx="1021"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endParaRPr lang="en-US" altLang="zh-CN" sz="1600" b="1" dirty="0">
                  <a:latin typeface="Arial" panose="020B0604020202020204" pitchFamily="34" charset="0"/>
                  <a:ea typeface="宋体" panose="02010600030101010101" pitchFamily="2" charset="-122"/>
                </a:endParaRPr>
              </a:p>
              <a:p>
                <a:pPr algn="ctr">
                  <a:spcBef>
                    <a:spcPct val="0"/>
                  </a:spcBef>
                  <a:buFontTx/>
                  <a:buNone/>
                </a:pPr>
                <a:r>
                  <a:rPr lang="zh-CN" altLang="en-US" sz="1600" b="1" dirty="0">
                    <a:latin typeface="Arial" panose="020B0604020202020204" pitchFamily="34" charset="0"/>
                    <a:ea typeface="宋体" panose="02010600030101010101" pitchFamily="2" charset="-122"/>
                  </a:rPr>
                  <a:t>等待来自</a:t>
                </a:r>
                <a:endParaRPr lang="en-US" altLang="zh-CN" sz="1600" b="1" dirty="0">
                  <a:latin typeface="Arial" panose="020B0604020202020204" pitchFamily="34" charset="0"/>
                  <a:ea typeface="宋体" panose="02010600030101010101" pitchFamily="2" charset="-122"/>
                </a:endParaRPr>
              </a:p>
              <a:p>
                <a:pPr algn="ctr">
                  <a:spcBef>
                    <a:spcPct val="0"/>
                  </a:spcBef>
                  <a:buFontTx/>
                  <a:buNone/>
                </a:pPr>
                <a:r>
                  <a:rPr lang="zh-CN" altLang="en-US" sz="1600" b="1" dirty="0">
                    <a:latin typeface="Arial" panose="020B0604020202020204" pitchFamily="34" charset="0"/>
                    <a:ea typeface="宋体" panose="02010600030101010101" pitchFamily="2" charset="-122"/>
                  </a:rPr>
                  <a:t>下层的调用</a:t>
                </a:r>
              </a:p>
            </p:txBody>
          </p:sp>
        </p:grpSp>
        <p:sp>
          <p:nvSpPr>
            <p:cNvPr id="37" name="Freeform 15"/>
            <p:cNvSpPr>
              <a:spLocks/>
            </p:cNvSpPr>
            <p:nvPr/>
          </p:nvSpPr>
          <p:spPr bwMode="auto">
            <a:xfrm>
              <a:off x="4292" y="2843"/>
              <a:ext cx="576" cy="251"/>
            </a:xfrm>
            <a:custGeom>
              <a:avLst/>
              <a:gdLst>
                <a:gd name="T0" fmla="*/ 40 w 576"/>
                <a:gd name="T1" fmla="*/ 33 h 251"/>
                <a:gd name="T2" fmla="*/ 19 w 576"/>
                <a:gd name="T3" fmla="*/ 61 h 251"/>
                <a:gd name="T4" fmla="*/ 6 w 576"/>
                <a:gd name="T5" fmla="*/ 88 h 251"/>
                <a:gd name="T6" fmla="*/ 0 w 576"/>
                <a:gd name="T7" fmla="*/ 112 h 251"/>
                <a:gd name="T8" fmla="*/ 0 w 576"/>
                <a:gd name="T9" fmla="*/ 135 h 251"/>
                <a:gd name="T10" fmla="*/ 6 w 576"/>
                <a:gd name="T11" fmla="*/ 155 h 251"/>
                <a:gd name="T12" fmla="*/ 16 w 576"/>
                <a:gd name="T13" fmla="*/ 173 h 251"/>
                <a:gd name="T14" fmla="*/ 32 w 576"/>
                <a:gd name="T15" fmla="*/ 190 h 251"/>
                <a:gd name="T16" fmla="*/ 52 w 576"/>
                <a:gd name="T17" fmla="*/ 204 h 251"/>
                <a:gd name="T18" fmla="*/ 76 w 576"/>
                <a:gd name="T19" fmla="*/ 216 h 251"/>
                <a:gd name="T20" fmla="*/ 103 w 576"/>
                <a:gd name="T21" fmla="*/ 227 h 251"/>
                <a:gd name="T22" fmla="*/ 133 w 576"/>
                <a:gd name="T23" fmla="*/ 236 h 251"/>
                <a:gd name="T24" fmla="*/ 165 w 576"/>
                <a:gd name="T25" fmla="*/ 242 h 251"/>
                <a:gd name="T26" fmla="*/ 234 w 576"/>
                <a:gd name="T27" fmla="*/ 250 h 251"/>
                <a:gd name="T28" fmla="*/ 306 w 576"/>
                <a:gd name="T29" fmla="*/ 250 h 251"/>
                <a:gd name="T30" fmla="*/ 377 w 576"/>
                <a:gd name="T31" fmla="*/ 243 h 251"/>
                <a:gd name="T32" fmla="*/ 442 w 576"/>
                <a:gd name="T33" fmla="*/ 228 h 251"/>
                <a:gd name="T34" fmla="*/ 472 w 576"/>
                <a:gd name="T35" fmla="*/ 219 h 251"/>
                <a:gd name="T36" fmla="*/ 499 w 576"/>
                <a:gd name="T37" fmla="*/ 207 h 251"/>
                <a:gd name="T38" fmla="*/ 523 w 576"/>
                <a:gd name="T39" fmla="*/ 194 h 251"/>
                <a:gd name="T40" fmla="*/ 543 w 576"/>
                <a:gd name="T41" fmla="*/ 179 h 251"/>
                <a:gd name="T42" fmla="*/ 559 w 576"/>
                <a:gd name="T43" fmla="*/ 162 h 251"/>
                <a:gd name="T44" fmla="*/ 569 w 576"/>
                <a:gd name="T45" fmla="*/ 144 h 251"/>
                <a:gd name="T46" fmla="*/ 575 w 576"/>
                <a:gd name="T47" fmla="*/ 124 h 251"/>
                <a:gd name="T48" fmla="*/ 575 w 576"/>
                <a:gd name="T49" fmla="*/ 102 h 251"/>
                <a:gd name="T50" fmla="*/ 569 w 576"/>
                <a:gd name="T51" fmla="*/ 79 h 251"/>
                <a:gd name="T52" fmla="*/ 556 w 576"/>
                <a:gd name="T53" fmla="*/ 54 h 251"/>
                <a:gd name="T54" fmla="*/ 535 w 576"/>
                <a:gd name="T55" fmla="*/ 28 h 251"/>
                <a:gd name="T56" fmla="*/ 507 w 576"/>
                <a:gd name="T57" fmla="*/ 0 h 25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76"/>
                <a:gd name="T88" fmla="*/ 0 h 251"/>
                <a:gd name="T89" fmla="*/ 576 w 576"/>
                <a:gd name="T90" fmla="*/ 251 h 25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76" h="251">
                  <a:moveTo>
                    <a:pt x="40" y="33"/>
                  </a:moveTo>
                  <a:lnTo>
                    <a:pt x="19" y="61"/>
                  </a:lnTo>
                  <a:lnTo>
                    <a:pt x="6" y="88"/>
                  </a:lnTo>
                  <a:lnTo>
                    <a:pt x="0" y="112"/>
                  </a:lnTo>
                  <a:lnTo>
                    <a:pt x="0" y="135"/>
                  </a:lnTo>
                  <a:lnTo>
                    <a:pt x="6" y="155"/>
                  </a:lnTo>
                  <a:lnTo>
                    <a:pt x="16" y="173"/>
                  </a:lnTo>
                  <a:lnTo>
                    <a:pt x="32" y="190"/>
                  </a:lnTo>
                  <a:lnTo>
                    <a:pt x="52" y="204"/>
                  </a:lnTo>
                  <a:lnTo>
                    <a:pt x="76" y="216"/>
                  </a:lnTo>
                  <a:lnTo>
                    <a:pt x="103" y="227"/>
                  </a:lnTo>
                  <a:lnTo>
                    <a:pt x="133" y="236"/>
                  </a:lnTo>
                  <a:lnTo>
                    <a:pt x="165" y="242"/>
                  </a:lnTo>
                  <a:lnTo>
                    <a:pt x="234" y="250"/>
                  </a:lnTo>
                  <a:lnTo>
                    <a:pt x="306" y="250"/>
                  </a:lnTo>
                  <a:lnTo>
                    <a:pt x="377" y="243"/>
                  </a:lnTo>
                  <a:lnTo>
                    <a:pt x="442" y="228"/>
                  </a:lnTo>
                  <a:lnTo>
                    <a:pt x="472" y="219"/>
                  </a:lnTo>
                  <a:lnTo>
                    <a:pt x="499" y="207"/>
                  </a:lnTo>
                  <a:lnTo>
                    <a:pt x="523" y="194"/>
                  </a:lnTo>
                  <a:lnTo>
                    <a:pt x="543" y="179"/>
                  </a:lnTo>
                  <a:lnTo>
                    <a:pt x="559" y="162"/>
                  </a:lnTo>
                  <a:lnTo>
                    <a:pt x="569" y="144"/>
                  </a:lnTo>
                  <a:lnTo>
                    <a:pt x="575" y="124"/>
                  </a:lnTo>
                  <a:lnTo>
                    <a:pt x="575" y="102"/>
                  </a:lnTo>
                  <a:lnTo>
                    <a:pt x="569" y="79"/>
                  </a:lnTo>
                  <a:lnTo>
                    <a:pt x="556" y="54"/>
                  </a:lnTo>
                  <a:lnTo>
                    <a:pt x="535" y="28"/>
                  </a:lnTo>
                  <a:lnTo>
                    <a:pt x="507" y="0"/>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 name="Rectangle 16"/>
            <p:cNvSpPr>
              <a:spLocks noChangeArrowheads="1"/>
            </p:cNvSpPr>
            <p:nvPr/>
          </p:nvSpPr>
          <p:spPr bwMode="auto">
            <a:xfrm>
              <a:off x="4186" y="4062"/>
              <a:ext cx="8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400" b="1">
                  <a:latin typeface="Comic Sans MS" panose="030F0702030302020204" pitchFamily="66" charset="0"/>
                  <a:ea typeface="宋体" panose="02010600030101010101" pitchFamily="2" charset="-122"/>
                </a:rPr>
                <a:t>receiver</a:t>
              </a:r>
            </a:p>
          </p:txBody>
        </p:sp>
      </p:grpSp>
      <p:sp>
        <p:nvSpPr>
          <p:cNvPr id="2" name="矩形 1"/>
          <p:cNvSpPr/>
          <p:nvPr/>
        </p:nvSpPr>
        <p:spPr>
          <a:xfrm>
            <a:off x="5045200" y="5891213"/>
            <a:ext cx="1415772"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停等协议</a:t>
            </a:r>
            <a:endParaRPr lang="zh-CN" altLang="en-US" sz="2400" dirty="0"/>
          </a:p>
        </p:txBody>
      </p:sp>
    </p:spTree>
    <p:extLst>
      <p:ext uri="{BB962C8B-B14F-4D97-AF65-F5344CB8AC3E}">
        <p14:creationId xmlns:p14="http://schemas.microsoft.com/office/powerpoint/2010/main" val="40484811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3618400" y="710268"/>
            <a:ext cx="4955204" cy="646331"/>
          </a:xfrm>
          <a:prstGeom prst="rect">
            <a:avLst/>
          </a:prstGeom>
        </p:spPr>
        <p:txBody>
          <a:bodyPr wrap="none">
            <a:spAutoFit/>
          </a:bodyPr>
          <a:lstStyle/>
          <a:p>
            <a:pPr algn="ctr"/>
            <a:r>
              <a:rPr lang="en-US" altLang="zh-CN" sz="3600" b="1" dirty="0">
                <a:solidFill>
                  <a:schemeClr val="accent1"/>
                </a:solidFill>
                <a:cs typeface="+mn-ea"/>
                <a:sym typeface="+mn-lt"/>
              </a:rPr>
              <a:t>rdt2.0 </a:t>
            </a:r>
            <a:r>
              <a:rPr lang="zh-CN" altLang="en-US" sz="3600" b="1" dirty="0">
                <a:solidFill>
                  <a:schemeClr val="accent1"/>
                </a:solidFill>
                <a:cs typeface="+mn-ea"/>
                <a:sym typeface="+mn-lt"/>
              </a:rPr>
              <a:t>有一个致命缺陷</a:t>
            </a:r>
            <a:r>
              <a:rPr lang="en-US" altLang="zh-CN" sz="3600" b="1" dirty="0">
                <a:solidFill>
                  <a:schemeClr val="accent1"/>
                </a:solidFill>
                <a:cs typeface="+mn-ea"/>
                <a:sym typeface="+mn-lt"/>
              </a:rPr>
              <a:t>!</a:t>
            </a:r>
          </a:p>
        </p:txBody>
      </p:sp>
      <p:sp>
        <p:nvSpPr>
          <p:cNvPr id="6" name="矩形 5"/>
          <p:cNvSpPr/>
          <p:nvPr/>
        </p:nvSpPr>
        <p:spPr>
          <a:xfrm>
            <a:off x="1066798" y="3846888"/>
            <a:ext cx="8229601" cy="1477328"/>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000" dirty="0">
                <a:latin typeface="+mn-ea"/>
              </a:rPr>
              <a:t>如何解决重复分组问题？</a:t>
            </a:r>
            <a:endParaRPr lang="en-US" altLang="zh-CN" sz="2000" dirty="0">
              <a:latin typeface="+mn-ea"/>
            </a:endParaRPr>
          </a:p>
          <a:p>
            <a:pPr marL="800100" lvl="1" indent="-342900">
              <a:lnSpc>
                <a:spcPct val="150000"/>
              </a:lnSpc>
              <a:buFont typeface="Arial" panose="020B0604020202020204" pitchFamily="34" charset="0"/>
              <a:buChar char="•"/>
            </a:pPr>
            <a:r>
              <a:rPr lang="zh-CN" altLang="en-US" sz="2000" dirty="0">
                <a:latin typeface="+mn-ea"/>
              </a:rPr>
              <a:t>序列号</a:t>
            </a:r>
            <a:r>
              <a:rPr lang="en-US" altLang="zh-CN" sz="2000" b="1" dirty="0">
                <a:latin typeface="+mn-ea"/>
              </a:rPr>
              <a:t>(Sequence number): </a:t>
            </a:r>
            <a:r>
              <a:rPr lang="zh-CN" altLang="en-US" sz="2000" dirty="0">
                <a:latin typeface="+mn-ea"/>
              </a:rPr>
              <a:t>发送方给每个分组增加序列</a:t>
            </a:r>
            <a:r>
              <a:rPr lang="zh-CN" altLang="en-US" sz="2000" dirty="0" smtClean="0">
                <a:latin typeface="+mn-ea"/>
              </a:rPr>
              <a:t>号</a:t>
            </a:r>
            <a:endParaRPr lang="en-US" altLang="zh-CN" sz="2000" dirty="0" smtClean="0">
              <a:latin typeface="+mn-ea"/>
            </a:endParaRPr>
          </a:p>
          <a:p>
            <a:pPr marL="800100" lvl="1" indent="-342900">
              <a:lnSpc>
                <a:spcPct val="150000"/>
              </a:lnSpc>
              <a:buFont typeface="Arial" panose="020B0604020202020204" pitchFamily="34" charset="0"/>
              <a:buChar char="•"/>
            </a:pPr>
            <a:r>
              <a:rPr lang="zh-CN" altLang="en-US" sz="2000" dirty="0">
                <a:latin typeface="+mn-ea"/>
              </a:rPr>
              <a:t>接收方丢弃重复</a:t>
            </a:r>
            <a:r>
              <a:rPr lang="zh-CN" altLang="en-US" sz="2000" dirty="0" smtClean="0">
                <a:latin typeface="+mn-ea"/>
              </a:rPr>
              <a:t>分组</a:t>
            </a:r>
            <a:endParaRPr lang="en-US" altLang="zh-CN" sz="2000" dirty="0" smtClean="0">
              <a:latin typeface="+mn-ea"/>
            </a:endParaRPr>
          </a:p>
        </p:txBody>
      </p:sp>
      <p:sp>
        <p:nvSpPr>
          <p:cNvPr id="3" name="矩形 2"/>
          <p:cNvSpPr/>
          <p:nvPr/>
        </p:nvSpPr>
        <p:spPr>
          <a:xfrm>
            <a:off x="1066798" y="1590837"/>
            <a:ext cx="9954128" cy="1889748"/>
          </a:xfrm>
          <a:prstGeom prst="rect">
            <a:avLst/>
          </a:prstGeom>
        </p:spPr>
        <p:txBody>
          <a:bodyPr wrap="square">
            <a:spAutoFit/>
          </a:bodyPr>
          <a:lstStyle/>
          <a:p>
            <a:pPr marL="342900" indent="-342900">
              <a:lnSpc>
                <a:spcPct val="120000"/>
              </a:lnSpc>
              <a:buFont typeface="Wingdings" panose="05000000000000000000" pitchFamily="2" charset="2"/>
              <a:buChar char="l"/>
            </a:pPr>
            <a:r>
              <a:rPr lang="zh-CN" altLang="en-US" sz="2400" dirty="0">
                <a:latin typeface="+mn-ea"/>
              </a:rPr>
              <a:t>如果</a:t>
            </a:r>
            <a:r>
              <a:rPr lang="en-US" altLang="zh-CN" sz="2400" dirty="0" smtClean="0">
                <a:latin typeface="+mn-ea"/>
              </a:rPr>
              <a:t>ACK/NAK</a:t>
            </a:r>
            <a:r>
              <a:rPr lang="zh-CN" altLang="en-US" sz="2400" dirty="0" smtClean="0">
                <a:latin typeface="+mn-ea"/>
              </a:rPr>
              <a:t>发生错误</a:t>
            </a:r>
            <a:r>
              <a:rPr lang="en-US" altLang="zh-CN" sz="2400" dirty="0" smtClean="0">
                <a:latin typeface="+mn-ea"/>
              </a:rPr>
              <a:t>/</a:t>
            </a:r>
            <a:r>
              <a:rPr lang="zh-CN" altLang="en-US" sz="2400" dirty="0" smtClean="0">
                <a:latin typeface="+mn-ea"/>
              </a:rPr>
              <a:t>被破坏</a:t>
            </a:r>
            <a:r>
              <a:rPr lang="en-US" altLang="zh-CN" sz="2400" dirty="0" smtClean="0">
                <a:latin typeface="+mn-ea"/>
              </a:rPr>
              <a:t>(corrupted)</a:t>
            </a:r>
            <a:r>
              <a:rPr lang="zh-CN" altLang="en-US" sz="2400" dirty="0" smtClean="0">
                <a:latin typeface="+mn-ea"/>
              </a:rPr>
              <a:t>会怎么样？</a:t>
            </a:r>
            <a:endParaRPr lang="en-US" altLang="zh-CN" sz="2400" dirty="0">
              <a:latin typeface="+mn-ea"/>
            </a:endParaRPr>
          </a:p>
          <a:p>
            <a:pPr marL="800100" lvl="1" indent="-342900">
              <a:lnSpc>
                <a:spcPct val="120000"/>
              </a:lnSpc>
              <a:buFont typeface="Arial" panose="020B0604020202020204" pitchFamily="34" charset="0"/>
              <a:buChar char="•"/>
            </a:pPr>
            <a:r>
              <a:rPr lang="zh-CN" altLang="en-US" sz="2000" dirty="0">
                <a:latin typeface="+mn-ea"/>
              </a:rPr>
              <a:t>为</a:t>
            </a:r>
            <a:r>
              <a:rPr lang="en-US" altLang="zh-CN" sz="2000" dirty="0">
                <a:latin typeface="+mn-ea"/>
              </a:rPr>
              <a:t>ACK/NAK</a:t>
            </a:r>
            <a:r>
              <a:rPr lang="zh-CN" altLang="en-US" sz="2000" dirty="0">
                <a:latin typeface="+mn-ea"/>
              </a:rPr>
              <a:t>增加校验和，检错并纠错</a:t>
            </a:r>
            <a:endParaRPr lang="en-US" altLang="zh-CN" sz="2000" dirty="0" smtClean="0">
              <a:latin typeface="+mn-ea"/>
            </a:endParaRPr>
          </a:p>
          <a:p>
            <a:pPr marL="800100" lvl="1" indent="-342900">
              <a:buFont typeface="Arial" panose="020B0604020202020204" pitchFamily="34" charset="0"/>
              <a:buChar char="•"/>
            </a:pPr>
            <a:r>
              <a:rPr lang="zh-CN" altLang="en-US" sz="2000" dirty="0">
                <a:latin typeface="+mn-ea"/>
              </a:rPr>
              <a:t>发送方收到被破坏</a:t>
            </a:r>
            <a:r>
              <a:rPr lang="en-US" altLang="zh-CN" sz="2000" dirty="0">
                <a:latin typeface="+mn-ea"/>
              </a:rPr>
              <a:t>ACK/NAK</a:t>
            </a:r>
            <a:r>
              <a:rPr lang="zh-CN" altLang="en-US" sz="2000" dirty="0">
                <a:latin typeface="+mn-ea"/>
              </a:rPr>
              <a:t>时不知道接收方发生了什么，添加额外的控制</a:t>
            </a:r>
            <a:r>
              <a:rPr lang="zh-CN" altLang="en-US" sz="2000" dirty="0" smtClean="0">
                <a:latin typeface="+mn-ea"/>
              </a:rPr>
              <a:t>消息</a:t>
            </a:r>
            <a:endParaRPr lang="en-US" altLang="zh-CN" sz="2000" dirty="0" smtClean="0">
              <a:latin typeface="+mn-ea"/>
            </a:endParaRPr>
          </a:p>
          <a:p>
            <a:pPr marL="800100" lvl="1" indent="-342900">
              <a:buFont typeface="Arial" panose="020B0604020202020204" pitchFamily="34" charset="0"/>
              <a:buChar char="•"/>
            </a:pPr>
            <a:r>
              <a:rPr lang="zh-CN" altLang="en-US" sz="2000" dirty="0">
                <a:latin typeface="+mn-ea"/>
              </a:rPr>
              <a:t>如果</a:t>
            </a:r>
            <a:r>
              <a:rPr lang="en-US" altLang="zh-CN" sz="2000" dirty="0">
                <a:latin typeface="+mn-ea"/>
              </a:rPr>
              <a:t>ACK/NAK</a:t>
            </a:r>
            <a:r>
              <a:rPr lang="zh-CN" altLang="en-US" sz="2000" dirty="0">
                <a:latin typeface="+mn-ea"/>
              </a:rPr>
              <a:t>坏掉，发送方重传</a:t>
            </a:r>
            <a:endParaRPr lang="en-US" altLang="zh-CN" sz="2000" dirty="0">
              <a:latin typeface="+mn-ea"/>
            </a:endParaRPr>
          </a:p>
          <a:p>
            <a:pPr marL="800100" lvl="1" indent="-342900">
              <a:lnSpc>
                <a:spcPct val="120000"/>
              </a:lnSpc>
              <a:buFont typeface="Arial" panose="020B0604020202020204" pitchFamily="34" charset="0"/>
              <a:buChar char="•"/>
            </a:pPr>
            <a:r>
              <a:rPr lang="zh-CN" altLang="en-US" sz="2000" dirty="0">
                <a:latin typeface="+mn-ea"/>
              </a:rPr>
              <a:t>不能简单的重传：产生重复分组</a:t>
            </a:r>
          </a:p>
        </p:txBody>
      </p:sp>
    </p:spTree>
    <p:extLst>
      <p:ext uri="{BB962C8B-B14F-4D97-AF65-F5344CB8AC3E}">
        <p14:creationId xmlns:p14="http://schemas.microsoft.com/office/powerpoint/2010/main" val="35613191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270933" y="1853268"/>
            <a:ext cx="6158645" cy="402259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cs typeface="+mn-ea"/>
                <a:sym typeface="+mn-lt"/>
              </a:rPr>
              <a:t>发送方</a:t>
            </a:r>
            <a:r>
              <a:rPr lang="en-US" altLang="zh-CN" sz="2400" dirty="0">
                <a:cs typeface="+mn-ea"/>
                <a:sym typeface="+mn-lt"/>
              </a:rPr>
              <a:t>:</a:t>
            </a:r>
          </a:p>
          <a:p>
            <a:pPr marL="285750" indent="-285750">
              <a:lnSpc>
                <a:spcPct val="150000"/>
              </a:lnSpc>
              <a:buFont typeface="Arial" panose="020B0604020202020204" pitchFamily="34" charset="0"/>
              <a:buChar char="•"/>
            </a:pPr>
            <a:r>
              <a:rPr lang="zh-CN" altLang="en-US" sz="2400" dirty="0">
                <a:cs typeface="+mn-ea"/>
                <a:sym typeface="+mn-lt"/>
              </a:rPr>
              <a:t>序号 加到分组上</a:t>
            </a:r>
          </a:p>
          <a:p>
            <a:pPr marL="285750" indent="-285750">
              <a:lnSpc>
                <a:spcPct val="150000"/>
              </a:lnSpc>
              <a:buFont typeface="Arial" panose="020B0604020202020204" pitchFamily="34" charset="0"/>
              <a:buChar char="•"/>
            </a:pPr>
            <a:r>
              <a:rPr lang="zh-CN" altLang="en-US" sz="2400" dirty="0">
                <a:cs typeface="+mn-ea"/>
                <a:sym typeface="+mn-lt"/>
              </a:rPr>
              <a:t>两个序号 </a:t>
            </a:r>
            <a:r>
              <a:rPr lang="en-US" altLang="zh-CN" sz="2400" dirty="0">
                <a:cs typeface="+mn-ea"/>
                <a:sym typeface="+mn-lt"/>
              </a:rPr>
              <a:t>(0,1) </a:t>
            </a:r>
            <a:r>
              <a:rPr lang="zh-CN" altLang="en-US" sz="2400" dirty="0">
                <a:cs typeface="+mn-ea"/>
                <a:sym typeface="+mn-lt"/>
              </a:rPr>
              <a:t>就可以满足</a:t>
            </a:r>
          </a:p>
          <a:p>
            <a:pPr marL="285750" indent="-285750">
              <a:lnSpc>
                <a:spcPct val="150000"/>
              </a:lnSpc>
              <a:buFont typeface="Arial" panose="020B0604020202020204" pitchFamily="34" charset="0"/>
              <a:buChar char="•"/>
            </a:pPr>
            <a:r>
              <a:rPr lang="zh-CN" altLang="en-US" sz="2400" dirty="0">
                <a:cs typeface="+mn-ea"/>
                <a:sym typeface="+mn-lt"/>
              </a:rPr>
              <a:t>必须检查是否收到混淆的 </a:t>
            </a:r>
            <a:r>
              <a:rPr lang="en-US" altLang="zh-CN" sz="2400" dirty="0">
                <a:cs typeface="+mn-ea"/>
                <a:sym typeface="+mn-lt"/>
              </a:rPr>
              <a:t>ACK/NAK </a:t>
            </a:r>
          </a:p>
          <a:p>
            <a:pPr marL="285750" indent="-285750">
              <a:lnSpc>
                <a:spcPct val="150000"/>
              </a:lnSpc>
              <a:buFont typeface="Arial" panose="020B0604020202020204" pitchFamily="34" charset="0"/>
              <a:buChar char="•"/>
            </a:pPr>
            <a:r>
              <a:rPr lang="zh-CN" altLang="en-US" sz="2400" dirty="0">
                <a:cs typeface="+mn-ea"/>
                <a:sym typeface="+mn-lt"/>
              </a:rPr>
              <a:t>状态</a:t>
            </a:r>
            <a:r>
              <a:rPr lang="zh-CN" altLang="en-US" sz="2400" dirty="0" smtClean="0">
                <a:cs typeface="+mn-ea"/>
                <a:sym typeface="+mn-lt"/>
              </a:rPr>
              <a:t>加倍：状态</a:t>
            </a:r>
            <a:r>
              <a:rPr lang="zh-CN" altLang="en-US" sz="2400" dirty="0">
                <a:cs typeface="+mn-ea"/>
                <a:sym typeface="+mn-lt"/>
              </a:rPr>
              <a:t>必须记住当前的分组是</a:t>
            </a:r>
            <a:r>
              <a:rPr lang="en-US" altLang="zh-CN" sz="2400" dirty="0">
                <a:cs typeface="+mn-ea"/>
                <a:sym typeface="+mn-lt"/>
              </a:rPr>
              <a:t>1</a:t>
            </a:r>
            <a:r>
              <a:rPr lang="zh-CN" altLang="en-US" sz="2400" dirty="0">
                <a:cs typeface="+mn-ea"/>
                <a:sym typeface="+mn-lt"/>
              </a:rPr>
              <a:t>号还是</a:t>
            </a:r>
            <a:r>
              <a:rPr lang="en-US" altLang="zh-CN" sz="2400" dirty="0">
                <a:cs typeface="+mn-ea"/>
                <a:sym typeface="+mn-lt"/>
              </a:rPr>
              <a:t>0</a:t>
            </a:r>
            <a:r>
              <a:rPr lang="zh-CN" altLang="en-US" sz="2400" dirty="0">
                <a:cs typeface="+mn-ea"/>
                <a:sym typeface="+mn-lt"/>
              </a:rPr>
              <a:t>号</a:t>
            </a:r>
          </a:p>
        </p:txBody>
      </p:sp>
      <p:grpSp>
        <p:nvGrpSpPr>
          <p:cNvPr id="4" name="组合 3"/>
          <p:cNvGrpSpPr/>
          <p:nvPr/>
        </p:nvGrpSpPr>
        <p:grpSpPr>
          <a:xfrm>
            <a:off x="6096000" y="2168927"/>
            <a:ext cx="6432884" cy="4294463"/>
            <a:chOff x="445294" y="4198143"/>
            <a:chExt cx="7104063" cy="2027239"/>
          </a:xfrm>
        </p:grpSpPr>
        <p:sp>
          <p:nvSpPr>
            <p:cNvPr id="43" name="圆角矩形 42"/>
            <p:cNvSpPr/>
            <p:nvPr/>
          </p:nvSpPr>
          <p:spPr>
            <a:xfrm>
              <a:off x="515549" y="4198143"/>
              <a:ext cx="6566290" cy="202723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893" name="Rectangle 39"/>
            <p:cNvSpPr>
              <a:spLocks noChangeArrowheads="1"/>
            </p:cNvSpPr>
            <p:nvPr/>
          </p:nvSpPr>
          <p:spPr bwMode="auto">
            <a:xfrm>
              <a:off x="445294" y="4273550"/>
              <a:ext cx="710406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buSzPct val="85000"/>
                <a:buFont typeface="Wingdings" panose="05000000000000000000" pitchFamily="2" charset="2"/>
                <a:buChar char="Ø"/>
              </a:pPr>
              <a:endParaRPr lang="zh-CN" altLang="en-US" sz="2000" dirty="0">
                <a:latin typeface="+mn-lt"/>
                <a:ea typeface="+mn-ea"/>
                <a:cs typeface="+mn-ea"/>
                <a:sym typeface="+mn-lt"/>
              </a:endParaRPr>
            </a:p>
          </p:txBody>
        </p:sp>
      </p:gr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5375291" y="710268"/>
            <a:ext cx="1441420" cy="646331"/>
          </a:xfrm>
          <a:prstGeom prst="rect">
            <a:avLst/>
          </a:prstGeom>
        </p:spPr>
        <p:txBody>
          <a:bodyPr wrap="none">
            <a:spAutoFit/>
          </a:bodyPr>
          <a:lstStyle/>
          <a:p>
            <a:pPr algn="ctr"/>
            <a:r>
              <a:rPr lang="en-US" altLang="zh-CN" sz="3600" b="1" dirty="0" smtClean="0">
                <a:solidFill>
                  <a:schemeClr val="accent1"/>
                </a:solidFill>
                <a:cs typeface="+mn-ea"/>
                <a:sym typeface="+mn-lt"/>
              </a:rPr>
              <a:t>rdt2.1</a:t>
            </a:r>
            <a:endParaRPr lang="en-US" altLang="zh-CN" sz="3600" b="1" dirty="0">
              <a:solidFill>
                <a:schemeClr val="accent1"/>
              </a:solidFill>
              <a:cs typeface="+mn-ea"/>
              <a:sym typeface="+mn-lt"/>
            </a:endParaRPr>
          </a:p>
        </p:txBody>
      </p:sp>
      <p:sp>
        <p:nvSpPr>
          <p:cNvPr id="5" name="矩形 4"/>
          <p:cNvSpPr/>
          <p:nvPr/>
        </p:nvSpPr>
        <p:spPr>
          <a:xfrm>
            <a:off x="6238551" y="2581644"/>
            <a:ext cx="5682515" cy="2862322"/>
          </a:xfrm>
          <a:prstGeom prst="rect">
            <a:avLst/>
          </a:prstGeom>
        </p:spPr>
        <p:txBody>
          <a:bodyPr wrap="square">
            <a:spAutoFit/>
          </a:bodyPr>
          <a:lstStyle/>
          <a:p>
            <a:pPr>
              <a:lnSpc>
                <a:spcPct val="150000"/>
              </a:lnSpc>
            </a:pPr>
            <a:r>
              <a:rPr lang="zh-CN" altLang="en-US" sz="2400" dirty="0">
                <a:solidFill>
                  <a:schemeClr val="bg1"/>
                </a:solidFill>
              </a:rPr>
              <a:t>接收方</a:t>
            </a:r>
            <a:r>
              <a:rPr lang="en-US" altLang="zh-CN" sz="2400" dirty="0">
                <a:solidFill>
                  <a:schemeClr val="bg1"/>
                </a:solidFill>
              </a:rPr>
              <a:t>:</a:t>
            </a:r>
          </a:p>
          <a:p>
            <a:pPr marL="285750" indent="-285750">
              <a:lnSpc>
                <a:spcPct val="150000"/>
              </a:lnSpc>
              <a:buFont typeface="Arial" panose="020B0604020202020204" pitchFamily="34" charset="0"/>
              <a:buChar char="•"/>
            </a:pPr>
            <a:r>
              <a:rPr lang="zh-CN" altLang="en-US" sz="2400" dirty="0">
                <a:solidFill>
                  <a:schemeClr val="bg1"/>
                </a:solidFill>
              </a:rPr>
              <a:t>必须</a:t>
            </a:r>
            <a:r>
              <a:rPr lang="zh-CN" altLang="en-US" sz="2400" dirty="0" smtClean="0">
                <a:solidFill>
                  <a:schemeClr val="bg1"/>
                </a:solidFill>
              </a:rPr>
              <a:t>检查分组是否重复</a:t>
            </a:r>
            <a:r>
              <a:rPr lang="zh-CN" altLang="en-US" sz="2400" dirty="0" smtClean="0">
                <a:solidFill>
                  <a:schemeClr val="bg1"/>
                </a:solidFill>
                <a:cs typeface="+mn-ea"/>
                <a:sym typeface="+mn-lt"/>
              </a:rPr>
              <a:t>：当前所处的状态提供了</a:t>
            </a:r>
            <a:r>
              <a:rPr lang="zh-CN" altLang="en-US" sz="2400" b="1" dirty="0" smtClean="0">
                <a:cs typeface="+mn-ea"/>
                <a:sym typeface="+mn-lt"/>
              </a:rPr>
              <a:t>期望收到的分组</a:t>
            </a:r>
            <a:r>
              <a:rPr lang="zh-CN" altLang="en-US" sz="2400" dirty="0" smtClean="0">
                <a:solidFill>
                  <a:schemeClr val="bg1"/>
                </a:solidFill>
                <a:cs typeface="+mn-ea"/>
                <a:sym typeface="+mn-lt"/>
              </a:rPr>
              <a:t>。</a:t>
            </a:r>
            <a:endParaRPr lang="en-US" altLang="zh-CN" sz="2400" dirty="0" smtClean="0">
              <a:solidFill>
                <a:schemeClr val="bg1"/>
              </a:solidFill>
              <a:cs typeface="+mn-ea"/>
              <a:sym typeface="+mn-lt"/>
            </a:endParaRPr>
          </a:p>
          <a:p>
            <a:pPr marL="285750" indent="-285750">
              <a:lnSpc>
                <a:spcPct val="150000"/>
              </a:lnSpc>
              <a:buFont typeface="Arial" panose="020B0604020202020204" pitchFamily="34" charset="0"/>
              <a:buChar char="•"/>
            </a:pPr>
            <a:r>
              <a:rPr lang="zh-CN" altLang="en-US" sz="2400" dirty="0" smtClean="0">
                <a:solidFill>
                  <a:schemeClr val="bg1"/>
                </a:solidFill>
              </a:rPr>
              <a:t>注意</a:t>
            </a:r>
            <a:r>
              <a:rPr lang="en-US" altLang="zh-CN" sz="2400" dirty="0">
                <a:solidFill>
                  <a:schemeClr val="bg1"/>
                </a:solidFill>
              </a:rPr>
              <a:t>:</a:t>
            </a:r>
            <a:r>
              <a:rPr lang="zh-CN" altLang="en-US" sz="2400" dirty="0">
                <a:solidFill>
                  <a:schemeClr val="bg1"/>
                </a:solidFill>
              </a:rPr>
              <a:t>接收方并不知道它的上一个</a:t>
            </a:r>
            <a:r>
              <a:rPr lang="en-US" altLang="zh-CN" sz="2400" dirty="0">
                <a:solidFill>
                  <a:schemeClr val="bg1"/>
                </a:solidFill>
              </a:rPr>
              <a:t>ACK/NAK </a:t>
            </a:r>
            <a:r>
              <a:rPr lang="zh-CN" altLang="en-US" sz="2400" dirty="0">
                <a:solidFill>
                  <a:schemeClr val="bg1"/>
                </a:solidFill>
              </a:rPr>
              <a:t>是否被发送方正确收到</a:t>
            </a:r>
          </a:p>
        </p:txBody>
      </p:sp>
    </p:spTree>
    <p:extLst>
      <p:ext uri="{BB962C8B-B14F-4D97-AF65-F5344CB8AC3E}">
        <p14:creationId xmlns:p14="http://schemas.microsoft.com/office/powerpoint/2010/main" val="13013843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2139372" y="710268"/>
            <a:ext cx="7913257" cy="646331"/>
          </a:xfrm>
          <a:prstGeom prst="rect">
            <a:avLst/>
          </a:prstGeom>
        </p:spPr>
        <p:txBody>
          <a:bodyPr wrap="none">
            <a:spAutoFit/>
          </a:bodyPr>
          <a:lstStyle/>
          <a:p>
            <a:pPr algn="ctr"/>
            <a:r>
              <a:rPr lang="en-US" altLang="zh-CN" sz="3600" b="1" dirty="0">
                <a:solidFill>
                  <a:schemeClr val="accent1"/>
                </a:solidFill>
                <a:cs typeface="+mn-ea"/>
                <a:sym typeface="+mn-lt"/>
              </a:rPr>
              <a:t>rdt2.1: </a:t>
            </a:r>
            <a:r>
              <a:rPr lang="zh-CN" altLang="en-US" sz="3600" b="1" dirty="0">
                <a:solidFill>
                  <a:schemeClr val="accent1"/>
                </a:solidFill>
                <a:cs typeface="+mn-ea"/>
                <a:sym typeface="+mn-lt"/>
              </a:rPr>
              <a:t>发送方</a:t>
            </a:r>
            <a:r>
              <a:rPr lang="zh-CN" altLang="en-US" sz="3600" b="1" dirty="0" smtClean="0">
                <a:solidFill>
                  <a:schemeClr val="accent1"/>
                </a:solidFill>
                <a:cs typeface="+mn-ea"/>
                <a:sym typeface="+mn-lt"/>
              </a:rPr>
              <a:t>处理</a:t>
            </a:r>
            <a:r>
              <a:rPr lang="zh-CN" altLang="en-US" sz="3600" b="1" dirty="0">
                <a:solidFill>
                  <a:schemeClr val="accent1"/>
                </a:solidFill>
                <a:cs typeface="+mn-ea"/>
                <a:sym typeface="+mn-lt"/>
              </a:rPr>
              <a:t>破坏</a:t>
            </a:r>
            <a:r>
              <a:rPr lang="zh-CN" altLang="en-US" sz="3600" b="1" dirty="0" smtClean="0">
                <a:solidFill>
                  <a:schemeClr val="accent1"/>
                </a:solidFill>
                <a:cs typeface="+mn-ea"/>
                <a:sym typeface="+mn-lt"/>
              </a:rPr>
              <a:t>的 </a:t>
            </a:r>
            <a:r>
              <a:rPr lang="en-US" altLang="zh-CN" sz="3600" b="1" dirty="0">
                <a:solidFill>
                  <a:schemeClr val="accent1"/>
                </a:solidFill>
                <a:cs typeface="+mn-ea"/>
                <a:sym typeface="+mn-lt"/>
              </a:rPr>
              <a:t>ACK/NAKs</a:t>
            </a:r>
          </a:p>
        </p:txBody>
      </p:sp>
      <p:grpSp>
        <p:nvGrpSpPr>
          <p:cNvPr id="2" name="组合 1">
            <a:extLst>
              <a:ext uri="{FF2B5EF4-FFF2-40B4-BE49-F238E27FC236}">
                <a16:creationId xmlns:a16="http://schemas.microsoft.com/office/drawing/2014/main" id="{623FE13C-D21E-46C1-A91A-C0C32DDCCCF0}"/>
              </a:ext>
            </a:extLst>
          </p:cNvPr>
          <p:cNvGrpSpPr/>
          <p:nvPr/>
        </p:nvGrpSpPr>
        <p:grpSpPr>
          <a:xfrm>
            <a:off x="1889125" y="1377950"/>
            <a:ext cx="8902700" cy="5211763"/>
            <a:chOff x="1889125" y="1162050"/>
            <a:chExt cx="8902700" cy="5211763"/>
          </a:xfrm>
        </p:grpSpPr>
        <p:sp>
          <p:nvSpPr>
            <p:cNvPr id="9" name="Oval 3"/>
            <p:cNvSpPr>
              <a:spLocks noChangeArrowheads="1"/>
            </p:cNvSpPr>
            <p:nvPr/>
          </p:nvSpPr>
          <p:spPr bwMode="auto">
            <a:xfrm>
              <a:off x="4292600" y="2365375"/>
              <a:ext cx="979488" cy="974725"/>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0" name="Rectangle 4"/>
            <p:cNvSpPr>
              <a:spLocks noChangeArrowheads="1"/>
            </p:cNvSpPr>
            <p:nvPr/>
          </p:nvSpPr>
          <p:spPr bwMode="auto">
            <a:xfrm>
              <a:off x="4238625" y="2471738"/>
              <a:ext cx="117792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400" b="1">
                  <a:latin typeface="Arial" panose="020B0604020202020204" pitchFamily="34" charset="0"/>
                  <a:ea typeface="宋体" panose="02010600030101010101" pitchFamily="2" charset="-122"/>
                </a:rPr>
                <a:t>等待来自</a:t>
              </a:r>
            </a:p>
            <a:p>
              <a:pPr algn="ctr">
                <a:spcBef>
                  <a:spcPct val="0"/>
                </a:spcBef>
                <a:buFontTx/>
                <a:buNone/>
              </a:pPr>
              <a:r>
                <a:rPr lang="zh-CN" altLang="en-US" sz="1400" b="1">
                  <a:latin typeface="Arial" panose="020B0604020202020204" pitchFamily="34" charset="0"/>
                  <a:ea typeface="宋体" panose="02010600030101010101" pitchFamily="2" charset="-122"/>
                </a:rPr>
                <a:t>上层的</a:t>
              </a:r>
            </a:p>
            <a:p>
              <a:pPr algn="ctr">
                <a:spcBef>
                  <a:spcPct val="0"/>
                </a:spcBef>
                <a:buFontTx/>
                <a:buNone/>
              </a:pPr>
              <a:r>
                <a:rPr lang="zh-CN" altLang="en-US" sz="1400" b="1">
                  <a:latin typeface="Arial" panose="020B0604020202020204" pitchFamily="34" charset="0"/>
                  <a:ea typeface="宋体" panose="02010600030101010101" pitchFamily="2" charset="-122"/>
                </a:rPr>
                <a:t>调用</a:t>
              </a:r>
              <a:r>
                <a:rPr lang="en-US" altLang="zh-CN" sz="1400" b="1">
                  <a:latin typeface="Arial" panose="020B0604020202020204" pitchFamily="34" charset="0"/>
                  <a:ea typeface="宋体" panose="02010600030101010101" pitchFamily="2" charset="-122"/>
                </a:rPr>
                <a:t>0</a:t>
              </a:r>
            </a:p>
          </p:txBody>
        </p:sp>
        <p:sp>
          <p:nvSpPr>
            <p:cNvPr id="11" name="Rectangle 5"/>
            <p:cNvSpPr>
              <a:spLocks noChangeArrowheads="1"/>
            </p:cNvSpPr>
            <p:nvPr/>
          </p:nvSpPr>
          <p:spPr bwMode="auto">
            <a:xfrm>
              <a:off x="4572000" y="1524000"/>
              <a:ext cx="39862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sndpkt = make_pkt(0, data, checksum)</a:t>
              </a:r>
            </a:p>
            <a:p>
              <a:pPr>
                <a:spcBef>
                  <a:spcPct val="0"/>
                </a:spcBef>
                <a:buFontTx/>
                <a:buNone/>
              </a:pPr>
              <a:r>
                <a:rPr lang="en-US" altLang="zh-CN" sz="1600" b="1">
                  <a:latin typeface="Arial" panose="020B0604020202020204" pitchFamily="34" charset="0"/>
                  <a:ea typeface="宋体" panose="02010600030101010101" pitchFamily="2" charset="-122"/>
                </a:rPr>
                <a:t>udt_send(sndpkt)</a:t>
              </a:r>
            </a:p>
          </p:txBody>
        </p:sp>
        <p:sp>
          <p:nvSpPr>
            <p:cNvPr id="12" name="Rectangle 6"/>
            <p:cNvSpPr>
              <a:spLocks noChangeArrowheads="1"/>
            </p:cNvSpPr>
            <p:nvPr/>
          </p:nvSpPr>
          <p:spPr bwMode="auto">
            <a:xfrm>
              <a:off x="4587875" y="1162050"/>
              <a:ext cx="227806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err="1">
                  <a:latin typeface="Arial" panose="020B0604020202020204" pitchFamily="34" charset="0"/>
                  <a:ea typeface="宋体" panose="02010600030101010101" pitchFamily="2" charset="-122"/>
                </a:rPr>
                <a:t>rdt_send</a:t>
              </a:r>
              <a:r>
                <a:rPr lang="en-US" altLang="zh-CN" sz="1600" b="1" dirty="0">
                  <a:latin typeface="Arial" panose="020B0604020202020204" pitchFamily="34" charset="0"/>
                  <a:ea typeface="宋体" panose="02010600030101010101" pitchFamily="2" charset="-122"/>
                </a:rPr>
                <a:t>(data)</a:t>
              </a:r>
            </a:p>
          </p:txBody>
        </p:sp>
        <p:sp>
          <p:nvSpPr>
            <p:cNvPr id="13" name="Line 7"/>
            <p:cNvSpPr>
              <a:spLocks noChangeShapeType="1"/>
            </p:cNvSpPr>
            <p:nvPr/>
          </p:nvSpPr>
          <p:spPr bwMode="auto">
            <a:xfrm>
              <a:off x="4713288" y="1584325"/>
              <a:ext cx="2952750" cy="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 name="Line 8"/>
            <p:cNvSpPr>
              <a:spLocks noChangeShapeType="1"/>
            </p:cNvSpPr>
            <p:nvPr/>
          </p:nvSpPr>
          <p:spPr bwMode="auto">
            <a:xfrm>
              <a:off x="3998913" y="2316163"/>
              <a:ext cx="407987" cy="222250"/>
            </a:xfrm>
            <a:prstGeom prst="line">
              <a:avLst/>
            </a:prstGeom>
            <a:noFill/>
            <a:ln w="57150">
              <a:solidFill>
                <a:schemeClr val="tx1"/>
              </a:solidFill>
              <a:prstDash val="dash"/>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5" name="Freeform 9"/>
            <p:cNvSpPr>
              <a:spLocks/>
            </p:cNvSpPr>
            <p:nvPr/>
          </p:nvSpPr>
          <p:spPr bwMode="auto">
            <a:xfrm>
              <a:off x="3937000" y="5003800"/>
              <a:ext cx="442913" cy="576263"/>
            </a:xfrm>
            <a:custGeom>
              <a:avLst/>
              <a:gdLst>
                <a:gd name="T0" fmla="*/ 2147483646 w 279"/>
                <a:gd name="T1" fmla="*/ 2147483646 h 363"/>
                <a:gd name="T2" fmla="*/ 2147483646 w 279"/>
                <a:gd name="T3" fmla="*/ 2147483646 h 363"/>
                <a:gd name="T4" fmla="*/ 2147483646 w 279"/>
                <a:gd name="T5" fmla="*/ 2147483646 h 363"/>
                <a:gd name="T6" fmla="*/ 2147483646 w 279"/>
                <a:gd name="T7" fmla="*/ 2147483646 h 363"/>
                <a:gd name="T8" fmla="*/ 2147483646 w 279"/>
                <a:gd name="T9" fmla="*/ 2147483646 h 363"/>
                <a:gd name="T10" fmla="*/ 2147483646 w 279"/>
                <a:gd name="T11" fmla="*/ 2147483646 h 363"/>
                <a:gd name="T12" fmla="*/ 2147483646 w 279"/>
                <a:gd name="T13" fmla="*/ 2147483646 h 363"/>
                <a:gd name="T14" fmla="*/ 2147483646 w 279"/>
                <a:gd name="T15" fmla="*/ 2147483646 h 363"/>
                <a:gd name="T16" fmla="*/ 2147483646 w 279"/>
                <a:gd name="T17" fmla="*/ 2147483646 h 363"/>
                <a:gd name="T18" fmla="*/ 2147483646 w 279"/>
                <a:gd name="T19" fmla="*/ 2147483646 h 363"/>
                <a:gd name="T20" fmla="*/ 2147483646 w 279"/>
                <a:gd name="T21" fmla="*/ 2147483646 h 363"/>
                <a:gd name="T22" fmla="*/ 2147483646 w 279"/>
                <a:gd name="T23" fmla="*/ 2147483646 h 363"/>
                <a:gd name="T24" fmla="*/ 2147483646 w 279"/>
                <a:gd name="T25" fmla="*/ 2147483646 h 363"/>
                <a:gd name="T26" fmla="*/ 2147483646 w 279"/>
                <a:gd name="T27" fmla="*/ 2147483646 h 363"/>
                <a:gd name="T28" fmla="*/ 2147483646 w 279"/>
                <a:gd name="T29" fmla="*/ 2147483646 h 363"/>
                <a:gd name="T30" fmla="*/ 2147483646 w 279"/>
                <a:gd name="T31" fmla="*/ 2147483646 h 363"/>
                <a:gd name="T32" fmla="*/ 2147483646 w 279"/>
                <a:gd name="T33" fmla="*/ 2147483646 h 363"/>
                <a:gd name="T34" fmla="*/ 2147483646 w 279"/>
                <a:gd name="T35" fmla="*/ 2147483646 h 363"/>
                <a:gd name="T36" fmla="*/ 2147483646 w 279"/>
                <a:gd name="T37" fmla="*/ 2147483646 h 363"/>
                <a:gd name="T38" fmla="*/ 2147483646 w 279"/>
                <a:gd name="T39" fmla="*/ 2147483646 h 363"/>
                <a:gd name="T40" fmla="*/ 2147483646 w 279"/>
                <a:gd name="T41" fmla="*/ 2147483646 h 363"/>
                <a:gd name="T42" fmla="*/ 0 w 279"/>
                <a:gd name="T43" fmla="*/ 2147483646 h 363"/>
                <a:gd name="T44" fmla="*/ 2147483646 w 279"/>
                <a:gd name="T45" fmla="*/ 2147483646 h 363"/>
                <a:gd name="T46" fmla="*/ 2147483646 w 279"/>
                <a:gd name="T47" fmla="*/ 2147483646 h 363"/>
                <a:gd name="T48" fmla="*/ 2147483646 w 279"/>
                <a:gd name="T49" fmla="*/ 2147483646 h 363"/>
                <a:gd name="T50" fmla="*/ 2147483646 w 279"/>
                <a:gd name="T51" fmla="*/ 2147483646 h 363"/>
                <a:gd name="T52" fmla="*/ 2147483646 w 279"/>
                <a:gd name="T53" fmla="*/ 2147483646 h 363"/>
                <a:gd name="T54" fmla="*/ 2147483646 w 279"/>
                <a:gd name="T55" fmla="*/ 2147483646 h 363"/>
                <a:gd name="T56" fmla="*/ 2147483646 w 279"/>
                <a:gd name="T57" fmla="*/ 2147483646 h 363"/>
                <a:gd name="T58" fmla="*/ 2147483646 w 279"/>
                <a:gd name="T59" fmla="*/ 2147483646 h 363"/>
                <a:gd name="T60" fmla="*/ 2147483646 w 279"/>
                <a:gd name="T61" fmla="*/ 0 h 363"/>
                <a:gd name="T62" fmla="*/ 2147483646 w 279"/>
                <a:gd name="T63" fmla="*/ 2147483646 h 363"/>
                <a:gd name="T64" fmla="*/ 2147483646 w 279"/>
                <a:gd name="T65" fmla="*/ 2147483646 h 3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9"/>
                <a:gd name="T100" fmla="*/ 0 h 363"/>
                <a:gd name="T101" fmla="*/ 279 w 279"/>
                <a:gd name="T102" fmla="*/ 363 h 3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9" h="363">
                  <a:moveTo>
                    <a:pt x="278" y="291"/>
                  </a:moveTo>
                  <a:lnTo>
                    <a:pt x="260" y="315"/>
                  </a:lnTo>
                  <a:lnTo>
                    <a:pt x="243" y="333"/>
                  </a:lnTo>
                  <a:lnTo>
                    <a:pt x="224" y="347"/>
                  </a:lnTo>
                  <a:lnTo>
                    <a:pt x="206" y="356"/>
                  </a:lnTo>
                  <a:lnTo>
                    <a:pt x="188" y="361"/>
                  </a:lnTo>
                  <a:lnTo>
                    <a:pt x="169" y="362"/>
                  </a:lnTo>
                  <a:lnTo>
                    <a:pt x="152" y="359"/>
                  </a:lnTo>
                  <a:lnTo>
                    <a:pt x="134" y="354"/>
                  </a:lnTo>
                  <a:lnTo>
                    <a:pt x="117" y="345"/>
                  </a:lnTo>
                  <a:lnTo>
                    <a:pt x="101" y="333"/>
                  </a:lnTo>
                  <a:lnTo>
                    <a:pt x="85" y="320"/>
                  </a:lnTo>
                  <a:lnTo>
                    <a:pt x="70" y="303"/>
                  </a:lnTo>
                  <a:lnTo>
                    <a:pt x="56" y="286"/>
                  </a:lnTo>
                  <a:lnTo>
                    <a:pt x="44" y="267"/>
                  </a:lnTo>
                  <a:lnTo>
                    <a:pt x="33" y="246"/>
                  </a:lnTo>
                  <a:lnTo>
                    <a:pt x="23" y="225"/>
                  </a:lnTo>
                  <a:lnTo>
                    <a:pt x="15" y="203"/>
                  </a:lnTo>
                  <a:lnTo>
                    <a:pt x="8" y="181"/>
                  </a:lnTo>
                  <a:lnTo>
                    <a:pt x="4" y="158"/>
                  </a:lnTo>
                  <a:lnTo>
                    <a:pt x="1" y="136"/>
                  </a:lnTo>
                  <a:lnTo>
                    <a:pt x="0" y="115"/>
                  </a:lnTo>
                  <a:lnTo>
                    <a:pt x="2" y="95"/>
                  </a:lnTo>
                  <a:lnTo>
                    <a:pt x="6" y="76"/>
                  </a:lnTo>
                  <a:lnTo>
                    <a:pt x="12" y="58"/>
                  </a:lnTo>
                  <a:lnTo>
                    <a:pt x="21" y="42"/>
                  </a:lnTo>
                  <a:lnTo>
                    <a:pt x="33" y="28"/>
                  </a:lnTo>
                  <a:lnTo>
                    <a:pt x="48" y="16"/>
                  </a:lnTo>
                  <a:lnTo>
                    <a:pt x="66" y="8"/>
                  </a:lnTo>
                  <a:lnTo>
                    <a:pt x="87" y="2"/>
                  </a:lnTo>
                  <a:lnTo>
                    <a:pt x="111" y="0"/>
                  </a:lnTo>
                  <a:lnTo>
                    <a:pt x="138" y="1"/>
                  </a:lnTo>
                  <a:lnTo>
                    <a:pt x="169" y="6"/>
                  </a:lnTo>
                </a:path>
              </a:pathLst>
            </a:custGeom>
            <a:noFill/>
            <a:ln w="5715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6" name="Group 12"/>
            <p:cNvGrpSpPr>
              <a:grpSpLocks/>
            </p:cNvGrpSpPr>
            <p:nvPr/>
          </p:nvGrpSpPr>
          <p:grpSpPr bwMode="auto">
            <a:xfrm>
              <a:off x="6273800" y="2305050"/>
              <a:ext cx="1176338" cy="1008063"/>
              <a:chOff x="2906" y="1517"/>
              <a:chExt cx="741" cy="635"/>
            </a:xfrm>
          </p:grpSpPr>
          <p:sp>
            <p:nvSpPr>
              <p:cNvPr id="17" name="Oval 10"/>
              <p:cNvSpPr>
                <a:spLocks noChangeArrowheads="1"/>
              </p:cNvSpPr>
              <p:nvPr/>
            </p:nvSpPr>
            <p:spPr bwMode="auto">
              <a:xfrm>
                <a:off x="2955" y="1517"/>
                <a:ext cx="641" cy="635"/>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8" name="Rectangle 11"/>
              <p:cNvSpPr>
                <a:spLocks noChangeArrowheads="1"/>
              </p:cNvSpPr>
              <p:nvPr/>
            </p:nvSpPr>
            <p:spPr bwMode="auto">
              <a:xfrm>
                <a:off x="2906" y="1564"/>
                <a:ext cx="74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400" b="1">
                    <a:latin typeface="Arial" panose="020B0604020202020204" pitchFamily="34" charset="0"/>
                    <a:ea typeface="宋体" panose="02010600030101010101" pitchFamily="2" charset="-122"/>
                  </a:rPr>
                  <a:t>等待 </a:t>
                </a:r>
              </a:p>
              <a:p>
                <a:pPr algn="ctr">
                  <a:spcBef>
                    <a:spcPct val="0"/>
                  </a:spcBef>
                  <a:buFontTx/>
                  <a:buNone/>
                </a:pPr>
                <a:r>
                  <a:rPr lang="en-US" altLang="zh-CN" sz="1400" b="1">
                    <a:latin typeface="Arial" panose="020B0604020202020204" pitchFamily="34" charset="0"/>
                    <a:ea typeface="宋体" panose="02010600030101010101" pitchFamily="2" charset="-122"/>
                  </a:rPr>
                  <a:t>ACK </a:t>
                </a:r>
                <a:r>
                  <a:rPr lang="zh-CN" altLang="en-US" sz="1400" b="1">
                    <a:latin typeface="Arial" panose="020B0604020202020204" pitchFamily="34" charset="0"/>
                    <a:ea typeface="宋体" panose="02010600030101010101" pitchFamily="2" charset="-122"/>
                  </a:rPr>
                  <a:t>或 </a:t>
                </a:r>
                <a:r>
                  <a:rPr lang="en-US" altLang="zh-CN" sz="1400" b="1">
                    <a:latin typeface="Arial" panose="020B0604020202020204" pitchFamily="34" charset="0"/>
                    <a:ea typeface="宋体" panose="02010600030101010101" pitchFamily="2" charset="-122"/>
                  </a:rPr>
                  <a:t>NAK 0</a:t>
                </a:r>
              </a:p>
            </p:txBody>
          </p:sp>
        </p:grpSp>
        <p:sp>
          <p:nvSpPr>
            <p:cNvPr id="19" name="Freeform 13"/>
            <p:cNvSpPr>
              <a:spLocks/>
            </p:cNvSpPr>
            <p:nvPr/>
          </p:nvSpPr>
          <p:spPr bwMode="auto">
            <a:xfrm>
              <a:off x="4897438" y="2236788"/>
              <a:ext cx="1601787" cy="187325"/>
            </a:xfrm>
            <a:custGeom>
              <a:avLst/>
              <a:gdLst>
                <a:gd name="T0" fmla="*/ 0 w 1009"/>
                <a:gd name="T1" fmla="*/ 2147483646 h 118"/>
                <a:gd name="T2" fmla="*/ 2147483646 w 1009"/>
                <a:gd name="T3" fmla="*/ 2147483646 h 118"/>
                <a:gd name="T4" fmla="*/ 2147483646 w 1009"/>
                <a:gd name="T5" fmla="*/ 2147483646 h 118"/>
                <a:gd name="T6" fmla="*/ 2147483646 w 1009"/>
                <a:gd name="T7" fmla="*/ 2147483646 h 118"/>
                <a:gd name="T8" fmla="*/ 2147483646 w 1009"/>
                <a:gd name="T9" fmla="*/ 2147483646 h 118"/>
                <a:gd name="T10" fmla="*/ 2147483646 w 1009"/>
                <a:gd name="T11" fmla="*/ 2147483646 h 118"/>
                <a:gd name="T12" fmla="*/ 2147483646 w 1009"/>
                <a:gd name="T13" fmla="*/ 2147483646 h 118"/>
                <a:gd name="T14" fmla="*/ 2147483646 w 1009"/>
                <a:gd name="T15" fmla="*/ 2147483646 h 118"/>
                <a:gd name="T16" fmla="*/ 2147483646 w 1009"/>
                <a:gd name="T17" fmla="*/ 2147483646 h 118"/>
                <a:gd name="T18" fmla="*/ 2147483646 w 1009"/>
                <a:gd name="T19" fmla="*/ 2147483646 h 118"/>
                <a:gd name="T20" fmla="*/ 2147483646 w 1009"/>
                <a:gd name="T21" fmla="*/ 2147483646 h 118"/>
                <a:gd name="T22" fmla="*/ 2147483646 w 1009"/>
                <a:gd name="T23" fmla="*/ 2147483646 h 118"/>
                <a:gd name="T24" fmla="*/ 2147483646 w 1009"/>
                <a:gd name="T25" fmla="*/ 2147483646 h 118"/>
                <a:gd name="T26" fmla="*/ 2147483646 w 1009"/>
                <a:gd name="T27" fmla="*/ 0 h 118"/>
                <a:gd name="T28" fmla="*/ 2147483646 w 1009"/>
                <a:gd name="T29" fmla="*/ 2147483646 h 118"/>
                <a:gd name="T30" fmla="*/ 2147483646 w 1009"/>
                <a:gd name="T31" fmla="*/ 2147483646 h 118"/>
                <a:gd name="T32" fmla="*/ 2147483646 w 1009"/>
                <a:gd name="T33" fmla="*/ 2147483646 h 118"/>
                <a:gd name="T34" fmla="*/ 2147483646 w 1009"/>
                <a:gd name="T35" fmla="*/ 2147483646 h 118"/>
                <a:gd name="T36" fmla="*/ 2147483646 w 1009"/>
                <a:gd name="T37" fmla="*/ 2147483646 h 118"/>
                <a:gd name="T38" fmla="*/ 2147483646 w 1009"/>
                <a:gd name="T39" fmla="*/ 2147483646 h 118"/>
                <a:gd name="T40" fmla="*/ 2147483646 w 1009"/>
                <a:gd name="T41" fmla="*/ 2147483646 h 118"/>
                <a:gd name="T42" fmla="*/ 2147483646 w 1009"/>
                <a:gd name="T43" fmla="*/ 2147483646 h 118"/>
                <a:gd name="T44" fmla="*/ 2147483646 w 1009"/>
                <a:gd name="T45" fmla="*/ 2147483646 h 118"/>
                <a:gd name="T46" fmla="*/ 2147483646 w 1009"/>
                <a:gd name="T47" fmla="*/ 2147483646 h 118"/>
                <a:gd name="T48" fmla="*/ 2147483646 w 1009"/>
                <a:gd name="T49" fmla="*/ 2147483646 h 118"/>
                <a:gd name="T50" fmla="*/ 2147483646 w 1009"/>
                <a:gd name="T51" fmla="*/ 2147483646 h 118"/>
                <a:gd name="T52" fmla="*/ 2147483646 w 1009"/>
                <a:gd name="T53" fmla="*/ 2147483646 h 11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09"/>
                <a:gd name="T82" fmla="*/ 0 h 118"/>
                <a:gd name="T83" fmla="*/ 1009 w 1009"/>
                <a:gd name="T84" fmla="*/ 118 h 11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09" h="118">
                  <a:moveTo>
                    <a:pt x="0" y="117"/>
                  </a:moveTo>
                  <a:lnTo>
                    <a:pt x="5" y="103"/>
                  </a:lnTo>
                  <a:lnTo>
                    <a:pt x="15" y="89"/>
                  </a:lnTo>
                  <a:lnTo>
                    <a:pt x="30" y="76"/>
                  </a:lnTo>
                  <a:lnTo>
                    <a:pt x="50" y="65"/>
                  </a:lnTo>
                  <a:lnTo>
                    <a:pt x="73" y="54"/>
                  </a:lnTo>
                  <a:lnTo>
                    <a:pt x="101" y="44"/>
                  </a:lnTo>
                  <a:lnTo>
                    <a:pt x="132" y="36"/>
                  </a:lnTo>
                  <a:lnTo>
                    <a:pt x="167" y="28"/>
                  </a:lnTo>
                  <a:lnTo>
                    <a:pt x="204" y="21"/>
                  </a:lnTo>
                  <a:lnTo>
                    <a:pt x="244" y="15"/>
                  </a:lnTo>
                  <a:lnTo>
                    <a:pt x="329" y="7"/>
                  </a:lnTo>
                  <a:lnTo>
                    <a:pt x="419" y="1"/>
                  </a:lnTo>
                  <a:lnTo>
                    <a:pt x="512" y="0"/>
                  </a:lnTo>
                  <a:lnTo>
                    <a:pt x="605" y="2"/>
                  </a:lnTo>
                  <a:lnTo>
                    <a:pt x="695" y="8"/>
                  </a:lnTo>
                  <a:lnTo>
                    <a:pt x="779" y="17"/>
                  </a:lnTo>
                  <a:lnTo>
                    <a:pt x="818" y="23"/>
                  </a:lnTo>
                  <a:lnTo>
                    <a:pt x="854" y="30"/>
                  </a:lnTo>
                  <a:lnTo>
                    <a:pt x="887" y="38"/>
                  </a:lnTo>
                  <a:lnTo>
                    <a:pt x="917" y="47"/>
                  </a:lnTo>
                  <a:lnTo>
                    <a:pt x="943" y="57"/>
                  </a:lnTo>
                  <a:lnTo>
                    <a:pt x="966" y="67"/>
                  </a:lnTo>
                  <a:lnTo>
                    <a:pt x="984" y="78"/>
                  </a:lnTo>
                  <a:lnTo>
                    <a:pt x="997" y="90"/>
                  </a:lnTo>
                  <a:lnTo>
                    <a:pt x="1006" y="103"/>
                  </a:lnTo>
                  <a:lnTo>
                    <a:pt x="1008" y="117"/>
                  </a:lnTo>
                </a:path>
              </a:pathLst>
            </a:custGeom>
            <a:noFill/>
            <a:ln w="5715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Freeform 14"/>
            <p:cNvSpPr>
              <a:spLocks/>
            </p:cNvSpPr>
            <p:nvPr/>
          </p:nvSpPr>
          <p:spPr bwMode="auto">
            <a:xfrm>
              <a:off x="7154863" y="2328863"/>
              <a:ext cx="461962" cy="528637"/>
            </a:xfrm>
            <a:custGeom>
              <a:avLst/>
              <a:gdLst>
                <a:gd name="T0" fmla="*/ 0 w 291"/>
                <a:gd name="T1" fmla="*/ 2147483646 h 333"/>
                <a:gd name="T2" fmla="*/ 2147483646 w 291"/>
                <a:gd name="T3" fmla="*/ 2147483646 h 333"/>
                <a:gd name="T4" fmla="*/ 2147483646 w 291"/>
                <a:gd name="T5" fmla="*/ 2147483646 h 333"/>
                <a:gd name="T6" fmla="*/ 2147483646 w 291"/>
                <a:gd name="T7" fmla="*/ 2147483646 h 333"/>
                <a:gd name="T8" fmla="*/ 2147483646 w 291"/>
                <a:gd name="T9" fmla="*/ 2147483646 h 333"/>
                <a:gd name="T10" fmla="*/ 2147483646 w 291"/>
                <a:gd name="T11" fmla="*/ 2147483646 h 333"/>
                <a:gd name="T12" fmla="*/ 2147483646 w 291"/>
                <a:gd name="T13" fmla="*/ 0 h 333"/>
                <a:gd name="T14" fmla="*/ 2147483646 w 291"/>
                <a:gd name="T15" fmla="*/ 2147483646 h 333"/>
                <a:gd name="T16" fmla="*/ 2147483646 w 291"/>
                <a:gd name="T17" fmla="*/ 2147483646 h 333"/>
                <a:gd name="T18" fmla="*/ 2147483646 w 291"/>
                <a:gd name="T19" fmla="*/ 2147483646 h 333"/>
                <a:gd name="T20" fmla="*/ 2147483646 w 291"/>
                <a:gd name="T21" fmla="*/ 2147483646 h 333"/>
                <a:gd name="T22" fmla="*/ 2147483646 w 291"/>
                <a:gd name="T23" fmla="*/ 2147483646 h 333"/>
                <a:gd name="T24" fmla="*/ 2147483646 w 291"/>
                <a:gd name="T25" fmla="*/ 2147483646 h 333"/>
                <a:gd name="T26" fmla="*/ 2147483646 w 291"/>
                <a:gd name="T27" fmla="*/ 2147483646 h 333"/>
                <a:gd name="T28" fmla="*/ 2147483646 w 291"/>
                <a:gd name="T29" fmla="*/ 2147483646 h 333"/>
                <a:gd name="T30" fmla="*/ 2147483646 w 291"/>
                <a:gd name="T31" fmla="*/ 2147483646 h 333"/>
                <a:gd name="T32" fmla="*/ 2147483646 w 291"/>
                <a:gd name="T33" fmla="*/ 2147483646 h 333"/>
                <a:gd name="T34" fmla="*/ 2147483646 w 291"/>
                <a:gd name="T35" fmla="*/ 2147483646 h 333"/>
                <a:gd name="T36" fmla="*/ 2147483646 w 291"/>
                <a:gd name="T37" fmla="*/ 2147483646 h 333"/>
                <a:gd name="T38" fmla="*/ 2147483646 w 291"/>
                <a:gd name="T39" fmla="*/ 2147483646 h 333"/>
                <a:gd name="T40" fmla="*/ 2147483646 w 291"/>
                <a:gd name="T41" fmla="*/ 2147483646 h 333"/>
                <a:gd name="T42" fmla="*/ 2147483646 w 291"/>
                <a:gd name="T43" fmla="*/ 2147483646 h 333"/>
                <a:gd name="T44" fmla="*/ 2147483646 w 291"/>
                <a:gd name="T45" fmla="*/ 2147483646 h 333"/>
                <a:gd name="T46" fmla="*/ 2147483646 w 291"/>
                <a:gd name="T47" fmla="*/ 2147483646 h 333"/>
                <a:gd name="T48" fmla="*/ 2147483646 w 291"/>
                <a:gd name="T49" fmla="*/ 2147483646 h 333"/>
                <a:gd name="T50" fmla="*/ 2147483646 w 291"/>
                <a:gd name="T51" fmla="*/ 2147483646 h 333"/>
                <a:gd name="T52" fmla="*/ 2147483646 w 291"/>
                <a:gd name="T53" fmla="*/ 2147483646 h 333"/>
                <a:gd name="T54" fmla="*/ 2147483646 w 291"/>
                <a:gd name="T55" fmla="*/ 2147483646 h 333"/>
                <a:gd name="T56" fmla="*/ 2147483646 w 291"/>
                <a:gd name="T57" fmla="*/ 2147483646 h 333"/>
                <a:gd name="T58" fmla="*/ 2147483646 w 291"/>
                <a:gd name="T59" fmla="*/ 2147483646 h 333"/>
                <a:gd name="T60" fmla="*/ 2147483646 w 291"/>
                <a:gd name="T61" fmla="*/ 2147483646 h 333"/>
                <a:gd name="T62" fmla="*/ 2147483646 w 291"/>
                <a:gd name="T63" fmla="*/ 2147483646 h 3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1"/>
                <a:gd name="T97" fmla="*/ 0 h 333"/>
                <a:gd name="T98" fmla="*/ 291 w 291"/>
                <a:gd name="T99" fmla="*/ 333 h 33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1" h="333">
                  <a:moveTo>
                    <a:pt x="0" y="50"/>
                  </a:moveTo>
                  <a:lnTo>
                    <a:pt x="22" y="33"/>
                  </a:lnTo>
                  <a:lnTo>
                    <a:pt x="45" y="20"/>
                  </a:lnTo>
                  <a:lnTo>
                    <a:pt x="66" y="10"/>
                  </a:lnTo>
                  <a:lnTo>
                    <a:pt x="88" y="4"/>
                  </a:lnTo>
                  <a:lnTo>
                    <a:pt x="108" y="1"/>
                  </a:lnTo>
                  <a:lnTo>
                    <a:pt x="128" y="0"/>
                  </a:lnTo>
                  <a:lnTo>
                    <a:pt x="148" y="2"/>
                  </a:lnTo>
                  <a:lnTo>
                    <a:pt x="166" y="7"/>
                  </a:lnTo>
                  <a:lnTo>
                    <a:pt x="184" y="14"/>
                  </a:lnTo>
                  <a:lnTo>
                    <a:pt x="201" y="22"/>
                  </a:lnTo>
                  <a:lnTo>
                    <a:pt x="216" y="33"/>
                  </a:lnTo>
                  <a:lnTo>
                    <a:pt x="230" y="45"/>
                  </a:lnTo>
                  <a:lnTo>
                    <a:pt x="255" y="74"/>
                  </a:lnTo>
                  <a:lnTo>
                    <a:pt x="265" y="90"/>
                  </a:lnTo>
                  <a:lnTo>
                    <a:pt x="273" y="107"/>
                  </a:lnTo>
                  <a:lnTo>
                    <a:pt x="280" y="125"/>
                  </a:lnTo>
                  <a:lnTo>
                    <a:pt x="285" y="143"/>
                  </a:lnTo>
                  <a:lnTo>
                    <a:pt x="289" y="161"/>
                  </a:lnTo>
                  <a:lnTo>
                    <a:pt x="290" y="179"/>
                  </a:lnTo>
                  <a:lnTo>
                    <a:pt x="289" y="197"/>
                  </a:lnTo>
                  <a:lnTo>
                    <a:pt x="286" y="215"/>
                  </a:lnTo>
                  <a:lnTo>
                    <a:pt x="281" y="232"/>
                  </a:lnTo>
                  <a:lnTo>
                    <a:pt x="273" y="249"/>
                  </a:lnTo>
                  <a:lnTo>
                    <a:pt x="263" y="265"/>
                  </a:lnTo>
                  <a:lnTo>
                    <a:pt x="251" y="279"/>
                  </a:lnTo>
                  <a:lnTo>
                    <a:pt x="236" y="292"/>
                  </a:lnTo>
                  <a:lnTo>
                    <a:pt x="218" y="304"/>
                  </a:lnTo>
                  <a:lnTo>
                    <a:pt x="197" y="314"/>
                  </a:lnTo>
                  <a:lnTo>
                    <a:pt x="174" y="322"/>
                  </a:lnTo>
                  <a:lnTo>
                    <a:pt x="147" y="328"/>
                  </a:lnTo>
                  <a:lnTo>
                    <a:pt x="118" y="332"/>
                  </a:lnTo>
                </a:path>
              </a:pathLst>
            </a:custGeom>
            <a:noFill/>
            <a:ln w="5715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Line 17"/>
            <p:cNvSpPr>
              <a:spLocks noChangeShapeType="1"/>
            </p:cNvSpPr>
            <p:nvPr/>
          </p:nvSpPr>
          <p:spPr bwMode="auto">
            <a:xfrm>
              <a:off x="7723188" y="2920216"/>
              <a:ext cx="1547812" cy="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 name="Freeform 18"/>
            <p:cNvSpPr>
              <a:spLocks/>
            </p:cNvSpPr>
            <p:nvPr/>
          </p:nvSpPr>
          <p:spPr bwMode="auto">
            <a:xfrm>
              <a:off x="4229100" y="3079750"/>
              <a:ext cx="100013" cy="1470025"/>
            </a:xfrm>
            <a:custGeom>
              <a:avLst/>
              <a:gdLst>
                <a:gd name="T0" fmla="*/ 2147483646 w 63"/>
                <a:gd name="T1" fmla="*/ 2147483646 h 926"/>
                <a:gd name="T2" fmla="*/ 2147483646 w 63"/>
                <a:gd name="T3" fmla="*/ 2147483646 h 926"/>
                <a:gd name="T4" fmla="*/ 2147483646 w 63"/>
                <a:gd name="T5" fmla="*/ 2147483646 h 926"/>
                <a:gd name="T6" fmla="*/ 2147483646 w 63"/>
                <a:gd name="T7" fmla="*/ 2147483646 h 926"/>
                <a:gd name="T8" fmla="*/ 2147483646 w 63"/>
                <a:gd name="T9" fmla="*/ 2147483646 h 926"/>
                <a:gd name="T10" fmla="*/ 2147483646 w 63"/>
                <a:gd name="T11" fmla="*/ 2147483646 h 926"/>
                <a:gd name="T12" fmla="*/ 2147483646 w 63"/>
                <a:gd name="T13" fmla="*/ 2147483646 h 926"/>
                <a:gd name="T14" fmla="*/ 2147483646 w 63"/>
                <a:gd name="T15" fmla="*/ 2147483646 h 926"/>
                <a:gd name="T16" fmla="*/ 2147483646 w 63"/>
                <a:gd name="T17" fmla="*/ 2147483646 h 926"/>
                <a:gd name="T18" fmla="*/ 2147483646 w 63"/>
                <a:gd name="T19" fmla="*/ 2147483646 h 926"/>
                <a:gd name="T20" fmla="*/ 2147483646 w 63"/>
                <a:gd name="T21" fmla="*/ 2147483646 h 926"/>
                <a:gd name="T22" fmla="*/ 2147483646 w 63"/>
                <a:gd name="T23" fmla="*/ 2147483646 h 926"/>
                <a:gd name="T24" fmla="*/ 2147483646 w 63"/>
                <a:gd name="T25" fmla="*/ 2147483646 h 926"/>
                <a:gd name="T26" fmla="*/ 0 w 63"/>
                <a:gd name="T27" fmla="*/ 2147483646 h 926"/>
                <a:gd name="T28" fmla="*/ 2147483646 w 63"/>
                <a:gd name="T29" fmla="*/ 2147483646 h 926"/>
                <a:gd name="T30" fmla="*/ 2147483646 w 63"/>
                <a:gd name="T31" fmla="*/ 2147483646 h 926"/>
                <a:gd name="T32" fmla="*/ 2147483646 w 63"/>
                <a:gd name="T33" fmla="*/ 2147483646 h 926"/>
                <a:gd name="T34" fmla="*/ 2147483646 w 63"/>
                <a:gd name="T35" fmla="*/ 2147483646 h 926"/>
                <a:gd name="T36" fmla="*/ 2147483646 w 63"/>
                <a:gd name="T37" fmla="*/ 2147483646 h 926"/>
                <a:gd name="T38" fmla="*/ 2147483646 w 63"/>
                <a:gd name="T39" fmla="*/ 2147483646 h 926"/>
                <a:gd name="T40" fmla="*/ 2147483646 w 63"/>
                <a:gd name="T41" fmla="*/ 2147483646 h 926"/>
                <a:gd name="T42" fmla="*/ 2147483646 w 63"/>
                <a:gd name="T43" fmla="*/ 2147483646 h 926"/>
                <a:gd name="T44" fmla="*/ 2147483646 w 63"/>
                <a:gd name="T45" fmla="*/ 2147483646 h 926"/>
                <a:gd name="T46" fmla="*/ 2147483646 w 63"/>
                <a:gd name="T47" fmla="*/ 2147483646 h 926"/>
                <a:gd name="T48" fmla="*/ 2147483646 w 63"/>
                <a:gd name="T49" fmla="*/ 2147483646 h 926"/>
                <a:gd name="T50" fmla="*/ 2147483646 w 63"/>
                <a:gd name="T51" fmla="*/ 2147483646 h 926"/>
                <a:gd name="T52" fmla="*/ 2147483646 w 63"/>
                <a:gd name="T53" fmla="*/ 0 h 92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3"/>
                <a:gd name="T82" fmla="*/ 0 h 926"/>
                <a:gd name="T83" fmla="*/ 63 w 63"/>
                <a:gd name="T84" fmla="*/ 926 h 92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3" h="926">
                  <a:moveTo>
                    <a:pt x="62" y="925"/>
                  </a:moveTo>
                  <a:lnTo>
                    <a:pt x="54" y="921"/>
                  </a:lnTo>
                  <a:lnTo>
                    <a:pt x="47" y="911"/>
                  </a:lnTo>
                  <a:lnTo>
                    <a:pt x="41" y="898"/>
                  </a:lnTo>
                  <a:lnTo>
                    <a:pt x="34" y="880"/>
                  </a:lnTo>
                  <a:lnTo>
                    <a:pt x="29" y="858"/>
                  </a:lnTo>
                  <a:lnTo>
                    <a:pt x="24" y="833"/>
                  </a:lnTo>
                  <a:lnTo>
                    <a:pt x="19" y="804"/>
                  </a:lnTo>
                  <a:lnTo>
                    <a:pt x="15" y="772"/>
                  </a:lnTo>
                  <a:lnTo>
                    <a:pt x="11" y="738"/>
                  </a:lnTo>
                  <a:lnTo>
                    <a:pt x="8" y="702"/>
                  </a:lnTo>
                  <a:lnTo>
                    <a:pt x="4" y="624"/>
                  </a:lnTo>
                  <a:lnTo>
                    <a:pt x="1" y="541"/>
                  </a:lnTo>
                  <a:lnTo>
                    <a:pt x="0" y="455"/>
                  </a:lnTo>
                  <a:lnTo>
                    <a:pt x="1" y="370"/>
                  </a:lnTo>
                  <a:lnTo>
                    <a:pt x="4" y="288"/>
                  </a:lnTo>
                  <a:lnTo>
                    <a:pt x="9" y="211"/>
                  </a:lnTo>
                  <a:lnTo>
                    <a:pt x="13" y="175"/>
                  </a:lnTo>
                  <a:lnTo>
                    <a:pt x="16" y="142"/>
                  </a:lnTo>
                  <a:lnTo>
                    <a:pt x="20" y="111"/>
                  </a:lnTo>
                  <a:lnTo>
                    <a:pt x="25" y="84"/>
                  </a:lnTo>
                  <a:lnTo>
                    <a:pt x="30" y="60"/>
                  </a:lnTo>
                  <a:lnTo>
                    <a:pt x="36" y="39"/>
                  </a:lnTo>
                  <a:lnTo>
                    <a:pt x="41" y="22"/>
                  </a:lnTo>
                  <a:lnTo>
                    <a:pt x="48" y="10"/>
                  </a:lnTo>
                  <a:lnTo>
                    <a:pt x="55" y="3"/>
                  </a:lnTo>
                  <a:lnTo>
                    <a:pt x="62" y="0"/>
                  </a:lnTo>
                </a:path>
              </a:pathLst>
            </a:custGeom>
            <a:noFill/>
            <a:ln w="5715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Freeform 19"/>
            <p:cNvSpPr>
              <a:spLocks/>
            </p:cNvSpPr>
            <p:nvPr/>
          </p:nvSpPr>
          <p:spPr bwMode="auto">
            <a:xfrm>
              <a:off x="5086350" y="5233988"/>
              <a:ext cx="1735138" cy="209550"/>
            </a:xfrm>
            <a:custGeom>
              <a:avLst/>
              <a:gdLst>
                <a:gd name="T0" fmla="*/ 0 w 1093"/>
                <a:gd name="T1" fmla="*/ 0 h 132"/>
                <a:gd name="T2" fmla="*/ 2147483646 w 1093"/>
                <a:gd name="T3" fmla="*/ 2147483646 h 132"/>
                <a:gd name="T4" fmla="*/ 2147483646 w 1093"/>
                <a:gd name="T5" fmla="*/ 2147483646 h 132"/>
                <a:gd name="T6" fmla="*/ 2147483646 w 1093"/>
                <a:gd name="T7" fmla="*/ 2147483646 h 132"/>
                <a:gd name="T8" fmla="*/ 2147483646 w 1093"/>
                <a:gd name="T9" fmla="*/ 2147483646 h 132"/>
                <a:gd name="T10" fmla="*/ 2147483646 w 1093"/>
                <a:gd name="T11" fmla="*/ 2147483646 h 132"/>
                <a:gd name="T12" fmla="*/ 2147483646 w 1093"/>
                <a:gd name="T13" fmla="*/ 2147483646 h 132"/>
                <a:gd name="T14" fmla="*/ 2147483646 w 1093"/>
                <a:gd name="T15" fmla="*/ 2147483646 h 132"/>
                <a:gd name="T16" fmla="*/ 2147483646 w 1093"/>
                <a:gd name="T17" fmla="*/ 2147483646 h 132"/>
                <a:gd name="T18" fmla="*/ 2147483646 w 1093"/>
                <a:gd name="T19" fmla="*/ 2147483646 h 132"/>
                <a:gd name="T20" fmla="*/ 2147483646 w 1093"/>
                <a:gd name="T21" fmla="*/ 2147483646 h 132"/>
                <a:gd name="T22" fmla="*/ 2147483646 w 1093"/>
                <a:gd name="T23" fmla="*/ 2147483646 h 132"/>
                <a:gd name="T24" fmla="*/ 2147483646 w 1093"/>
                <a:gd name="T25" fmla="*/ 2147483646 h 132"/>
                <a:gd name="T26" fmla="*/ 2147483646 w 1093"/>
                <a:gd name="T27" fmla="*/ 2147483646 h 132"/>
                <a:gd name="T28" fmla="*/ 2147483646 w 1093"/>
                <a:gd name="T29" fmla="*/ 2147483646 h 132"/>
                <a:gd name="T30" fmla="*/ 2147483646 w 1093"/>
                <a:gd name="T31" fmla="*/ 2147483646 h 132"/>
                <a:gd name="T32" fmla="*/ 2147483646 w 1093"/>
                <a:gd name="T33" fmla="*/ 2147483646 h 132"/>
                <a:gd name="T34" fmla="*/ 2147483646 w 1093"/>
                <a:gd name="T35" fmla="*/ 2147483646 h 132"/>
                <a:gd name="T36" fmla="*/ 2147483646 w 1093"/>
                <a:gd name="T37" fmla="*/ 2147483646 h 132"/>
                <a:gd name="T38" fmla="*/ 2147483646 w 1093"/>
                <a:gd name="T39" fmla="*/ 2147483646 h 132"/>
                <a:gd name="T40" fmla="*/ 2147483646 w 1093"/>
                <a:gd name="T41" fmla="*/ 2147483646 h 132"/>
                <a:gd name="T42" fmla="*/ 2147483646 w 1093"/>
                <a:gd name="T43" fmla="*/ 2147483646 h 132"/>
                <a:gd name="T44" fmla="*/ 2147483646 w 1093"/>
                <a:gd name="T45" fmla="*/ 2147483646 h 132"/>
                <a:gd name="T46" fmla="*/ 2147483646 w 1093"/>
                <a:gd name="T47" fmla="*/ 2147483646 h 132"/>
                <a:gd name="T48" fmla="*/ 2147483646 w 1093"/>
                <a:gd name="T49" fmla="*/ 2147483646 h 132"/>
                <a:gd name="T50" fmla="*/ 2147483646 w 1093"/>
                <a:gd name="T51" fmla="*/ 2147483646 h 132"/>
                <a:gd name="T52" fmla="*/ 2147483646 w 1093"/>
                <a:gd name="T53" fmla="*/ 0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93"/>
                <a:gd name="T82" fmla="*/ 0 h 132"/>
                <a:gd name="T83" fmla="*/ 1093 w 1093"/>
                <a:gd name="T84" fmla="*/ 132 h 13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93" h="132">
                  <a:moveTo>
                    <a:pt x="0" y="0"/>
                  </a:moveTo>
                  <a:lnTo>
                    <a:pt x="5" y="16"/>
                  </a:lnTo>
                  <a:lnTo>
                    <a:pt x="16" y="31"/>
                  </a:lnTo>
                  <a:lnTo>
                    <a:pt x="33" y="45"/>
                  </a:lnTo>
                  <a:lnTo>
                    <a:pt x="54" y="59"/>
                  </a:lnTo>
                  <a:lnTo>
                    <a:pt x="80" y="71"/>
                  </a:lnTo>
                  <a:lnTo>
                    <a:pt x="109" y="81"/>
                  </a:lnTo>
                  <a:lnTo>
                    <a:pt x="143" y="91"/>
                  </a:lnTo>
                  <a:lnTo>
                    <a:pt x="181" y="100"/>
                  </a:lnTo>
                  <a:lnTo>
                    <a:pt x="221" y="108"/>
                  </a:lnTo>
                  <a:lnTo>
                    <a:pt x="264" y="114"/>
                  </a:lnTo>
                  <a:lnTo>
                    <a:pt x="356" y="124"/>
                  </a:lnTo>
                  <a:lnTo>
                    <a:pt x="454" y="130"/>
                  </a:lnTo>
                  <a:lnTo>
                    <a:pt x="555" y="131"/>
                  </a:lnTo>
                  <a:lnTo>
                    <a:pt x="655" y="129"/>
                  </a:lnTo>
                  <a:lnTo>
                    <a:pt x="753" y="122"/>
                  </a:lnTo>
                  <a:lnTo>
                    <a:pt x="844" y="111"/>
                  </a:lnTo>
                  <a:lnTo>
                    <a:pt x="886" y="105"/>
                  </a:lnTo>
                  <a:lnTo>
                    <a:pt x="925" y="97"/>
                  </a:lnTo>
                  <a:lnTo>
                    <a:pt x="961" y="88"/>
                  </a:lnTo>
                  <a:lnTo>
                    <a:pt x="994" y="79"/>
                  </a:lnTo>
                  <a:lnTo>
                    <a:pt x="1022" y="68"/>
                  </a:lnTo>
                  <a:lnTo>
                    <a:pt x="1046" y="56"/>
                  </a:lnTo>
                  <a:lnTo>
                    <a:pt x="1066" y="43"/>
                  </a:lnTo>
                  <a:lnTo>
                    <a:pt x="1080" y="30"/>
                  </a:lnTo>
                  <a:lnTo>
                    <a:pt x="1089" y="15"/>
                  </a:lnTo>
                  <a:lnTo>
                    <a:pt x="1092" y="0"/>
                  </a:lnTo>
                </a:path>
              </a:pathLst>
            </a:custGeom>
            <a:noFill/>
            <a:ln w="57150" cap="rnd">
              <a:solidFill>
                <a:schemeClr val="tx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Freeform 20"/>
            <p:cNvSpPr>
              <a:spLocks/>
            </p:cNvSpPr>
            <p:nvPr/>
          </p:nvSpPr>
          <p:spPr bwMode="auto">
            <a:xfrm>
              <a:off x="7189788" y="3009900"/>
              <a:ext cx="161925" cy="1581150"/>
            </a:xfrm>
            <a:custGeom>
              <a:avLst/>
              <a:gdLst>
                <a:gd name="T0" fmla="*/ 0 w 102"/>
                <a:gd name="T1" fmla="*/ 2147483646 h 996"/>
                <a:gd name="T2" fmla="*/ 2147483646 w 102"/>
                <a:gd name="T3" fmla="*/ 2147483646 h 996"/>
                <a:gd name="T4" fmla="*/ 2147483646 w 102"/>
                <a:gd name="T5" fmla="*/ 2147483646 h 996"/>
                <a:gd name="T6" fmla="*/ 2147483646 w 102"/>
                <a:gd name="T7" fmla="*/ 2147483646 h 996"/>
                <a:gd name="T8" fmla="*/ 2147483646 w 102"/>
                <a:gd name="T9" fmla="*/ 2147483646 h 996"/>
                <a:gd name="T10" fmla="*/ 2147483646 w 102"/>
                <a:gd name="T11" fmla="*/ 2147483646 h 996"/>
                <a:gd name="T12" fmla="*/ 2147483646 w 102"/>
                <a:gd name="T13" fmla="*/ 2147483646 h 996"/>
                <a:gd name="T14" fmla="*/ 2147483646 w 102"/>
                <a:gd name="T15" fmla="*/ 2147483646 h 996"/>
                <a:gd name="T16" fmla="*/ 2147483646 w 102"/>
                <a:gd name="T17" fmla="*/ 2147483646 h 996"/>
                <a:gd name="T18" fmla="*/ 2147483646 w 102"/>
                <a:gd name="T19" fmla="*/ 2147483646 h 996"/>
                <a:gd name="T20" fmla="*/ 2147483646 w 102"/>
                <a:gd name="T21" fmla="*/ 2147483646 h 996"/>
                <a:gd name="T22" fmla="*/ 2147483646 w 102"/>
                <a:gd name="T23" fmla="*/ 2147483646 h 996"/>
                <a:gd name="T24" fmla="*/ 2147483646 w 102"/>
                <a:gd name="T25" fmla="*/ 2147483646 h 996"/>
                <a:gd name="T26" fmla="*/ 2147483646 w 102"/>
                <a:gd name="T27" fmla="*/ 2147483646 h 996"/>
                <a:gd name="T28" fmla="*/ 2147483646 w 102"/>
                <a:gd name="T29" fmla="*/ 2147483646 h 996"/>
                <a:gd name="T30" fmla="*/ 2147483646 w 102"/>
                <a:gd name="T31" fmla="*/ 2147483646 h 996"/>
                <a:gd name="T32" fmla="*/ 2147483646 w 102"/>
                <a:gd name="T33" fmla="*/ 2147483646 h 996"/>
                <a:gd name="T34" fmla="*/ 2147483646 w 102"/>
                <a:gd name="T35" fmla="*/ 2147483646 h 996"/>
                <a:gd name="T36" fmla="*/ 2147483646 w 102"/>
                <a:gd name="T37" fmla="*/ 2147483646 h 996"/>
                <a:gd name="T38" fmla="*/ 2147483646 w 102"/>
                <a:gd name="T39" fmla="*/ 2147483646 h 996"/>
                <a:gd name="T40" fmla="*/ 2147483646 w 102"/>
                <a:gd name="T41" fmla="*/ 2147483646 h 996"/>
                <a:gd name="T42" fmla="*/ 2147483646 w 102"/>
                <a:gd name="T43" fmla="*/ 2147483646 h 996"/>
                <a:gd name="T44" fmla="*/ 2147483646 w 102"/>
                <a:gd name="T45" fmla="*/ 2147483646 h 996"/>
                <a:gd name="T46" fmla="*/ 2147483646 w 102"/>
                <a:gd name="T47" fmla="*/ 2147483646 h 996"/>
                <a:gd name="T48" fmla="*/ 2147483646 w 102"/>
                <a:gd name="T49" fmla="*/ 2147483646 h 996"/>
                <a:gd name="T50" fmla="*/ 2147483646 w 102"/>
                <a:gd name="T51" fmla="*/ 2147483646 h 996"/>
                <a:gd name="T52" fmla="*/ 0 w 102"/>
                <a:gd name="T53" fmla="*/ 0 h 99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2"/>
                <a:gd name="T82" fmla="*/ 0 h 996"/>
                <a:gd name="T83" fmla="*/ 102 w 102"/>
                <a:gd name="T84" fmla="*/ 996 h 99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2" h="996">
                  <a:moveTo>
                    <a:pt x="0" y="995"/>
                  </a:moveTo>
                  <a:lnTo>
                    <a:pt x="13" y="991"/>
                  </a:lnTo>
                  <a:lnTo>
                    <a:pt x="25" y="981"/>
                  </a:lnTo>
                  <a:lnTo>
                    <a:pt x="35" y="966"/>
                  </a:lnTo>
                  <a:lnTo>
                    <a:pt x="46" y="946"/>
                  </a:lnTo>
                  <a:lnTo>
                    <a:pt x="55" y="923"/>
                  </a:lnTo>
                  <a:lnTo>
                    <a:pt x="63" y="896"/>
                  </a:lnTo>
                  <a:lnTo>
                    <a:pt x="71" y="865"/>
                  </a:lnTo>
                  <a:lnTo>
                    <a:pt x="78" y="831"/>
                  </a:lnTo>
                  <a:lnTo>
                    <a:pt x="83" y="794"/>
                  </a:lnTo>
                  <a:lnTo>
                    <a:pt x="88" y="755"/>
                  </a:lnTo>
                  <a:lnTo>
                    <a:pt x="96" y="671"/>
                  </a:lnTo>
                  <a:lnTo>
                    <a:pt x="100" y="582"/>
                  </a:lnTo>
                  <a:lnTo>
                    <a:pt x="101" y="490"/>
                  </a:lnTo>
                  <a:lnTo>
                    <a:pt x="99" y="398"/>
                  </a:lnTo>
                  <a:lnTo>
                    <a:pt x="95" y="310"/>
                  </a:lnTo>
                  <a:lnTo>
                    <a:pt x="86" y="227"/>
                  </a:lnTo>
                  <a:lnTo>
                    <a:pt x="81" y="189"/>
                  </a:lnTo>
                  <a:lnTo>
                    <a:pt x="75" y="153"/>
                  </a:lnTo>
                  <a:lnTo>
                    <a:pt x="68" y="120"/>
                  </a:lnTo>
                  <a:lnTo>
                    <a:pt x="61" y="90"/>
                  </a:lnTo>
                  <a:lnTo>
                    <a:pt x="52" y="64"/>
                  </a:lnTo>
                  <a:lnTo>
                    <a:pt x="44" y="42"/>
                  </a:lnTo>
                  <a:lnTo>
                    <a:pt x="34" y="24"/>
                  </a:lnTo>
                  <a:lnTo>
                    <a:pt x="23" y="11"/>
                  </a:lnTo>
                  <a:lnTo>
                    <a:pt x="12" y="3"/>
                  </a:lnTo>
                  <a:lnTo>
                    <a:pt x="0" y="0"/>
                  </a:lnTo>
                </a:path>
              </a:pathLst>
            </a:custGeom>
            <a:noFill/>
            <a:ln w="57150" cap="rnd">
              <a:solidFill>
                <a:schemeClr val="tx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Rectangle 21"/>
            <p:cNvSpPr>
              <a:spLocks noChangeArrowheads="1"/>
            </p:cNvSpPr>
            <p:nvPr/>
          </p:nvSpPr>
          <p:spPr bwMode="auto">
            <a:xfrm>
              <a:off x="4832350" y="5910263"/>
              <a:ext cx="40608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sndpkt = make_pkt(1, data, checksum)</a:t>
              </a:r>
            </a:p>
            <a:p>
              <a:pPr>
                <a:spcBef>
                  <a:spcPct val="0"/>
                </a:spcBef>
                <a:buFontTx/>
                <a:buNone/>
              </a:pPr>
              <a:r>
                <a:rPr lang="en-US" altLang="zh-CN" sz="1600" b="1">
                  <a:latin typeface="Arial" panose="020B0604020202020204" pitchFamily="34" charset="0"/>
                  <a:ea typeface="宋体" panose="02010600030101010101" pitchFamily="2" charset="-122"/>
                </a:rPr>
                <a:t>udt_send(sndpkt)</a:t>
              </a:r>
            </a:p>
          </p:txBody>
        </p:sp>
        <p:sp>
          <p:nvSpPr>
            <p:cNvPr id="26" name="Rectangle 22"/>
            <p:cNvSpPr>
              <a:spLocks noChangeArrowheads="1"/>
            </p:cNvSpPr>
            <p:nvPr/>
          </p:nvSpPr>
          <p:spPr bwMode="auto">
            <a:xfrm>
              <a:off x="4906963" y="5518150"/>
              <a:ext cx="257810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rdt_send(data)</a:t>
              </a:r>
            </a:p>
          </p:txBody>
        </p:sp>
        <p:sp>
          <p:nvSpPr>
            <p:cNvPr id="27" name="Line 23"/>
            <p:cNvSpPr>
              <a:spLocks noChangeShapeType="1"/>
            </p:cNvSpPr>
            <p:nvPr/>
          </p:nvSpPr>
          <p:spPr bwMode="auto">
            <a:xfrm>
              <a:off x="4959350" y="5927725"/>
              <a:ext cx="3132138" cy="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 name="Line 25"/>
            <p:cNvSpPr>
              <a:spLocks noChangeShapeType="1"/>
            </p:cNvSpPr>
            <p:nvPr/>
          </p:nvSpPr>
          <p:spPr bwMode="auto">
            <a:xfrm>
              <a:off x="7643813" y="4366246"/>
              <a:ext cx="1552300" cy="573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 name="Rectangle 26"/>
            <p:cNvSpPr>
              <a:spLocks noChangeArrowheads="1"/>
            </p:cNvSpPr>
            <p:nvPr/>
          </p:nvSpPr>
          <p:spPr bwMode="auto">
            <a:xfrm>
              <a:off x="1978025" y="5992813"/>
              <a:ext cx="19637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err="1">
                  <a:latin typeface="Arial" panose="020B0604020202020204" pitchFamily="34" charset="0"/>
                  <a:ea typeface="宋体" panose="02010600030101010101" pitchFamily="2" charset="-122"/>
                </a:rPr>
                <a:t>udt_send</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sndpkt</a:t>
              </a:r>
              <a:r>
                <a:rPr lang="en-US" altLang="zh-CN" sz="1600" b="1" dirty="0">
                  <a:latin typeface="Arial" panose="020B0604020202020204" pitchFamily="34" charset="0"/>
                  <a:ea typeface="宋体" panose="02010600030101010101" pitchFamily="2" charset="-122"/>
                </a:rPr>
                <a:t>)</a:t>
              </a:r>
            </a:p>
          </p:txBody>
        </p:sp>
        <p:sp>
          <p:nvSpPr>
            <p:cNvPr id="30" name="Rectangle 27"/>
            <p:cNvSpPr>
              <a:spLocks noChangeArrowheads="1"/>
            </p:cNvSpPr>
            <p:nvPr/>
          </p:nvSpPr>
          <p:spPr bwMode="auto">
            <a:xfrm>
              <a:off x="1951038" y="5046663"/>
              <a:ext cx="2170112"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rdt_rcv(rcvpkt) &amp;&amp;  </a:t>
              </a:r>
            </a:p>
            <a:p>
              <a:pPr>
                <a:spcBef>
                  <a:spcPct val="0"/>
                </a:spcBef>
                <a:buFontTx/>
                <a:buNone/>
              </a:pPr>
              <a:r>
                <a:rPr lang="en-US" altLang="zh-CN" sz="1600" b="1">
                  <a:latin typeface="Arial" panose="020B0604020202020204" pitchFamily="34" charset="0"/>
                  <a:ea typeface="宋体" panose="02010600030101010101" pitchFamily="2" charset="-122"/>
                </a:rPr>
                <a:t>( corrupt(rcvpkt) ||</a:t>
              </a:r>
            </a:p>
            <a:p>
              <a:pPr>
                <a:spcBef>
                  <a:spcPct val="0"/>
                </a:spcBef>
                <a:buFontTx/>
                <a:buNone/>
              </a:pPr>
              <a:r>
                <a:rPr lang="en-US" altLang="zh-CN" sz="1600" b="1">
                  <a:latin typeface="Arial" panose="020B0604020202020204" pitchFamily="34" charset="0"/>
                  <a:ea typeface="宋体" panose="02010600030101010101" pitchFamily="2" charset="-122"/>
                </a:rPr>
                <a:t>isNAK(rcvpkt) )</a:t>
              </a:r>
            </a:p>
          </p:txBody>
        </p:sp>
        <p:sp>
          <p:nvSpPr>
            <p:cNvPr id="31" name="Line 28"/>
            <p:cNvSpPr>
              <a:spLocks noChangeShapeType="1"/>
            </p:cNvSpPr>
            <p:nvPr/>
          </p:nvSpPr>
          <p:spPr bwMode="auto">
            <a:xfrm>
              <a:off x="1987549" y="5944042"/>
              <a:ext cx="1679575" cy="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2" name="Rectangle 29"/>
            <p:cNvSpPr>
              <a:spLocks noChangeArrowheads="1"/>
            </p:cNvSpPr>
            <p:nvPr/>
          </p:nvSpPr>
          <p:spPr bwMode="auto">
            <a:xfrm>
              <a:off x="1889125" y="3190875"/>
              <a:ext cx="2276475"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rdt_rcv(rcvpkt)   </a:t>
              </a:r>
            </a:p>
            <a:p>
              <a:pPr>
                <a:spcBef>
                  <a:spcPct val="0"/>
                </a:spcBef>
                <a:buFontTx/>
                <a:buNone/>
              </a:pPr>
              <a:r>
                <a:rPr lang="en-US" altLang="zh-CN" sz="1600" b="1">
                  <a:latin typeface="Arial" panose="020B0604020202020204" pitchFamily="34" charset="0"/>
                  <a:ea typeface="宋体" panose="02010600030101010101" pitchFamily="2" charset="-122"/>
                </a:rPr>
                <a:t>&amp;&amp; notcorrupt(rcvpkt) </a:t>
              </a:r>
            </a:p>
            <a:p>
              <a:pPr>
                <a:spcBef>
                  <a:spcPct val="0"/>
                </a:spcBef>
                <a:buFontTx/>
                <a:buNone/>
              </a:pPr>
              <a:r>
                <a:rPr lang="en-US" altLang="zh-CN" sz="1600" b="1">
                  <a:latin typeface="Arial" panose="020B0604020202020204" pitchFamily="34" charset="0"/>
                  <a:ea typeface="宋体" panose="02010600030101010101" pitchFamily="2" charset="-122"/>
                </a:rPr>
                <a:t>&amp;&amp; isACK(rcvpkt)</a:t>
              </a:r>
              <a:r>
                <a:rPr lang="en-US" altLang="zh-CN" sz="1000" b="1">
                  <a:latin typeface="Arial" panose="020B0604020202020204" pitchFamily="34" charset="0"/>
                  <a:ea typeface="宋体" panose="02010600030101010101" pitchFamily="2" charset="-122"/>
                </a:rPr>
                <a:t> </a:t>
              </a:r>
            </a:p>
          </p:txBody>
        </p:sp>
        <p:sp>
          <p:nvSpPr>
            <p:cNvPr id="33" name="Line 30"/>
            <p:cNvSpPr>
              <a:spLocks noChangeShapeType="1"/>
            </p:cNvSpPr>
            <p:nvPr/>
          </p:nvSpPr>
          <p:spPr bwMode="auto">
            <a:xfrm>
              <a:off x="1889125" y="4158498"/>
              <a:ext cx="1876425" cy="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4" name="Group 33"/>
            <p:cNvGrpSpPr>
              <a:grpSpLocks/>
            </p:cNvGrpSpPr>
            <p:nvPr/>
          </p:nvGrpSpPr>
          <p:grpSpPr bwMode="auto">
            <a:xfrm>
              <a:off x="6437313" y="4559300"/>
              <a:ext cx="1206500" cy="960438"/>
              <a:chOff x="3009" y="2937"/>
              <a:chExt cx="760" cy="605"/>
            </a:xfrm>
          </p:grpSpPr>
          <p:sp>
            <p:nvSpPr>
              <p:cNvPr id="35" name="Oval 31"/>
              <p:cNvSpPr>
                <a:spLocks noChangeArrowheads="1"/>
              </p:cNvSpPr>
              <p:nvPr/>
            </p:nvSpPr>
            <p:spPr bwMode="auto">
              <a:xfrm>
                <a:off x="3100" y="2937"/>
                <a:ext cx="616" cy="605"/>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6" name="Rectangle 32"/>
              <p:cNvSpPr>
                <a:spLocks noChangeArrowheads="1"/>
              </p:cNvSpPr>
              <p:nvPr/>
            </p:nvSpPr>
            <p:spPr bwMode="auto">
              <a:xfrm>
                <a:off x="3009" y="3006"/>
                <a:ext cx="760"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400" b="1">
                    <a:latin typeface="Arial" panose="020B0604020202020204" pitchFamily="34" charset="0"/>
                    <a:ea typeface="宋体" panose="02010600030101010101" pitchFamily="2" charset="-122"/>
                  </a:rPr>
                  <a:t>    </a:t>
                </a:r>
                <a:r>
                  <a:rPr lang="zh-CN" altLang="en-US" sz="1400" b="1">
                    <a:latin typeface="Arial" panose="020B0604020202020204" pitchFamily="34" charset="0"/>
                    <a:ea typeface="宋体" panose="02010600030101010101" pitchFamily="2" charset="-122"/>
                  </a:rPr>
                  <a:t>等待来自        上层的</a:t>
                </a:r>
              </a:p>
              <a:p>
                <a:pPr algn="ctr">
                  <a:spcBef>
                    <a:spcPct val="0"/>
                  </a:spcBef>
                  <a:buFontTx/>
                  <a:buNone/>
                </a:pPr>
                <a:r>
                  <a:rPr lang="zh-CN" altLang="en-US" sz="1400" b="1">
                    <a:latin typeface="Arial" panose="020B0604020202020204" pitchFamily="34" charset="0"/>
                    <a:ea typeface="宋体" panose="02010600030101010101" pitchFamily="2" charset="-122"/>
                  </a:rPr>
                  <a:t>调用</a:t>
                </a:r>
                <a:r>
                  <a:rPr lang="en-US" altLang="zh-CN" sz="1400" b="1">
                    <a:latin typeface="Arial" panose="020B0604020202020204" pitchFamily="34" charset="0"/>
                    <a:ea typeface="宋体" panose="02010600030101010101" pitchFamily="2" charset="-122"/>
                  </a:rPr>
                  <a:t>1</a:t>
                </a:r>
              </a:p>
            </p:txBody>
          </p:sp>
        </p:grpSp>
        <p:grpSp>
          <p:nvGrpSpPr>
            <p:cNvPr id="37" name="Group 36"/>
            <p:cNvGrpSpPr>
              <a:grpSpLocks/>
            </p:cNvGrpSpPr>
            <p:nvPr/>
          </p:nvGrpSpPr>
          <p:grpSpPr bwMode="auto">
            <a:xfrm>
              <a:off x="4075113" y="4497388"/>
              <a:ext cx="1128712" cy="960437"/>
              <a:chOff x="1521" y="2898"/>
              <a:chExt cx="711" cy="605"/>
            </a:xfrm>
          </p:grpSpPr>
          <p:sp>
            <p:nvSpPr>
              <p:cNvPr id="38" name="Oval 34"/>
              <p:cNvSpPr>
                <a:spLocks noChangeArrowheads="1"/>
              </p:cNvSpPr>
              <p:nvPr/>
            </p:nvSpPr>
            <p:spPr bwMode="auto">
              <a:xfrm>
                <a:off x="1563" y="2898"/>
                <a:ext cx="616" cy="605"/>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9" name="Rectangle 35"/>
              <p:cNvSpPr>
                <a:spLocks noChangeArrowheads="1"/>
              </p:cNvSpPr>
              <p:nvPr/>
            </p:nvSpPr>
            <p:spPr bwMode="auto">
              <a:xfrm>
                <a:off x="1521" y="2961"/>
                <a:ext cx="711"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400" b="1">
                    <a:latin typeface="Arial" panose="020B0604020202020204" pitchFamily="34" charset="0"/>
                    <a:ea typeface="宋体" panose="02010600030101010101" pitchFamily="2" charset="-122"/>
                  </a:rPr>
                  <a:t>等待</a:t>
                </a:r>
              </a:p>
              <a:p>
                <a:pPr algn="ctr">
                  <a:spcBef>
                    <a:spcPct val="0"/>
                  </a:spcBef>
                  <a:buFontTx/>
                  <a:buNone/>
                </a:pPr>
                <a:r>
                  <a:rPr lang="zh-CN" altLang="en-US" sz="1400" b="1">
                    <a:latin typeface="Arial" panose="020B0604020202020204" pitchFamily="34" charset="0"/>
                    <a:ea typeface="宋体" panose="02010600030101010101" pitchFamily="2" charset="-122"/>
                  </a:rPr>
                  <a:t> </a:t>
                </a:r>
                <a:r>
                  <a:rPr lang="en-US" altLang="zh-CN" sz="1400" b="1">
                    <a:latin typeface="Arial" panose="020B0604020202020204" pitchFamily="34" charset="0"/>
                    <a:ea typeface="宋体" panose="02010600030101010101" pitchFamily="2" charset="-122"/>
                  </a:rPr>
                  <a:t>ACK </a:t>
                </a:r>
                <a:r>
                  <a:rPr lang="zh-CN" altLang="en-US" sz="1400" b="1">
                    <a:latin typeface="Arial" panose="020B0604020202020204" pitchFamily="34" charset="0"/>
                    <a:ea typeface="宋体" panose="02010600030101010101" pitchFamily="2" charset="-122"/>
                  </a:rPr>
                  <a:t>或 </a:t>
                </a:r>
                <a:r>
                  <a:rPr lang="en-US" altLang="zh-CN" sz="1400" b="1">
                    <a:latin typeface="Arial" panose="020B0604020202020204" pitchFamily="34" charset="0"/>
                    <a:ea typeface="宋体" panose="02010600030101010101" pitchFamily="2" charset="-122"/>
                  </a:rPr>
                  <a:t>NAK 1</a:t>
                </a:r>
              </a:p>
            </p:txBody>
          </p:sp>
        </p:grpSp>
        <p:sp>
          <p:nvSpPr>
            <p:cNvPr id="42" name="Rectangle 37"/>
            <p:cNvSpPr>
              <a:spLocks noChangeArrowheads="1"/>
            </p:cNvSpPr>
            <p:nvPr/>
          </p:nvSpPr>
          <p:spPr bwMode="auto">
            <a:xfrm>
              <a:off x="8335169" y="4441031"/>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dirty="0">
                  <a:latin typeface="Symbol" panose="05050102010706020507" pitchFamily="18" charset="2"/>
                  <a:ea typeface="宋体" panose="02010600030101010101" pitchFamily="2" charset="-122"/>
                </a:rPr>
                <a:t>L</a:t>
              </a:r>
            </a:p>
          </p:txBody>
        </p:sp>
        <p:sp>
          <p:nvSpPr>
            <p:cNvPr id="44" name="Rectangle 38"/>
            <p:cNvSpPr>
              <a:spLocks noChangeArrowheads="1"/>
            </p:cNvSpPr>
            <p:nvPr/>
          </p:nvSpPr>
          <p:spPr bwMode="auto">
            <a:xfrm>
              <a:off x="2609840" y="4213225"/>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dirty="0">
                  <a:latin typeface="Symbol" panose="05050102010706020507" pitchFamily="18" charset="2"/>
                  <a:ea typeface="宋体" panose="02010600030101010101" pitchFamily="2" charset="-122"/>
                </a:rPr>
                <a:t>L</a:t>
              </a:r>
            </a:p>
          </p:txBody>
        </p:sp>
        <p:sp>
          <p:nvSpPr>
            <p:cNvPr id="45" name="Rectangle 16"/>
            <p:cNvSpPr>
              <a:spLocks noChangeArrowheads="1"/>
            </p:cNvSpPr>
            <p:nvPr/>
          </p:nvSpPr>
          <p:spPr bwMode="auto">
            <a:xfrm>
              <a:off x="7685088" y="2073275"/>
              <a:ext cx="2767012"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err="1">
                  <a:latin typeface="Arial" panose="020B0604020202020204" pitchFamily="34" charset="0"/>
                  <a:ea typeface="宋体" panose="02010600030101010101" pitchFamily="2" charset="-122"/>
                </a:rPr>
                <a:t>rdt_rcv</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rcvpkt</a:t>
              </a:r>
              <a:r>
                <a:rPr lang="en-US" altLang="zh-CN" sz="1600" b="1" dirty="0">
                  <a:latin typeface="Arial" panose="020B0604020202020204" pitchFamily="34" charset="0"/>
                  <a:ea typeface="宋体" panose="02010600030101010101" pitchFamily="2" charset="-122"/>
                </a:rPr>
                <a:t>) &amp;&amp;  </a:t>
              </a:r>
            </a:p>
            <a:p>
              <a:pPr>
                <a:spcBef>
                  <a:spcPct val="0"/>
                </a:spcBef>
                <a:buFontTx/>
                <a:buNone/>
              </a:pPr>
              <a:r>
                <a:rPr lang="en-US" altLang="zh-CN" sz="1600" b="1" dirty="0">
                  <a:latin typeface="Arial" panose="020B0604020202020204" pitchFamily="34" charset="0"/>
                  <a:ea typeface="宋体" panose="02010600030101010101" pitchFamily="2" charset="-122"/>
                </a:rPr>
                <a:t>( corrupt(</a:t>
              </a:r>
              <a:r>
                <a:rPr lang="en-US" altLang="zh-CN" sz="1600" b="1" dirty="0" err="1">
                  <a:latin typeface="Arial" panose="020B0604020202020204" pitchFamily="34" charset="0"/>
                  <a:ea typeface="宋体" panose="02010600030101010101" pitchFamily="2" charset="-122"/>
                </a:rPr>
                <a:t>rcvpkt</a:t>
              </a:r>
              <a:r>
                <a:rPr lang="en-US" altLang="zh-CN" sz="1600" b="1" dirty="0">
                  <a:latin typeface="Arial" panose="020B0604020202020204" pitchFamily="34" charset="0"/>
                  <a:ea typeface="宋体" panose="02010600030101010101" pitchFamily="2" charset="-122"/>
                </a:rPr>
                <a:t>) ||</a:t>
              </a:r>
            </a:p>
            <a:p>
              <a:pPr>
                <a:spcBef>
                  <a:spcPct val="0"/>
                </a:spcBef>
                <a:buFontTx/>
                <a:buNone/>
              </a:pPr>
              <a:r>
                <a:rPr lang="en-US" altLang="zh-CN" sz="1600" b="1" dirty="0" err="1">
                  <a:latin typeface="Arial" panose="020B0604020202020204" pitchFamily="34" charset="0"/>
                  <a:ea typeface="宋体" panose="02010600030101010101" pitchFamily="2" charset="-122"/>
                </a:rPr>
                <a:t>isNAK</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rcvpkt</a:t>
              </a:r>
              <a:r>
                <a:rPr lang="en-US" altLang="zh-CN" sz="1600" b="1" dirty="0">
                  <a:latin typeface="Arial" panose="020B0604020202020204" pitchFamily="34" charset="0"/>
                  <a:ea typeface="宋体" panose="02010600030101010101" pitchFamily="2" charset="-122"/>
                </a:rPr>
                <a:t>) )</a:t>
              </a:r>
            </a:p>
          </p:txBody>
        </p:sp>
        <p:sp>
          <p:nvSpPr>
            <p:cNvPr id="46" name="Rectangle 24"/>
            <p:cNvSpPr>
              <a:spLocks noChangeArrowheads="1"/>
            </p:cNvSpPr>
            <p:nvPr/>
          </p:nvSpPr>
          <p:spPr bwMode="auto">
            <a:xfrm>
              <a:off x="7559675" y="3514725"/>
              <a:ext cx="323215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rdt_rcv(rcvpkt)   </a:t>
              </a:r>
            </a:p>
            <a:p>
              <a:pPr>
                <a:spcBef>
                  <a:spcPct val="0"/>
                </a:spcBef>
                <a:buFontTx/>
                <a:buNone/>
              </a:pPr>
              <a:r>
                <a:rPr lang="en-US" altLang="zh-CN" sz="1600" b="1">
                  <a:latin typeface="Arial" panose="020B0604020202020204" pitchFamily="34" charset="0"/>
                  <a:ea typeface="宋体" panose="02010600030101010101" pitchFamily="2" charset="-122"/>
                </a:rPr>
                <a:t>&amp;&amp; notcorrupt(rcvpkt) </a:t>
              </a:r>
            </a:p>
            <a:p>
              <a:pPr>
                <a:spcBef>
                  <a:spcPct val="0"/>
                </a:spcBef>
                <a:buFontTx/>
                <a:buNone/>
              </a:pPr>
              <a:r>
                <a:rPr lang="en-US" altLang="zh-CN" sz="1600" b="1">
                  <a:latin typeface="Arial" panose="020B0604020202020204" pitchFamily="34" charset="0"/>
                  <a:ea typeface="宋体" panose="02010600030101010101" pitchFamily="2" charset="-122"/>
                </a:rPr>
                <a:t>&amp;&amp; isACK(rcvpkt) </a:t>
              </a:r>
            </a:p>
          </p:txBody>
        </p:sp>
        <p:sp>
          <p:nvSpPr>
            <p:cNvPr id="43" name="Rectangle 26"/>
            <p:cNvSpPr>
              <a:spLocks noChangeArrowheads="1"/>
            </p:cNvSpPr>
            <p:nvPr/>
          </p:nvSpPr>
          <p:spPr bwMode="auto">
            <a:xfrm>
              <a:off x="7616825" y="2930526"/>
              <a:ext cx="19637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err="1">
                  <a:latin typeface="Arial" panose="020B0604020202020204" pitchFamily="34" charset="0"/>
                  <a:ea typeface="宋体" panose="02010600030101010101" pitchFamily="2" charset="-122"/>
                </a:rPr>
                <a:t>udt_send</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sndpkt</a:t>
              </a:r>
              <a:r>
                <a:rPr lang="en-US" altLang="zh-CN" sz="1600" b="1" dirty="0">
                  <a:latin typeface="Arial" panose="020B0604020202020204" pitchFamily="34" charset="0"/>
                  <a:ea typeface="宋体" panose="02010600030101010101" pitchFamily="2" charset="-122"/>
                </a:rPr>
                <a:t>)</a:t>
              </a:r>
            </a:p>
          </p:txBody>
        </p:sp>
      </p:grpSp>
    </p:spTree>
    <p:extLst>
      <p:ext uri="{BB962C8B-B14F-4D97-AF65-F5344CB8AC3E}">
        <p14:creationId xmlns:p14="http://schemas.microsoft.com/office/powerpoint/2010/main" val="12877633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2139372" y="710268"/>
            <a:ext cx="7913257" cy="646331"/>
          </a:xfrm>
          <a:prstGeom prst="rect">
            <a:avLst/>
          </a:prstGeom>
        </p:spPr>
        <p:txBody>
          <a:bodyPr wrap="none">
            <a:spAutoFit/>
          </a:bodyPr>
          <a:lstStyle/>
          <a:p>
            <a:pPr algn="ctr"/>
            <a:r>
              <a:rPr lang="en-US" altLang="zh-CN" sz="3600" b="1" dirty="0">
                <a:solidFill>
                  <a:schemeClr val="accent1"/>
                </a:solidFill>
                <a:cs typeface="+mn-ea"/>
                <a:sym typeface="+mn-lt"/>
              </a:rPr>
              <a:t>rdt2.1: </a:t>
            </a:r>
            <a:r>
              <a:rPr lang="zh-CN" altLang="en-US" sz="3600" b="1" dirty="0">
                <a:solidFill>
                  <a:schemeClr val="accent1"/>
                </a:solidFill>
                <a:cs typeface="+mn-ea"/>
                <a:sym typeface="+mn-lt"/>
              </a:rPr>
              <a:t>接收方</a:t>
            </a:r>
            <a:r>
              <a:rPr lang="zh-CN" altLang="en-US" sz="3600" b="1" dirty="0" smtClean="0">
                <a:solidFill>
                  <a:schemeClr val="accent1"/>
                </a:solidFill>
                <a:cs typeface="+mn-ea"/>
                <a:sym typeface="+mn-lt"/>
              </a:rPr>
              <a:t>处理破坏的 </a:t>
            </a:r>
            <a:r>
              <a:rPr lang="en-US" altLang="zh-CN" sz="3600" b="1" dirty="0">
                <a:solidFill>
                  <a:schemeClr val="accent1"/>
                </a:solidFill>
                <a:cs typeface="+mn-ea"/>
                <a:sym typeface="+mn-lt"/>
              </a:rPr>
              <a:t>ACK/NAKs</a:t>
            </a:r>
          </a:p>
        </p:txBody>
      </p:sp>
      <p:grpSp>
        <p:nvGrpSpPr>
          <p:cNvPr id="2" name="组合 1">
            <a:extLst>
              <a:ext uri="{FF2B5EF4-FFF2-40B4-BE49-F238E27FC236}">
                <a16:creationId xmlns:a16="http://schemas.microsoft.com/office/drawing/2014/main" id="{D652273E-D6DF-4D0E-AD0F-EF59BEE8FE56}"/>
              </a:ext>
            </a:extLst>
          </p:cNvPr>
          <p:cNvGrpSpPr/>
          <p:nvPr/>
        </p:nvGrpSpPr>
        <p:grpSpPr>
          <a:xfrm>
            <a:off x="1804988" y="1419225"/>
            <a:ext cx="9002712" cy="5199063"/>
            <a:chOff x="1804988" y="1343025"/>
            <a:chExt cx="9002712" cy="5199063"/>
          </a:xfrm>
        </p:grpSpPr>
        <p:sp>
          <p:nvSpPr>
            <p:cNvPr id="9" name="Rectangle 3"/>
            <p:cNvSpPr>
              <a:spLocks noChangeArrowheads="1"/>
            </p:cNvSpPr>
            <p:nvPr/>
          </p:nvSpPr>
          <p:spPr bwMode="auto">
            <a:xfrm>
              <a:off x="7780338" y="3089275"/>
              <a:ext cx="30273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sndpkt = make_pkt(NAK, chksum)</a:t>
              </a:r>
            </a:p>
            <a:p>
              <a:pPr>
                <a:spcBef>
                  <a:spcPct val="0"/>
                </a:spcBef>
                <a:buFontTx/>
                <a:buNone/>
              </a:pPr>
              <a:r>
                <a:rPr lang="en-US" altLang="zh-CN" sz="1400" b="1">
                  <a:latin typeface="Arial" panose="020B0604020202020204" pitchFamily="34" charset="0"/>
                  <a:ea typeface="宋体" panose="02010600030101010101" pitchFamily="2" charset="-122"/>
                </a:rPr>
                <a:t>udt_send(sndpkt)</a:t>
              </a:r>
            </a:p>
          </p:txBody>
        </p:sp>
        <p:grpSp>
          <p:nvGrpSpPr>
            <p:cNvPr id="10" name="Group 6"/>
            <p:cNvGrpSpPr>
              <a:grpSpLocks/>
            </p:cNvGrpSpPr>
            <p:nvPr/>
          </p:nvGrpSpPr>
          <p:grpSpPr bwMode="auto">
            <a:xfrm>
              <a:off x="4699000" y="3497263"/>
              <a:ext cx="820738" cy="835025"/>
              <a:chOff x="1912" y="2029"/>
              <a:chExt cx="517" cy="526"/>
            </a:xfrm>
          </p:grpSpPr>
          <p:sp>
            <p:nvSpPr>
              <p:cNvPr id="11" name="Oval 4"/>
              <p:cNvSpPr>
                <a:spLocks noChangeArrowheads="1"/>
              </p:cNvSpPr>
              <p:nvPr/>
            </p:nvSpPr>
            <p:spPr bwMode="auto">
              <a:xfrm>
                <a:off x="1912" y="2029"/>
                <a:ext cx="494" cy="526"/>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2" name="Rectangle 5"/>
              <p:cNvSpPr>
                <a:spLocks noChangeArrowheads="1"/>
              </p:cNvSpPr>
              <p:nvPr/>
            </p:nvSpPr>
            <p:spPr bwMode="auto">
              <a:xfrm>
                <a:off x="1925" y="2054"/>
                <a:ext cx="50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400" b="1">
                    <a:latin typeface="Arial" panose="020B0604020202020204" pitchFamily="34" charset="0"/>
                    <a:ea typeface="宋体" panose="02010600030101010101" pitchFamily="2" charset="-122"/>
                  </a:rPr>
                  <a:t>等待来自下层的</a:t>
                </a:r>
                <a:r>
                  <a:rPr lang="en-US" altLang="zh-CN" sz="1400" b="1">
                    <a:latin typeface="Arial" panose="020B0604020202020204" pitchFamily="34" charset="0"/>
                    <a:ea typeface="宋体" panose="02010600030101010101" pitchFamily="2" charset="-122"/>
                  </a:rPr>
                  <a:t>0</a:t>
                </a:r>
              </a:p>
            </p:txBody>
          </p:sp>
        </p:grpSp>
        <p:sp>
          <p:nvSpPr>
            <p:cNvPr id="13" name="Line 7"/>
            <p:cNvSpPr>
              <a:spLocks noChangeShapeType="1"/>
            </p:cNvSpPr>
            <p:nvPr/>
          </p:nvSpPr>
          <p:spPr bwMode="auto">
            <a:xfrm>
              <a:off x="4506913" y="2336800"/>
              <a:ext cx="482600" cy="1123950"/>
            </a:xfrm>
            <a:prstGeom prst="line">
              <a:avLst/>
            </a:prstGeom>
            <a:noFill/>
            <a:ln w="38100">
              <a:solidFill>
                <a:schemeClr val="tx1"/>
              </a:solidFill>
              <a:prstDash val="dash"/>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4" name="Freeform 8"/>
            <p:cNvSpPr>
              <a:spLocks/>
            </p:cNvSpPr>
            <p:nvPr/>
          </p:nvSpPr>
          <p:spPr bwMode="auto">
            <a:xfrm>
              <a:off x="5219700" y="2938463"/>
              <a:ext cx="1592263" cy="598487"/>
            </a:xfrm>
            <a:custGeom>
              <a:avLst/>
              <a:gdLst>
                <a:gd name="T0" fmla="*/ 0 w 1003"/>
                <a:gd name="T1" fmla="*/ 2147483646 h 377"/>
                <a:gd name="T2" fmla="*/ 2147483646 w 1003"/>
                <a:gd name="T3" fmla="*/ 2147483646 h 377"/>
                <a:gd name="T4" fmla="*/ 2147483646 w 1003"/>
                <a:gd name="T5" fmla="*/ 2147483646 h 377"/>
                <a:gd name="T6" fmla="*/ 2147483646 w 1003"/>
                <a:gd name="T7" fmla="*/ 2147483646 h 377"/>
                <a:gd name="T8" fmla="*/ 2147483646 w 1003"/>
                <a:gd name="T9" fmla="*/ 2147483646 h 377"/>
                <a:gd name="T10" fmla="*/ 2147483646 w 1003"/>
                <a:gd name="T11" fmla="*/ 2147483646 h 377"/>
                <a:gd name="T12" fmla="*/ 2147483646 w 1003"/>
                <a:gd name="T13" fmla="*/ 2147483646 h 377"/>
                <a:gd name="T14" fmla="*/ 2147483646 w 1003"/>
                <a:gd name="T15" fmla="*/ 2147483646 h 377"/>
                <a:gd name="T16" fmla="*/ 2147483646 w 1003"/>
                <a:gd name="T17" fmla="*/ 2147483646 h 377"/>
                <a:gd name="T18" fmla="*/ 2147483646 w 1003"/>
                <a:gd name="T19" fmla="*/ 2147483646 h 377"/>
                <a:gd name="T20" fmla="*/ 2147483646 w 1003"/>
                <a:gd name="T21" fmla="*/ 2147483646 h 377"/>
                <a:gd name="T22" fmla="*/ 2147483646 w 1003"/>
                <a:gd name="T23" fmla="*/ 2147483646 h 377"/>
                <a:gd name="T24" fmla="*/ 2147483646 w 1003"/>
                <a:gd name="T25" fmla="*/ 2147483646 h 377"/>
                <a:gd name="T26" fmla="*/ 2147483646 w 1003"/>
                <a:gd name="T27" fmla="*/ 2147483646 h 377"/>
                <a:gd name="T28" fmla="*/ 2147483646 w 1003"/>
                <a:gd name="T29" fmla="*/ 2147483646 h 377"/>
                <a:gd name="T30" fmla="*/ 2147483646 w 1003"/>
                <a:gd name="T31" fmla="*/ 2147483646 h 377"/>
                <a:gd name="T32" fmla="*/ 2147483646 w 1003"/>
                <a:gd name="T33" fmla="*/ 0 h 377"/>
                <a:gd name="T34" fmla="*/ 2147483646 w 1003"/>
                <a:gd name="T35" fmla="*/ 2147483646 h 377"/>
                <a:gd name="T36" fmla="*/ 2147483646 w 1003"/>
                <a:gd name="T37" fmla="*/ 2147483646 h 377"/>
                <a:gd name="T38" fmla="*/ 2147483646 w 1003"/>
                <a:gd name="T39" fmla="*/ 2147483646 h 377"/>
                <a:gd name="T40" fmla="*/ 2147483646 w 1003"/>
                <a:gd name="T41" fmla="*/ 2147483646 h 377"/>
                <a:gd name="T42" fmla="*/ 2147483646 w 1003"/>
                <a:gd name="T43" fmla="*/ 2147483646 h 377"/>
                <a:gd name="T44" fmla="*/ 2147483646 w 1003"/>
                <a:gd name="T45" fmla="*/ 2147483646 h 377"/>
                <a:gd name="T46" fmla="*/ 2147483646 w 1003"/>
                <a:gd name="T47" fmla="*/ 2147483646 h 377"/>
                <a:gd name="T48" fmla="*/ 2147483646 w 1003"/>
                <a:gd name="T49" fmla="*/ 2147483646 h 377"/>
                <a:gd name="T50" fmla="*/ 2147483646 w 1003"/>
                <a:gd name="T51" fmla="*/ 2147483646 h 377"/>
                <a:gd name="T52" fmla="*/ 2147483646 w 1003"/>
                <a:gd name="T53" fmla="*/ 2147483646 h 377"/>
                <a:gd name="T54" fmla="*/ 2147483646 w 1003"/>
                <a:gd name="T55" fmla="*/ 2147483646 h 377"/>
                <a:gd name="T56" fmla="*/ 2147483646 w 1003"/>
                <a:gd name="T57" fmla="*/ 2147483646 h 377"/>
                <a:gd name="T58" fmla="*/ 2147483646 w 1003"/>
                <a:gd name="T59" fmla="*/ 2147483646 h 377"/>
                <a:gd name="T60" fmla="*/ 2147483646 w 1003"/>
                <a:gd name="T61" fmla="*/ 2147483646 h 377"/>
                <a:gd name="T62" fmla="*/ 2147483646 w 1003"/>
                <a:gd name="T63" fmla="*/ 2147483646 h 377"/>
                <a:gd name="T64" fmla="*/ 2147483646 w 1003"/>
                <a:gd name="T65" fmla="*/ 2147483646 h 3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3"/>
                <a:gd name="T100" fmla="*/ 0 h 377"/>
                <a:gd name="T101" fmla="*/ 1003 w 1003"/>
                <a:gd name="T102" fmla="*/ 377 h 3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3" h="377">
                  <a:moveTo>
                    <a:pt x="0" y="376"/>
                  </a:moveTo>
                  <a:lnTo>
                    <a:pt x="5" y="329"/>
                  </a:lnTo>
                  <a:lnTo>
                    <a:pt x="15" y="286"/>
                  </a:lnTo>
                  <a:lnTo>
                    <a:pt x="30" y="245"/>
                  </a:lnTo>
                  <a:lnTo>
                    <a:pt x="49" y="208"/>
                  </a:lnTo>
                  <a:lnTo>
                    <a:pt x="73" y="174"/>
                  </a:lnTo>
                  <a:lnTo>
                    <a:pt x="100" y="143"/>
                  </a:lnTo>
                  <a:lnTo>
                    <a:pt x="132" y="115"/>
                  </a:lnTo>
                  <a:lnTo>
                    <a:pt x="166" y="90"/>
                  </a:lnTo>
                  <a:lnTo>
                    <a:pt x="202" y="68"/>
                  </a:lnTo>
                  <a:lnTo>
                    <a:pt x="242" y="50"/>
                  </a:lnTo>
                  <a:lnTo>
                    <a:pt x="283" y="34"/>
                  </a:lnTo>
                  <a:lnTo>
                    <a:pt x="326" y="21"/>
                  </a:lnTo>
                  <a:lnTo>
                    <a:pt x="371" y="12"/>
                  </a:lnTo>
                  <a:lnTo>
                    <a:pt x="417" y="5"/>
                  </a:lnTo>
                  <a:lnTo>
                    <a:pt x="463" y="1"/>
                  </a:lnTo>
                  <a:lnTo>
                    <a:pt x="509" y="0"/>
                  </a:lnTo>
                  <a:lnTo>
                    <a:pt x="556" y="2"/>
                  </a:lnTo>
                  <a:lnTo>
                    <a:pt x="601" y="8"/>
                  </a:lnTo>
                  <a:lnTo>
                    <a:pt x="647" y="16"/>
                  </a:lnTo>
                  <a:lnTo>
                    <a:pt x="691" y="26"/>
                  </a:lnTo>
                  <a:lnTo>
                    <a:pt x="733" y="40"/>
                  </a:lnTo>
                  <a:lnTo>
                    <a:pt x="774" y="57"/>
                  </a:lnTo>
                  <a:lnTo>
                    <a:pt x="812" y="76"/>
                  </a:lnTo>
                  <a:lnTo>
                    <a:pt x="849" y="99"/>
                  </a:lnTo>
                  <a:lnTo>
                    <a:pt x="881" y="123"/>
                  </a:lnTo>
                  <a:lnTo>
                    <a:pt x="911" y="151"/>
                  </a:lnTo>
                  <a:lnTo>
                    <a:pt x="938" y="182"/>
                  </a:lnTo>
                  <a:lnTo>
                    <a:pt x="960" y="216"/>
                  </a:lnTo>
                  <a:lnTo>
                    <a:pt x="978" y="252"/>
                  </a:lnTo>
                  <a:lnTo>
                    <a:pt x="991" y="291"/>
                  </a:lnTo>
                  <a:lnTo>
                    <a:pt x="999" y="332"/>
                  </a:lnTo>
                  <a:lnTo>
                    <a:pt x="1002" y="376"/>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Rectangle 9"/>
            <p:cNvSpPr>
              <a:spLocks noChangeArrowheads="1"/>
            </p:cNvSpPr>
            <p:nvPr/>
          </p:nvSpPr>
          <p:spPr bwMode="auto">
            <a:xfrm>
              <a:off x="7932738" y="4121150"/>
              <a:ext cx="262413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rdt_rcv(rcvpkt) &amp;&amp; </a:t>
              </a:r>
            </a:p>
            <a:p>
              <a:pPr>
                <a:spcBef>
                  <a:spcPct val="0"/>
                </a:spcBef>
                <a:buFontTx/>
                <a:buNone/>
              </a:pPr>
              <a:r>
                <a:rPr lang="en-US" altLang="zh-CN" sz="1400" b="1">
                  <a:latin typeface="Arial" panose="020B0604020202020204" pitchFamily="34" charset="0"/>
                  <a:ea typeface="宋体" panose="02010600030101010101" pitchFamily="2" charset="-122"/>
                </a:rPr>
                <a:t>   not corrupt(rcvpkt) &amp;&amp;</a:t>
              </a:r>
            </a:p>
            <a:p>
              <a:pPr>
                <a:spcBef>
                  <a:spcPct val="0"/>
                </a:spcBef>
                <a:buFontTx/>
                <a:buNone/>
              </a:pPr>
              <a:r>
                <a:rPr lang="en-US" altLang="zh-CN" sz="1400" b="1">
                  <a:latin typeface="Arial" panose="020B0604020202020204" pitchFamily="34" charset="0"/>
                  <a:ea typeface="宋体" panose="02010600030101010101" pitchFamily="2" charset="-122"/>
                </a:rPr>
                <a:t>   has_seq0(rcvpkt)</a:t>
              </a:r>
            </a:p>
            <a:p>
              <a:pPr>
                <a:spcBef>
                  <a:spcPct val="0"/>
                </a:spcBef>
                <a:buFontTx/>
                <a:buNone/>
              </a:pPr>
              <a:endParaRPr lang="en-US" altLang="zh-CN" sz="1400" b="1">
                <a:latin typeface="Arial" panose="020B0604020202020204" pitchFamily="34" charset="0"/>
                <a:ea typeface="宋体" panose="02010600030101010101" pitchFamily="2" charset="-122"/>
              </a:endParaRPr>
            </a:p>
          </p:txBody>
        </p:sp>
        <p:sp>
          <p:nvSpPr>
            <p:cNvPr id="16" name="Line 10"/>
            <p:cNvSpPr>
              <a:spLocks noChangeShapeType="1"/>
            </p:cNvSpPr>
            <p:nvPr/>
          </p:nvSpPr>
          <p:spPr bwMode="auto">
            <a:xfrm>
              <a:off x="8113713" y="4857750"/>
              <a:ext cx="193833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 name="Freeform 11"/>
            <p:cNvSpPr>
              <a:spLocks/>
            </p:cNvSpPr>
            <p:nvPr/>
          </p:nvSpPr>
          <p:spPr bwMode="auto">
            <a:xfrm>
              <a:off x="5237163" y="4351338"/>
              <a:ext cx="1592262" cy="525462"/>
            </a:xfrm>
            <a:custGeom>
              <a:avLst/>
              <a:gdLst>
                <a:gd name="T0" fmla="*/ 0 w 1003"/>
                <a:gd name="T1" fmla="*/ 0 h 331"/>
                <a:gd name="T2" fmla="*/ 2147483646 w 1003"/>
                <a:gd name="T3" fmla="*/ 2147483646 h 331"/>
                <a:gd name="T4" fmla="*/ 2147483646 w 1003"/>
                <a:gd name="T5" fmla="*/ 2147483646 h 331"/>
                <a:gd name="T6" fmla="*/ 2147483646 w 1003"/>
                <a:gd name="T7" fmla="*/ 2147483646 h 331"/>
                <a:gd name="T8" fmla="*/ 2147483646 w 1003"/>
                <a:gd name="T9" fmla="*/ 2147483646 h 331"/>
                <a:gd name="T10" fmla="*/ 2147483646 w 1003"/>
                <a:gd name="T11" fmla="*/ 2147483646 h 331"/>
                <a:gd name="T12" fmla="*/ 2147483646 w 1003"/>
                <a:gd name="T13" fmla="*/ 2147483646 h 331"/>
                <a:gd name="T14" fmla="*/ 2147483646 w 1003"/>
                <a:gd name="T15" fmla="*/ 2147483646 h 331"/>
                <a:gd name="T16" fmla="*/ 2147483646 w 1003"/>
                <a:gd name="T17" fmla="*/ 2147483646 h 331"/>
                <a:gd name="T18" fmla="*/ 2147483646 w 1003"/>
                <a:gd name="T19" fmla="*/ 2147483646 h 331"/>
                <a:gd name="T20" fmla="*/ 2147483646 w 1003"/>
                <a:gd name="T21" fmla="*/ 2147483646 h 331"/>
                <a:gd name="T22" fmla="*/ 2147483646 w 1003"/>
                <a:gd name="T23" fmla="*/ 2147483646 h 331"/>
                <a:gd name="T24" fmla="*/ 2147483646 w 1003"/>
                <a:gd name="T25" fmla="*/ 2147483646 h 331"/>
                <a:gd name="T26" fmla="*/ 2147483646 w 1003"/>
                <a:gd name="T27" fmla="*/ 2147483646 h 331"/>
                <a:gd name="T28" fmla="*/ 2147483646 w 1003"/>
                <a:gd name="T29" fmla="*/ 2147483646 h 331"/>
                <a:gd name="T30" fmla="*/ 2147483646 w 1003"/>
                <a:gd name="T31" fmla="*/ 2147483646 h 331"/>
                <a:gd name="T32" fmla="*/ 2147483646 w 1003"/>
                <a:gd name="T33" fmla="*/ 2147483646 h 331"/>
                <a:gd name="T34" fmla="*/ 2147483646 w 1003"/>
                <a:gd name="T35" fmla="*/ 2147483646 h 331"/>
                <a:gd name="T36" fmla="*/ 2147483646 w 1003"/>
                <a:gd name="T37" fmla="*/ 2147483646 h 331"/>
                <a:gd name="T38" fmla="*/ 2147483646 w 1003"/>
                <a:gd name="T39" fmla="*/ 2147483646 h 331"/>
                <a:gd name="T40" fmla="*/ 2147483646 w 1003"/>
                <a:gd name="T41" fmla="*/ 2147483646 h 331"/>
                <a:gd name="T42" fmla="*/ 2147483646 w 1003"/>
                <a:gd name="T43" fmla="*/ 2147483646 h 331"/>
                <a:gd name="T44" fmla="*/ 2147483646 w 1003"/>
                <a:gd name="T45" fmla="*/ 2147483646 h 331"/>
                <a:gd name="T46" fmla="*/ 2147483646 w 1003"/>
                <a:gd name="T47" fmla="*/ 2147483646 h 331"/>
                <a:gd name="T48" fmla="*/ 2147483646 w 1003"/>
                <a:gd name="T49" fmla="*/ 2147483646 h 331"/>
                <a:gd name="T50" fmla="*/ 2147483646 w 1003"/>
                <a:gd name="T51" fmla="*/ 2147483646 h 331"/>
                <a:gd name="T52" fmla="*/ 2147483646 w 1003"/>
                <a:gd name="T53" fmla="*/ 2147483646 h 331"/>
                <a:gd name="T54" fmla="*/ 2147483646 w 1003"/>
                <a:gd name="T55" fmla="*/ 2147483646 h 331"/>
                <a:gd name="T56" fmla="*/ 2147483646 w 1003"/>
                <a:gd name="T57" fmla="*/ 2147483646 h 331"/>
                <a:gd name="T58" fmla="*/ 2147483646 w 1003"/>
                <a:gd name="T59" fmla="*/ 2147483646 h 331"/>
                <a:gd name="T60" fmla="*/ 2147483646 w 1003"/>
                <a:gd name="T61" fmla="*/ 2147483646 h 331"/>
                <a:gd name="T62" fmla="*/ 2147483646 w 1003"/>
                <a:gd name="T63" fmla="*/ 2147483646 h 331"/>
                <a:gd name="T64" fmla="*/ 2147483646 w 1003"/>
                <a:gd name="T65" fmla="*/ 0 h 3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3"/>
                <a:gd name="T100" fmla="*/ 0 h 331"/>
                <a:gd name="T101" fmla="*/ 1003 w 1003"/>
                <a:gd name="T102" fmla="*/ 331 h 3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3" h="331">
                  <a:moveTo>
                    <a:pt x="0" y="0"/>
                  </a:moveTo>
                  <a:lnTo>
                    <a:pt x="5" y="41"/>
                  </a:lnTo>
                  <a:lnTo>
                    <a:pt x="15" y="79"/>
                  </a:lnTo>
                  <a:lnTo>
                    <a:pt x="30" y="115"/>
                  </a:lnTo>
                  <a:lnTo>
                    <a:pt x="50" y="148"/>
                  </a:lnTo>
                  <a:lnTo>
                    <a:pt x="73" y="178"/>
                  </a:lnTo>
                  <a:lnTo>
                    <a:pt x="100" y="205"/>
                  </a:lnTo>
                  <a:lnTo>
                    <a:pt x="132" y="229"/>
                  </a:lnTo>
                  <a:lnTo>
                    <a:pt x="166" y="251"/>
                  </a:lnTo>
                  <a:lnTo>
                    <a:pt x="203" y="270"/>
                  </a:lnTo>
                  <a:lnTo>
                    <a:pt x="242" y="287"/>
                  </a:lnTo>
                  <a:lnTo>
                    <a:pt x="284" y="301"/>
                  </a:lnTo>
                  <a:lnTo>
                    <a:pt x="327" y="312"/>
                  </a:lnTo>
                  <a:lnTo>
                    <a:pt x="371" y="320"/>
                  </a:lnTo>
                  <a:lnTo>
                    <a:pt x="417" y="326"/>
                  </a:lnTo>
                  <a:lnTo>
                    <a:pt x="463" y="330"/>
                  </a:lnTo>
                  <a:lnTo>
                    <a:pt x="509" y="330"/>
                  </a:lnTo>
                  <a:lnTo>
                    <a:pt x="556" y="328"/>
                  </a:lnTo>
                  <a:lnTo>
                    <a:pt x="601" y="324"/>
                  </a:lnTo>
                  <a:lnTo>
                    <a:pt x="647" y="317"/>
                  </a:lnTo>
                  <a:lnTo>
                    <a:pt x="691" y="307"/>
                  </a:lnTo>
                  <a:lnTo>
                    <a:pt x="733" y="295"/>
                  </a:lnTo>
                  <a:lnTo>
                    <a:pt x="774" y="281"/>
                  </a:lnTo>
                  <a:lnTo>
                    <a:pt x="813" y="263"/>
                  </a:lnTo>
                  <a:lnTo>
                    <a:pt x="849" y="244"/>
                  </a:lnTo>
                  <a:lnTo>
                    <a:pt x="882" y="222"/>
                  </a:lnTo>
                  <a:lnTo>
                    <a:pt x="912" y="198"/>
                  </a:lnTo>
                  <a:lnTo>
                    <a:pt x="938" y="171"/>
                  </a:lnTo>
                  <a:lnTo>
                    <a:pt x="960" y="141"/>
                  </a:lnTo>
                  <a:lnTo>
                    <a:pt x="978" y="110"/>
                  </a:lnTo>
                  <a:lnTo>
                    <a:pt x="991" y="75"/>
                  </a:lnTo>
                  <a:lnTo>
                    <a:pt x="999" y="39"/>
                  </a:lnTo>
                  <a:lnTo>
                    <a:pt x="1002" y="0"/>
                  </a:lnTo>
                </a:path>
              </a:pathLst>
            </a:custGeom>
            <a:noFill/>
            <a:ln w="38100" cap="rnd">
              <a:solidFill>
                <a:schemeClr val="tx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Rectangle 12"/>
            <p:cNvSpPr>
              <a:spLocks noChangeArrowheads="1"/>
            </p:cNvSpPr>
            <p:nvPr/>
          </p:nvSpPr>
          <p:spPr bwMode="auto">
            <a:xfrm>
              <a:off x="4625975" y="4957763"/>
              <a:ext cx="3581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rdt_rcv(rcvpkt) &amp;&amp; notcorrupt(rcvpkt) </a:t>
              </a:r>
            </a:p>
            <a:p>
              <a:pPr>
                <a:spcBef>
                  <a:spcPct val="0"/>
                </a:spcBef>
                <a:buFontTx/>
                <a:buNone/>
              </a:pPr>
              <a:r>
                <a:rPr lang="en-US" altLang="zh-CN" sz="1400" b="1">
                  <a:latin typeface="Arial" panose="020B0604020202020204" pitchFamily="34" charset="0"/>
                  <a:ea typeface="宋体" panose="02010600030101010101" pitchFamily="2" charset="-122"/>
                </a:rPr>
                <a:t>  &amp;&amp; has_seq1(rcvpkt)</a:t>
              </a:r>
              <a:r>
                <a:rPr lang="en-US" altLang="zh-CN" sz="1600" b="1">
                  <a:latin typeface="Arial" panose="020B0604020202020204" pitchFamily="34" charset="0"/>
                  <a:ea typeface="宋体" panose="02010600030101010101" pitchFamily="2" charset="-122"/>
                </a:rPr>
                <a:t> </a:t>
              </a:r>
            </a:p>
          </p:txBody>
        </p:sp>
        <p:sp>
          <p:nvSpPr>
            <p:cNvPr id="19" name="Line 13"/>
            <p:cNvSpPr>
              <a:spLocks noChangeShapeType="1"/>
            </p:cNvSpPr>
            <p:nvPr/>
          </p:nvSpPr>
          <p:spPr bwMode="auto">
            <a:xfrm>
              <a:off x="4692650" y="5538788"/>
              <a:ext cx="289877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 name="Rectangle 14"/>
            <p:cNvSpPr>
              <a:spLocks noChangeArrowheads="1"/>
            </p:cNvSpPr>
            <p:nvPr/>
          </p:nvSpPr>
          <p:spPr bwMode="auto">
            <a:xfrm>
              <a:off x="4651375" y="5505450"/>
              <a:ext cx="3852863"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extract(rcvpkt,data)</a:t>
              </a:r>
            </a:p>
            <a:p>
              <a:pPr>
                <a:spcBef>
                  <a:spcPct val="0"/>
                </a:spcBef>
                <a:buFontTx/>
                <a:buNone/>
              </a:pPr>
              <a:r>
                <a:rPr lang="en-US" altLang="zh-CN" sz="1400" b="1">
                  <a:latin typeface="Arial" panose="020B0604020202020204" pitchFamily="34" charset="0"/>
                  <a:ea typeface="宋体" panose="02010600030101010101" pitchFamily="2" charset="-122"/>
                </a:rPr>
                <a:t>deliver_data(data)</a:t>
              </a:r>
            </a:p>
            <a:p>
              <a:pPr>
                <a:spcBef>
                  <a:spcPct val="0"/>
                </a:spcBef>
                <a:buFontTx/>
                <a:buNone/>
              </a:pPr>
              <a:r>
                <a:rPr lang="en-US" altLang="zh-CN" sz="1400" b="1">
                  <a:latin typeface="Arial" panose="020B0604020202020204" pitchFamily="34" charset="0"/>
                  <a:ea typeface="宋体" panose="02010600030101010101" pitchFamily="2" charset="-122"/>
                </a:rPr>
                <a:t>sndpkt = make_pkt(ACK, chksum)</a:t>
              </a:r>
            </a:p>
            <a:p>
              <a:pPr>
                <a:spcBef>
                  <a:spcPct val="0"/>
                </a:spcBef>
                <a:buFontTx/>
                <a:buNone/>
              </a:pPr>
              <a:r>
                <a:rPr lang="en-US" altLang="zh-CN" sz="1400" b="1">
                  <a:latin typeface="Arial" panose="020B0604020202020204" pitchFamily="34" charset="0"/>
                  <a:ea typeface="宋体" panose="02010600030101010101" pitchFamily="2" charset="-122"/>
                </a:rPr>
                <a:t>udt_send(sndpkt)</a:t>
              </a:r>
            </a:p>
          </p:txBody>
        </p:sp>
        <p:grpSp>
          <p:nvGrpSpPr>
            <p:cNvPr id="21" name="Group 17"/>
            <p:cNvGrpSpPr>
              <a:grpSpLocks/>
            </p:cNvGrpSpPr>
            <p:nvPr/>
          </p:nvGrpSpPr>
          <p:grpSpPr bwMode="auto">
            <a:xfrm>
              <a:off x="6397625" y="3533775"/>
              <a:ext cx="828675" cy="836613"/>
              <a:chOff x="2982" y="2052"/>
              <a:chExt cx="522" cy="527"/>
            </a:xfrm>
          </p:grpSpPr>
          <p:sp>
            <p:nvSpPr>
              <p:cNvPr id="22" name="Oval 15"/>
              <p:cNvSpPr>
                <a:spLocks noChangeArrowheads="1"/>
              </p:cNvSpPr>
              <p:nvPr/>
            </p:nvSpPr>
            <p:spPr bwMode="auto">
              <a:xfrm>
                <a:off x="2982" y="2052"/>
                <a:ext cx="511" cy="527"/>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3" name="Rectangle 16"/>
              <p:cNvSpPr>
                <a:spLocks noChangeArrowheads="1"/>
              </p:cNvSpPr>
              <p:nvPr/>
            </p:nvSpPr>
            <p:spPr bwMode="auto">
              <a:xfrm>
                <a:off x="3000" y="2085"/>
                <a:ext cx="50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400" b="1">
                    <a:latin typeface="Arial" panose="020B0604020202020204" pitchFamily="34" charset="0"/>
                    <a:ea typeface="宋体" panose="02010600030101010101" pitchFamily="2" charset="-122"/>
                  </a:rPr>
                  <a:t>等待来自下层的</a:t>
                </a:r>
                <a:r>
                  <a:rPr lang="en-US" altLang="zh-CN" sz="1400" b="1">
                    <a:latin typeface="Arial" panose="020B0604020202020204" pitchFamily="34" charset="0"/>
                    <a:ea typeface="宋体" panose="02010600030101010101" pitchFamily="2" charset="-122"/>
                  </a:rPr>
                  <a:t>1</a:t>
                </a:r>
              </a:p>
            </p:txBody>
          </p:sp>
        </p:grpSp>
        <p:sp>
          <p:nvSpPr>
            <p:cNvPr id="24" name="Freeform 18"/>
            <p:cNvSpPr>
              <a:spLocks/>
            </p:cNvSpPr>
            <p:nvPr/>
          </p:nvSpPr>
          <p:spPr bwMode="auto">
            <a:xfrm>
              <a:off x="7107238" y="3427413"/>
              <a:ext cx="581025" cy="382587"/>
            </a:xfrm>
            <a:custGeom>
              <a:avLst/>
              <a:gdLst>
                <a:gd name="T0" fmla="*/ 2147483646 w 366"/>
                <a:gd name="T1" fmla="*/ 2147483646 h 241"/>
                <a:gd name="T2" fmla="*/ 2147483646 w 366"/>
                <a:gd name="T3" fmla="*/ 2147483646 h 241"/>
                <a:gd name="T4" fmla="*/ 2147483646 w 366"/>
                <a:gd name="T5" fmla="*/ 2147483646 h 241"/>
                <a:gd name="T6" fmla="*/ 2147483646 w 366"/>
                <a:gd name="T7" fmla="*/ 2147483646 h 241"/>
                <a:gd name="T8" fmla="*/ 2147483646 w 366"/>
                <a:gd name="T9" fmla="*/ 2147483646 h 241"/>
                <a:gd name="T10" fmla="*/ 2147483646 w 366"/>
                <a:gd name="T11" fmla="*/ 2147483646 h 241"/>
                <a:gd name="T12" fmla="*/ 2147483646 w 366"/>
                <a:gd name="T13" fmla="*/ 2147483646 h 241"/>
                <a:gd name="T14" fmla="*/ 2147483646 w 366"/>
                <a:gd name="T15" fmla="*/ 2147483646 h 241"/>
                <a:gd name="T16" fmla="*/ 2147483646 w 366"/>
                <a:gd name="T17" fmla="*/ 2147483646 h 241"/>
                <a:gd name="T18" fmla="*/ 2147483646 w 366"/>
                <a:gd name="T19" fmla="*/ 2147483646 h 241"/>
                <a:gd name="T20" fmla="*/ 2147483646 w 366"/>
                <a:gd name="T21" fmla="*/ 2147483646 h 241"/>
                <a:gd name="T22" fmla="*/ 2147483646 w 366"/>
                <a:gd name="T23" fmla="*/ 2147483646 h 241"/>
                <a:gd name="T24" fmla="*/ 2147483646 w 366"/>
                <a:gd name="T25" fmla="*/ 2147483646 h 241"/>
                <a:gd name="T26" fmla="*/ 2147483646 w 366"/>
                <a:gd name="T27" fmla="*/ 2147483646 h 241"/>
                <a:gd name="T28" fmla="*/ 2147483646 w 366"/>
                <a:gd name="T29" fmla="*/ 2147483646 h 241"/>
                <a:gd name="T30" fmla="*/ 2147483646 w 366"/>
                <a:gd name="T31" fmla="*/ 2147483646 h 241"/>
                <a:gd name="T32" fmla="*/ 2147483646 w 366"/>
                <a:gd name="T33" fmla="*/ 2147483646 h 241"/>
                <a:gd name="T34" fmla="*/ 2147483646 w 366"/>
                <a:gd name="T35" fmla="*/ 2147483646 h 241"/>
                <a:gd name="T36" fmla="*/ 2147483646 w 366"/>
                <a:gd name="T37" fmla="*/ 2147483646 h 241"/>
                <a:gd name="T38" fmla="*/ 2147483646 w 366"/>
                <a:gd name="T39" fmla="*/ 2147483646 h 241"/>
                <a:gd name="T40" fmla="*/ 2147483646 w 366"/>
                <a:gd name="T41" fmla="*/ 2147483646 h 241"/>
                <a:gd name="T42" fmla="*/ 2147483646 w 366"/>
                <a:gd name="T43" fmla="*/ 2147483646 h 241"/>
                <a:gd name="T44" fmla="*/ 2147483646 w 366"/>
                <a:gd name="T45" fmla="*/ 2147483646 h 241"/>
                <a:gd name="T46" fmla="*/ 2147483646 w 366"/>
                <a:gd name="T47" fmla="*/ 0 h 241"/>
                <a:gd name="T48" fmla="*/ 2147483646 w 366"/>
                <a:gd name="T49" fmla="*/ 2147483646 h 241"/>
                <a:gd name="T50" fmla="*/ 2147483646 w 366"/>
                <a:gd name="T51" fmla="*/ 2147483646 h 241"/>
                <a:gd name="T52" fmla="*/ 2147483646 w 366"/>
                <a:gd name="T53" fmla="*/ 2147483646 h 241"/>
                <a:gd name="T54" fmla="*/ 2147483646 w 366"/>
                <a:gd name="T55" fmla="*/ 2147483646 h 241"/>
                <a:gd name="T56" fmla="*/ 2147483646 w 366"/>
                <a:gd name="T57" fmla="*/ 2147483646 h 241"/>
                <a:gd name="T58" fmla="*/ 2147483646 w 366"/>
                <a:gd name="T59" fmla="*/ 2147483646 h 241"/>
                <a:gd name="T60" fmla="*/ 2147483646 w 366"/>
                <a:gd name="T61" fmla="*/ 2147483646 h 241"/>
                <a:gd name="T62" fmla="*/ 2147483646 w 366"/>
                <a:gd name="T63" fmla="*/ 2147483646 h 241"/>
                <a:gd name="T64" fmla="*/ 0 w 366"/>
                <a:gd name="T65" fmla="*/ 2147483646 h 2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66"/>
                <a:gd name="T100" fmla="*/ 0 h 241"/>
                <a:gd name="T101" fmla="*/ 366 w 366"/>
                <a:gd name="T102" fmla="*/ 241 h 2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66" h="241">
                  <a:moveTo>
                    <a:pt x="75" y="240"/>
                  </a:moveTo>
                  <a:lnTo>
                    <a:pt x="123" y="239"/>
                  </a:lnTo>
                  <a:lnTo>
                    <a:pt x="166" y="235"/>
                  </a:lnTo>
                  <a:lnTo>
                    <a:pt x="204" y="230"/>
                  </a:lnTo>
                  <a:lnTo>
                    <a:pt x="238" y="222"/>
                  </a:lnTo>
                  <a:lnTo>
                    <a:pt x="268" y="212"/>
                  </a:lnTo>
                  <a:lnTo>
                    <a:pt x="293" y="200"/>
                  </a:lnTo>
                  <a:lnTo>
                    <a:pt x="314" y="188"/>
                  </a:lnTo>
                  <a:lnTo>
                    <a:pt x="331" y="174"/>
                  </a:lnTo>
                  <a:lnTo>
                    <a:pt x="345" y="159"/>
                  </a:lnTo>
                  <a:lnTo>
                    <a:pt x="355" y="144"/>
                  </a:lnTo>
                  <a:lnTo>
                    <a:pt x="361" y="128"/>
                  </a:lnTo>
                  <a:lnTo>
                    <a:pt x="364" y="112"/>
                  </a:lnTo>
                  <a:lnTo>
                    <a:pt x="365" y="96"/>
                  </a:lnTo>
                  <a:lnTo>
                    <a:pt x="362" y="81"/>
                  </a:lnTo>
                  <a:lnTo>
                    <a:pt x="356" y="66"/>
                  </a:lnTo>
                  <a:lnTo>
                    <a:pt x="348" y="52"/>
                  </a:lnTo>
                  <a:lnTo>
                    <a:pt x="338" y="39"/>
                  </a:lnTo>
                  <a:lnTo>
                    <a:pt x="325" y="28"/>
                  </a:lnTo>
                  <a:lnTo>
                    <a:pt x="310" y="18"/>
                  </a:lnTo>
                  <a:lnTo>
                    <a:pt x="293" y="10"/>
                  </a:lnTo>
                  <a:lnTo>
                    <a:pt x="274" y="4"/>
                  </a:lnTo>
                  <a:lnTo>
                    <a:pt x="254" y="1"/>
                  </a:lnTo>
                  <a:lnTo>
                    <a:pt x="233" y="0"/>
                  </a:lnTo>
                  <a:lnTo>
                    <a:pt x="210" y="2"/>
                  </a:lnTo>
                  <a:lnTo>
                    <a:pt x="186" y="7"/>
                  </a:lnTo>
                  <a:lnTo>
                    <a:pt x="161" y="15"/>
                  </a:lnTo>
                  <a:lnTo>
                    <a:pt x="135" y="27"/>
                  </a:lnTo>
                  <a:lnTo>
                    <a:pt x="109" y="42"/>
                  </a:lnTo>
                  <a:lnTo>
                    <a:pt x="82" y="62"/>
                  </a:lnTo>
                  <a:lnTo>
                    <a:pt x="55" y="86"/>
                  </a:lnTo>
                  <a:lnTo>
                    <a:pt x="28" y="114"/>
                  </a:lnTo>
                  <a:lnTo>
                    <a:pt x="0" y="148"/>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Rectangle 19"/>
            <p:cNvSpPr>
              <a:spLocks noChangeArrowheads="1"/>
            </p:cNvSpPr>
            <p:nvPr/>
          </p:nvSpPr>
          <p:spPr bwMode="auto">
            <a:xfrm>
              <a:off x="4787900" y="1343025"/>
              <a:ext cx="398145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rdt_rcv(rcvpkt) &amp;&amp; notcorrupt(rcvpkt) </a:t>
              </a:r>
            </a:p>
            <a:p>
              <a:pPr>
                <a:spcBef>
                  <a:spcPct val="0"/>
                </a:spcBef>
                <a:buFontTx/>
                <a:buNone/>
              </a:pPr>
              <a:r>
                <a:rPr lang="en-US" altLang="zh-CN" sz="1400" b="1">
                  <a:latin typeface="Arial" panose="020B0604020202020204" pitchFamily="34" charset="0"/>
                  <a:ea typeface="宋体" panose="02010600030101010101" pitchFamily="2" charset="-122"/>
                </a:rPr>
                <a:t>  &amp;&amp; has_seq0(rcvpkt) </a:t>
              </a:r>
            </a:p>
          </p:txBody>
        </p:sp>
        <p:sp>
          <p:nvSpPr>
            <p:cNvPr id="26" name="Line 20"/>
            <p:cNvSpPr>
              <a:spLocks noChangeShapeType="1"/>
            </p:cNvSpPr>
            <p:nvPr/>
          </p:nvSpPr>
          <p:spPr bwMode="auto">
            <a:xfrm>
              <a:off x="4897438" y="1936750"/>
              <a:ext cx="191452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 name="Rectangle 21"/>
            <p:cNvSpPr>
              <a:spLocks noChangeArrowheads="1"/>
            </p:cNvSpPr>
            <p:nvPr/>
          </p:nvSpPr>
          <p:spPr bwMode="auto">
            <a:xfrm>
              <a:off x="4800600" y="1905000"/>
              <a:ext cx="3475038"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dirty="0">
                  <a:latin typeface="Arial" panose="020B0604020202020204" pitchFamily="34" charset="0"/>
                  <a:ea typeface="宋体" panose="02010600030101010101" pitchFamily="2" charset="-122"/>
                </a:rPr>
                <a:t>extract(</a:t>
              </a:r>
              <a:r>
                <a:rPr lang="en-US" altLang="zh-CN" sz="1400" b="1" dirty="0" err="1">
                  <a:latin typeface="Arial" panose="020B0604020202020204" pitchFamily="34" charset="0"/>
                  <a:ea typeface="宋体" panose="02010600030101010101" pitchFamily="2" charset="-122"/>
                </a:rPr>
                <a:t>rcvpkt,data</a:t>
              </a:r>
              <a:r>
                <a:rPr lang="en-US" altLang="zh-CN" sz="1400" b="1" dirty="0">
                  <a:latin typeface="Arial" panose="020B0604020202020204" pitchFamily="34" charset="0"/>
                  <a:ea typeface="宋体" panose="02010600030101010101" pitchFamily="2" charset="-122"/>
                </a:rPr>
                <a:t>)</a:t>
              </a:r>
            </a:p>
            <a:p>
              <a:pPr>
                <a:spcBef>
                  <a:spcPct val="0"/>
                </a:spcBef>
                <a:buFontTx/>
                <a:buNone/>
              </a:pPr>
              <a:r>
                <a:rPr lang="en-US" altLang="zh-CN" sz="1400" b="1" dirty="0" err="1">
                  <a:latin typeface="Arial" panose="020B0604020202020204" pitchFamily="34" charset="0"/>
                  <a:ea typeface="宋体" panose="02010600030101010101" pitchFamily="2" charset="-122"/>
                </a:rPr>
                <a:t>deliver_data</a:t>
              </a:r>
              <a:r>
                <a:rPr lang="en-US" altLang="zh-CN" sz="1400" b="1" dirty="0">
                  <a:latin typeface="Arial" panose="020B0604020202020204" pitchFamily="34" charset="0"/>
                  <a:ea typeface="宋体" panose="02010600030101010101" pitchFamily="2" charset="-122"/>
                </a:rPr>
                <a:t>(data)</a:t>
              </a:r>
            </a:p>
            <a:p>
              <a:pPr>
                <a:spcBef>
                  <a:spcPct val="0"/>
                </a:spcBef>
                <a:buFontTx/>
                <a:buNone/>
              </a:pPr>
              <a:r>
                <a:rPr lang="en-US" altLang="zh-CN" sz="1400" b="1" dirty="0" err="1">
                  <a:latin typeface="Arial" panose="020B0604020202020204" pitchFamily="34" charset="0"/>
                  <a:ea typeface="宋体" panose="02010600030101010101" pitchFamily="2" charset="-122"/>
                </a:rPr>
                <a:t>sndpkt</a:t>
              </a:r>
              <a:r>
                <a:rPr lang="en-US" altLang="zh-CN" sz="1400" b="1" dirty="0">
                  <a:latin typeface="Arial" panose="020B0604020202020204" pitchFamily="34" charset="0"/>
                  <a:ea typeface="宋体" panose="02010600030101010101" pitchFamily="2" charset="-122"/>
                </a:rPr>
                <a:t> = </a:t>
              </a:r>
              <a:r>
                <a:rPr lang="en-US" altLang="zh-CN" sz="1400" b="1" dirty="0" err="1">
                  <a:latin typeface="Arial" panose="020B0604020202020204" pitchFamily="34" charset="0"/>
                  <a:ea typeface="宋体" panose="02010600030101010101" pitchFamily="2" charset="-122"/>
                </a:rPr>
                <a:t>make_pkt</a:t>
              </a:r>
              <a:r>
                <a:rPr lang="en-US" altLang="zh-CN" sz="1400" b="1" dirty="0">
                  <a:latin typeface="Arial" panose="020B0604020202020204" pitchFamily="34" charset="0"/>
                  <a:ea typeface="宋体" panose="02010600030101010101" pitchFamily="2" charset="-122"/>
                </a:rPr>
                <a:t>(ACK, </a:t>
              </a:r>
              <a:r>
                <a:rPr lang="en-US" altLang="zh-CN" sz="1400" b="1" dirty="0" err="1">
                  <a:latin typeface="Arial" panose="020B0604020202020204" pitchFamily="34" charset="0"/>
                  <a:ea typeface="宋体" panose="02010600030101010101" pitchFamily="2" charset="-122"/>
                </a:rPr>
                <a:t>chksum</a:t>
              </a:r>
              <a:r>
                <a:rPr lang="en-US" altLang="zh-CN" sz="1400" b="1" dirty="0">
                  <a:latin typeface="Arial" panose="020B0604020202020204" pitchFamily="34" charset="0"/>
                  <a:ea typeface="宋体" panose="02010600030101010101" pitchFamily="2" charset="-122"/>
                </a:rPr>
                <a:t>)</a:t>
              </a:r>
            </a:p>
            <a:p>
              <a:pPr>
                <a:spcBef>
                  <a:spcPct val="0"/>
                </a:spcBef>
                <a:buFontTx/>
                <a:buNone/>
              </a:pPr>
              <a:r>
                <a:rPr lang="en-US" altLang="zh-CN" sz="1400" b="1" dirty="0" err="1">
                  <a:latin typeface="Arial" panose="020B0604020202020204" pitchFamily="34" charset="0"/>
                  <a:ea typeface="宋体" panose="02010600030101010101" pitchFamily="2" charset="-122"/>
                </a:rPr>
                <a:t>udt_send</a:t>
              </a:r>
              <a:r>
                <a:rPr lang="en-US" altLang="zh-CN" sz="1400" b="1" dirty="0">
                  <a:latin typeface="Arial" panose="020B0604020202020204" pitchFamily="34" charset="0"/>
                  <a:ea typeface="宋体" panose="02010600030101010101" pitchFamily="2" charset="-122"/>
                </a:rPr>
                <a:t>(</a:t>
              </a:r>
              <a:r>
                <a:rPr lang="en-US" altLang="zh-CN" sz="1400" b="1" dirty="0" err="1">
                  <a:latin typeface="Arial" panose="020B0604020202020204" pitchFamily="34" charset="0"/>
                  <a:ea typeface="宋体" panose="02010600030101010101" pitchFamily="2" charset="-122"/>
                </a:rPr>
                <a:t>sndpkt</a:t>
              </a:r>
              <a:r>
                <a:rPr lang="en-US" altLang="zh-CN" sz="1400" b="1" dirty="0">
                  <a:latin typeface="Arial" panose="020B0604020202020204" pitchFamily="34" charset="0"/>
                  <a:ea typeface="宋体" panose="02010600030101010101" pitchFamily="2" charset="-122"/>
                </a:rPr>
                <a:t>)</a:t>
              </a:r>
            </a:p>
          </p:txBody>
        </p:sp>
        <p:sp>
          <p:nvSpPr>
            <p:cNvPr id="28" name="Freeform 22"/>
            <p:cNvSpPr>
              <a:spLocks/>
            </p:cNvSpPr>
            <p:nvPr/>
          </p:nvSpPr>
          <p:spPr bwMode="auto">
            <a:xfrm>
              <a:off x="7161213" y="4106863"/>
              <a:ext cx="525462" cy="392112"/>
            </a:xfrm>
            <a:custGeom>
              <a:avLst/>
              <a:gdLst>
                <a:gd name="T0" fmla="*/ 0 w 331"/>
                <a:gd name="T1" fmla="*/ 2147483646 h 247"/>
                <a:gd name="T2" fmla="*/ 2147483646 w 331"/>
                <a:gd name="T3" fmla="*/ 2147483646 h 247"/>
                <a:gd name="T4" fmla="*/ 2147483646 w 331"/>
                <a:gd name="T5" fmla="*/ 2147483646 h 247"/>
                <a:gd name="T6" fmla="*/ 2147483646 w 331"/>
                <a:gd name="T7" fmla="*/ 2147483646 h 247"/>
                <a:gd name="T8" fmla="*/ 2147483646 w 331"/>
                <a:gd name="T9" fmla="*/ 2147483646 h 247"/>
                <a:gd name="T10" fmla="*/ 2147483646 w 331"/>
                <a:gd name="T11" fmla="*/ 2147483646 h 247"/>
                <a:gd name="T12" fmla="*/ 2147483646 w 331"/>
                <a:gd name="T13" fmla="*/ 2147483646 h 247"/>
                <a:gd name="T14" fmla="*/ 2147483646 w 331"/>
                <a:gd name="T15" fmla="*/ 2147483646 h 247"/>
                <a:gd name="T16" fmla="*/ 2147483646 w 331"/>
                <a:gd name="T17" fmla="*/ 2147483646 h 247"/>
                <a:gd name="T18" fmla="*/ 2147483646 w 331"/>
                <a:gd name="T19" fmla="*/ 2147483646 h 247"/>
                <a:gd name="T20" fmla="*/ 2147483646 w 331"/>
                <a:gd name="T21" fmla="*/ 2147483646 h 247"/>
                <a:gd name="T22" fmla="*/ 2147483646 w 331"/>
                <a:gd name="T23" fmla="*/ 2147483646 h 247"/>
                <a:gd name="T24" fmla="*/ 2147483646 w 331"/>
                <a:gd name="T25" fmla="*/ 2147483646 h 247"/>
                <a:gd name="T26" fmla="*/ 2147483646 w 331"/>
                <a:gd name="T27" fmla="*/ 2147483646 h 247"/>
                <a:gd name="T28" fmla="*/ 2147483646 w 331"/>
                <a:gd name="T29" fmla="*/ 2147483646 h 247"/>
                <a:gd name="T30" fmla="*/ 2147483646 w 331"/>
                <a:gd name="T31" fmla="*/ 2147483646 h 247"/>
                <a:gd name="T32" fmla="*/ 2147483646 w 331"/>
                <a:gd name="T33" fmla="*/ 2147483646 h 247"/>
                <a:gd name="T34" fmla="*/ 2147483646 w 331"/>
                <a:gd name="T35" fmla="*/ 2147483646 h 247"/>
                <a:gd name="T36" fmla="*/ 2147483646 w 331"/>
                <a:gd name="T37" fmla="*/ 2147483646 h 247"/>
                <a:gd name="T38" fmla="*/ 2147483646 w 331"/>
                <a:gd name="T39" fmla="*/ 2147483646 h 247"/>
                <a:gd name="T40" fmla="*/ 2147483646 w 331"/>
                <a:gd name="T41" fmla="*/ 2147483646 h 247"/>
                <a:gd name="T42" fmla="*/ 2147483646 w 331"/>
                <a:gd name="T43" fmla="*/ 2147483646 h 247"/>
                <a:gd name="T44" fmla="*/ 2147483646 w 331"/>
                <a:gd name="T45" fmla="*/ 2147483646 h 247"/>
                <a:gd name="T46" fmla="*/ 2147483646 w 331"/>
                <a:gd name="T47" fmla="*/ 2147483646 h 247"/>
                <a:gd name="T48" fmla="*/ 2147483646 w 331"/>
                <a:gd name="T49" fmla="*/ 2147483646 h 247"/>
                <a:gd name="T50" fmla="*/ 2147483646 w 331"/>
                <a:gd name="T51" fmla="*/ 2147483646 h 247"/>
                <a:gd name="T52" fmla="*/ 2147483646 w 331"/>
                <a:gd name="T53" fmla="*/ 2147483646 h 247"/>
                <a:gd name="T54" fmla="*/ 2147483646 w 331"/>
                <a:gd name="T55" fmla="*/ 2147483646 h 247"/>
                <a:gd name="T56" fmla="*/ 2147483646 w 331"/>
                <a:gd name="T57" fmla="*/ 2147483646 h 247"/>
                <a:gd name="T58" fmla="*/ 2147483646 w 331"/>
                <a:gd name="T59" fmla="*/ 0 h 247"/>
                <a:gd name="T60" fmla="*/ 2147483646 w 331"/>
                <a:gd name="T61" fmla="*/ 2147483646 h 247"/>
                <a:gd name="T62" fmla="*/ 2147483646 w 331"/>
                <a:gd name="T63" fmla="*/ 2147483646 h 247"/>
                <a:gd name="T64" fmla="*/ 2147483646 w 331"/>
                <a:gd name="T65" fmla="*/ 2147483646 h 2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1"/>
                <a:gd name="T100" fmla="*/ 0 h 247"/>
                <a:gd name="T101" fmla="*/ 331 w 331"/>
                <a:gd name="T102" fmla="*/ 247 h 2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1" h="247">
                  <a:moveTo>
                    <a:pt x="0" y="133"/>
                  </a:moveTo>
                  <a:lnTo>
                    <a:pt x="37" y="163"/>
                  </a:lnTo>
                  <a:lnTo>
                    <a:pt x="73" y="188"/>
                  </a:lnTo>
                  <a:lnTo>
                    <a:pt x="106" y="208"/>
                  </a:lnTo>
                  <a:lnTo>
                    <a:pt x="137" y="223"/>
                  </a:lnTo>
                  <a:lnTo>
                    <a:pt x="166" y="235"/>
                  </a:lnTo>
                  <a:lnTo>
                    <a:pt x="193" y="242"/>
                  </a:lnTo>
                  <a:lnTo>
                    <a:pt x="217" y="246"/>
                  </a:lnTo>
                  <a:lnTo>
                    <a:pt x="239" y="246"/>
                  </a:lnTo>
                  <a:lnTo>
                    <a:pt x="259" y="243"/>
                  </a:lnTo>
                  <a:lnTo>
                    <a:pt x="277" y="238"/>
                  </a:lnTo>
                  <a:lnTo>
                    <a:pt x="292" y="230"/>
                  </a:lnTo>
                  <a:lnTo>
                    <a:pt x="304" y="219"/>
                  </a:lnTo>
                  <a:lnTo>
                    <a:pt x="314" y="207"/>
                  </a:lnTo>
                  <a:lnTo>
                    <a:pt x="322" y="194"/>
                  </a:lnTo>
                  <a:lnTo>
                    <a:pt x="327" y="179"/>
                  </a:lnTo>
                  <a:lnTo>
                    <a:pt x="330" y="163"/>
                  </a:lnTo>
                  <a:lnTo>
                    <a:pt x="330" y="146"/>
                  </a:lnTo>
                  <a:lnTo>
                    <a:pt x="327" y="129"/>
                  </a:lnTo>
                  <a:lnTo>
                    <a:pt x="322" y="112"/>
                  </a:lnTo>
                  <a:lnTo>
                    <a:pt x="314" y="95"/>
                  </a:lnTo>
                  <a:lnTo>
                    <a:pt x="304" y="79"/>
                  </a:lnTo>
                  <a:lnTo>
                    <a:pt x="290" y="63"/>
                  </a:lnTo>
                  <a:lnTo>
                    <a:pt x="274" y="49"/>
                  </a:lnTo>
                  <a:lnTo>
                    <a:pt x="256" y="36"/>
                  </a:lnTo>
                  <a:lnTo>
                    <a:pt x="234" y="24"/>
                  </a:lnTo>
                  <a:lnTo>
                    <a:pt x="209" y="14"/>
                  </a:lnTo>
                  <a:lnTo>
                    <a:pt x="182" y="7"/>
                  </a:lnTo>
                  <a:lnTo>
                    <a:pt x="152" y="2"/>
                  </a:lnTo>
                  <a:lnTo>
                    <a:pt x="119" y="0"/>
                  </a:lnTo>
                  <a:lnTo>
                    <a:pt x="82" y="2"/>
                  </a:lnTo>
                  <a:lnTo>
                    <a:pt x="43" y="6"/>
                  </a:lnTo>
                  <a:lnTo>
                    <a:pt x="1" y="15"/>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Rectangle 23"/>
            <p:cNvSpPr>
              <a:spLocks noChangeArrowheads="1"/>
            </p:cNvSpPr>
            <p:nvPr/>
          </p:nvSpPr>
          <p:spPr bwMode="auto">
            <a:xfrm>
              <a:off x="7531100" y="2779713"/>
              <a:ext cx="327660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rdt_rcv(rcvpkt) &amp;&amp; corrupt(rcvpkt)</a:t>
              </a:r>
            </a:p>
          </p:txBody>
        </p:sp>
        <p:sp>
          <p:nvSpPr>
            <p:cNvPr id="30" name="Line 24"/>
            <p:cNvSpPr>
              <a:spLocks noChangeShapeType="1"/>
            </p:cNvSpPr>
            <p:nvPr/>
          </p:nvSpPr>
          <p:spPr bwMode="auto">
            <a:xfrm>
              <a:off x="7869238" y="3105150"/>
              <a:ext cx="193833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 name="Rectangle 25"/>
            <p:cNvSpPr>
              <a:spLocks noChangeArrowheads="1"/>
            </p:cNvSpPr>
            <p:nvPr/>
          </p:nvSpPr>
          <p:spPr bwMode="auto">
            <a:xfrm>
              <a:off x="7954963" y="4833938"/>
              <a:ext cx="238442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sndpkt = make_pkt(ACK, chksum)</a:t>
              </a:r>
            </a:p>
            <a:p>
              <a:pPr>
                <a:spcBef>
                  <a:spcPct val="0"/>
                </a:spcBef>
                <a:buFontTx/>
                <a:buNone/>
              </a:pPr>
              <a:r>
                <a:rPr lang="en-US" altLang="zh-CN" sz="1400" b="1">
                  <a:latin typeface="Arial" panose="020B0604020202020204" pitchFamily="34" charset="0"/>
                  <a:ea typeface="宋体" panose="02010600030101010101" pitchFamily="2" charset="-122"/>
                </a:rPr>
                <a:t>udt_send(sndpkt)</a:t>
              </a:r>
            </a:p>
          </p:txBody>
        </p:sp>
        <p:sp>
          <p:nvSpPr>
            <p:cNvPr id="32" name="Rectangle 26"/>
            <p:cNvSpPr>
              <a:spLocks noChangeArrowheads="1"/>
            </p:cNvSpPr>
            <p:nvPr/>
          </p:nvSpPr>
          <p:spPr bwMode="auto">
            <a:xfrm>
              <a:off x="1857375" y="4065588"/>
              <a:ext cx="2624138"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rdt_rcv(rcvpkt) &amp;&amp; </a:t>
              </a:r>
            </a:p>
            <a:p>
              <a:pPr>
                <a:spcBef>
                  <a:spcPct val="0"/>
                </a:spcBef>
                <a:buFontTx/>
                <a:buNone/>
              </a:pPr>
              <a:r>
                <a:rPr lang="en-US" altLang="zh-CN" sz="1400" b="1">
                  <a:latin typeface="Arial" panose="020B0604020202020204" pitchFamily="34" charset="0"/>
                  <a:ea typeface="宋体" panose="02010600030101010101" pitchFamily="2" charset="-122"/>
                </a:rPr>
                <a:t>   not corrupt(rcvpkt) &amp;&amp;</a:t>
              </a:r>
            </a:p>
            <a:p>
              <a:pPr>
                <a:spcBef>
                  <a:spcPct val="0"/>
                </a:spcBef>
                <a:buFontTx/>
                <a:buNone/>
              </a:pPr>
              <a:r>
                <a:rPr lang="en-US" altLang="zh-CN" sz="1400" b="1">
                  <a:latin typeface="Arial" panose="020B0604020202020204" pitchFamily="34" charset="0"/>
                  <a:ea typeface="宋体" panose="02010600030101010101" pitchFamily="2" charset="-122"/>
                </a:rPr>
                <a:t>   has_seq1(rcvpkt)</a:t>
              </a:r>
            </a:p>
            <a:p>
              <a:pPr>
                <a:spcBef>
                  <a:spcPct val="0"/>
                </a:spcBef>
                <a:buFontTx/>
                <a:buNone/>
              </a:pPr>
              <a:endParaRPr lang="en-US" altLang="zh-CN" sz="1400" b="1">
                <a:latin typeface="Arial" panose="020B0604020202020204" pitchFamily="34" charset="0"/>
                <a:ea typeface="宋体" panose="02010600030101010101" pitchFamily="2" charset="-122"/>
              </a:endParaRPr>
            </a:p>
          </p:txBody>
        </p:sp>
        <p:sp>
          <p:nvSpPr>
            <p:cNvPr id="33" name="Line 27"/>
            <p:cNvSpPr>
              <a:spLocks noChangeShapeType="1"/>
            </p:cNvSpPr>
            <p:nvPr/>
          </p:nvSpPr>
          <p:spPr bwMode="auto">
            <a:xfrm>
              <a:off x="1941513" y="4857750"/>
              <a:ext cx="193833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 name="Rectangle 28"/>
            <p:cNvSpPr>
              <a:spLocks noChangeArrowheads="1"/>
            </p:cNvSpPr>
            <p:nvPr/>
          </p:nvSpPr>
          <p:spPr bwMode="auto">
            <a:xfrm>
              <a:off x="1804988" y="2697163"/>
              <a:ext cx="33147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rdt_rcv(rcvpkt) &amp;&amp; corrupt(rcvpkt)</a:t>
              </a:r>
            </a:p>
          </p:txBody>
        </p:sp>
        <p:sp>
          <p:nvSpPr>
            <p:cNvPr id="35" name="Line 29"/>
            <p:cNvSpPr>
              <a:spLocks noChangeShapeType="1"/>
            </p:cNvSpPr>
            <p:nvPr/>
          </p:nvSpPr>
          <p:spPr bwMode="auto">
            <a:xfrm>
              <a:off x="1943100" y="3025775"/>
              <a:ext cx="193833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 name="Rectangle 30"/>
            <p:cNvSpPr>
              <a:spLocks noChangeArrowheads="1"/>
            </p:cNvSpPr>
            <p:nvPr/>
          </p:nvSpPr>
          <p:spPr bwMode="auto">
            <a:xfrm>
              <a:off x="1889125" y="4862513"/>
              <a:ext cx="2940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sndpkt = make_pkt(ACK, chksum)</a:t>
              </a:r>
            </a:p>
            <a:p>
              <a:pPr>
                <a:spcBef>
                  <a:spcPct val="0"/>
                </a:spcBef>
                <a:buFontTx/>
                <a:buNone/>
              </a:pPr>
              <a:r>
                <a:rPr lang="en-US" altLang="zh-CN" sz="1400" b="1">
                  <a:latin typeface="Arial" panose="020B0604020202020204" pitchFamily="34" charset="0"/>
                  <a:ea typeface="宋体" panose="02010600030101010101" pitchFamily="2" charset="-122"/>
                </a:rPr>
                <a:t>udt_send(sndpkt)</a:t>
              </a:r>
            </a:p>
          </p:txBody>
        </p:sp>
        <p:sp>
          <p:nvSpPr>
            <p:cNvPr id="37" name="Rectangle 31"/>
            <p:cNvSpPr>
              <a:spLocks noChangeArrowheads="1"/>
            </p:cNvSpPr>
            <p:nvPr/>
          </p:nvSpPr>
          <p:spPr bwMode="auto">
            <a:xfrm>
              <a:off x="1865313" y="2984500"/>
              <a:ext cx="30273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dirty="0" err="1">
                  <a:latin typeface="Arial" panose="020B0604020202020204" pitchFamily="34" charset="0"/>
                  <a:ea typeface="宋体" panose="02010600030101010101" pitchFamily="2" charset="-122"/>
                </a:rPr>
                <a:t>sndpkt</a:t>
              </a:r>
              <a:r>
                <a:rPr lang="en-US" altLang="zh-CN" sz="1400" b="1" dirty="0">
                  <a:latin typeface="Arial" panose="020B0604020202020204" pitchFamily="34" charset="0"/>
                  <a:ea typeface="宋体" panose="02010600030101010101" pitchFamily="2" charset="-122"/>
                </a:rPr>
                <a:t> = </a:t>
              </a:r>
              <a:r>
                <a:rPr lang="en-US" altLang="zh-CN" sz="1400" b="1" dirty="0" err="1">
                  <a:latin typeface="Arial" panose="020B0604020202020204" pitchFamily="34" charset="0"/>
                  <a:ea typeface="宋体" panose="02010600030101010101" pitchFamily="2" charset="-122"/>
                </a:rPr>
                <a:t>make_pkt</a:t>
              </a:r>
              <a:r>
                <a:rPr lang="en-US" altLang="zh-CN" sz="1400" b="1" dirty="0">
                  <a:latin typeface="Arial" panose="020B0604020202020204" pitchFamily="34" charset="0"/>
                  <a:ea typeface="宋体" panose="02010600030101010101" pitchFamily="2" charset="-122"/>
                </a:rPr>
                <a:t>(NAK, </a:t>
              </a:r>
              <a:r>
                <a:rPr lang="en-US" altLang="zh-CN" sz="1400" b="1" dirty="0" err="1">
                  <a:latin typeface="Arial" panose="020B0604020202020204" pitchFamily="34" charset="0"/>
                  <a:ea typeface="宋体" panose="02010600030101010101" pitchFamily="2" charset="-122"/>
                </a:rPr>
                <a:t>chksum</a:t>
              </a:r>
              <a:r>
                <a:rPr lang="en-US" altLang="zh-CN" sz="1400" b="1" dirty="0">
                  <a:latin typeface="Arial" panose="020B0604020202020204" pitchFamily="34" charset="0"/>
                  <a:ea typeface="宋体" panose="02010600030101010101" pitchFamily="2" charset="-122"/>
                </a:rPr>
                <a:t>)</a:t>
              </a:r>
            </a:p>
            <a:p>
              <a:pPr>
                <a:spcBef>
                  <a:spcPct val="0"/>
                </a:spcBef>
                <a:buFontTx/>
                <a:buNone/>
              </a:pPr>
              <a:r>
                <a:rPr lang="en-US" altLang="zh-CN" sz="1400" b="1" dirty="0" err="1">
                  <a:latin typeface="Arial" panose="020B0604020202020204" pitchFamily="34" charset="0"/>
                  <a:ea typeface="宋体" panose="02010600030101010101" pitchFamily="2" charset="-122"/>
                </a:rPr>
                <a:t>udt_send</a:t>
              </a:r>
              <a:r>
                <a:rPr lang="en-US" altLang="zh-CN" sz="1400" b="1" dirty="0">
                  <a:latin typeface="Arial" panose="020B0604020202020204" pitchFamily="34" charset="0"/>
                  <a:ea typeface="宋体" panose="02010600030101010101" pitchFamily="2" charset="-122"/>
                </a:rPr>
                <a:t>(</a:t>
              </a:r>
              <a:r>
                <a:rPr lang="en-US" altLang="zh-CN" sz="1400" b="1" dirty="0" err="1">
                  <a:latin typeface="Arial" panose="020B0604020202020204" pitchFamily="34" charset="0"/>
                  <a:ea typeface="宋体" panose="02010600030101010101" pitchFamily="2" charset="-122"/>
                </a:rPr>
                <a:t>sndpkt</a:t>
              </a:r>
              <a:r>
                <a:rPr lang="en-US" altLang="zh-CN" sz="1400" b="1" dirty="0">
                  <a:latin typeface="Arial" panose="020B0604020202020204" pitchFamily="34" charset="0"/>
                  <a:ea typeface="宋体" panose="02010600030101010101" pitchFamily="2" charset="-122"/>
                </a:rPr>
                <a:t>)</a:t>
              </a:r>
            </a:p>
          </p:txBody>
        </p:sp>
        <p:sp>
          <p:nvSpPr>
            <p:cNvPr id="38" name="Freeform 32"/>
            <p:cNvSpPr>
              <a:spLocks/>
            </p:cNvSpPr>
            <p:nvPr/>
          </p:nvSpPr>
          <p:spPr bwMode="auto">
            <a:xfrm>
              <a:off x="4179888" y="4041775"/>
              <a:ext cx="525462" cy="390525"/>
            </a:xfrm>
            <a:custGeom>
              <a:avLst/>
              <a:gdLst>
                <a:gd name="T0" fmla="*/ 2147483646 w 331"/>
                <a:gd name="T1" fmla="*/ 2147483646 h 246"/>
                <a:gd name="T2" fmla="*/ 2147483646 w 331"/>
                <a:gd name="T3" fmla="*/ 2147483646 h 246"/>
                <a:gd name="T4" fmla="*/ 2147483646 w 331"/>
                <a:gd name="T5" fmla="*/ 2147483646 h 246"/>
                <a:gd name="T6" fmla="*/ 2147483646 w 331"/>
                <a:gd name="T7" fmla="*/ 2147483646 h 246"/>
                <a:gd name="T8" fmla="*/ 2147483646 w 331"/>
                <a:gd name="T9" fmla="*/ 2147483646 h 246"/>
                <a:gd name="T10" fmla="*/ 2147483646 w 331"/>
                <a:gd name="T11" fmla="*/ 2147483646 h 246"/>
                <a:gd name="T12" fmla="*/ 2147483646 w 331"/>
                <a:gd name="T13" fmla="*/ 2147483646 h 246"/>
                <a:gd name="T14" fmla="*/ 2147483646 w 331"/>
                <a:gd name="T15" fmla="*/ 2147483646 h 246"/>
                <a:gd name="T16" fmla="*/ 2147483646 w 331"/>
                <a:gd name="T17" fmla="*/ 2147483646 h 246"/>
                <a:gd name="T18" fmla="*/ 2147483646 w 331"/>
                <a:gd name="T19" fmla="*/ 2147483646 h 246"/>
                <a:gd name="T20" fmla="*/ 2147483646 w 331"/>
                <a:gd name="T21" fmla="*/ 2147483646 h 246"/>
                <a:gd name="T22" fmla="*/ 2147483646 w 331"/>
                <a:gd name="T23" fmla="*/ 2147483646 h 246"/>
                <a:gd name="T24" fmla="*/ 2147483646 w 331"/>
                <a:gd name="T25" fmla="*/ 2147483646 h 246"/>
                <a:gd name="T26" fmla="*/ 2147483646 w 331"/>
                <a:gd name="T27" fmla="*/ 2147483646 h 246"/>
                <a:gd name="T28" fmla="*/ 2147483646 w 331"/>
                <a:gd name="T29" fmla="*/ 2147483646 h 246"/>
                <a:gd name="T30" fmla="*/ 2147483646 w 331"/>
                <a:gd name="T31" fmla="*/ 2147483646 h 246"/>
                <a:gd name="T32" fmla="*/ 0 w 331"/>
                <a:gd name="T33" fmla="*/ 2147483646 h 246"/>
                <a:gd name="T34" fmla="*/ 0 w 331"/>
                <a:gd name="T35" fmla="*/ 2147483646 h 246"/>
                <a:gd name="T36" fmla="*/ 2147483646 w 331"/>
                <a:gd name="T37" fmla="*/ 2147483646 h 246"/>
                <a:gd name="T38" fmla="*/ 2147483646 w 331"/>
                <a:gd name="T39" fmla="*/ 2147483646 h 246"/>
                <a:gd name="T40" fmla="*/ 2147483646 w 331"/>
                <a:gd name="T41" fmla="*/ 2147483646 h 246"/>
                <a:gd name="T42" fmla="*/ 2147483646 w 331"/>
                <a:gd name="T43" fmla="*/ 2147483646 h 246"/>
                <a:gd name="T44" fmla="*/ 2147483646 w 331"/>
                <a:gd name="T45" fmla="*/ 2147483646 h 246"/>
                <a:gd name="T46" fmla="*/ 2147483646 w 331"/>
                <a:gd name="T47" fmla="*/ 2147483646 h 246"/>
                <a:gd name="T48" fmla="*/ 2147483646 w 331"/>
                <a:gd name="T49" fmla="*/ 2147483646 h 246"/>
                <a:gd name="T50" fmla="*/ 2147483646 w 331"/>
                <a:gd name="T51" fmla="*/ 2147483646 h 246"/>
                <a:gd name="T52" fmla="*/ 2147483646 w 331"/>
                <a:gd name="T53" fmla="*/ 2147483646 h 246"/>
                <a:gd name="T54" fmla="*/ 2147483646 w 331"/>
                <a:gd name="T55" fmla="*/ 2147483646 h 246"/>
                <a:gd name="T56" fmla="*/ 2147483646 w 331"/>
                <a:gd name="T57" fmla="*/ 2147483646 h 246"/>
                <a:gd name="T58" fmla="*/ 2147483646 w 331"/>
                <a:gd name="T59" fmla="*/ 0 h 246"/>
                <a:gd name="T60" fmla="*/ 2147483646 w 331"/>
                <a:gd name="T61" fmla="*/ 2147483646 h 246"/>
                <a:gd name="T62" fmla="*/ 2147483646 w 331"/>
                <a:gd name="T63" fmla="*/ 2147483646 h 246"/>
                <a:gd name="T64" fmla="*/ 2147483646 w 331"/>
                <a:gd name="T65" fmla="*/ 2147483646 h 2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1"/>
                <a:gd name="T100" fmla="*/ 0 h 246"/>
                <a:gd name="T101" fmla="*/ 331 w 331"/>
                <a:gd name="T102" fmla="*/ 246 h 2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1" h="246">
                  <a:moveTo>
                    <a:pt x="330" y="132"/>
                  </a:moveTo>
                  <a:lnTo>
                    <a:pt x="292" y="162"/>
                  </a:lnTo>
                  <a:lnTo>
                    <a:pt x="257" y="187"/>
                  </a:lnTo>
                  <a:lnTo>
                    <a:pt x="223" y="207"/>
                  </a:lnTo>
                  <a:lnTo>
                    <a:pt x="192" y="223"/>
                  </a:lnTo>
                  <a:lnTo>
                    <a:pt x="163" y="234"/>
                  </a:lnTo>
                  <a:lnTo>
                    <a:pt x="137" y="241"/>
                  </a:lnTo>
                  <a:lnTo>
                    <a:pt x="112" y="245"/>
                  </a:lnTo>
                  <a:lnTo>
                    <a:pt x="90" y="245"/>
                  </a:lnTo>
                  <a:lnTo>
                    <a:pt x="70" y="242"/>
                  </a:lnTo>
                  <a:lnTo>
                    <a:pt x="53" y="237"/>
                  </a:lnTo>
                  <a:lnTo>
                    <a:pt x="38" y="229"/>
                  </a:lnTo>
                  <a:lnTo>
                    <a:pt x="25" y="219"/>
                  </a:lnTo>
                  <a:lnTo>
                    <a:pt x="15" y="207"/>
                  </a:lnTo>
                  <a:lnTo>
                    <a:pt x="7" y="193"/>
                  </a:lnTo>
                  <a:lnTo>
                    <a:pt x="2" y="178"/>
                  </a:lnTo>
                  <a:lnTo>
                    <a:pt x="0" y="162"/>
                  </a:lnTo>
                  <a:lnTo>
                    <a:pt x="0" y="146"/>
                  </a:lnTo>
                  <a:lnTo>
                    <a:pt x="2" y="129"/>
                  </a:lnTo>
                  <a:lnTo>
                    <a:pt x="7" y="112"/>
                  </a:lnTo>
                  <a:lnTo>
                    <a:pt x="15" y="95"/>
                  </a:lnTo>
                  <a:lnTo>
                    <a:pt x="26" y="79"/>
                  </a:lnTo>
                  <a:lnTo>
                    <a:pt x="39" y="63"/>
                  </a:lnTo>
                  <a:lnTo>
                    <a:pt x="55" y="48"/>
                  </a:lnTo>
                  <a:lnTo>
                    <a:pt x="74" y="35"/>
                  </a:lnTo>
                  <a:lnTo>
                    <a:pt x="96" y="24"/>
                  </a:lnTo>
                  <a:lnTo>
                    <a:pt x="120" y="14"/>
                  </a:lnTo>
                  <a:lnTo>
                    <a:pt x="147" y="7"/>
                  </a:lnTo>
                  <a:lnTo>
                    <a:pt x="178" y="2"/>
                  </a:lnTo>
                  <a:lnTo>
                    <a:pt x="211" y="0"/>
                  </a:lnTo>
                  <a:lnTo>
                    <a:pt x="247" y="1"/>
                  </a:lnTo>
                  <a:lnTo>
                    <a:pt x="286" y="6"/>
                  </a:lnTo>
                  <a:lnTo>
                    <a:pt x="328" y="14"/>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Freeform 33"/>
            <p:cNvSpPr>
              <a:spLocks/>
            </p:cNvSpPr>
            <p:nvPr/>
          </p:nvSpPr>
          <p:spPr bwMode="auto">
            <a:xfrm>
              <a:off x="4141788" y="3392488"/>
              <a:ext cx="579437" cy="382587"/>
            </a:xfrm>
            <a:custGeom>
              <a:avLst/>
              <a:gdLst>
                <a:gd name="T0" fmla="*/ 2147483646 w 365"/>
                <a:gd name="T1" fmla="*/ 2147483646 h 241"/>
                <a:gd name="T2" fmla="*/ 2147483646 w 365"/>
                <a:gd name="T3" fmla="*/ 2147483646 h 241"/>
                <a:gd name="T4" fmla="*/ 2147483646 w 365"/>
                <a:gd name="T5" fmla="*/ 2147483646 h 241"/>
                <a:gd name="T6" fmla="*/ 2147483646 w 365"/>
                <a:gd name="T7" fmla="*/ 2147483646 h 241"/>
                <a:gd name="T8" fmla="*/ 2147483646 w 365"/>
                <a:gd name="T9" fmla="*/ 2147483646 h 241"/>
                <a:gd name="T10" fmla="*/ 2147483646 w 365"/>
                <a:gd name="T11" fmla="*/ 2147483646 h 241"/>
                <a:gd name="T12" fmla="*/ 2147483646 w 365"/>
                <a:gd name="T13" fmla="*/ 2147483646 h 241"/>
                <a:gd name="T14" fmla="*/ 2147483646 w 365"/>
                <a:gd name="T15" fmla="*/ 2147483646 h 241"/>
                <a:gd name="T16" fmla="*/ 2147483646 w 365"/>
                <a:gd name="T17" fmla="*/ 2147483646 h 241"/>
                <a:gd name="T18" fmla="*/ 2147483646 w 365"/>
                <a:gd name="T19" fmla="*/ 2147483646 h 241"/>
                <a:gd name="T20" fmla="*/ 2147483646 w 365"/>
                <a:gd name="T21" fmla="*/ 2147483646 h 241"/>
                <a:gd name="T22" fmla="*/ 2147483646 w 365"/>
                <a:gd name="T23" fmla="*/ 2147483646 h 241"/>
                <a:gd name="T24" fmla="*/ 0 w 365"/>
                <a:gd name="T25" fmla="*/ 2147483646 h 241"/>
                <a:gd name="T26" fmla="*/ 0 w 365"/>
                <a:gd name="T27" fmla="*/ 2147483646 h 241"/>
                <a:gd name="T28" fmla="*/ 2147483646 w 365"/>
                <a:gd name="T29" fmla="*/ 2147483646 h 241"/>
                <a:gd name="T30" fmla="*/ 2147483646 w 365"/>
                <a:gd name="T31" fmla="*/ 2147483646 h 241"/>
                <a:gd name="T32" fmla="*/ 2147483646 w 365"/>
                <a:gd name="T33" fmla="*/ 2147483646 h 241"/>
                <a:gd name="T34" fmla="*/ 2147483646 w 365"/>
                <a:gd name="T35" fmla="*/ 2147483646 h 241"/>
                <a:gd name="T36" fmla="*/ 2147483646 w 365"/>
                <a:gd name="T37" fmla="*/ 2147483646 h 241"/>
                <a:gd name="T38" fmla="*/ 2147483646 w 365"/>
                <a:gd name="T39" fmla="*/ 2147483646 h 241"/>
                <a:gd name="T40" fmla="*/ 2147483646 w 365"/>
                <a:gd name="T41" fmla="*/ 2147483646 h 241"/>
                <a:gd name="T42" fmla="*/ 2147483646 w 365"/>
                <a:gd name="T43" fmla="*/ 2147483646 h 241"/>
                <a:gd name="T44" fmla="*/ 2147483646 w 365"/>
                <a:gd name="T45" fmla="*/ 2147483646 h 241"/>
                <a:gd name="T46" fmla="*/ 2147483646 w 365"/>
                <a:gd name="T47" fmla="*/ 0 h 241"/>
                <a:gd name="T48" fmla="*/ 2147483646 w 365"/>
                <a:gd name="T49" fmla="*/ 2147483646 h 241"/>
                <a:gd name="T50" fmla="*/ 2147483646 w 365"/>
                <a:gd name="T51" fmla="*/ 2147483646 h 241"/>
                <a:gd name="T52" fmla="*/ 2147483646 w 365"/>
                <a:gd name="T53" fmla="*/ 2147483646 h 241"/>
                <a:gd name="T54" fmla="*/ 2147483646 w 365"/>
                <a:gd name="T55" fmla="*/ 2147483646 h 241"/>
                <a:gd name="T56" fmla="*/ 2147483646 w 365"/>
                <a:gd name="T57" fmla="*/ 2147483646 h 241"/>
                <a:gd name="T58" fmla="*/ 2147483646 w 365"/>
                <a:gd name="T59" fmla="*/ 2147483646 h 241"/>
                <a:gd name="T60" fmla="*/ 2147483646 w 365"/>
                <a:gd name="T61" fmla="*/ 2147483646 h 241"/>
                <a:gd name="T62" fmla="*/ 2147483646 w 365"/>
                <a:gd name="T63" fmla="*/ 2147483646 h 241"/>
                <a:gd name="T64" fmla="*/ 2147483646 w 365"/>
                <a:gd name="T65" fmla="*/ 2147483646 h 2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65"/>
                <a:gd name="T100" fmla="*/ 0 h 241"/>
                <a:gd name="T101" fmla="*/ 365 w 365"/>
                <a:gd name="T102" fmla="*/ 241 h 2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65" h="241">
                  <a:moveTo>
                    <a:pt x="290" y="240"/>
                  </a:moveTo>
                  <a:lnTo>
                    <a:pt x="242" y="239"/>
                  </a:lnTo>
                  <a:lnTo>
                    <a:pt x="198" y="235"/>
                  </a:lnTo>
                  <a:lnTo>
                    <a:pt x="160" y="230"/>
                  </a:lnTo>
                  <a:lnTo>
                    <a:pt x="126" y="222"/>
                  </a:lnTo>
                  <a:lnTo>
                    <a:pt x="97" y="212"/>
                  </a:lnTo>
                  <a:lnTo>
                    <a:pt x="72" y="200"/>
                  </a:lnTo>
                  <a:lnTo>
                    <a:pt x="50" y="188"/>
                  </a:lnTo>
                  <a:lnTo>
                    <a:pt x="33" y="174"/>
                  </a:lnTo>
                  <a:lnTo>
                    <a:pt x="20" y="159"/>
                  </a:lnTo>
                  <a:lnTo>
                    <a:pt x="10" y="144"/>
                  </a:lnTo>
                  <a:lnTo>
                    <a:pt x="3" y="128"/>
                  </a:lnTo>
                  <a:lnTo>
                    <a:pt x="0" y="112"/>
                  </a:lnTo>
                  <a:lnTo>
                    <a:pt x="0" y="96"/>
                  </a:lnTo>
                  <a:lnTo>
                    <a:pt x="3" y="81"/>
                  </a:lnTo>
                  <a:lnTo>
                    <a:pt x="8" y="66"/>
                  </a:lnTo>
                  <a:lnTo>
                    <a:pt x="16" y="52"/>
                  </a:lnTo>
                  <a:lnTo>
                    <a:pt x="27" y="39"/>
                  </a:lnTo>
                  <a:lnTo>
                    <a:pt x="40" y="28"/>
                  </a:lnTo>
                  <a:lnTo>
                    <a:pt x="55" y="18"/>
                  </a:lnTo>
                  <a:lnTo>
                    <a:pt x="71" y="10"/>
                  </a:lnTo>
                  <a:lnTo>
                    <a:pt x="90" y="4"/>
                  </a:lnTo>
                  <a:lnTo>
                    <a:pt x="110" y="1"/>
                  </a:lnTo>
                  <a:lnTo>
                    <a:pt x="132" y="0"/>
                  </a:lnTo>
                  <a:lnTo>
                    <a:pt x="155" y="2"/>
                  </a:lnTo>
                  <a:lnTo>
                    <a:pt x="179" y="7"/>
                  </a:lnTo>
                  <a:lnTo>
                    <a:pt x="204" y="15"/>
                  </a:lnTo>
                  <a:lnTo>
                    <a:pt x="229" y="27"/>
                  </a:lnTo>
                  <a:lnTo>
                    <a:pt x="256" y="42"/>
                  </a:lnTo>
                  <a:lnTo>
                    <a:pt x="282" y="62"/>
                  </a:lnTo>
                  <a:lnTo>
                    <a:pt x="310" y="86"/>
                  </a:lnTo>
                  <a:lnTo>
                    <a:pt x="337" y="114"/>
                  </a:lnTo>
                  <a:lnTo>
                    <a:pt x="364" y="148"/>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39058874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3349095" y="710268"/>
            <a:ext cx="5493812" cy="646331"/>
          </a:xfrm>
          <a:prstGeom prst="rect">
            <a:avLst/>
          </a:prstGeom>
        </p:spPr>
        <p:txBody>
          <a:bodyPr wrap="none">
            <a:spAutoFit/>
          </a:bodyPr>
          <a:lstStyle/>
          <a:p>
            <a:pPr algn="ctr"/>
            <a:r>
              <a:rPr lang="en-US" altLang="zh-CN" sz="3600" b="1" dirty="0">
                <a:solidFill>
                  <a:schemeClr val="accent1"/>
                </a:solidFill>
                <a:cs typeface="+mn-ea"/>
                <a:sym typeface="+mn-lt"/>
              </a:rPr>
              <a:t>rdt2.2: </a:t>
            </a:r>
            <a:r>
              <a:rPr lang="zh-CN" altLang="en-US" sz="3600" b="1" dirty="0">
                <a:solidFill>
                  <a:schemeClr val="accent1"/>
                </a:solidFill>
                <a:cs typeface="+mn-ea"/>
                <a:sym typeface="+mn-lt"/>
              </a:rPr>
              <a:t>无</a:t>
            </a:r>
            <a:r>
              <a:rPr lang="en-US" altLang="zh-CN" sz="3600" b="1" dirty="0" smtClean="0">
                <a:solidFill>
                  <a:schemeClr val="accent1"/>
                </a:solidFill>
                <a:cs typeface="+mn-ea"/>
                <a:sym typeface="+mn-lt"/>
              </a:rPr>
              <a:t>NAK</a:t>
            </a:r>
            <a:r>
              <a:rPr lang="zh-CN" altLang="en-US" sz="3600" b="1" dirty="0" smtClean="0">
                <a:solidFill>
                  <a:schemeClr val="accent1"/>
                </a:solidFill>
                <a:cs typeface="+mn-ea"/>
                <a:sym typeface="+mn-lt"/>
              </a:rPr>
              <a:t>的消息协议</a:t>
            </a:r>
            <a:endParaRPr lang="en-US" altLang="zh-CN" sz="3600" b="1" dirty="0">
              <a:solidFill>
                <a:schemeClr val="accent1"/>
              </a:solidFill>
              <a:cs typeface="+mn-ea"/>
              <a:sym typeface="+mn-lt"/>
            </a:endParaRPr>
          </a:p>
        </p:txBody>
      </p:sp>
      <p:sp>
        <p:nvSpPr>
          <p:cNvPr id="5" name="矩形 4"/>
          <p:cNvSpPr/>
          <p:nvPr/>
        </p:nvSpPr>
        <p:spPr>
          <a:xfrm>
            <a:off x="1164707" y="1684827"/>
            <a:ext cx="9059713" cy="4524315"/>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400" dirty="0">
                <a:latin typeface="+mn-ea"/>
              </a:rPr>
              <a:t>我们真的需要两种确认消息</a:t>
            </a:r>
            <a:r>
              <a:rPr lang="en-US" altLang="zh-CN" sz="2400" b="1" dirty="0">
                <a:latin typeface="+mn-ea"/>
              </a:rPr>
              <a:t>(ACK + NAK)</a:t>
            </a:r>
            <a:r>
              <a:rPr lang="zh-CN" altLang="en-US" sz="2400" dirty="0">
                <a:latin typeface="+mn-ea"/>
              </a:rPr>
              <a:t>吗</a:t>
            </a:r>
            <a:r>
              <a:rPr lang="zh-CN" altLang="en-US" sz="2400" dirty="0" smtClean="0">
                <a:latin typeface="+mn-ea"/>
              </a:rPr>
              <a:t>？</a:t>
            </a:r>
            <a:endParaRPr lang="en-US" altLang="zh-CN" sz="2400" dirty="0" smtClean="0">
              <a:latin typeface="+mn-ea"/>
            </a:endParaRPr>
          </a:p>
          <a:p>
            <a:pPr>
              <a:lnSpc>
                <a:spcPct val="150000"/>
              </a:lnSpc>
            </a:pPr>
            <a:endParaRPr lang="en-US" altLang="zh-CN" sz="2400" dirty="0" smtClean="0">
              <a:latin typeface="+mn-ea"/>
            </a:endParaRPr>
          </a:p>
          <a:p>
            <a:pPr marL="342900" indent="-342900">
              <a:lnSpc>
                <a:spcPct val="150000"/>
              </a:lnSpc>
              <a:buFont typeface="Wingdings" panose="05000000000000000000" pitchFamily="2" charset="2"/>
              <a:buChar char="l"/>
            </a:pPr>
            <a:r>
              <a:rPr lang="zh-CN" altLang="en-US" sz="2400" dirty="0" smtClean="0">
                <a:latin typeface="+mn-ea"/>
              </a:rPr>
              <a:t>同 </a:t>
            </a:r>
            <a:r>
              <a:rPr lang="en-US" altLang="zh-CN" sz="2400" dirty="0">
                <a:latin typeface="+mn-ea"/>
              </a:rPr>
              <a:t>rdt2.1</a:t>
            </a:r>
            <a:r>
              <a:rPr lang="zh-CN" altLang="en-US" sz="2400" dirty="0">
                <a:latin typeface="+mn-ea"/>
              </a:rPr>
              <a:t>一样的功能</a:t>
            </a:r>
            <a:r>
              <a:rPr lang="en-US" altLang="zh-CN" sz="2400" dirty="0">
                <a:latin typeface="+mn-ea"/>
              </a:rPr>
              <a:t>, </a:t>
            </a:r>
            <a:r>
              <a:rPr lang="zh-CN" altLang="en-US" sz="2400" dirty="0" smtClean="0">
                <a:latin typeface="+mn-ea"/>
              </a:rPr>
              <a:t>但只用 </a:t>
            </a:r>
            <a:r>
              <a:rPr lang="en-US" altLang="zh-CN" sz="2400" dirty="0">
                <a:latin typeface="+mn-ea"/>
              </a:rPr>
              <a:t>ACKs </a:t>
            </a:r>
            <a:endParaRPr lang="en-US" altLang="zh-CN" sz="2400" dirty="0" smtClean="0">
              <a:latin typeface="+mn-ea"/>
            </a:endParaRPr>
          </a:p>
          <a:p>
            <a:pPr marL="342900" indent="-342900">
              <a:lnSpc>
                <a:spcPct val="150000"/>
              </a:lnSpc>
              <a:buFont typeface="Wingdings" panose="05000000000000000000" pitchFamily="2" charset="2"/>
              <a:buChar char="l"/>
            </a:pPr>
            <a:r>
              <a:rPr lang="zh-CN" altLang="en-US" sz="2400" dirty="0">
                <a:latin typeface="+mn-ea"/>
              </a:rPr>
              <a:t>如何</a:t>
            </a:r>
            <a:r>
              <a:rPr lang="zh-CN" altLang="en-US" sz="2400" dirty="0" smtClean="0">
                <a:latin typeface="+mn-ea"/>
              </a:rPr>
              <a:t>实现？</a:t>
            </a:r>
            <a:endParaRPr lang="en-US" altLang="zh-CN" sz="2400" dirty="0">
              <a:latin typeface="+mn-ea"/>
            </a:endParaRPr>
          </a:p>
          <a:p>
            <a:pPr marL="800100" lvl="1" indent="-342900">
              <a:lnSpc>
                <a:spcPct val="150000"/>
              </a:lnSpc>
              <a:buFont typeface="Arial" panose="020B0604020202020204" pitchFamily="34" charset="0"/>
              <a:buChar char="•"/>
            </a:pPr>
            <a:r>
              <a:rPr lang="zh-CN" altLang="en-US" sz="2400" dirty="0">
                <a:latin typeface="+mn-ea"/>
              </a:rPr>
              <a:t>接收方通过</a:t>
            </a:r>
            <a:r>
              <a:rPr lang="en-US" altLang="zh-CN" sz="2400" b="1" dirty="0">
                <a:latin typeface="+mn-ea"/>
              </a:rPr>
              <a:t>ACK</a:t>
            </a:r>
            <a:r>
              <a:rPr lang="zh-CN" altLang="en-US" sz="2400" dirty="0">
                <a:latin typeface="+mn-ea"/>
              </a:rPr>
              <a:t>告知最后一个被正确接收的</a:t>
            </a:r>
            <a:r>
              <a:rPr lang="zh-CN" altLang="en-US" sz="2400" dirty="0" smtClean="0">
                <a:latin typeface="+mn-ea"/>
              </a:rPr>
              <a:t>分组</a:t>
            </a:r>
            <a:endParaRPr lang="en-US" altLang="zh-CN" sz="2400" dirty="0" smtClean="0">
              <a:latin typeface="+mn-ea"/>
            </a:endParaRPr>
          </a:p>
          <a:p>
            <a:pPr marL="800100" lvl="1" indent="-342900">
              <a:lnSpc>
                <a:spcPct val="150000"/>
              </a:lnSpc>
              <a:buFont typeface="Arial" panose="020B0604020202020204" pitchFamily="34" charset="0"/>
              <a:buChar char="•"/>
            </a:pPr>
            <a:r>
              <a:rPr lang="zh-CN" altLang="en-US" sz="2400" dirty="0">
                <a:latin typeface="+mn-ea"/>
              </a:rPr>
              <a:t>在</a:t>
            </a:r>
            <a:r>
              <a:rPr lang="en-US" altLang="zh-CN" sz="2400" b="1" dirty="0">
                <a:latin typeface="+mn-ea"/>
              </a:rPr>
              <a:t>ACK</a:t>
            </a:r>
            <a:r>
              <a:rPr lang="zh-CN" altLang="en-US" sz="2400" dirty="0">
                <a:latin typeface="+mn-ea"/>
              </a:rPr>
              <a:t>消息中</a:t>
            </a:r>
            <a:r>
              <a:rPr lang="zh-CN" altLang="en-US" sz="2400" dirty="0">
                <a:solidFill>
                  <a:srgbClr val="FF0000"/>
                </a:solidFill>
                <a:latin typeface="+mn-ea"/>
              </a:rPr>
              <a:t>显式地加入被确认分组的序列</a:t>
            </a:r>
            <a:r>
              <a:rPr lang="zh-CN" altLang="en-US" sz="2400" dirty="0" smtClean="0">
                <a:solidFill>
                  <a:srgbClr val="FF0000"/>
                </a:solidFill>
                <a:latin typeface="+mn-ea"/>
              </a:rPr>
              <a:t>号</a:t>
            </a:r>
            <a:endParaRPr lang="en-US" altLang="zh-CN" sz="2400" dirty="0" smtClean="0">
              <a:solidFill>
                <a:srgbClr val="FF0000"/>
              </a:solidFill>
              <a:latin typeface="+mn-ea"/>
            </a:endParaRPr>
          </a:p>
          <a:p>
            <a:pPr marL="342900" indent="-342900">
              <a:lnSpc>
                <a:spcPct val="150000"/>
              </a:lnSpc>
              <a:buFont typeface="Wingdings" panose="05000000000000000000" pitchFamily="2" charset="2"/>
              <a:buChar char="l"/>
            </a:pPr>
            <a:r>
              <a:rPr lang="zh-CN" altLang="en-US" sz="2400" dirty="0">
                <a:latin typeface="+mn-ea"/>
              </a:rPr>
              <a:t>发送方收到重复</a:t>
            </a:r>
            <a:r>
              <a:rPr lang="en-US" altLang="zh-CN" sz="2400" b="1" dirty="0">
                <a:latin typeface="+mn-ea"/>
              </a:rPr>
              <a:t>ACK</a:t>
            </a:r>
            <a:r>
              <a:rPr lang="zh-CN" altLang="en-US" sz="2400" dirty="0">
                <a:latin typeface="+mn-ea"/>
              </a:rPr>
              <a:t>之后，采取与收到</a:t>
            </a:r>
            <a:r>
              <a:rPr lang="en-US" altLang="zh-CN" sz="2400" b="1" dirty="0">
                <a:latin typeface="+mn-ea"/>
              </a:rPr>
              <a:t>NAK</a:t>
            </a:r>
            <a:r>
              <a:rPr lang="zh-CN" altLang="en-US" sz="2400" dirty="0">
                <a:latin typeface="+mn-ea"/>
              </a:rPr>
              <a:t>消息相同的</a:t>
            </a:r>
            <a:r>
              <a:rPr lang="zh-CN" altLang="en-US" sz="2400" dirty="0" smtClean="0">
                <a:latin typeface="+mn-ea"/>
              </a:rPr>
              <a:t>动作</a:t>
            </a:r>
            <a:endParaRPr lang="en-US" altLang="zh-CN" sz="2400" dirty="0" smtClean="0">
              <a:latin typeface="+mn-ea"/>
            </a:endParaRPr>
          </a:p>
          <a:p>
            <a:pPr marL="800100" lvl="1" indent="-342900">
              <a:lnSpc>
                <a:spcPct val="150000"/>
              </a:lnSpc>
              <a:buFont typeface="Arial" panose="020B0604020202020204" pitchFamily="34" charset="0"/>
              <a:buChar char="•"/>
            </a:pPr>
            <a:r>
              <a:rPr lang="zh-CN" altLang="en-US" sz="2400" dirty="0">
                <a:latin typeface="+mn-ea"/>
              </a:rPr>
              <a:t>重传当前分组</a:t>
            </a:r>
          </a:p>
        </p:txBody>
      </p:sp>
    </p:spTree>
    <p:extLst>
      <p:ext uri="{BB962C8B-B14F-4D97-AF65-F5344CB8AC3E}">
        <p14:creationId xmlns:p14="http://schemas.microsoft.com/office/powerpoint/2010/main" val="31812614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2139372" y="710268"/>
            <a:ext cx="7913257" cy="646331"/>
          </a:xfrm>
          <a:prstGeom prst="rect">
            <a:avLst/>
          </a:prstGeom>
        </p:spPr>
        <p:txBody>
          <a:bodyPr wrap="none">
            <a:spAutoFit/>
          </a:bodyPr>
          <a:lstStyle/>
          <a:p>
            <a:pPr algn="ctr"/>
            <a:r>
              <a:rPr lang="en-US" altLang="zh-CN" sz="3600" b="1" dirty="0">
                <a:solidFill>
                  <a:schemeClr val="accent1"/>
                </a:solidFill>
                <a:cs typeface="+mn-ea"/>
                <a:sym typeface="+mn-lt"/>
              </a:rPr>
              <a:t>rdt2.1: </a:t>
            </a:r>
            <a:r>
              <a:rPr lang="zh-CN" altLang="en-US" sz="3600" b="1" dirty="0">
                <a:solidFill>
                  <a:schemeClr val="accent1"/>
                </a:solidFill>
                <a:cs typeface="+mn-ea"/>
                <a:sym typeface="+mn-lt"/>
              </a:rPr>
              <a:t>发送方</a:t>
            </a:r>
            <a:r>
              <a:rPr lang="zh-CN" altLang="en-US" sz="3600" b="1" dirty="0" smtClean="0">
                <a:solidFill>
                  <a:schemeClr val="accent1"/>
                </a:solidFill>
                <a:cs typeface="+mn-ea"/>
                <a:sym typeface="+mn-lt"/>
              </a:rPr>
              <a:t>处理</a:t>
            </a:r>
            <a:r>
              <a:rPr lang="zh-CN" altLang="en-US" sz="3600" b="1" dirty="0">
                <a:solidFill>
                  <a:schemeClr val="accent1"/>
                </a:solidFill>
                <a:cs typeface="+mn-ea"/>
                <a:sym typeface="+mn-lt"/>
              </a:rPr>
              <a:t>破坏</a:t>
            </a:r>
            <a:r>
              <a:rPr lang="zh-CN" altLang="en-US" sz="3600" b="1" dirty="0" smtClean="0">
                <a:solidFill>
                  <a:schemeClr val="accent1"/>
                </a:solidFill>
                <a:cs typeface="+mn-ea"/>
                <a:sym typeface="+mn-lt"/>
              </a:rPr>
              <a:t>的 </a:t>
            </a:r>
            <a:r>
              <a:rPr lang="en-US" altLang="zh-CN" sz="3600" b="1" dirty="0">
                <a:solidFill>
                  <a:schemeClr val="accent1"/>
                </a:solidFill>
                <a:cs typeface="+mn-ea"/>
                <a:sym typeface="+mn-lt"/>
              </a:rPr>
              <a:t>ACK/NAKs</a:t>
            </a:r>
          </a:p>
        </p:txBody>
      </p:sp>
      <p:grpSp>
        <p:nvGrpSpPr>
          <p:cNvPr id="2" name="组合 1">
            <a:extLst>
              <a:ext uri="{FF2B5EF4-FFF2-40B4-BE49-F238E27FC236}">
                <a16:creationId xmlns:a16="http://schemas.microsoft.com/office/drawing/2014/main" id="{623FE13C-D21E-46C1-A91A-C0C32DDCCCF0}"/>
              </a:ext>
            </a:extLst>
          </p:cNvPr>
          <p:cNvGrpSpPr/>
          <p:nvPr/>
        </p:nvGrpSpPr>
        <p:grpSpPr>
          <a:xfrm>
            <a:off x="1889125" y="1377950"/>
            <a:ext cx="8902700" cy="5211763"/>
            <a:chOff x="1889125" y="1162050"/>
            <a:chExt cx="8902700" cy="5211763"/>
          </a:xfrm>
        </p:grpSpPr>
        <p:sp>
          <p:nvSpPr>
            <p:cNvPr id="9" name="Oval 3"/>
            <p:cNvSpPr>
              <a:spLocks noChangeArrowheads="1"/>
            </p:cNvSpPr>
            <p:nvPr/>
          </p:nvSpPr>
          <p:spPr bwMode="auto">
            <a:xfrm>
              <a:off x="4292600" y="2365375"/>
              <a:ext cx="979488" cy="974725"/>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0" name="Rectangle 4"/>
            <p:cNvSpPr>
              <a:spLocks noChangeArrowheads="1"/>
            </p:cNvSpPr>
            <p:nvPr/>
          </p:nvSpPr>
          <p:spPr bwMode="auto">
            <a:xfrm>
              <a:off x="4238625" y="2471738"/>
              <a:ext cx="117792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400" b="1">
                  <a:latin typeface="Arial" panose="020B0604020202020204" pitchFamily="34" charset="0"/>
                  <a:ea typeface="宋体" panose="02010600030101010101" pitchFamily="2" charset="-122"/>
                </a:rPr>
                <a:t>等待来自</a:t>
              </a:r>
            </a:p>
            <a:p>
              <a:pPr algn="ctr">
                <a:spcBef>
                  <a:spcPct val="0"/>
                </a:spcBef>
                <a:buFontTx/>
                <a:buNone/>
              </a:pPr>
              <a:r>
                <a:rPr lang="zh-CN" altLang="en-US" sz="1400" b="1">
                  <a:latin typeface="Arial" panose="020B0604020202020204" pitchFamily="34" charset="0"/>
                  <a:ea typeface="宋体" panose="02010600030101010101" pitchFamily="2" charset="-122"/>
                </a:rPr>
                <a:t>上层的</a:t>
              </a:r>
            </a:p>
            <a:p>
              <a:pPr algn="ctr">
                <a:spcBef>
                  <a:spcPct val="0"/>
                </a:spcBef>
                <a:buFontTx/>
                <a:buNone/>
              </a:pPr>
              <a:r>
                <a:rPr lang="zh-CN" altLang="en-US" sz="1400" b="1">
                  <a:latin typeface="Arial" panose="020B0604020202020204" pitchFamily="34" charset="0"/>
                  <a:ea typeface="宋体" panose="02010600030101010101" pitchFamily="2" charset="-122"/>
                </a:rPr>
                <a:t>调用</a:t>
              </a:r>
              <a:r>
                <a:rPr lang="en-US" altLang="zh-CN" sz="1400" b="1">
                  <a:latin typeface="Arial" panose="020B0604020202020204" pitchFamily="34" charset="0"/>
                  <a:ea typeface="宋体" panose="02010600030101010101" pitchFamily="2" charset="-122"/>
                </a:rPr>
                <a:t>0</a:t>
              </a:r>
            </a:p>
          </p:txBody>
        </p:sp>
        <p:sp>
          <p:nvSpPr>
            <p:cNvPr id="11" name="Rectangle 5"/>
            <p:cNvSpPr>
              <a:spLocks noChangeArrowheads="1"/>
            </p:cNvSpPr>
            <p:nvPr/>
          </p:nvSpPr>
          <p:spPr bwMode="auto">
            <a:xfrm>
              <a:off x="4572000" y="1524000"/>
              <a:ext cx="39862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sndpkt = make_pkt(0, data, checksum)</a:t>
              </a:r>
            </a:p>
            <a:p>
              <a:pPr>
                <a:spcBef>
                  <a:spcPct val="0"/>
                </a:spcBef>
                <a:buFontTx/>
                <a:buNone/>
              </a:pPr>
              <a:r>
                <a:rPr lang="en-US" altLang="zh-CN" sz="1600" b="1">
                  <a:latin typeface="Arial" panose="020B0604020202020204" pitchFamily="34" charset="0"/>
                  <a:ea typeface="宋体" panose="02010600030101010101" pitchFamily="2" charset="-122"/>
                </a:rPr>
                <a:t>udt_send(sndpkt)</a:t>
              </a:r>
            </a:p>
          </p:txBody>
        </p:sp>
        <p:sp>
          <p:nvSpPr>
            <p:cNvPr id="12" name="Rectangle 6"/>
            <p:cNvSpPr>
              <a:spLocks noChangeArrowheads="1"/>
            </p:cNvSpPr>
            <p:nvPr/>
          </p:nvSpPr>
          <p:spPr bwMode="auto">
            <a:xfrm>
              <a:off x="4587875" y="1162050"/>
              <a:ext cx="227806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err="1">
                  <a:latin typeface="Arial" panose="020B0604020202020204" pitchFamily="34" charset="0"/>
                  <a:ea typeface="宋体" panose="02010600030101010101" pitchFamily="2" charset="-122"/>
                </a:rPr>
                <a:t>rdt_send</a:t>
              </a:r>
              <a:r>
                <a:rPr lang="en-US" altLang="zh-CN" sz="1600" b="1" dirty="0">
                  <a:latin typeface="Arial" panose="020B0604020202020204" pitchFamily="34" charset="0"/>
                  <a:ea typeface="宋体" panose="02010600030101010101" pitchFamily="2" charset="-122"/>
                </a:rPr>
                <a:t>(data)</a:t>
              </a:r>
            </a:p>
          </p:txBody>
        </p:sp>
        <p:sp>
          <p:nvSpPr>
            <p:cNvPr id="13" name="Line 7"/>
            <p:cNvSpPr>
              <a:spLocks noChangeShapeType="1"/>
            </p:cNvSpPr>
            <p:nvPr/>
          </p:nvSpPr>
          <p:spPr bwMode="auto">
            <a:xfrm>
              <a:off x="4713288" y="1584325"/>
              <a:ext cx="2952750" cy="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 name="Line 8"/>
            <p:cNvSpPr>
              <a:spLocks noChangeShapeType="1"/>
            </p:cNvSpPr>
            <p:nvPr/>
          </p:nvSpPr>
          <p:spPr bwMode="auto">
            <a:xfrm>
              <a:off x="3998913" y="2316163"/>
              <a:ext cx="407987" cy="222250"/>
            </a:xfrm>
            <a:prstGeom prst="line">
              <a:avLst/>
            </a:prstGeom>
            <a:noFill/>
            <a:ln w="57150">
              <a:solidFill>
                <a:schemeClr val="tx1"/>
              </a:solidFill>
              <a:prstDash val="dash"/>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5" name="Freeform 9"/>
            <p:cNvSpPr>
              <a:spLocks/>
            </p:cNvSpPr>
            <p:nvPr/>
          </p:nvSpPr>
          <p:spPr bwMode="auto">
            <a:xfrm>
              <a:off x="3937000" y="5003800"/>
              <a:ext cx="442913" cy="576263"/>
            </a:xfrm>
            <a:custGeom>
              <a:avLst/>
              <a:gdLst>
                <a:gd name="T0" fmla="*/ 2147483646 w 279"/>
                <a:gd name="T1" fmla="*/ 2147483646 h 363"/>
                <a:gd name="T2" fmla="*/ 2147483646 w 279"/>
                <a:gd name="T3" fmla="*/ 2147483646 h 363"/>
                <a:gd name="T4" fmla="*/ 2147483646 w 279"/>
                <a:gd name="T5" fmla="*/ 2147483646 h 363"/>
                <a:gd name="T6" fmla="*/ 2147483646 w 279"/>
                <a:gd name="T7" fmla="*/ 2147483646 h 363"/>
                <a:gd name="T8" fmla="*/ 2147483646 w 279"/>
                <a:gd name="T9" fmla="*/ 2147483646 h 363"/>
                <a:gd name="T10" fmla="*/ 2147483646 w 279"/>
                <a:gd name="T11" fmla="*/ 2147483646 h 363"/>
                <a:gd name="T12" fmla="*/ 2147483646 w 279"/>
                <a:gd name="T13" fmla="*/ 2147483646 h 363"/>
                <a:gd name="T14" fmla="*/ 2147483646 w 279"/>
                <a:gd name="T15" fmla="*/ 2147483646 h 363"/>
                <a:gd name="T16" fmla="*/ 2147483646 w 279"/>
                <a:gd name="T17" fmla="*/ 2147483646 h 363"/>
                <a:gd name="T18" fmla="*/ 2147483646 w 279"/>
                <a:gd name="T19" fmla="*/ 2147483646 h 363"/>
                <a:gd name="T20" fmla="*/ 2147483646 w 279"/>
                <a:gd name="T21" fmla="*/ 2147483646 h 363"/>
                <a:gd name="T22" fmla="*/ 2147483646 w 279"/>
                <a:gd name="T23" fmla="*/ 2147483646 h 363"/>
                <a:gd name="T24" fmla="*/ 2147483646 w 279"/>
                <a:gd name="T25" fmla="*/ 2147483646 h 363"/>
                <a:gd name="T26" fmla="*/ 2147483646 w 279"/>
                <a:gd name="T27" fmla="*/ 2147483646 h 363"/>
                <a:gd name="T28" fmla="*/ 2147483646 w 279"/>
                <a:gd name="T29" fmla="*/ 2147483646 h 363"/>
                <a:gd name="T30" fmla="*/ 2147483646 w 279"/>
                <a:gd name="T31" fmla="*/ 2147483646 h 363"/>
                <a:gd name="T32" fmla="*/ 2147483646 w 279"/>
                <a:gd name="T33" fmla="*/ 2147483646 h 363"/>
                <a:gd name="T34" fmla="*/ 2147483646 w 279"/>
                <a:gd name="T35" fmla="*/ 2147483646 h 363"/>
                <a:gd name="T36" fmla="*/ 2147483646 w 279"/>
                <a:gd name="T37" fmla="*/ 2147483646 h 363"/>
                <a:gd name="T38" fmla="*/ 2147483646 w 279"/>
                <a:gd name="T39" fmla="*/ 2147483646 h 363"/>
                <a:gd name="T40" fmla="*/ 2147483646 w 279"/>
                <a:gd name="T41" fmla="*/ 2147483646 h 363"/>
                <a:gd name="T42" fmla="*/ 0 w 279"/>
                <a:gd name="T43" fmla="*/ 2147483646 h 363"/>
                <a:gd name="T44" fmla="*/ 2147483646 w 279"/>
                <a:gd name="T45" fmla="*/ 2147483646 h 363"/>
                <a:gd name="T46" fmla="*/ 2147483646 w 279"/>
                <a:gd name="T47" fmla="*/ 2147483646 h 363"/>
                <a:gd name="T48" fmla="*/ 2147483646 w 279"/>
                <a:gd name="T49" fmla="*/ 2147483646 h 363"/>
                <a:gd name="T50" fmla="*/ 2147483646 w 279"/>
                <a:gd name="T51" fmla="*/ 2147483646 h 363"/>
                <a:gd name="T52" fmla="*/ 2147483646 w 279"/>
                <a:gd name="T53" fmla="*/ 2147483646 h 363"/>
                <a:gd name="T54" fmla="*/ 2147483646 w 279"/>
                <a:gd name="T55" fmla="*/ 2147483646 h 363"/>
                <a:gd name="T56" fmla="*/ 2147483646 w 279"/>
                <a:gd name="T57" fmla="*/ 2147483646 h 363"/>
                <a:gd name="T58" fmla="*/ 2147483646 w 279"/>
                <a:gd name="T59" fmla="*/ 2147483646 h 363"/>
                <a:gd name="T60" fmla="*/ 2147483646 w 279"/>
                <a:gd name="T61" fmla="*/ 0 h 363"/>
                <a:gd name="T62" fmla="*/ 2147483646 w 279"/>
                <a:gd name="T63" fmla="*/ 2147483646 h 363"/>
                <a:gd name="T64" fmla="*/ 2147483646 w 279"/>
                <a:gd name="T65" fmla="*/ 2147483646 h 3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9"/>
                <a:gd name="T100" fmla="*/ 0 h 363"/>
                <a:gd name="T101" fmla="*/ 279 w 279"/>
                <a:gd name="T102" fmla="*/ 363 h 3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9" h="363">
                  <a:moveTo>
                    <a:pt x="278" y="291"/>
                  </a:moveTo>
                  <a:lnTo>
                    <a:pt x="260" y="315"/>
                  </a:lnTo>
                  <a:lnTo>
                    <a:pt x="243" y="333"/>
                  </a:lnTo>
                  <a:lnTo>
                    <a:pt x="224" y="347"/>
                  </a:lnTo>
                  <a:lnTo>
                    <a:pt x="206" y="356"/>
                  </a:lnTo>
                  <a:lnTo>
                    <a:pt x="188" y="361"/>
                  </a:lnTo>
                  <a:lnTo>
                    <a:pt x="169" y="362"/>
                  </a:lnTo>
                  <a:lnTo>
                    <a:pt x="152" y="359"/>
                  </a:lnTo>
                  <a:lnTo>
                    <a:pt x="134" y="354"/>
                  </a:lnTo>
                  <a:lnTo>
                    <a:pt x="117" y="345"/>
                  </a:lnTo>
                  <a:lnTo>
                    <a:pt x="101" y="333"/>
                  </a:lnTo>
                  <a:lnTo>
                    <a:pt x="85" y="320"/>
                  </a:lnTo>
                  <a:lnTo>
                    <a:pt x="70" y="303"/>
                  </a:lnTo>
                  <a:lnTo>
                    <a:pt x="56" y="286"/>
                  </a:lnTo>
                  <a:lnTo>
                    <a:pt x="44" y="267"/>
                  </a:lnTo>
                  <a:lnTo>
                    <a:pt x="33" y="246"/>
                  </a:lnTo>
                  <a:lnTo>
                    <a:pt x="23" y="225"/>
                  </a:lnTo>
                  <a:lnTo>
                    <a:pt x="15" y="203"/>
                  </a:lnTo>
                  <a:lnTo>
                    <a:pt x="8" y="181"/>
                  </a:lnTo>
                  <a:lnTo>
                    <a:pt x="4" y="158"/>
                  </a:lnTo>
                  <a:lnTo>
                    <a:pt x="1" y="136"/>
                  </a:lnTo>
                  <a:lnTo>
                    <a:pt x="0" y="115"/>
                  </a:lnTo>
                  <a:lnTo>
                    <a:pt x="2" y="95"/>
                  </a:lnTo>
                  <a:lnTo>
                    <a:pt x="6" y="76"/>
                  </a:lnTo>
                  <a:lnTo>
                    <a:pt x="12" y="58"/>
                  </a:lnTo>
                  <a:lnTo>
                    <a:pt x="21" y="42"/>
                  </a:lnTo>
                  <a:lnTo>
                    <a:pt x="33" y="28"/>
                  </a:lnTo>
                  <a:lnTo>
                    <a:pt x="48" y="16"/>
                  </a:lnTo>
                  <a:lnTo>
                    <a:pt x="66" y="8"/>
                  </a:lnTo>
                  <a:lnTo>
                    <a:pt x="87" y="2"/>
                  </a:lnTo>
                  <a:lnTo>
                    <a:pt x="111" y="0"/>
                  </a:lnTo>
                  <a:lnTo>
                    <a:pt x="138" y="1"/>
                  </a:lnTo>
                  <a:lnTo>
                    <a:pt x="169" y="6"/>
                  </a:lnTo>
                </a:path>
              </a:pathLst>
            </a:custGeom>
            <a:noFill/>
            <a:ln w="5715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6" name="Group 12"/>
            <p:cNvGrpSpPr>
              <a:grpSpLocks/>
            </p:cNvGrpSpPr>
            <p:nvPr/>
          </p:nvGrpSpPr>
          <p:grpSpPr bwMode="auto">
            <a:xfrm>
              <a:off x="6273800" y="2305050"/>
              <a:ext cx="1176338" cy="1008063"/>
              <a:chOff x="2906" y="1517"/>
              <a:chExt cx="741" cy="635"/>
            </a:xfrm>
          </p:grpSpPr>
          <p:sp>
            <p:nvSpPr>
              <p:cNvPr id="17" name="Oval 10"/>
              <p:cNvSpPr>
                <a:spLocks noChangeArrowheads="1"/>
              </p:cNvSpPr>
              <p:nvPr/>
            </p:nvSpPr>
            <p:spPr bwMode="auto">
              <a:xfrm>
                <a:off x="2955" y="1517"/>
                <a:ext cx="641" cy="635"/>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8" name="Rectangle 11"/>
              <p:cNvSpPr>
                <a:spLocks noChangeArrowheads="1"/>
              </p:cNvSpPr>
              <p:nvPr/>
            </p:nvSpPr>
            <p:spPr bwMode="auto">
              <a:xfrm>
                <a:off x="2906" y="1564"/>
                <a:ext cx="741"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400" b="1">
                    <a:latin typeface="Arial" panose="020B0604020202020204" pitchFamily="34" charset="0"/>
                    <a:ea typeface="宋体" panose="02010600030101010101" pitchFamily="2" charset="-122"/>
                  </a:rPr>
                  <a:t>等待 </a:t>
                </a:r>
              </a:p>
              <a:p>
                <a:pPr algn="ctr">
                  <a:spcBef>
                    <a:spcPct val="0"/>
                  </a:spcBef>
                  <a:buFontTx/>
                  <a:buNone/>
                </a:pPr>
                <a:r>
                  <a:rPr lang="en-US" altLang="zh-CN" sz="1400" b="1">
                    <a:latin typeface="Arial" panose="020B0604020202020204" pitchFamily="34" charset="0"/>
                    <a:ea typeface="宋体" panose="02010600030101010101" pitchFamily="2" charset="-122"/>
                  </a:rPr>
                  <a:t>ACK </a:t>
                </a:r>
                <a:r>
                  <a:rPr lang="zh-CN" altLang="en-US" sz="1400" b="1">
                    <a:latin typeface="Arial" panose="020B0604020202020204" pitchFamily="34" charset="0"/>
                    <a:ea typeface="宋体" panose="02010600030101010101" pitchFamily="2" charset="-122"/>
                  </a:rPr>
                  <a:t>或 </a:t>
                </a:r>
                <a:r>
                  <a:rPr lang="en-US" altLang="zh-CN" sz="1400" b="1">
                    <a:latin typeface="Arial" panose="020B0604020202020204" pitchFamily="34" charset="0"/>
                    <a:ea typeface="宋体" panose="02010600030101010101" pitchFamily="2" charset="-122"/>
                  </a:rPr>
                  <a:t>NAK 0</a:t>
                </a:r>
              </a:p>
            </p:txBody>
          </p:sp>
        </p:grpSp>
        <p:sp>
          <p:nvSpPr>
            <p:cNvPr id="19" name="Freeform 13"/>
            <p:cNvSpPr>
              <a:spLocks/>
            </p:cNvSpPr>
            <p:nvPr/>
          </p:nvSpPr>
          <p:spPr bwMode="auto">
            <a:xfrm>
              <a:off x="4897438" y="2236788"/>
              <a:ext cx="1601787" cy="187325"/>
            </a:xfrm>
            <a:custGeom>
              <a:avLst/>
              <a:gdLst>
                <a:gd name="T0" fmla="*/ 0 w 1009"/>
                <a:gd name="T1" fmla="*/ 2147483646 h 118"/>
                <a:gd name="T2" fmla="*/ 2147483646 w 1009"/>
                <a:gd name="T3" fmla="*/ 2147483646 h 118"/>
                <a:gd name="T4" fmla="*/ 2147483646 w 1009"/>
                <a:gd name="T5" fmla="*/ 2147483646 h 118"/>
                <a:gd name="T6" fmla="*/ 2147483646 w 1009"/>
                <a:gd name="T7" fmla="*/ 2147483646 h 118"/>
                <a:gd name="T8" fmla="*/ 2147483646 w 1009"/>
                <a:gd name="T9" fmla="*/ 2147483646 h 118"/>
                <a:gd name="T10" fmla="*/ 2147483646 w 1009"/>
                <a:gd name="T11" fmla="*/ 2147483646 h 118"/>
                <a:gd name="T12" fmla="*/ 2147483646 w 1009"/>
                <a:gd name="T13" fmla="*/ 2147483646 h 118"/>
                <a:gd name="T14" fmla="*/ 2147483646 w 1009"/>
                <a:gd name="T15" fmla="*/ 2147483646 h 118"/>
                <a:gd name="T16" fmla="*/ 2147483646 w 1009"/>
                <a:gd name="T17" fmla="*/ 2147483646 h 118"/>
                <a:gd name="T18" fmla="*/ 2147483646 w 1009"/>
                <a:gd name="T19" fmla="*/ 2147483646 h 118"/>
                <a:gd name="T20" fmla="*/ 2147483646 w 1009"/>
                <a:gd name="T21" fmla="*/ 2147483646 h 118"/>
                <a:gd name="T22" fmla="*/ 2147483646 w 1009"/>
                <a:gd name="T23" fmla="*/ 2147483646 h 118"/>
                <a:gd name="T24" fmla="*/ 2147483646 w 1009"/>
                <a:gd name="T25" fmla="*/ 2147483646 h 118"/>
                <a:gd name="T26" fmla="*/ 2147483646 w 1009"/>
                <a:gd name="T27" fmla="*/ 0 h 118"/>
                <a:gd name="T28" fmla="*/ 2147483646 w 1009"/>
                <a:gd name="T29" fmla="*/ 2147483646 h 118"/>
                <a:gd name="T30" fmla="*/ 2147483646 w 1009"/>
                <a:gd name="T31" fmla="*/ 2147483646 h 118"/>
                <a:gd name="T32" fmla="*/ 2147483646 w 1009"/>
                <a:gd name="T33" fmla="*/ 2147483646 h 118"/>
                <a:gd name="T34" fmla="*/ 2147483646 w 1009"/>
                <a:gd name="T35" fmla="*/ 2147483646 h 118"/>
                <a:gd name="T36" fmla="*/ 2147483646 w 1009"/>
                <a:gd name="T37" fmla="*/ 2147483646 h 118"/>
                <a:gd name="T38" fmla="*/ 2147483646 w 1009"/>
                <a:gd name="T39" fmla="*/ 2147483646 h 118"/>
                <a:gd name="T40" fmla="*/ 2147483646 w 1009"/>
                <a:gd name="T41" fmla="*/ 2147483646 h 118"/>
                <a:gd name="T42" fmla="*/ 2147483646 w 1009"/>
                <a:gd name="T43" fmla="*/ 2147483646 h 118"/>
                <a:gd name="T44" fmla="*/ 2147483646 w 1009"/>
                <a:gd name="T45" fmla="*/ 2147483646 h 118"/>
                <a:gd name="T46" fmla="*/ 2147483646 w 1009"/>
                <a:gd name="T47" fmla="*/ 2147483646 h 118"/>
                <a:gd name="T48" fmla="*/ 2147483646 w 1009"/>
                <a:gd name="T49" fmla="*/ 2147483646 h 118"/>
                <a:gd name="T50" fmla="*/ 2147483646 w 1009"/>
                <a:gd name="T51" fmla="*/ 2147483646 h 118"/>
                <a:gd name="T52" fmla="*/ 2147483646 w 1009"/>
                <a:gd name="T53" fmla="*/ 2147483646 h 11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09"/>
                <a:gd name="T82" fmla="*/ 0 h 118"/>
                <a:gd name="T83" fmla="*/ 1009 w 1009"/>
                <a:gd name="T84" fmla="*/ 118 h 11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09" h="118">
                  <a:moveTo>
                    <a:pt x="0" y="117"/>
                  </a:moveTo>
                  <a:lnTo>
                    <a:pt x="5" y="103"/>
                  </a:lnTo>
                  <a:lnTo>
                    <a:pt x="15" y="89"/>
                  </a:lnTo>
                  <a:lnTo>
                    <a:pt x="30" y="76"/>
                  </a:lnTo>
                  <a:lnTo>
                    <a:pt x="50" y="65"/>
                  </a:lnTo>
                  <a:lnTo>
                    <a:pt x="73" y="54"/>
                  </a:lnTo>
                  <a:lnTo>
                    <a:pt x="101" y="44"/>
                  </a:lnTo>
                  <a:lnTo>
                    <a:pt x="132" y="36"/>
                  </a:lnTo>
                  <a:lnTo>
                    <a:pt x="167" y="28"/>
                  </a:lnTo>
                  <a:lnTo>
                    <a:pt x="204" y="21"/>
                  </a:lnTo>
                  <a:lnTo>
                    <a:pt x="244" y="15"/>
                  </a:lnTo>
                  <a:lnTo>
                    <a:pt x="329" y="7"/>
                  </a:lnTo>
                  <a:lnTo>
                    <a:pt x="419" y="1"/>
                  </a:lnTo>
                  <a:lnTo>
                    <a:pt x="512" y="0"/>
                  </a:lnTo>
                  <a:lnTo>
                    <a:pt x="605" y="2"/>
                  </a:lnTo>
                  <a:lnTo>
                    <a:pt x="695" y="8"/>
                  </a:lnTo>
                  <a:lnTo>
                    <a:pt x="779" y="17"/>
                  </a:lnTo>
                  <a:lnTo>
                    <a:pt x="818" y="23"/>
                  </a:lnTo>
                  <a:lnTo>
                    <a:pt x="854" y="30"/>
                  </a:lnTo>
                  <a:lnTo>
                    <a:pt x="887" y="38"/>
                  </a:lnTo>
                  <a:lnTo>
                    <a:pt x="917" y="47"/>
                  </a:lnTo>
                  <a:lnTo>
                    <a:pt x="943" y="57"/>
                  </a:lnTo>
                  <a:lnTo>
                    <a:pt x="966" y="67"/>
                  </a:lnTo>
                  <a:lnTo>
                    <a:pt x="984" y="78"/>
                  </a:lnTo>
                  <a:lnTo>
                    <a:pt x="997" y="90"/>
                  </a:lnTo>
                  <a:lnTo>
                    <a:pt x="1006" y="103"/>
                  </a:lnTo>
                  <a:lnTo>
                    <a:pt x="1008" y="117"/>
                  </a:lnTo>
                </a:path>
              </a:pathLst>
            </a:custGeom>
            <a:noFill/>
            <a:ln w="5715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 name="Freeform 14"/>
            <p:cNvSpPr>
              <a:spLocks/>
            </p:cNvSpPr>
            <p:nvPr/>
          </p:nvSpPr>
          <p:spPr bwMode="auto">
            <a:xfrm>
              <a:off x="7154863" y="2328863"/>
              <a:ext cx="461962" cy="528637"/>
            </a:xfrm>
            <a:custGeom>
              <a:avLst/>
              <a:gdLst>
                <a:gd name="T0" fmla="*/ 0 w 291"/>
                <a:gd name="T1" fmla="*/ 2147483646 h 333"/>
                <a:gd name="T2" fmla="*/ 2147483646 w 291"/>
                <a:gd name="T3" fmla="*/ 2147483646 h 333"/>
                <a:gd name="T4" fmla="*/ 2147483646 w 291"/>
                <a:gd name="T5" fmla="*/ 2147483646 h 333"/>
                <a:gd name="T6" fmla="*/ 2147483646 w 291"/>
                <a:gd name="T7" fmla="*/ 2147483646 h 333"/>
                <a:gd name="T8" fmla="*/ 2147483646 w 291"/>
                <a:gd name="T9" fmla="*/ 2147483646 h 333"/>
                <a:gd name="T10" fmla="*/ 2147483646 w 291"/>
                <a:gd name="T11" fmla="*/ 2147483646 h 333"/>
                <a:gd name="T12" fmla="*/ 2147483646 w 291"/>
                <a:gd name="T13" fmla="*/ 0 h 333"/>
                <a:gd name="T14" fmla="*/ 2147483646 w 291"/>
                <a:gd name="T15" fmla="*/ 2147483646 h 333"/>
                <a:gd name="T16" fmla="*/ 2147483646 w 291"/>
                <a:gd name="T17" fmla="*/ 2147483646 h 333"/>
                <a:gd name="T18" fmla="*/ 2147483646 w 291"/>
                <a:gd name="T19" fmla="*/ 2147483646 h 333"/>
                <a:gd name="T20" fmla="*/ 2147483646 w 291"/>
                <a:gd name="T21" fmla="*/ 2147483646 h 333"/>
                <a:gd name="T22" fmla="*/ 2147483646 w 291"/>
                <a:gd name="T23" fmla="*/ 2147483646 h 333"/>
                <a:gd name="T24" fmla="*/ 2147483646 w 291"/>
                <a:gd name="T25" fmla="*/ 2147483646 h 333"/>
                <a:gd name="T26" fmla="*/ 2147483646 w 291"/>
                <a:gd name="T27" fmla="*/ 2147483646 h 333"/>
                <a:gd name="T28" fmla="*/ 2147483646 w 291"/>
                <a:gd name="T29" fmla="*/ 2147483646 h 333"/>
                <a:gd name="T30" fmla="*/ 2147483646 w 291"/>
                <a:gd name="T31" fmla="*/ 2147483646 h 333"/>
                <a:gd name="T32" fmla="*/ 2147483646 w 291"/>
                <a:gd name="T33" fmla="*/ 2147483646 h 333"/>
                <a:gd name="T34" fmla="*/ 2147483646 w 291"/>
                <a:gd name="T35" fmla="*/ 2147483646 h 333"/>
                <a:gd name="T36" fmla="*/ 2147483646 w 291"/>
                <a:gd name="T37" fmla="*/ 2147483646 h 333"/>
                <a:gd name="T38" fmla="*/ 2147483646 w 291"/>
                <a:gd name="T39" fmla="*/ 2147483646 h 333"/>
                <a:gd name="T40" fmla="*/ 2147483646 w 291"/>
                <a:gd name="T41" fmla="*/ 2147483646 h 333"/>
                <a:gd name="T42" fmla="*/ 2147483646 w 291"/>
                <a:gd name="T43" fmla="*/ 2147483646 h 333"/>
                <a:gd name="T44" fmla="*/ 2147483646 w 291"/>
                <a:gd name="T45" fmla="*/ 2147483646 h 333"/>
                <a:gd name="T46" fmla="*/ 2147483646 w 291"/>
                <a:gd name="T47" fmla="*/ 2147483646 h 333"/>
                <a:gd name="T48" fmla="*/ 2147483646 w 291"/>
                <a:gd name="T49" fmla="*/ 2147483646 h 333"/>
                <a:gd name="T50" fmla="*/ 2147483646 w 291"/>
                <a:gd name="T51" fmla="*/ 2147483646 h 333"/>
                <a:gd name="T52" fmla="*/ 2147483646 w 291"/>
                <a:gd name="T53" fmla="*/ 2147483646 h 333"/>
                <a:gd name="T54" fmla="*/ 2147483646 w 291"/>
                <a:gd name="T55" fmla="*/ 2147483646 h 333"/>
                <a:gd name="T56" fmla="*/ 2147483646 w 291"/>
                <a:gd name="T57" fmla="*/ 2147483646 h 333"/>
                <a:gd name="T58" fmla="*/ 2147483646 w 291"/>
                <a:gd name="T59" fmla="*/ 2147483646 h 333"/>
                <a:gd name="T60" fmla="*/ 2147483646 w 291"/>
                <a:gd name="T61" fmla="*/ 2147483646 h 333"/>
                <a:gd name="T62" fmla="*/ 2147483646 w 291"/>
                <a:gd name="T63" fmla="*/ 2147483646 h 3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1"/>
                <a:gd name="T97" fmla="*/ 0 h 333"/>
                <a:gd name="T98" fmla="*/ 291 w 291"/>
                <a:gd name="T99" fmla="*/ 333 h 33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1" h="333">
                  <a:moveTo>
                    <a:pt x="0" y="50"/>
                  </a:moveTo>
                  <a:lnTo>
                    <a:pt x="22" y="33"/>
                  </a:lnTo>
                  <a:lnTo>
                    <a:pt x="45" y="20"/>
                  </a:lnTo>
                  <a:lnTo>
                    <a:pt x="66" y="10"/>
                  </a:lnTo>
                  <a:lnTo>
                    <a:pt x="88" y="4"/>
                  </a:lnTo>
                  <a:lnTo>
                    <a:pt x="108" y="1"/>
                  </a:lnTo>
                  <a:lnTo>
                    <a:pt x="128" y="0"/>
                  </a:lnTo>
                  <a:lnTo>
                    <a:pt x="148" y="2"/>
                  </a:lnTo>
                  <a:lnTo>
                    <a:pt x="166" y="7"/>
                  </a:lnTo>
                  <a:lnTo>
                    <a:pt x="184" y="14"/>
                  </a:lnTo>
                  <a:lnTo>
                    <a:pt x="201" y="22"/>
                  </a:lnTo>
                  <a:lnTo>
                    <a:pt x="216" y="33"/>
                  </a:lnTo>
                  <a:lnTo>
                    <a:pt x="230" y="45"/>
                  </a:lnTo>
                  <a:lnTo>
                    <a:pt x="255" y="74"/>
                  </a:lnTo>
                  <a:lnTo>
                    <a:pt x="265" y="90"/>
                  </a:lnTo>
                  <a:lnTo>
                    <a:pt x="273" y="107"/>
                  </a:lnTo>
                  <a:lnTo>
                    <a:pt x="280" y="125"/>
                  </a:lnTo>
                  <a:lnTo>
                    <a:pt x="285" y="143"/>
                  </a:lnTo>
                  <a:lnTo>
                    <a:pt x="289" y="161"/>
                  </a:lnTo>
                  <a:lnTo>
                    <a:pt x="290" y="179"/>
                  </a:lnTo>
                  <a:lnTo>
                    <a:pt x="289" y="197"/>
                  </a:lnTo>
                  <a:lnTo>
                    <a:pt x="286" y="215"/>
                  </a:lnTo>
                  <a:lnTo>
                    <a:pt x="281" y="232"/>
                  </a:lnTo>
                  <a:lnTo>
                    <a:pt x="273" y="249"/>
                  </a:lnTo>
                  <a:lnTo>
                    <a:pt x="263" y="265"/>
                  </a:lnTo>
                  <a:lnTo>
                    <a:pt x="251" y="279"/>
                  </a:lnTo>
                  <a:lnTo>
                    <a:pt x="236" y="292"/>
                  </a:lnTo>
                  <a:lnTo>
                    <a:pt x="218" y="304"/>
                  </a:lnTo>
                  <a:lnTo>
                    <a:pt x="197" y="314"/>
                  </a:lnTo>
                  <a:lnTo>
                    <a:pt x="174" y="322"/>
                  </a:lnTo>
                  <a:lnTo>
                    <a:pt x="147" y="328"/>
                  </a:lnTo>
                  <a:lnTo>
                    <a:pt x="118" y="332"/>
                  </a:lnTo>
                </a:path>
              </a:pathLst>
            </a:custGeom>
            <a:noFill/>
            <a:ln w="5715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Line 17"/>
            <p:cNvSpPr>
              <a:spLocks noChangeShapeType="1"/>
            </p:cNvSpPr>
            <p:nvPr/>
          </p:nvSpPr>
          <p:spPr bwMode="auto">
            <a:xfrm>
              <a:off x="7723188" y="2920216"/>
              <a:ext cx="1547812" cy="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 name="Freeform 18"/>
            <p:cNvSpPr>
              <a:spLocks/>
            </p:cNvSpPr>
            <p:nvPr/>
          </p:nvSpPr>
          <p:spPr bwMode="auto">
            <a:xfrm>
              <a:off x="4229100" y="3079750"/>
              <a:ext cx="100013" cy="1470025"/>
            </a:xfrm>
            <a:custGeom>
              <a:avLst/>
              <a:gdLst>
                <a:gd name="T0" fmla="*/ 2147483646 w 63"/>
                <a:gd name="T1" fmla="*/ 2147483646 h 926"/>
                <a:gd name="T2" fmla="*/ 2147483646 w 63"/>
                <a:gd name="T3" fmla="*/ 2147483646 h 926"/>
                <a:gd name="T4" fmla="*/ 2147483646 w 63"/>
                <a:gd name="T5" fmla="*/ 2147483646 h 926"/>
                <a:gd name="T6" fmla="*/ 2147483646 w 63"/>
                <a:gd name="T7" fmla="*/ 2147483646 h 926"/>
                <a:gd name="T8" fmla="*/ 2147483646 w 63"/>
                <a:gd name="T9" fmla="*/ 2147483646 h 926"/>
                <a:gd name="T10" fmla="*/ 2147483646 w 63"/>
                <a:gd name="T11" fmla="*/ 2147483646 h 926"/>
                <a:gd name="T12" fmla="*/ 2147483646 w 63"/>
                <a:gd name="T13" fmla="*/ 2147483646 h 926"/>
                <a:gd name="T14" fmla="*/ 2147483646 w 63"/>
                <a:gd name="T15" fmla="*/ 2147483646 h 926"/>
                <a:gd name="T16" fmla="*/ 2147483646 w 63"/>
                <a:gd name="T17" fmla="*/ 2147483646 h 926"/>
                <a:gd name="T18" fmla="*/ 2147483646 w 63"/>
                <a:gd name="T19" fmla="*/ 2147483646 h 926"/>
                <a:gd name="T20" fmla="*/ 2147483646 w 63"/>
                <a:gd name="T21" fmla="*/ 2147483646 h 926"/>
                <a:gd name="T22" fmla="*/ 2147483646 w 63"/>
                <a:gd name="T23" fmla="*/ 2147483646 h 926"/>
                <a:gd name="T24" fmla="*/ 2147483646 w 63"/>
                <a:gd name="T25" fmla="*/ 2147483646 h 926"/>
                <a:gd name="T26" fmla="*/ 0 w 63"/>
                <a:gd name="T27" fmla="*/ 2147483646 h 926"/>
                <a:gd name="T28" fmla="*/ 2147483646 w 63"/>
                <a:gd name="T29" fmla="*/ 2147483646 h 926"/>
                <a:gd name="T30" fmla="*/ 2147483646 w 63"/>
                <a:gd name="T31" fmla="*/ 2147483646 h 926"/>
                <a:gd name="T32" fmla="*/ 2147483646 w 63"/>
                <a:gd name="T33" fmla="*/ 2147483646 h 926"/>
                <a:gd name="T34" fmla="*/ 2147483646 w 63"/>
                <a:gd name="T35" fmla="*/ 2147483646 h 926"/>
                <a:gd name="T36" fmla="*/ 2147483646 w 63"/>
                <a:gd name="T37" fmla="*/ 2147483646 h 926"/>
                <a:gd name="T38" fmla="*/ 2147483646 w 63"/>
                <a:gd name="T39" fmla="*/ 2147483646 h 926"/>
                <a:gd name="T40" fmla="*/ 2147483646 w 63"/>
                <a:gd name="T41" fmla="*/ 2147483646 h 926"/>
                <a:gd name="T42" fmla="*/ 2147483646 w 63"/>
                <a:gd name="T43" fmla="*/ 2147483646 h 926"/>
                <a:gd name="T44" fmla="*/ 2147483646 w 63"/>
                <a:gd name="T45" fmla="*/ 2147483646 h 926"/>
                <a:gd name="T46" fmla="*/ 2147483646 w 63"/>
                <a:gd name="T47" fmla="*/ 2147483646 h 926"/>
                <a:gd name="T48" fmla="*/ 2147483646 w 63"/>
                <a:gd name="T49" fmla="*/ 2147483646 h 926"/>
                <a:gd name="T50" fmla="*/ 2147483646 w 63"/>
                <a:gd name="T51" fmla="*/ 2147483646 h 926"/>
                <a:gd name="T52" fmla="*/ 2147483646 w 63"/>
                <a:gd name="T53" fmla="*/ 0 h 92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3"/>
                <a:gd name="T82" fmla="*/ 0 h 926"/>
                <a:gd name="T83" fmla="*/ 63 w 63"/>
                <a:gd name="T84" fmla="*/ 926 h 92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3" h="926">
                  <a:moveTo>
                    <a:pt x="62" y="925"/>
                  </a:moveTo>
                  <a:lnTo>
                    <a:pt x="54" y="921"/>
                  </a:lnTo>
                  <a:lnTo>
                    <a:pt x="47" y="911"/>
                  </a:lnTo>
                  <a:lnTo>
                    <a:pt x="41" y="898"/>
                  </a:lnTo>
                  <a:lnTo>
                    <a:pt x="34" y="880"/>
                  </a:lnTo>
                  <a:lnTo>
                    <a:pt x="29" y="858"/>
                  </a:lnTo>
                  <a:lnTo>
                    <a:pt x="24" y="833"/>
                  </a:lnTo>
                  <a:lnTo>
                    <a:pt x="19" y="804"/>
                  </a:lnTo>
                  <a:lnTo>
                    <a:pt x="15" y="772"/>
                  </a:lnTo>
                  <a:lnTo>
                    <a:pt x="11" y="738"/>
                  </a:lnTo>
                  <a:lnTo>
                    <a:pt x="8" y="702"/>
                  </a:lnTo>
                  <a:lnTo>
                    <a:pt x="4" y="624"/>
                  </a:lnTo>
                  <a:lnTo>
                    <a:pt x="1" y="541"/>
                  </a:lnTo>
                  <a:lnTo>
                    <a:pt x="0" y="455"/>
                  </a:lnTo>
                  <a:lnTo>
                    <a:pt x="1" y="370"/>
                  </a:lnTo>
                  <a:lnTo>
                    <a:pt x="4" y="288"/>
                  </a:lnTo>
                  <a:lnTo>
                    <a:pt x="9" y="211"/>
                  </a:lnTo>
                  <a:lnTo>
                    <a:pt x="13" y="175"/>
                  </a:lnTo>
                  <a:lnTo>
                    <a:pt x="16" y="142"/>
                  </a:lnTo>
                  <a:lnTo>
                    <a:pt x="20" y="111"/>
                  </a:lnTo>
                  <a:lnTo>
                    <a:pt x="25" y="84"/>
                  </a:lnTo>
                  <a:lnTo>
                    <a:pt x="30" y="60"/>
                  </a:lnTo>
                  <a:lnTo>
                    <a:pt x="36" y="39"/>
                  </a:lnTo>
                  <a:lnTo>
                    <a:pt x="41" y="22"/>
                  </a:lnTo>
                  <a:lnTo>
                    <a:pt x="48" y="10"/>
                  </a:lnTo>
                  <a:lnTo>
                    <a:pt x="55" y="3"/>
                  </a:lnTo>
                  <a:lnTo>
                    <a:pt x="62" y="0"/>
                  </a:lnTo>
                </a:path>
              </a:pathLst>
            </a:custGeom>
            <a:noFill/>
            <a:ln w="5715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 name="Freeform 19"/>
            <p:cNvSpPr>
              <a:spLocks/>
            </p:cNvSpPr>
            <p:nvPr/>
          </p:nvSpPr>
          <p:spPr bwMode="auto">
            <a:xfrm>
              <a:off x="5086350" y="5233988"/>
              <a:ext cx="1735138" cy="209550"/>
            </a:xfrm>
            <a:custGeom>
              <a:avLst/>
              <a:gdLst>
                <a:gd name="T0" fmla="*/ 0 w 1093"/>
                <a:gd name="T1" fmla="*/ 0 h 132"/>
                <a:gd name="T2" fmla="*/ 2147483646 w 1093"/>
                <a:gd name="T3" fmla="*/ 2147483646 h 132"/>
                <a:gd name="T4" fmla="*/ 2147483646 w 1093"/>
                <a:gd name="T5" fmla="*/ 2147483646 h 132"/>
                <a:gd name="T6" fmla="*/ 2147483646 w 1093"/>
                <a:gd name="T7" fmla="*/ 2147483646 h 132"/>
                <a:gd name="T8" fmla="*/ 2147483646 w 1093"/>
                <a:gd name="T9" fmla="*/ 2147483646 h 132"/>
                <a:gd name="T10" fmla="*/ 2147483646 w 1093"/>
                <a:gd name="T11" fmla="*/ 2147483646 h 132"/>
                <a:gd name="T12" fmla="*/ 2147483646 w 1093"/>
                <a:gd name="T13" fmla="*/ 2147483646 h 132"/>
                <a:gd name="T14" fmla="*/ 2147483646 w 1093"/>
                <a:gd name="T15" fmla="*/ 2147483646 h 132"/>
                <a:gd name="T16" fmla="*/ 2147483646 w 1093"/>
                <a:gd name="T17" fmla="*/ 2147483646 h 132"/>
                <a:gd name="T18" fmla="*/ 2147483646 w 1093"/>
                <a:gd name="T19" fmla="*/ 2147483646 h 132"/>
                <a:gd name="T20" fmla="*/ 2147483646 w 1093"/>
                <a:gd name="T21" fmla="*/ 2147483646 h 132"/>
                <a:gd name="T22" fmla="*/ 2147483646 w 1093"/>
                <a:gd name="T23" fmla="*/ 2147483646 h 132"/>
                <a:gd name="T24" fmla="*/ 2147483646 w 1093"/>
                <a:gd name="T25" fmla="*/ 2147483646 h 132"/>
                <a:gd name="T26" fmla="*/ 2147483646 w 1093"/>
                <a:gd name="T27" fmla="*/ 2147483646 h 132"/>
                <a:gd name="T28" fmla="*/ 2147483646 w 1093"/>
                <a:gd name="T29" fmla="*/ 2147483646 h 132"/>
                <a:gd name="T30" fmla="*/ 2147483646 w 1093"/>
                <a:gd name="T31" fmla="*/ 2147483646 h 132"/>
                <a:gd name="T32" fmla="*/ 2147483646 w 1093"/>
                <a:gd name="T33" fmla="*/ 2147483646 h 132"/>
                <a:gd name="T34" fmla="*/ 2147483646 w 1093"/>
                <a:gd name="T35" fmla="*/ 2147483646 h 132"/>
                <a:gd name="T36" fmla="*/ 2147483646 w 1093"/>
                <a:gd name="T37" fmla="*/ 2147483646 h 132"/>
                <a:gd name="T38" fmla="*/ 2147483646 w 1093"/>
                <a:gd name="T39" fmla="*/ 2147483646 h 132"/>
                <a:gd name="T40" fmla="*/ 2147483646 w 1093"/>
                <a:gd name="T41" fmla="*/ 2147483646 h 132"/>
                <a:gd name="T42" fmla="*/ 2147483646 w 1093"/>
                <a:gd name="T43" fmla="*/ 2147483646 h 132"/>
                <a:gd name="T44" fmla="*/ 2147483646 w 1093"/>
                <a:gd name="T45" fmla="*/ 2147483646 h 132"/>
                <a:gd name="T46" fmla="*/ 2147483646 w 1093"/>
                <a:gd name="T47" fmla="*/ 2147483646 h 132"/>
                <a:gd name="T48" fmla="*/ 2147483646 w 1093"/>
                <a:gd name="T49" fmla="*/ 2147483646 h 132"/>
                <a:gd name="T50" fmla="*/ 2147483646 w 1093"/>
                <a:gd name="T51" fmla="*/ 2147483646 h 132"/>
                <a:gd name="T52" fmla="*/ 2147483646 w 1093"/>
                <a:gd name="T53" fmla="*/ 0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93"/>
                <a:gd name="T82" fmla="*/ 0 h 132"/>
                <a:gd name="T83" fmla="*/ 1093 w 1093"/>
                <a:gd name="T84" fmla="*/ 132 h 13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93" h="132">
                  <a:moveTo>
                    <a:pt x="0" y="0"/>
                  </a:moveTo>
                  <a:lnTo>
                    <a:pt x="5" y="16"/>
                  </a:lnTo>
                  <a:lnTo>
                    <a:pt x="16" y="31"/>
                  </a:lnTo>
                  <a:lnTo>
                    <a:pt x="33" y="45"/>
                  </a:lnTo>
                  <a:lnTo>
                    <a:pt x="54" y="59"/>
                  </a:lnTo>
                  <a:lnTo>
                    <a:pt x="80" y="71"/>
                  </a:lnTo>
                  <a:lnTo>
                    <a:pt x="109" y="81"/>
                  </a:lnTo>
                  <a:lnTo>
                    <a:pt x="143" y="91"/>
                  </a:lnTo>
                  <a:lnTo>
                    <a:pt x="181" y="100"/>
                  </a:lnTo>
                  <a:lnTo>
                    <a:pt x="221" y="108"/>
                  </a:lnTo>
                  <a:lnTo>
                    <a:pt x="264" y="114"/>
                  </a:lnTo>
                  <a:lnTo>
                    <a:pt x="356" y="124"/>
                  </a:lnTo>
                  <a:lnTo>
                    <a:pt x="454" y="130"/>
                  </a:lnTo>
                  <a:lnTo>
                    <a:pt x="555" y="131"/>
                  </a:lnTo>
                  <a:lnTo>
                    <a:pt x="655" y="129"/>
                  </a:lnTo>
                  <a:lnTo>
                    <a:pt x="753" y="122"/>
                  </a:lnTo>
                  <a:lnTo>
                    <a:pt x="844" y="111"/>
                  </a:lnTo>
                  <a:lnTo>
                    <a:pt x="886" y="105"/>
                  </a:lnTo>
                  <a:lnTo>
                    <a:pt x="925" y="97"/>
                  </a:lnTo>
                  <a:lnTo>
                    <a:pt x="961" y="88"/>
                  </a:lnTo>
                  <a:lnTo>
                    <a:pt x="994" y="79"/>
                  </a:lnTo>
                  <a:lnTo>
                    <a:pt x="1022" y="68"/>
                  </a:lnTo>
                  <a:lnTo>
                    <a:pt x="1046" y="56"/>
                  </a:lnTo>
                  <a:lnTo>
                    <a:pt x="1066" y="43"/>
                  </a:lnTo>
                  <a:lnTo>
                    <a:pt x="1080" y="30"/>
                  </a:lnTo>
                  <a:lnTo>
                    <a:pt x="1089" y="15"/>
                  </a:lnTo>
                  <a:lnTo>
                    <a:pt x="1092" y="0"/>
                  </a:lnTo>
                </a:path>
              </a:pathLst>
            </a:custGeom>
            <a:noFill/>
            <a:ln w="57150" cap="rnd">
              <a:solidFill>
                <a:schemeClr val="tx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Freeform 20"/>
            <p:cNvSpPr>
              <a:spLocks/>
            </p:cNvSpPr>
            <p:nvPr/>
          </p:nvSpPr>
          <p:spPr bwMode="auto">
            <a:xfrm>
              <a:off x="7189788" y="3009900"/>
              <a:ext cx="161925" cy="1581150"/>
            </a:xfrm>
            <a:custGeom>
              <a:avLst/>
              <a:gdLst>
                <a:gd name="T0" fmla="*/ 0 w 102"/>
                <a:gd name="T1" fmla="*/ 2147483646 h 996"/>
                <a:gd name="T2" fmla="*/ 2147483646 w 102"/>
                <a:gd name="T3" fmla="*/ 2147483646 h 996"/>
                <a:gd name="T4" fmla="*/ 2147483646 w 102"/>
                <a:gd name="T5" fmla="*/ 2147483646 h 996"/>
                <a:gd name="T6" fmla="*/ 2147483646 w 102"/>
                <a:gd name="T7" fmla="*/ 2147483646 h 996"/>
                <a:gd name="T8" fmla="*/ 2147483646 w 102"/>
                <a:gd name="T9" fmla="*/ 2147483646 h 996"/>
                <a:gd name="T10" fmla="*/ 2147483646 w 102"/>
                <a:gd name="T11" fmla="*/ 2147483646 h 996"/>
                <a:gd name="T12" fmla="*/ 2147483646 w 102"/>
                <a:gd name="T13" fmla="*/ 2147483646 h 996"/>
                <a:gd name="T14" fmla="*/ 2147483646 w 102"/>
                <a:gd name="T15" fmla="*/ 2147483646 h 996"/>
                <a:gd name="T16" fmla="*/ 2147483646 w 102"/>
                <a:gd name="T17" fmla="*/ 2147483646 h 996"/>
                <a:gd name="T18" fmla="*/ 2147483646 w 102"/>
                <a:gd name="T19" fmla="*/ 2147483646 h 996"/>
                <a:gd name="T20" fmla="*/ 2147483646 w 102"/>
                <a:gd name="T21" fmla="*/ 2147483646 h 996"/>
                <a:gd name="T22" fmla="*/ 2147483646 w 102"/>
                <a:gd name="T23" fmla="*/ 2147483646 h 996"/>
                <a:gd name="T24" fmla="*/ 2147483646 w 102"/>
                <a:gd name="T25" fmla="*/ 2147483646 h 996"/>
                <a:gd name="T26" fmla="*/ 2147483646 w 102"/>
                <a:gd name="T27" fmla="*/ 2147483646 h 996"/>
                <a:gd name="T28" fmla="*/ 2147483646 w 102"/>
                <a:gd name="T29" fmla="*/ 2147483646 h 996"/>
                <a:gd name="T30" fmla="*/ 2147483646 w 102"/>
                <a:gd name="T31" fmla="*/ 2147483646 h 996"/>
                <a:gd name="T32" fmla="*/ 2147483646 w 102"/>
                <a:gd name="T33" fmla="*/ 2147483646 h 996"/>
                <a:gd name="T34" fmla="*/ 2147483646 w 102"/>
                <a:gd name="T35" fmla="*/ 2147483646 h 996"/>
                <a:gd name="T36" fmla="*/ 2147483646 w 102"/>
                <a:gd name="T37" fmla="*/ 2147483646 h 996"/>
                <a:gd name="T38" fmla="*/ 2147483646 w 102"/>
                <a:gd name="T39" fmla="*/ 2147483646 h 996"/>
                <a:gd name="T40" fmla="*/ 2147483646 w 102"/>
                <a:gd name="T41" fmla="*/ 2147483646 h 996"/>
                <a:gd name="T42" fmla="*/ 2147483646 w 102"/>
                <a:gd name="T43" fmla="*/ 2147483646 h 996"/>
                <a:gd name="T44" fmla="*/ 2147483646 w 102"/>
                <a:gd name="T45" fmla="*/ 2147483646 h 996"/>
                <a:gd name="T46" fmla="*/ 2147483646 w 102"/>
                <a:gd name="T47" fmla="*/ 2147483646 h 996"/>
                <a:gd name="T48" fmla="*/ 2147483646 w 102"/>
                <a:gd name="T49" fmla="*/ 2147483646 h 996"/>
                <a:gd name="T50" fmla="*/ 2147483646 w 102"/>
                <a:gd name="T51" fmla="*/ 2147483646 h 996"/>
                <a:gd name="T52" fmla="*/ 0 w 102"/>
                <a:gd name="T53" fmla="*/ 0 h 99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2"/>
                <a:gd name="T82" fmla="*/ 0 h 996"/>
                <a:gd name="T83" fmla="*/ 102 w 102"/>
                <a:gd name="T84" fmla="*/ 996 h 99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2" h="996">
                  <a:moveTo>
                    <a:pt x="0" y="995"/>
                  </a:moveTo>
                  <a:lnTo>
                    <a:pt x="13" y="991"/>
                  </a:lnTo>
                  <a:lnTo>
                    <a:pt x="25" y="981"/>
                  </a:lnTo>
                  <a:lnTo>
                    <a:pt x="35" y="966"/>
                  </a:lnTo>
                  <a:lnTo>
                    <a:pt x="46" y="946"/>
                  </a:lnTo>
                  <a:lnTo>
                    <a:pt x="55" y="923"/>
                  </a:lnTo>
                  <a:lnTo>
                    <a:pt x="63" y="896"/>
                  </a:lnTo>
                  <a:lnTo>
                    <a:pt x="71" y="865"/>
                  </a:lnTo>
                  <a:lnTo>
                    <a:pt x="78" y="831"/>
                  </a:lnTo>
                  <a:lnTo>
                    <a:pt x="83" y="794"/>
                  </a:lnTo>
                  <a:lnTo>
                    <a:pt x="88" y="755"/>
                  </a:lnTo>
                  <a:lnTo>
                    <a:pt x="96" y="671"/>
                  </a:lnTo>
                  <a:lnTo>
                    <a:pt x="100" y="582"/>
                  </a:lnTo>
                  <a:lnTo>
                    <a:pt x="101" y="490"/>
                  </a:lnTo>
                  <a:lnTo>
                    <a:pt x="99" y="398"/>
                  </a:lnTo>
                  <a:lnTo>
                    <a:pt x="95" y="310"/>
                  </a:lnTo>
                  <a:lnTo>
                    <a:pt x="86" y="227"/>
                  </a:lnTo>
                  <a:lnTo>
                    <a:pt x="81" y="189"/>
                  </a:lnTo>
                  <a:lnTo>
                    <a:pt x="75" y="153"/>
                  </a:lnTo>
                  <a:lnTo>
                    <a:pt x="68" y="120"/>
                  </a:lnTo>
                  <a:lnTo>
                    <a:pt x="61" y="90"/>
                  </a:lnTo>
                  <a:lnTo>
                    <a:pt x="52" y="64"/>
                  </a:lnTo>
                  <a:lnTo>
                    <a:pt x="44" y="42"/>
                  </a:lnTo>
                  <a:lnTo>
                    <a:pt x="34" y="24"/>
                  </a:lnTo>
                  <a:lnTo>
                    <a:pt x="23" y="11"/>
                  </a:lnTo>
                  <a:lnTo>
                    <a:pt x="12" y="3"/>
                  </a:lnTo>
                  <a:lnTo>
                    <a:pt x="0" y="0"/>
                  </a:lnTo>
                </a:path>
              </a:pathLst>
            </a:custGeom>
            <a:noFill/>
            <a:ln w="57150" cap="rnd">
              <a:solidFill>
                <a:schemeClr val="tx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Rectangle 21"/>
            <p:cNvSpPr>
              <a:spLocks noChangeArrowheads="1"/>
            </p:cNvSpPr>
            <p:nvPr/>
          </p:nvSpPr>
          <p:spPr bwMode="auto">
            <a:xfrm>
              <a:off x="4832350" y="5910263"/>
              <a:ext cx="40608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sndpkt = make_pkt(1, data, checksum)</a:t>
              </a:r>
            </a:p>
            <a:p>
              <a:pPr>
                <a:spcBef>
                  <a:spcPct val="0"/>
                </a:spcBef>
                <a:buFontTx/>
                <a:buNone/>
              </a:pPr>
              <a:r>
                <a:rPr lang="en-US" altLang="zh-CN" sz="1600" b="1">
                  <a:latin typeface="Arial" panose="020B0604020202020204" pitchFamily="34" charset="0"/>
                  <a:ea typeface="宋体" panose="02010600030101010101" pitchFamily="2" charset="-122"/>
                </a:rPr>
                <a:t>udt_send(sndpkt)</a:t>
              </a:r>
            </a:p>
          </p:txBody>
        </p:sp>
        <p:sp>
          <p:nvSpPr>
            <p:cNvPr id="26" name="Rectangle 22"/>
            <p:cNvSpPr>
              <a:spLocks noChangeArrowheads="1"/>
            </p:cNvSpPr>
            <p:nvPr/>
          </p:nvSpPr>
          <p:spPr bwMode="auto">
            <a:xfrm>
              <a:off x="4906963" y="5518150"/>
              <a:ext cx="257810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rdt_send(data)</a:t>
              </a:r>
            </a:p>
          </p:txBody>
        </p:sp>
        <p:sp>
          <p:nvSpPr>
            <p:cNvPr id="27" name="Line 23"/>
            <p:cNvSpPr>
              <a:spLocks noChangeShapeType="1"/>
            </p:cNvSpPr>
            <p:nvPr/>
          </p:nvSpPr>
          <p:spPr bwMode="auto">
            <a:xfrm>
              <a:off x="4959350" y="5927725"/>
              <a:ext cx="3132138" cy="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8" name="Line 25"/>
            <p:cNvSpPr>
              <a:spLocks noChangeShapeType="1"/>
            </p:cNvSpPr>
            <p:nvPr/>
          </p:nvSpPr>
          <p:spPr bwMode="auto">
            <a:xfrm>
              <a:off x="7643813" y="4366246"/>
              <a:ext cx="1552300" cy="573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9" name="Rectangle 26"/>
            <p:cNvSpPr>
              <a:spLocks noChangeArrowheads="1"/>
            </p:cNvSpPr>
            <p:nvPr/>
          </p:nvSpPr>
          <p:spPr bwMode="auto">
            <a:xfrm>
              <a:off x="1978025" y="5992813"/>
              <a:ext cx="19637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err="1">
                  <a:latin typeface="Arial" panose="020B0604020202020204" pitchFamily="34" charset="0"/>
                  <a:ea typeface="宋体" panose="02010600030101010101" pitchFamily="2" charset="-122"/>
                </a:rPr>
                <a:t>udt_send</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sndpkt</a:t>
              </a:r>
              <a:r>
                <a:rPr lang="en-US" altLang="zh-CN" sz="1600" b="1" dirty="0">
                  <a:latin typeface="Arial" panose="020B0604020202020204" pitchFamily="34" charset="0"/>
                  <a:ea typeface="宋体" panose="02010600030101010101" pitchFamily="2" charset="-122"/>
                </a:rPr>
                <a:t>)</a:t>
              </a:r>
            </a:p>
          </p:txBody>
        </p:sp>
        <p:sp>
          <p:nvSpPr>
            <p:cNvPr id="30" name="Rectangle 27"/>
            <p:cNvSpPr>
              <a:spLocks noChangeArrowheads="1"/>
            </p:cNvSpPr>
            <p:nvPr/>
          </p:nvSpPr>
          <p:spPr bwMode="auto">
            <a:xfrm>
              <a:off x="1951038" y="5046663"/>
              <a:ext cx="2170112"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rdt_rcv(rcvpkt) &amp;&amp;  </a:t>
              </a:r>
            </a:p>
            <a:p>
              <a:pPr>
                <a:spcBef>
                  <a:spcPct val="0"/>
                </a:spcBef>
                <a:buFontTx/>
                <a:buNone/>
              </a:pPr>
              <a:r>
                <a:rPr lang="en-US" altLang="zh-CN" sz="1600" b="1">
                  <a:latin typeface="Arial" panose="020B0604020202020204" pitchFamily="34" charset="0"/>
                  <a:ea typeface="宋体" panose="02010600030101010101" pitchFamily="2" charset="-122"/>
                </a:rPr>
                <a:t>( corrupt(rcvpkt) ||</a:t>
              </a:r>
            </a:p>
            <a:p>
              <a:pPr>
                <a:spcBef>
                  <a:spcPct val="0"/>
                </a:spcBef>
                <a:buFontTx/>
                <a:buNone/>
              </a:pPr>
              <a:r>
                <a:rPr lang="en-US" altLang="zh-CN" sz="1600" b="1">
                  <a:latin typeface="Arial" panose="020B0604020202020204" pitchFamily="34" charset="0"/>
                  <a:ea typeface="宋体" panose="02010600030101010101" pitchFamily="2" charset="-122"/>
                </a:rPr>
                <a:t>isNAK(rcvpkt) )</a:t>
              </a:r>
            </a:p>
          </p:txBody>
        </p:sp>
        <p:sp>
          <p:nvSpPr>
            <p:cNvPr id="31" name="Line 28"/>
            <p:cNvSpPr>
              <a:spLocks noChangeShapeType="1"/>
            </p:cNvSpPr>
            <p:nvPr/>
          </p:nvSpPr>
          <p:spPr bwMode="auto">
            <a:xfrm>
              <a:off x="1987549" y="5944042"/>
              <a:ext cx="1679575" cy="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2" name="Rectangle 29"/>
            <p:cNvSpPr>
              <a:spLocks noChangeArrowheads="1"/>
            </p:cNvSpPr>
            <p:nvPr/>
          </p:nvSpPr>
          <p:spPr bwMode="auto">
            <a:xfrm>
              <a:off x="1889125" y="3190875"/>
              <a:ext cx="2276475"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rdt_rcv(rcvpkt)   </a:t>
              </a:r>
            </a:p>
            <a:p>
              <a:pPr>
                <a:spcBef>
                  <a:spcPct val="0"/>
                </a:spcBef>
                <a:buFontTx/>
                <a:buNone/>
              </a:pPr>
              <a:r>
                <a:rPr lang="en-US" altLang="zh-CN" sz="1600" b="1">
                  <a:latin typeface="Arial" panose="020B0604020202020204" pitchFamily="34" charset="0"/>
                  <a:ea typeface="宋体" panose="02010600030101010101" pitchFamily="2" charset="-122"/>
                </a:rPr>
                <a:t>&amp;&amp; notcorrupt(rcvpkt) </a:t>
              </a:r>
            </a:p>
            <a:p>
              <a:pPr>
                <a:spcBef>
                  <a:spcPct val="0"/>
                </a:spcBef>
                <a:buFontTx/>
                <a:buNone/>
              </a:pPr>
              <a:r>
                <a:rPr lang="en-US" altLang="zh-CN" sz="1600" b="1">
                  <a:latin typeface="Arial" panose="020B0604020202020204" pitchFamily="34" charset="0"/>
                  <a:ea typeface="宋体" panose="02010600030101010101" pitchFamily="2" charset="-122"/>
                </a:rPr>
                <a:t>&amp;&amp; isACK(rcvpkt)</a:t>
              </a:r>
              <a:r>
                <a:rPr lang="en-US" altLang="zh-CN" sz="1000" b="1">
                  <a:latin typeface="Arial" panose="020B0604020202020204" pitchFamily="34" charset="0"/>
                  <a:ea typeface="宋体" panose="02010600030101010101" pitchFamily="2" charset="-122"/>
                </a:rPr>
                <a:t> </a:t>
              </a:r>
            </a:p>
          </p:txBody>
        </p:sp>
        <p:sp>
          <p:nvSpPr>
            <p:cNvPr id="33" name="Line 30"/>
            <p:cNvSpPr>
              <a:spLocks noChangeShapeType="1"/>
            </p:cNvSpPr>
            <p:nvPr/>
          </p:nvSpPr>
          <p:spPr bwMode="auto">
            <a:xfrm>
              <a:off x="1889125" y="4158498"/>
              <a:ext cx="1876425" cy="0"/>
            </a:xfrm>
            <a:prstGeom prst="line">
              <a:avLst/>
            </a:prstGeom>
            <a:noFill/>
            <a:ln w="5715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4" name="Group 33"/>
            <p:cNvGrpSpPr>
              <a:grpSpLocks/>
            </p:cNvGrpSpPr>
            <p:nvPr/>
          </p:nvGrpSpPr>
          <p:grpSpPr bwMode="auto">
            <a:xfrm>
              <a:off x="6437313" y="4559300"/>
              <a:ext cx="1206500" cy="960438"/>
              <a:chOff x="3009" y="2937"/>
              <a:chExt cx="760" cy="605"/>
            </a:xfrm>
          </p:grpSpPr>
          <p:sp>
            <p:nvSpPr>
              <p:cNvPr id="35" name="Oval 31"/>
              <p:cNvSpPr>
                <a:spLocks noChangeArrowheads="1"/>
              </p:cNvSpPr>
              <p:nvPr/>
            </p:nvSpPr>
            <p:spPr bwMode="auto">
              <a:xfrm>
                <a:off x="3100" y="2937"/>
                <a:ext cx="616" cy="605"/>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6" name="Rectangle 32"/>
              <p:cNvSpPr>
                <a:spLocks noChangeArrowheads="1"/>
              </p:cNvSpPr>
              <p:nvPr/>
            </p:nvSpPr>
            <p:spPr bwMode="auto">
              <a:xfrm>
                <a:off x="3009" y="3006"/>
                <a:ext cx="760"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400" b="1">
                    <a:latin typeface="Arial" panose="020B0604020202020204" pitchFamily="34" charset="0"/>
                    <a:ea typeface="宋体" panose="02010600030101010101" pitchFamily="2" charset="-122"/>
                  </a:rPr>
                  <a:t>    </a:t>
                </a:r>
                <a:r>
                  <a:rPr lang="zh-CN" altLang="en-US" sz="1400" b="1">
                    <a:latin typeface="Arial" panose="020B0604020202020204" pitchFamily="34" charset="0"/>
                    <a:ea typeface="宋体" panose="02010600030101010101" pitchFamily="2" charset="-122"/>
                  </a:rPr>
                  <a:t>等待来自        上层的</a:t>
                </a:r>
              </a:p>
              <a:p>
                <a:pPr algn="ctr">
                  <a:spcBef>
                    <a:spcPct val="0"/>
                  </a:spcBef>
                  <a:buFontTx/>
                  <a:buNone/>
                </a:pPr>
                <a:r>
                  <a:rPr lang="zh-CN" altLang="en-US" sz="1400" b="1">
                    <a:latin typeface="Arial" panose="020B0604020202020204" pitchFamily="34" charset="0"/>
                    <a:ea typeface="宋体" panose="02010600030101010101" pitchFamily="2" charset="-122"/>
                  </a:rPr>
                  <a:t>调用</a:t>
                </a:r>
                <a:r>
                  <a:rPr lang="en-US" altLang="zh-CN" sz="1400" b="1">
                    <a:latin typeface="Arial" panose="020B0604020202020204" pitchFamily="34" charset="0"/>
                    <a:ea typeface="宋体" panose="02010600030101010101" pitchFamily="2" charset="-122"/>
                  </a:rPr>
                  <a:t>1</a:t>
                </a:r>
              </a:p>
            </p:txBody>
          </p:sp>
        </p:grpSp>
        <p:grpSp>
          <p:nvGrpSpPr>
            <p:cNvPr id="37" name="Group 36"/>
            <p:cNvGrpSpPr>
              <a:grpSpLocks/>
            </p:cNvGrpSpPr>
            <p:nvPr/>
          </p:nvGrpSpPr>
          <p:grpSpPr bwMode="auto">
            <a:xfrm>
              <a:off x="4075113" y="4497388"/>
              <a:ext cx="1128712" cy="960437"/>
              <a:chOff x="1521" y="2898"/>
              <a:chExt cx="711" cy="605"/>
            </a:xfrm>
          </p:grpSpPr>
          <p:sp>
            <p:nvSpPr>
              <p:cNvPr id="38" name="Oval 34"/>
              <p:cNvSpPr>
                <a:spLocks noChangeArrowheads="1"/>
              </p:cNvSpPr>
              <p:nvPr/>
            </p:nvSpPr>
            <p:spPr bwMode="auto">
              <a:xfrm>
                <a:off x="1563" y="2898"/>
                <a:ext cx="616" cy="605"/>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9" name="Rectangle 35"/>
              <p:cNvSpPr>
                <a:spLocks noChangeArrowheads="1"/>
              </p:cNvSpPr>
              <p:nvPr/>
            </p:nvSpPr>
            <p:spPr bwMode="auto">
              <a:xfrm>
                <a:off x="1521" y="2961"/>
                <a:ext cx="711" cy="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400" b="1">
                    <a:latin typeface="Arial" panose="020B0604020202020204" pitchFamily="34" charset="0"/>
                    <a:ea typeface="宋体" panose="02010600030101010101" pitchFamily="2" charset="-122"/>
                  </a:rPr>
                  <a:t>等待</a:t>
                </a:r>
              </a:p>
              <a:p>
                <a:pPr algn="ctr">
                  <a:spcBef>
                    <a:spcPct val="0"/>
                  </a:spcBef>
                  <a:buFontTx/>
                  <a:buNone/>
                </a:pPr>
                <a:r>
                  <a:rPr lang="zh-CN" altLang="en-US" sz="1400" b="1">
                    <a:latin typeface="Arial" panose="020B0604020202020204" pitchFamily="34" charset="0"/>
                    <a:ea typeface="宋体" panose="02010600030101010101" pitchFamily="2" charset="-122"/>
                  </a:rPr>
                  <a:t> </a:t>
                </a:r>
                <a:r>
                  <a:rPr lang="en-US" altLang="zh-CN" sz="1400" b="1">
                    <a:latin typeface="Arial" panose="020B0604020202020204" pitchFamily="34" charset="0"/>
                    <a:ea typeface="宋体" panose="02010600030101010101" pitchFamily="2" charset="-122"/>
                  </a:rPr>
                  <a:t>ACK </a:t>
                </a:r>
                <a:r>
                  <a:rPr lang="zh-CN" altLang="en-US" sz="1400" b="1">
                    <a:latin typeface="Arial" panose="020B0604020202020204" pitchFamily="34" charset="0"/>
                    <a:ea typeface="宋体" panose="02010600030101010101" pitchFamily="2" charset="-122"/>
                  </a:rPr>
                  <a:t>或 </a:t>
                </a:r>
                <a:r>
                  <a:rPr lang="en-US" altLang="zh-CN" sz="1400" b="1">
                    <a:latin typeface="Arial" panose="020B0604020202020204" pitchFamily="34" charset="0"/>
                    <a:ea typeface="宋体" panose="02010600030101010101" pitchFamily="2" charset="-122"/>
                  </a:rPr>
                  <a:t>NAK 1</a:t>
                </a:r>
              </a:p>
            </p:txBody>
          </p:sp>
        </p:grpSp>
        <p:sp>
          <p:nvSpPr>
            <p:cNvPr id="42" name="Rectangle 37"/>
            <p:cNvSpPr>
              <a:spLocks noChangeArrowheads="1"/>
            </p:cNvSpPr>
            <p:nvPr/>
          </p:nvSpPr>
          <p:spPr bwMode="auto">
            <a:xfrm>
              <a:off x="8335169" y="4441031"/>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dirty="0">
                  <a:latin typeface="Symbol" panose="05050102010706020507" pitchFamily="18" charset="2"/>
                  <a:ea typeface="宋体" panose="02010600030101010101" pitchFamily="2" charset="-122"/>
                </a:rPr>
                <a:t>L</a:t>
              </a:r>
            </a:p>
          </p:txBody>
        </p:sp>
        <p:sp>
          <p:nvSpPr>
            <p:cNvPr id="44" name="Rectangle 38"/>
            <p:cNvSpPr>
              <a:spLocks noChangeArrowheads="1"/>
            </p:cNvSpPr>
            <p:nvPr/>
          </p:nvSpPr>
          <p:spPr bwMode="auto">
            <a:xfrm>
              <a:off x="2609840" y="4213225"/>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dirty="0">
                  <a:latin typeface="Symbol" panose="05050102010706020507" pitchFamily="18" charset="2"/>
                  <a:ea typeface="宋体" panose="02010600030101010101" pitchFamily="2" charset="-122"/>
                </a:rPr>
                <a:t>L</a:t>
              </a:r>
            </a:p>
          </p:txBody>
        </p:sp>
        <p:sp>
          <p:nvSpPr>
            <p:cNvPr id="45" name="Rectangle 16"/>
            <p:cNvSpPr>
              <a:spLocks noChangeArrowheads="1"/>
            </p:cNvSpPr>
            <p:nvPr/>
          </p:nvSpPr>
          <p:spPr bwMode="auto">
            <a:xfrm>
              <a:off x="7685088" y="2073275"/>
              <a:ext cx="2767012"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err="1">
                  <a:latin typeface="Arial" panose="020B0604020202020204" pitchFamily="34" charset="0"/>
                  <a:ea typeface="宋体" panose="02010600030101010101" pitchFamily="2" charset="-122"/>
                </a:rPr>
                <a:t>rdt_rcv</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rcvpkt</a:t>
              </a:r>
              <a:r>
                <a:rPr lang="en-US" altLang="zh-CN" sz="1600" b="1" dirty="0">
                  <a:latin typeface="Arial" panose="020B0604020202020204" pitchFamily="34" charset="0"/>
                  <a:ea typeface="宋体" panose="02010600030101010101" pitchFamily="2" charset="-122"/>
                </a:rPr>
                <a:t>) &amp;&amp;  </a:t>
              </a:r>
            </a:p>
            <a:p>
              <a:pPr>
                <a:spcBef>
                  <a:spcPct val="0"/>
                </a:spcBef>
                <a:buFontTx/>
                <a:buNone/>
              </a:pPr>
              <a:r>
                <a:rPr lang="en-US" altLang="zh-CN" sz="1600" b="1" dirty="0">
                  <a:latin typeface="Arial" panose="020B0604020202020204" pitchFamily="34" charset="0"/>
                  <a:ea typeface="宋体" panose="02010600030101010101" pitchFamily="2" charset="-122"/>
                </a:rPr>
                <a:t>( corrupt(</a:t>
              </a:r>
              <a:r>
                <a:rPr lang="en-US" altLang="zh-CN" sz="1600" b="1" dirty="0" err="1">
                  <a:latin typeface="Arial" panose="020B0604020202020204" pitchFamily="34" charset="0"/>
                  <a:ea typeface="宋体" panose="02010600030101010101" pitchFamily="2" charset="-122"/>
                </a:rPr>
                <a:t>rcvpkt</a:t>
              </a:r>
              <a:r>
                <a:rPr lang="en-US" altLang="zh-CN" sz="1600" b="1" dirty="0">
                  <a:latin typeface="Arial" panose="020B0604020202020204" pitchFamily="34" charset="0"/>
                  <a:ea typeface="宋体" panose="02010600030101010101" pitchFamily="2" charset="-122"/>
                </a:rPr>
                <a:t>) ||</a:t>
              </a:r>
            </a:p>
            <a:p>
              <a:pPr>
                <a:spcBef>
                  <a:spcPct val="0"/>
                </a:spcBef>
                <a:buFontTx/>
                <a:buNone/>
              </a:pPr>
              <a:r>
                <a:rPr lang="en-US" altLang="zh-CN" sz="1600" b="1" dirty="0" err="1">
                  <a:latin typeface="Arial" panose="020B0604020202020204" pitchFamily="34" charset="0"/>
                  <a:ea typeface="宋体" panose="02010600030101010101" pitchFamily="2" charset="-122"/>
                </a:rPr>
                <a:t>isNAK</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rcvpkt</a:t>
              </a:r>
              <a:r>
                <a:rPr lang="en-US" altLang="zh-CN" sz="1600" b="1" dirty="0">
                  <a:latin typeface="Arial" panose="020B0604020202020204" pitchFamily="34" charset="0"/>
                  <a:ea typeface="宋体" panose="02010600030101010101" pitchFamily="2" charset="-122"/>
                </a:rPr>
                <a:t>) )</a:t>
              </a:r>
            </a:p>
          </p:txBody>
        </p:sp>
        <p:sp>
          <p:nvSpPr>
            <p:cNvPr id="46" name="Rectangle 24"/>
            <p:cNvSpPr>
              <a:spLocks noChangeArrowheads="1"/>
            </p:cNvSpPr>
            <p:nvPr/>
          </p:nvSpPr>
          <p:spPr bwMode="auto">
            <a:xfrm>
              <a:off x="7559675" y="3514725"/>
              <a:ext cx="323215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rdt_rcv(rcvpkt)   </a:t>
              </a:r>
            </a:p>
            <a:p>
              <a:pPr>
                <a:spcBef>
                  <a:spcPct val="0"/>
                </a:spcBef>
                <a:buFontTx/>
                <a:buNone/>
              </a:pPr>
              <a:r>
                <a:rPr lang="en-US" altLang="zh-CN" sz="1600" b="1">
                  <a:latin typeface="Arial" panose="020B0604020202020204" pitchFamily="34" charset="0"/>
                  <a:ea typeface="宋体" panose="02010600030101010101" pitchFamily="2" charset="-122"/>
                </a:rPr>
                <a:t>&amp;&amp; notcorrupt(rcvpkt) </a:t>
              </a:r>
            </a:p>
            <a:p>
              <a:pPr>
                <a:spcBef>
                  <a:spcPct val="0"/>
                </a:spcBef>
                <a:buFontTx/>
                <a:buNone/>
              </a:pPr>
              <a:r>
                <a:rPr lang="en-US" altLang="zh-CN" sz="1600" b="1">
                  <a:latin typeface="Arial" panose="020B0604020202020204" pitchFamily="34" charset="0"/>
                  <a:ea typeface="宋体" panose="02010600030101010101" pitchFamily="2" charset="-122"/>
                </a:rPr>
                <a:t>&amp;&amp; isACK(rcvpkt) </a:t>
              </a:r>
            </a:p>
          </p:txBody>
        </p:sp>
        <p:sp>
          <p:nvSpPr>
            <p:cNvPr id="43" name="Rectangle 26"/>
            <p:cNvSpPr>
              <a:spLocks noChangeArrowheads="1"/>
            </p:cNvSpPr>
            <p:nvPr/>
          </p:nvSpPr>
          <p:spPr bwMode="auto">
            <a:xfrm>
              <a:off x="7616825" y="2930526"/>
              <a:ext cx="19637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err="1">
                  <a:latin typeface="Arial" panose="020B0604020202020204" pitchFamily="34" charset="0"/>
                  <a:ea typeface="宋体" panose="02010600030101010101" pitchFamily="2" charset="-122"/>
                </a:rPr>
                <a:t>udt_send</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sndpkt</a:t>
              </a:r>
              <a:r>
                <a:rPr lang="en-US" altLang="zh-CN" sz="1600" b="1" dirty="0">
                  <a:latin typeface="Arial" panose="020B0604020202020204" pitchFamily="34" charset="0"/>
                  <a:ea typeface="宋体" panose="02010600030101010101" pitchFamily="2" charset="-122"/>
                </a:rPr>
                <a:t>)</a:t>
              </a:r>
            </a:p>
          </p:txBody>
        </p:sp>
      </p:grpSp>
    </p:spTree>
    <p:extLst>
      <p:ext uri="{BB962C8B-B14F-4D97-AF65-F5344CB8AC3E}">
        <p14:creationId xmlns:p14="http://schemas.microsoft.com/office/powerpoint/2010/main" val="27632340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673441" y="390213"/>
            <a:ext cx="4072337"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90000"/>
              </a:lnSpc>
              <a:buFontTx/>
              <a:buNone/>
            </a:pPr>
            <a:endParaRPr lang="en-US" altLang="zh-CN" sz="2400" dirty="0">
              <a:latin typeface="+mn-lt"/>
              <a:ea typeface="+mn-ea"/>
              <a:cs typeface="+mn-ea"/>
              <a:sym typeface="+mn-lt"/>
            </a:endParaRPr>
          </a:p>
        </p:txBody>
      </p:sp>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2" name="矩形 1"/>
          <p:cNvSpPr/>
          <p:nvPr/>
        </p:nvSpPr>
        <p:spPr>
          <a:xfrm>
            <a:off x="611559" y="769690"/>
            <a:ext cx="10947395" cy="5632311"/>
          </a:xfrm>
          <a:prstGeom prst="rect">
            <a:avLst/>
          </a:prstGeom>
        </p:spPr>
        <p:txBody>
          <a:bodyPr wrap="square">
            <a:spAutoFit/>
          </a:bodyPr>
          <a:lstStyle/>
          <a:p>
            <a:pPr algn="just">
              <a:lnSpc>
                <a:spcPct val="150000"/>
              </a:lnSpc>
              <a:spcAft>
                <a:spcPts val="0"/>
              </a:spcAft>
            </a:pP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当</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一条链路的传输速率固定时，其传输时延主要取决于</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A.</a:t>
            </a:r>
            <a:r>
              <a:rPr lang="zh-CN"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链路</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的长度</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	 B.</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路由器的处理速度</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   C</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、分组的大小</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  D</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、队列的</a:t>
            </a:r>
            <a:r>
              <a:rPr lang="zh-CN"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长度</a:t>
            </a: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endPar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7</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以下</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哪一种时延类型取决于路由器的拥塞程度（单选）：</a:t>
            </a:r>
          </a:p>
          <a:p>
            <a:pPr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A </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传播时延 </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   B </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传输时延 </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   C </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排队时延 </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  D </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节点处理时延</a:t>
            </a:r>
          </a:p>
          <a:p>
            <a:pPr algn="just">
              <a:lnSpc>
                <a:spcPct val="150000"/>
              </a:lnSpc>
              <a:spcAft>
                <a:spcPts val="0"/>
              </a:spcAft>
            </a:pP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spcAft>
                <a:spcPts val="0"/>
              </a:spcAft>
            </a:pPr>
            <a:r>
              <a:rPr lang="en-US"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2400" kern="1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400" kern="100" dirty="0" smtClean="0">
                <a:latin typeface="微软雅黑" panose="020B0503020204020204" pitchFamily="34" charset="-122"/>
                <a:ea typeface="微软雅黑" panose="020B0503020204020204" pitchFamily="34" charset="-122"/>
                <a:cs typeface="Times New Roman" panose="02020603050405020304" pitchFamily="18" charset="0"/>
              </a:rPr>
              <a:t>如果</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链路每秒传输</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1000</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个帧，每个时隙由</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64</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个比特组成，则每条电路的传输速率是</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64kbps</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50000"/>
              </a:lnSpc>
            </a:pPr>
            <a:r>
              <a:rPr lang="zh-CN" altLang="en-US" sz="2400" dirty="0"/>
              <a:t>（注这门课中，所有的</a:t>
            </a:r>
            <a:r>
              <a:rPr lang="en-US" altLang="zh-CN" sz="2400" dirty="0"/>
              <a:t>k</a:t>
            </a:r>
            <a:r>
              <a:rPr lang="zh-CN" altLang="en-US" sz="2400" dirty="0"/>
              <a:t>、</a:t>
            </a:r>
            <a:r>
              <a:rPr lang="en-US" altLang="zh-CN" sz="2400" dirty="0"/>
              <a:t>M</a:t>
            </a:r>
            <a:r>
              <a:rPr lang="zh-CN" altLang="en-US" sz="2400" dirty="0"/>
              <a:t>、</a:t>
            </a:r>
            <a:r>
              <a:rPr lang="en-US" altLang="zh-CN" sz="2400" dirty="0"/>
              <a:t>G</a:t>
            </a:r>
            <a:r>
              <a:rPr lang="zh-CN" altLang="en-US" sz="2400" dirty="0"/>
              <a:t>都是指</a:t>
            </a:r>
            <a:r>
              <a:rPr lang="en-US" altLang="zh-CN" sz="2400" dirty="0"/>
              <a:t>10</a:t>
            </a:r>
            <a:r>
              <a:rPr lang="en-US" altLang="zh-CN" sz="2400" baseline="30000" dirty="0"/>
              <a:t>3</a:t>
            </a:r>
            <a:r>
              <a:rPr lang="zh-CN" altLang="en-US" sz="2400" dirty="0"/>
              <a:t>、</a:t>
            </a:r>
            <a:r>
              <a:rPr lang="en-US" altLang="zh-CN" sz="2400" dirty="0"/>
              <a:t>10</a:t>
            </a:r>
            <a:r>
              <a:rPr lang="en-US" altLang="zh-CN" sz="2400" baseline="30000" dirty="0"/>
              <a:t>6</a:t>
            </a:r>
            <a:r>
              <a:rPr lang="zh-CN" altLang="en-US" sz="2400" dirty="0"/>
              <a:t>、</a:t>
            </a:r>
            <a:r>
              <a:rPr lang="en-US" altLang="zh-CN" sz="2400" dirty="0"/>
              <a:t>10</a:t>
            </a:r>
            <a:r>
              <a:rPr lang="en-US" altLang="zh-CN" sz="2400" baseline="30000" dirty="0"/>
              <a:t>9</a:t>
            </a:r>
            <a:r>
              <a:rPr lang="zh-CN" altLang="en-US" sz="2400" dirty="0"/>
              <a:t>）</a:t>
            </a:r>
            <a:endParaRPr lang="zh-CN" altLang="zh-CN" sz="2400" dirty="0"/>
          </a:p>
          <a:p>
            <a:pPr algn="just">
              <a:lnSpc>
                <a:spcPct val="150000"/>
              </a:lnSpc>
              <a:spcAft>
                <a:spcPts val="0"/>
              </a:spcAft>
            </a:pPr>
            <a:endParaRPr lang="zh-CN" altLang="en-US" sz="2400" dirty="0">
              <a:solidFill>
                <a:srgbClr val="000000"/>
              </a:solidFill>
              <a:latin typeface="+mn-ea"/>
              <a:sym typeface="Microsoft Yahei" panose="020B0503020204020204" pitchFamily="34" charset="-122"/>
            </a:endParaRPr>
          </a:p>
        </p:txBody>
      </p:sp>
    </p:spTree>
    <p:extLst>
      <p:ext uri="{BB962C8B-B14F-4D97-AF65-F5344CB8AC3E}">
        <p14:creationId xmlns:p14="http://schemas.microsoft.com/office/powerpoint/2010/main" val="11089125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2139372" y="710268"/>
            <a:ext cx="7913257" cy="646331"/>
          </a:xfrm>
          <a:prstGeom prst="rect">
            <a:avLst/>
          </a:prstGeom>
        </p:spPr>
        <p:txBody>
          <a:bodyPr wrap="none">
            <a:spAutoFit/>
          </a:bodyPr>
          <a:lstStyle/>
          <a:p>
            <a:pPr algn="ctr"/>
            <a:r>
              <a:rPr lang="en-US" altLang="zh-CN" sz="3600" b="1" dirty="0">
                <a:solidFill>
                  <a:schemeClr val="accent1"/>
                </a:solidFill>
                <a:cs typeface="+mn-ea"/>
                <a:sym typeface="+mn-lt"/>
              </a:rPr>
              <a:t>rdt2.1: </a:t>
            </a:r>
            <a:r>
              <a:rPr lang="zh-CN" altLang="en-US" sz="3600" b="1" dirty="0">
                <a:solidFill>
                  <a:schemeClr val="accent1"/>
                </a:solidFill>
                <a:cs typeface="+mn-ea"/>
                <a:sym typeface="+mn-lt"/>
              </a:rPr>
              <a:t>接收方</a:t>
            </a:r>
            <a:r>
              <a:rPr lang="zh-CN" altLang="en-US" sz="3600" b="1" dirty="0" smtClean="0">
                <a:solidFill>
                  <a:schemeClr val="accent1"/>
                </a:solidFill>
                <a:cs typeface="+mn-ea"/>
                <a:sym typeface="+mn-lt"/>
              </a:rPr>
              <a:t>处理破坏的 </a:t>
            </a:r>
            <a:r>
              <a:rPr lang="en-US" altLang="zh-CN" sz="3600" b="1" dirty="0">
                <a:solidFill>
                  <a:schemeClr val="accent1"/>
                </a:solidFill>
                <a:cs typeface="+mn-ea"/>
                <a:sym typeface="+mn-lt"/>
              </a:rPr>
              <a:t>ACK/NAKs</a:t>
            </a:r>
          </a:p>
        </p:txBody>
      </p:sp>
      <p:grpSp>
        <p:nvGrpSpPr>
          <p:cNvPr id="2" name="组合 1">
            <a:extLst>
              <a:ext uri="{FF2B5EF4-FFF2-40B4-BE49-F238E27FC236}">
                <a16:creationId xmlns:a16="http://schemas.microsoft.com/office/drawing/2014/main" id="{D652273E-D6DF-4D0E-AD0F-EF59BEE8FE56}"/>
              </a:ext>
            </a:extLst>
          </p:cNvPr>
          <p:cNvGrpSpPr/>
          <p:nvPr/>
        </p:nvGrpSpPr>
        <p:grpSpPr>
          <a:xfrm>
            <a:off x="1804988" y="1419225"/>
            <a:ext cx="9002712" cy="5199063"/>
            <a:chOff x="1804988" y="1343025"/>
            <a:chExt cx="9002712" cy="5199063"/>
          </a:xfrm>
        </p:grpSpPr>
        <p:sp>
          <p:nvSpPr>
            <p:cNvPr id="9" name="Rectangle 3"/>
            <p:cNvSpPr>
              <a:spLocks noChangeArrowheads="1"/>
            </p:cNvSpPr>
            <p:nvPr/>
          </p:nvSpPr>
          <p:spPr bwMode="auto">
            <a:xfrm>
              <a:off x="7780338" y="3089275"/>
              <a:ext cx="30273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sndpkt = make_pkt(NAK, chksum)</a:t>
              </a:r>
            </a:p>
            <a:p>
              <a:pPr>
                <a:spcBef>
                  <a:spcPct val="0"/>
                </a:spcBef>
                <a:buFontTx/>
                <a:buNone/>
              </a:pPr>
              <a:r>
                <a:rPr lang="en-US" altLang="zh-CN" sz="1400" b="1">
                  <a:latin typeface="Arial" panose="020B0604020202020204" pitchFamily="34" charset="0"/>
                  <a:ea typeface="宋体" panose="02010600030101010101" pitchFamily="2" charset="-122"/>
                </a:rPr>
                <a:t>udt_send(sndpkt)</a:t>
              </a:r>
            </a:p>
          </p:txBody>
        </p:sp>
        <p:grpSp>
          <p:nvGrpSpPr>
            <p:cNvPr id="10" name="Group 6"/>
            <p:cNvGrpSpPr>
              <a:grpSpLocks/>
            </p:cNvGrpSpPr>
            <p:nvPr/>
          </p:nvGrpSpPr>
          <p:grpSpPr bwMode="auto">
            <a:xfrm>
              <a:off x="4699000" y="3497263"/>
              <a:ext cx="820738" cy="835025"/>
              <a:chOff x="1912" y="2029"/>
              <a:chExt cx="517" cy="526"/>
            </a:xfrm>
          </p:grpSpPr>
          <p:sp>
            <p:nvSpPr>
              <p:cNvPr id="11" name="Oval 4"/>
              <p:cNvSpPr>
                <a:spLocks noChangeArrowheads="1"/>
              </p:cNvSpPr>
              <p:nvPr/>
            </p:nvSpPr>
            <p:spPr bwMode="auto">
              <a:xfrm>
                <a:off x="1912" y="2029"/>
                <a:ext cx="494" cy="526"/>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2" name="Rectangle 5"/>
              <p:cNvSpPr>
                <a:spLocks noChangeArrowheads="1"/>
              </p:cNvSpPr>
              <p:nvPr/>
            </p:nvSpPr>
            <p:spPr bwMode="auto">
              <a:xfrm>
                <a:off x="1925" y="2054"/>
                <a:ext cx="50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400" b="1">
                    <a:latin typeface="Arial" panose="020B0604020202020204" pitchFamily="34" charset="0"/>
                    <a:ea typeface="宋体" panose="02010600030101010101" pitchFamily="2" charset="-122"/>
                  </a:rPr>
                  <a:t>等待来自下层的</a:t>
                </a:r>
                <a:r>
                  <a:rPr lang="en-US" altLang="zh-CN" sz="1400" b="1">
                    <a:latin typeface="Arial" panose="020B0604020202020204" pitchFamily="34" charset="0"/>
                    <a:ea typeface="宋体" panose="02010600030101010101" pitchFamily="2" charset="-122"/>
                  </a:rPr>
                  <a:t>0</a:t>
                </a:r>
              </a:p>
            </p:txBody>
          </p:sp>
        </p:grpSp>
        <p:sp>
          <p:nvSpPr>
            <p:cNvPr id="13" name="Line 7"/>
            <p:cNvSpPr>
              <a:spLocks noChangeShapeType="1"/>
            </p:cNvSpPr>
            <p:nvPr/>
          </p:nvSpPr>
          <p:spPr bwMode="auto">
            <a:xfrm>
              <a:off x="4506913" y="2336800"/>
              <a:ext cx="482600" cy="1123950"/>
            </a:xfrm>
            <a:prstGeom prst="line">
              <a:avLst/>
            </a:prstGeom>
            <a:noFill/>
            <a:ln w="38100">
              <a:solidFill>
                <a:schemeClr val="tx1"/>
              </a:solidFill>
              <a:prstDash val="dash"/>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4" name="Freeform 8"/>
            <p:cNvSpPr>
              <a:spLocks/>
            </p:cNvSpPr>
            <p:nvPr/>
          </p:nvSpPr>
          <p:spPr bwMode="auto">
            <a:xfrm>
              <a:off x="5219700" y="2938463"/>
              <a:ext cx="1592263" cy="598487"/>
            </a:xfrm>
            <a:custGeom>
              <a:avLst/>
              <a:gdLst>
                <a:gd name="T0" fmla="*/ 0 w 1003"/>
                <a:gd name="T1" fmla="*/ 2147483646 h 377"/>
                <a:gd name="T2" fmla="*/ 2147483646 w 1003"/>
                <a:gd name="T3" fmla="*/ 2147483646 h 377"/>
                <a:gd name="T4" fmla="*/ 2147483646 w 1003"/>
                <a:gd name="T5" fmla="*/ 2147483646 h 377"/>
                <a:gd name="T6" fmla="*/ 2147483646 w 1003"/>
                <a:gd name="T7" fmla="*/ 2147483646 h 377"/>
                <a:gd name="T8" fmla="*/ 2147483646 w 1003"/>
                <a:gd name="T9" fmla="*/ 2147483646 h 377"/>
                <a:gd name="T10" fmla="*/ 2147483646 w 1003"/>
                <a:gd name="T11" fmla="*/ 2147483646 h 377"/>
                <a:gd name="T12" fmla="*/ 2147483646 w 1003"/>
                <a:gd name="T13" fmla="*/ 2147483646 h 377"/>
                <a:gd name="T14" fmla="*/ 2147483646 w 1003"/>
                <a:gd name="T15" fmla="*/ 2147483646 h 377"/>
                <a:gd name="T16" fmla="*/ 2147483646 w 1003"/>
                <a:gd name="T17" fmla="*/ 2147483646 h 377"/>
                <a:gd name="T18" fmla="*/ 2147483646 w 1003"/>
                <a:gd name="T19" fmla="*/ 2147483646 h 377"/>
                <a:gd name="T20" fmla="*/ 2147483646 w 1003"/>
                <a:gd name="T21" fmla="*/ 2147483646 h 377"/>
                <a:gd name="T22" fmla="*/ 2147483646 w 1003"/>
                <a:gd name="T23" fmla="*/ 2147483646 h 377"/>
                <a:gd name="T24" fmla="*/ 2147483646 w 1003"/>
                <a:gd name="T25" fmla="*/ 2147483646 h 377"/>
                <a:gd name="T26" fmla="*/ 2147483646 w 1003"/>
                <a:gd name="T27" fmla="*/ 2147483646 h 377"/>
                <a:gd name="T28" fmla="*/ 2147483646 w 1003"/>
                <a:gd name="T29" fmla="*/ 2147483646 h 377"/>
                <a:gd name="T30" fmla="*/ 2147483646 w 1003"/>
                <a:gd name="T31" fmla="*/ 2147483646 h 377"/>
                <a:gd name="T32" fmla="*/ 2147483646 w 1003"/>
                <a:gd name="T33" fmla="*/ 0 h 377"/>
                <a:gd name="T34" fmla="*/ 2147483646 w 1003"/>
                <a:gd name="T35" fmla="*/ 2147483646 h 377"/>
                <a:gd name="T36" fmla="*/ 2147483646 w 1003"/>
                <a:gd name="T37" fmla="*/ 2147483646 h 377"/>
                <a:gd name="T38" fmla="*/ 2147483646 w 1003"/>
                <a:gd name="T39" fmla="*/ 2147483646 h 377"/>
                <a:gd name="T40" fmla="*/ 2147483646 w 1003"/>
                <a:gd name="T41" fmla="*/ 2147483646 h 377"/>
                <a:gd name="T42" fmla="*/ 2147483646 w 1003"/>
                <a:gd name="T43" fmla="*/ 2147483646 h 377"/>
                <a:gd name="T44" fmla="*/ 2147483646 w 1003"/>
                <a:gd name="T45" fmla="*/ 2147483646 h 377"/>
                <a:gd name="T46" fmla="*/ 2147483646 w 1003"/>
                <a:gd name="T47" fmla="*/ 2147483646 h 377"/>
                <a:gd name="T48" fmla="*/ 2147483646 w 1003"/>
                <a:gd name="T49" fmla="*/ 2147483646 h 377"/>
                <a:gd name="T50" fmla="*/ 2147483646 w 1003"/>
                <a:gd name="T51" fmla="*/ 2147483646 h 377"/>
                <a:gd name="T52" fmla="*/ 2147483646 w 1003"/>
                <a:gd name="T53" fmla="*/ 2147483646 h 377"/>
                <a:gd name="T54" fmla="*/ 2147483646 w 1003"/>
                <a:gd name="T55" fmla="*/ 2147483646 h 377"/>
                <a:gd name="T56" fmla="*/ 2147483646 w 1003"/>
                <a:gd name="T57" fmla="*/ 2147483646 h 377"/>
                <a:gd name="T58" fmla="*/ 2147483646 w 1003"/>
                <a:gd name="T59" fmla="*/ 2147483646 h 377"/>
                <a:gd name="T60" fmla="*/ 2147483646 w 1003"/>
                <a:gd name="T61" fmla="*/ 2147483646 h 377"/>
                <a:gd name="T62" fmla="*/ 2147483646 w 1003"/>
                <a:gd name="T63" fmla="*/ 2147483646 h 377"/>
                <a:gd name="T64" fmla="*/ 2147483646 w 1003"/>
                <a:gd name="T65" fmla="*/ 2147483646 h 3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3"/>
                <a:gd name="T100" fmla="*/ 0 h 377"/>
                <a:gd name="T101" fmla="*/ 1003 w 1003"/>
                <a:gd name="T102" fmla="*/ 377 h 37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3" h="377">
                  <a:moveTo>
                    <a:pt x="0" y="376"/>
                  </a:moveTo>
                  <a:lnTo>
                    <a:pt x="5" y="329"/>
                  </a:lnTo>
                  <a:lnTo>
                    <a:pt x="15" y="286"/>
                  </a:lnTo>
                  <a:lnTo>
                    <a:pt x="30" y="245"/>
                  </a:lnTo>
                  <a:lnTo>
                    <a:pt x="49" y="208"/>
                  </a:lnTo>
                  <a:lnTo>
                    <a:pt x="73" y="174"/>
                  </a:lnTo>
                  <a:lnTo>
                    <a:pt x="100" y="143"/>
                  </a:lnTo>
                  <a:lnTo>
                    <a:pt x="132" y="115"/>
                  </a:lnTo>
                  <a:lnTo>
                    <a:pt x="166" y="90"/>
                  </a:lnTo>
                  <a:lnTo>
                    <a:pt x="202" y="68"/>
                  </a:lnTo>
                  <a:lnTo>
                    <a:pt x="242" y="50"/>
                  </a:lnTo>
                  <a:lnTo>
                    <a:pt x="283" y="34"/>
                  </a:lnTo>
                  <a:lnTo>
                    <a:pt x="326" y="21"/>
                  </a:lnTo>
                  <a:lnTo>
                    <a:pt x="371" y="12"/>
                  </a:lnTo>
                  <a:lnTo>
                    <a:pt x="417" y="5"/>
                  </a:lnTo>
                  <a:lnTo>
                    <a:pt x="463" y="1"/>
                  </a:lnTo>
                  <a:lnTo>
                    <a:pt x="509" y="0"/>
                  </a:lnTo>
                  <a:lnTo>
                    <a:pt x="556" y="2"/>
                  </a:lnTo>
                  <a:lnTo>
                    <a:pt x="601" y="8"/>
                  </a:lnTo>
                  <a:lnTo>
                    <a:pt x="647" y="16"/>
                  </a:lnTo>
                  <a:lnTo>
                    <a:pt x="691" y="26"/>
                  </a:lnTo>
                  <a:lnTo>
                    <a:pt x="733" y="40"/>
                  </a:lnTo>
                  <a:lnTo>
                    <a:pt x="774" y="57"/>
                  </a:lnTo>
                  <a:lnTo>
                    <a:pt x="812" y="76"/>
                  </a:lnTo>
                  <a:lnTo>
                    <a:pt x="849" y="99"/>
                  </a:lnTo>
                  <a:lnTo>
                    <a:pt x="881" y="123"/>
                  </a:lnTo>
                  <a:lnTo>
                    <a:pt x="911" y="151"/>
                  </a:lnTo>
                  <a:lnTo>
                    <a:pt x="938" y="182"/>
                  </a:lnTo>
                  <a:lnTo>
                    <a:pt x="960" y="216"/>
                  </a:lnTo>
                  <a:lnTo>
                    <a:pt x="978" y="252"/>
                  </a:lnTo>
                  <a:lnTo>
                    <a:pt x="991" y="291"/>
                  </a:lnTo>
                  <a:lnTo>
                    <a:pt x="999" y="332"/>
                  </a:lnTo>
                  <a:lnTo>
                    <a:pt x="1002" y="376"/>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Rectangle 9"/>
            <p:cNvSpPr>
              <a:spLocks noChangeArrowheads="1"/>
            </p:cNvSpPr>
            <p:nvPr/>
          </p:nvSpPr>
          <p:spPr bwMode="auto">
            <a:xfrm>
              <a:off x="7932738" y="4121150"/>
              <a:ext cx="262413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rdt_rcv(rcvpkt) &amp;&amp; </a:t>
              </a:r>
            </a:p>
            <a:p>
              <a:pPr>
                <a:spcBef>
                  <a:spcPct val="0"/>
                </a:spcBef>
                <a:buFontTx/>
                <a:buNone/>
              </a:pPr>
              <a:r>
                <a:rPr lang="en-US" altLang="zh-CN" sz="1400" b="1">
                  <a:latin typeface="Arial" panose="020B0604020202020204" pitchFamily="34" charset="0"/>
                  <a:ea typeface="宋体" panose="02010600030101010101" pitchFamily="2" charset="-122"/>
                </a:rPr>
                <a:t>   not corrupt(rcvpkt) &amp;&amp;</a:t>
              </a:r>
            </a:p>
            <a:p>
              <a:pPr>
                <a:spcBef>
                  <a:spcPct val="0"/>
                </a:spcBef>
                <a:buFontTx/>
                <a:buNone/>
              </a:pPr>
              <a:r>
                <a:rPr lang="en-US" altLang="zh-CN" sz="1400" b="1">
                  <a:latin typeface="Arial" panose="020B0604020202020204" pitchFamily="34" charset="0"/>
                  <a:ea typeface="宋体" panose="02010600030101010101" pitchFamily="2" charset="-122"/>
                </a:rPr>
                <a:t>   has_seq0(rcvpkt)</a:t>
              </a:r>
            </a:p>
            <a:p>
              <a:pPr>
                <a:spcBef>
                  <a:spcPct val="0"/>
                </a:spcBef>
                <a:buFontTx/>
                <a:buNone/>
              </a:pPr>
              <a:endParaRPr lang="en-US" altLang="zh-CN" sz="1400" b="1">
                <a:latin typeface="Arial" panose="020B0604020202020204" pitchFamily="34" charset="0"/>
                <a:ea typeface="宋体" panose="02010600030101010101" pitchFamily="2" charset="-122"/>
              </a:endParaRPr>
            </a:p>
          </p:txBody>
        </p:sp>
        <p:sp>
          <p:nvSpPr>
            <p:cNvPr id="16" name="Line 10"/>
            <p:cNvSpPr>
              <a:spLocks noChangeShapeType="1"/>
            </p:cNvSpPr>
            <p:nvPr/>
          </p:nvSpPr>
          <p:spPr bwMode="auto">
            <a:xfrm>
              <a:off x="8113713" y="4857750"/>
              <a:ext cx="193833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7" name="Freeform 11"/>
            <p:cNvSpPr>
              <a:spLocks/>
            </p:cNvSpPr>
            <p:nvPr/>
          </p:nvSpPr>
          <p:spPr bwMode="auto">
            <a:xfrm>
              <a:off x="5237163" y="4351338"/>
              <a:ext cx="1592262" cy="525462"/>
            </a:xfrm>
            <a:custGeom>
              <a:avLst/>
              <a:gdLst>
                <a:gd name="T0" fmla="*/ 0 w 1003"/>
                <a:gd name="T1" fmla="*/ 0 h 331"/>
                <a:gd name="T2" fmla="*/ 2147483646 w 1003"/>
                <a:gd name="T3" fmla="*/ 2147483646 h 331"/>
                <a:gd name="T4" fmla="*/ 2147483646 w 1003"/>
                <a:gd name="T5" fmla="*/ 2147483646 h 331"/>
                <a:gd name="T6" fmla="*/ 2147483646 w 1003"/>
                <a:gd name="T7" fmla="*/ 2147483646 h 331"/>
                <a:gd name="T8" fmla="*/ 2147483646 w 1003"/>
                <a:gd name="T9" fmla="*/ 2147483646 h 331"/>
                <a:gd name="T10" fmla="*/ 2147483646 w 1003"/>
                <a:gd name="T11" fmla="*/ 2147483646 h 331"/>
                <a:gd name="T12" fmla="*/ 2147483646 w 1003"/>
                <a:gd name="T13" fmla="*/ 2147483646 h 331"/>
                <a:gd name="T14" fmla="*/ 2147483646 w 1003"/>
                <a:gd name="T15" fmla="*/ 2147483646 h 331"/>
                <a:gd name="T16" fmla="*/ 2147483646 w 1003"/>
                <a:gd name="T17" fmla="*/ 2147483646 h 331"/>
                <a:gd name="T18" fmla="*/ 2147483646 w 1003"/>
                <a:gd name="T19" fmla="*/ 2147483646 h 331"/>
                <a:gd name="T20" fmla="*/ 2147483646 w 1003"/>
                <a:gd name="T21" fmla="*/ 2147483646 h 331"/>
                <a:gd name="T22" fmla="*/ 2147483646 w 1003"/>
                <a:gd name="T23" fmla="*/ 2147483646 h 331"/>
                <a:gd name="T24" fmla="*/ 2147483646 w 1003"/>
                <a:gd name="T25" fmla="*/ 2147483646 h 331"/>
                <a:gd name="T26" fmla="*/ 2147483646 w 1003"/>
                <a:gd name="T27" fmla="*/ 2147483646 h 331"/>
                <a:gd name="T28" fmla="*/ 2147483646 w 1003"/>
                <a:gd name="T29" fmla="*/ 2147483646 h 331"/>
                <a:gd name="T30" fmla="*/ 2147483646 w 1003"/>
                <a:gd name="T31" fmla="*/ 2147483646 h 331"/>
                <a:gd name="T32" fmla="*/ 2147483646 w 1003"/>
                <a:gd name="T33" fmla="*/ 2147483646 h 331"/>
                <a:gd name="T34" fmla="*/ 2147483646 w 1003"/>
                <a:gd name="T35" fmla="*/ 2147483646 h 331"/>
                <a:gd name="T36" fmla="*/ 2147483646 w 1003"/>
                <a:gd name="T37" fmla="*/ 2147483646 h 331"/>
                <a:gd name="T38" fmla="*/ 2147483646 w 1003"/>
                <a:gd name="T39" fmla="*/ 2147483646 h 331"/>
                <a:gd name="T40" fmla="*/ 2147483646 w 1003"/>
                <a:gd name="T41" fmla="*/ 2147483646 h 331"/>
                <a:gd name="T42" fmla="*/ 2147483646 w 1003"/>
                <a:gd name="T43" fmla="*/ 2147483646 h 331"/>
                <a:gd name="T44" fmla="*/ 2147483646 w 1003"/>
                <a:gd name="T45" fmla="*/ 2147483646 h 331"/>
                <a:gd name="T46" fmla="*/ 2147483646 w 1003"/>
                <a:gd name="T47" fmla="*/ 2147483646 h 331"/>
                <a:gd name="T48" fmla="*/ 2147483646 w 1003"/>
                <a:gd name="T49" fmla="*/ 2147483646 h 331"/>
                <a:gd name="T50" fmla="*/ 2147483646 w 1003"/>
                <a:gd name="T51" fmla="*/ 2147483646 h 331"/>
                <a:gd name="T52" fmla="*/ 2147483646 w 1003"/>
                <a:gd name="T53" fmla="*/ 2147483646 h 331"/>
                <a:gd name="T54" fmla="*/ 2147483646 w 1003"/>
                <a:gd name="T55" fmla="*/ 2147483646 h 331"/>
                <a:gd name="T56" fmla="*/ 2147483646 w 1003"/>
                <a:gd name="T57" fmla="*/ 2147483646 h 331"/>
                <a:gd name="T58" fmla="*/ 2147483646 w 1003"/>
                <a:gd name="T59" fmla="*/ 2147483646 h 331"/>
                <a:gd name="T60" fmla="*/ 2147483646 w 1003"/>
                <a:gd name="T61" fmla="*/ 2147483646 h 331"/>
                <a:gd name="T62" fmla="*/ 2147483646 w 1003"/>
                <a:gd name="T63" fmla="*/ 2147483646 h 331"/>
                <a:gd name="T64" fmla="*/ 2147483646 w 1003"/>
                <a:gd name="T65" fmla="*/ 0 h 3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03"/>
                <a:gd name="T100" fmla="*/ 0 h 331"/>
                <a:gd name="T101" fmla="*/ 1003 w 1003"/>
                <a:gd name="T102" fmla="*/ 331 h 3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03" h="331">
                  <a:moveTo>
                    <a:pt x="0" y="0"/>
                  </a:moveTo>
                  <a:lnTo>
                    <a:pt x="5" y="41"/>
                  </a:lnTo>
                  <a:lnTo>
                    <a:pt x="15" y="79"/>
                  </a:lnTo>
                  <a:lnTo>
                    <a:pt x="30" y="115"/>
                  </a:lnTo>
                  <a:lnTo>
                    <a:pt x="50" y="148"/>
                  </a:lnTo>
                  <a:lnTo>
                    <a:pt x="73" y="178"/>
                  </a:lnTo>
                  <a:lnTo>
                    <a:pt x="100" y="205"/>
                  </a:lnTo>
                  <a:lnTo>
                    <a:pt x="132" y="229"/>
                  </a:lnTo>
                  <a:lnTo>
                    <a:pt x="166" y="251"/>
                  </a:lnTo>
                  <a:lnTo>
                    <a:pt x="203" y="270"/>
                  </a:lnTo>
                  <a:lnTo>
                    <a:pt x="242" y="287"/>
                  </a:lnTo>
                  <a:lnTo>
                    <a:pt x="284" y="301"/>
                  </a:lnTo>
                  <a:lnTo>
                    <a:pt x="327" y="312"/>
                  </a:lnTo>
                  <a:lnTo>
                    <a:pt x="371" y="320"/>
                  </a:lnTo>
                  <a:lnTo>
                    <a:pt x="417" y="326"/>
                  </a:lnTo>
                  <a:lnTo>
                    <a:pt x="463" y="330"/>
                  </a:lnTo>
                  <a:lnTo>
                    <a:pt x="509" y="330"/>
                  </a:lnTo>
                  <a:lnTo>
                    <a:pt x="556" y="328"/>
                  </a:lnTo>
                  <a:lnTo>
                    <a:pt x="601" y="324"/>
                  </a:lnTo>
                  <a:lnTo>
                    <a:pt x="647" y="317"/>
                  </a:lnTo>
                  <a:lnTo>
                    <a:pt x="691" y="307"/>
                  </a:lnTo>
                  <a:lnTo>
                    <a:pt x="733" y="295"/>
                  </a:lnTo>
                  <a:lnTo>
                    <a:pt x="774" y="281"/>
                  </a:lnTo>
                  <a:lnTo>
                    <a:pt x="813" y="263"/>
                  </a:lnTo>
                  <a:lnTo>
                    <a:pt x="849" y="244"/>
                  </a:lnTo>
                  <a:lnTo>
                    <a:pt x="882" y="222"/>
                  </a:lnTo>
                  <a:lnTo>
                    <a:pt x="912" y="198"/>
                  </a:lnTo>
                  <a:lnTo>
                    <a:pt x="938" y="171"/>
                  </a:lnTo>
                  <a:lnTo>
                    <a:pt x="960" y="141"/>
                  </a:lnTo>
                  <a:lnTo>
                    <a:pt x="978" y="110"/>
                  </a:lnTo>
                  <a:lnTo>
                    <a:pt x="991" y="75"/>
                  </a:lnTo>
                  <a:lnTo>
                    <a:pt x="999" y="39"/>
                  </a:lnTo>
                  <a:lnTo>
                    <a:pt x="1002" y="0"/>
                  </a:lnTo>
                </a:path>
              </a:pathLst>
            </a:custGeom>
            <a:noFill/>
            <a:ln w="38100" cap="rnd">
              <a:solidFill>
                <a:schemeClr val="tx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Rectangle 12"/>
            <p:cNvSpPr>
              <a:spLocks noChangeArrowheads="1"/>
            </p:cNvSpPr>
            <p:nvPr/>
          </p:nvSpPr>
          <p:spPr bwMode="auto">
            <a:xfrm>
              <a:off x="4625975" y="4957763"/>
              <a:ext cx="3581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rdt_rcv(rcvpkt) &amp;&amp; notcorrupt(rcvpkt) </a:t>
              </a:r>
            </a:p>
            <a:p>
              <a:pPr>
                <a:spcBef>
                  <a:spcPct val="0"/>
                </a:spcBef>
                <a:buFontTx/>
                <a:buNone/>
              </a:pPr>
              <a:r>
                <a:rPr lang="en-US" altLang="zh-CN" sz="1400" b="1">
                  <a:latin typeface="Arial" panose="020B0604020202020204" pitchFamily="34" charset="0"/>
                  <a:ea typeface="宋体" panose="02010600030101010101" pitchFamily="2" charset="-122"/>
                </a:rPr>
                <a:t>  &amp;&amp; has_seq1(rcvpkt)</a:t>
              </a:r>
              <a:r>
                <a:rPr lang="en-US" altLang="zh-CN" sz="1600" b="1">
                  <a:latin typeface="Arial" panose="020B0604020202020204" pitchFamily="34" charset="0"/>
                  <a:ea typeface="宋体" panose="02010600030101010101" pitchFamily="2" charset="-122"/>
                </a:rPr>
                <a:t> </a:t>
              </a:r>
            </a:p>
          </p:txBody>
        </p:sp>
        <p:sp>
          <p:nvSpPr>
            <p:cNvPr id="19" name="Line 13"/>
            <p:cNvSpPr>
              <a:spLocks noChangeShapeType="1"/>
            </p:cNvSpPr>
            <p:nvPr/>
          </p:nvSpPr>
          <p:spPr bwMode="auto">
            <a:xfrm>
              <a:off x="4692650" y="5538788"/>
              <a:ext cx="289877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 name="Rectangle 14"/>
            <p:cNvSpPr>
              <a:spLocks noChangeArrowheads="1"/>
            </p:cNvSpPr>
            <p:nvPr/>
          </p:nvSpPr>
          <p:spPr bwMode="auto">
            <a:xfrm>
              <a:off x="4651375" y="5505450"/>
              <a:ext cx="3852863"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extract(rcvpkt,data)</a:t>
              </a:r>
            </a:p>
            <a:p>
              <a:pPr>
                <a:spcBef>
                  <a:spcPct val="0"/>
                </a:spcBef>
                <a:buFontTx/>
                <a:buNone/>
              </a:pPr>
              <a:r>
                <a:rPr lang="en-US" altLang="zh-CN" sz="1400" b="1">
                  <a:latin typeface="Arial" panose="020B0604020202020204" pitchFamily="34" charset="0"/>
                  <a:ea typeface="宋体" panose="02010600030101010101" pitchFamily="2" charset="-122"/>
                </a:rPr>
                <a:t>deliver_data(data)</a:t>
              </a:r>
            </a:p>
            <a:p>
              <a:pPr>
                <a:spcBef>
                  <a:spcPct val="0"/>
                </a:spcBef>
                <a:buFontTx/>
                <a:buNone/>
              </a:pPr>
              <a:r>
                <a:rPr lang="en-US" altLang="zh-CN" sz="1400" b="1">
                  <a:latin typeface="Arial" panose="020B0604020202020204" pitchFamily="34" charset="0"/>
                  <a:ea typeface="宋体" panose="02010600030101010101" pitchFamily="2" charset="-122"/>
                </a:rPr>
                <a:t>sndpkt = make_pkt(ACK, chksum)</a:t>
              </a:r>
            </a:p>
            <a:p>
              <a:pPr>
                <a:spcBef>
                  <a:spcPct val="0"/>
                </a:spcBef>
                <a:buFontTx/>
                <a:buNone/>
              </a:pPr>
              <a:r>
                <a:rPr lang="en-US" altLang="zh-CN" sz="1400" b="1">
                  <a:latin typeface="Arial" panose="020B0604020202020204" pitchFamily="34" charset="0"/>
                  <a:ea typeface="宋体" panose="02010600030101010101" pitchFamily="2" charset="-122"/>
                </a:rPr>
                <a:t>udt_send(sndpkt)</a:t>
              </a:r>
            </a:p>
          </p:txBody>
        </p:sp>
        <p:grpSp>
          <p:nvGrpSpPr>
            <p:cNvPr id="21" name="Group 17"/>
            <p:cNvGrpSpPr>
              <a:grpSpLocks/>
            </p:cNvGrpSpPr>
            <p:nvPr/>
          </p:nvGrpSpPr>
          <p:grpSpPr bwMode="auto">
            <a:xfrm>
              <a:off x="6397625" y="3533775"/>
              <a:ext cx="828675" cy="836613"/>
              <a:chOff x="2982" y="2052"/>
              <a:chExt cx="522" cy="527"/>
            </a:xfrm>
          </p:grpSpPr>
          <p:sp>
            <p:nvSpPr>
              <p:cNvPr id="22" name="Oval 15"/>
              <p:cNvSpPr>
                <a:spLocks noChangeArrowheads="1"/>
              </p:cNvSpPr>
              <p:nvPr/>
            </p:nvSpPr>
            <p:spPr bwMode="auto">
              <a:xfrm>
                <a:off x="2982" y="2052"/>
                <a:ext cx="511" cy="527"/>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3" name="Rectangle 16"/>
              <p:cNvSpPr>
                <a:spLocks noChangeArrowheads="1"/>
              </p:cNvSpPr>
              <p:nvPr/>
            </p:nvSpPr>
            <p:spPr bwMode="auto">
              <a:xfrm>
                <a:off x="3000" y="2085"/>
                <a:ext cx="50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400" b="1">
                    <a:latin typeface="Arial" panose="020B0604020202020204" pitchFamily="34" charset="0"/>
                    <a:ea typeface="宋体" panose="02010600030101010101" pitchFamily="2" charset="-122"/>
                  </a:rPr>
                  <a:t>等待来自下层的</a:t>
                </a:r>
                <a:r>
                  <a:rPr lang="en-US" altLang="zh-CN" sz="1400" b="1">
                    <a:latin typeface="Arial" panose="020B0604020202020204" pitchFamily="34" charset="0"/>
                    <a:ea typeface="宋体" panose="02010600030101010101" pitchFamily="2" charset="-122"/>
                  </a:rPr>
                  <a:t>1</a:t>
                </a:r>
              </a:p>
            </p:txBody>
          </p:sp>
        </p:grpSp>
        <p:sp>
          <p:nvSpPr>
            <p:cNvPr id="24" name="Freeform 18"/>
            <p:cNvSpPr>
              <a:spLocks/>
            </p:cNvSpPr>
            <p:nvPr/>
          </p:nvSpPr>
          <p:spPr bwMode="auto">
            <a:xfrm>
              <a:off x="7107238" y="3427413"/>
              <a:ext cx="581025" cy="382587"/>
            </a:xfrm>
            <a:custGeom>
              <a:avLst/>
              <a:gdLst>
                <a:gd name="T0" fmla="*/ 2147483646 w 366"/>
                <a:gd name="T1" fmla="*/ 2147483646 h 241"/>
                <a:gd name="T2" fmla="*/ 2147483646 w 366"/>
                <a:gd name="T3" fmla="*/ 2147483646 h 241"/>
                <a:gd name="T4" fmla="*/ 2147483646 w 366"/>
                <a:gd name="T5" fmla="*/ 2147483646 h 241"/>
                <a:gd name="T6" fmla="*/ 2147483646 w 366"/>
                <a:gd name="T7" fmla="*/ 2147483646 h 241"/>
                <a:gd name="T8" fmla="*/ 2147483646 w 366"/>
                <a:gd name="T9" fmla="*/ 2147483646 h 241"/>
                <a:gd name="T10" fmla="*/ 2147483646 w 366"/>
                <a:gd name="T11" fmla="*/ 2147483646 h 241"/>
                <a:gd name="T12" fmla="*/ 2147483646 w 366"/>
                <a:gd name="T13" fmla="*/ 2147483646 h 241"/>
                <a:gd name="T14" fmla="*/ 2147483646 w 366"/>
                <a:gd name="T15" fmla="*/ 2147483646 h 241"/>
                <a:gd name="T16" fmla="*/ 2147483646 w 366"/>
                <a:gd name="T17" fmla="*/ 2147483646 h 241"/>
                <a:gd name="T18" fmla="*/ 2147483646 w 366"/>
                <a:gd name="T19" fmla="*/ 2147483646 h 241"/>
                <a:gd name="T20" fmla="*/ 2147483646 w 366"/>
                <a:gd name="T21" fmla="*/ 2147483646 h 241"/>
                <a:gd name="T22" fmla="*/ 2147483646 w 366"/>
                <a:gd name="T23" fmla="*/ 2147483646 h 241"/>
                <a:gd name="T24" fmla="*/ 2147483646 w 366"/>
                <a:gd name="T25" fmla="*/ 2147483646 h 241"/>
                <a:gd name="T26" fmla="*/ 2147483646 w 366"/>
                <a:gd name="T27" fmla="*/ 2147483646 h 241"/>
                <a:gd name="T28" fmla="*/ 2147483646 w 366"/>
                <a:gd name="T29" fmla="*/ 2147483646 h 241"/>
                <a:gd name="T30" fmla="*/ 2147483646 w 366"/>
                <a:gd name="T31" fmla="*/ 2147483646 h 241"/>
                <a:gd name="T32" fmla="*/ 2147483646 w 366"/>
                <a:gd name="T33" fmla="*/ 2147483646 h 241"/>
                <a:gd name="T34" fmla="*/ 2147483646 w 366"/>
                <a:gd name="T35" fmla="*/ 2147483646 h 241"/>
                <a:gd name="T36" fmla="*/ 2147483646 w 366"/>
                <a:gd name="T37" fmla="*/ 2147483646 h 241"/>
                <a:gd name="T38" fmla="*/ 2147483646 w 366"/>
                <a:gd name="T39" fmla="*/ 2147483646 h 241"/>
                <a:gd name="T40" fmla="*/ 2147483646 w 366"/>
                <a:gd name="T41" fmla="*/ 2147483646 h 241"/>
                <a:gd name="T42" fmla="*/ 2147483646 w 366"/>
                <a:gd name="T43" fmla="*/ 2147483646 h 241"/>
                <a:gd name="T44" fmla="*/ 2147483646 w 366"/>
                <a:gd name="T45" fmla="*/ 2147483646 h 241"/>
                <a:gd name="T46" fmla="*/ 2147483646 w 366"/>
                <a:gd name="T47" fmla="*/ 0 h 241"/>
                <a:gd name="T48" fmla="*/ 2147483646 w 366"/>
                <a:gd name="T49" fmla="*/ 2147483646 h 241"/>
                <a:gd name="T50" fmla="*/ 2147483646 w 366"/>
                <a:gd name="T51" fmla="*/ 2147483646 h 241"/>
                <a:gd name="T52" fmla="*/ 2147483646 w 366"/>
                <a:gd name="T53" fmla="*/ 2147483646 h 241"/>
                <a:gd name="T54" fmla="*/ 2147483646 w 366"/>
                <a:gd name="T55" fmla="*/ 2147483646 h 241"/>
                <a:gd name="T56" fmla="*/ 2147483646 w 366"/>
                <a:gd name="T57" fmla="*/ 2147483646 h 241"/>
                <a:gd name="T58" fmla="*/ 2147483646 w 366"/>
                <a:gd name="T59" fmla="*/ 2147483646 h 241"/>
                <a:gd name="T60" fmla="*/ 2147483646 w 366"/>
                <a:gd name="T61" fmla="*/ 2147483646 h 241"/>
                <a:gd name="T62" fmla="*/ 2147483646 w 366"/>
                <a:gd name="T63" fmla="*/ 2147483646 h 241"/>
                <a:gd name="T64" fmla="*/ 0 w 366"/>
                <a:gd name="T65" fmla="*/ 2147483646 h 2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66"/>
                <a:gd name="T100" fmla="*/ 0 h 241"/>
                <a:gd name="T101" fmla="*/ 366 w 366"/>
                <a:gd name="T102" fmla="*/ 241 h 2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66" h="241">
                  <a:moveTo>
                    <a:pt x="75" y="240"/>
                  </a:moveTo>
                  <a:lnTo>
                    <a:pt x="123" y="239"/>
                  </a:lnTo>
                  <a:lnTo>
                    <a:pt x="166" y="235"/>
                  </a:lnTo>
                  <a:lnTo>
                    <a:pt x="204" y="230"/>
                  </a:lnTo>
                  <a:lnTo>
                    <a:pt x="238" y="222"/>
                  </a:lnTo>
                  <a:lnTo>
                    <a:pt x="268" y="212"/>
                  </a:lnTo>
                  <a:lnTo>
                    <a:pt x="293" y="200"/>
                  </a:lnTo>
                  <a:lnTo>
                    <a:pt x="314" y="188"/>
                  </a:lnTo>
                  <a:lnTo>
                    <a:pt x="331" y="174"/>
                  </a:lnTo>
                  <a:lnTo>
                    <a:pt x="345" y="159"/>
                  </a:lnTo>
                  <a:lnTo>
                    <a:pt x="355" y="144"/>
                  </a:lnTo>
                  <a:lnTo>
                    <a:pt x="361" y="128"/>
                  </a:lnTo>
                  <a:lnTo>
                    <a:pt x="364" y="112"/>
                  </a:lnTo>
                  <a:lnTo>
                    <a:pt x="365" y="96"/>
                  </a:lnTo>
                  <a:lnTo>
                    <a:pt x="362" y="81"/>
                  </a:lnTo>
                  <a:lnTo>
                    <a:pt x="356" y="66"/>
                  </a:lnTo>
                  <a:lnTo>
                    <a:pt x="348" y="52"/>
                  </a:lnTo>
                  <a:lnTo>
                    <a:pt x="338" y="39"/>
                  </a:lnTo>
                  <a:lnTo>
                    <a:pt x="325" y="28"/>
                  </a:lnTo>
                  <a:lnTo>
                    <a:pt x="310" y="18"/>
                  </a:lnTo>
                  <a:lnTo>
                    <a:pt x="293" y="10"/>
                  </a:lnTo>
                  <a:lnTo>
                    <a:pt x="274" y="4"/>
                  </a:lnTo>
                  <a:lnTo>
                    <a:pt x="254" y="1"/>
                  </a:lnTo>
                  <a:lnTo>
                    <a:pt x="233" y="0"/>
                  </a:lnTo>
                  <a:lnTo>
                    <a:pt x="210" y="2"/>
                  </a:lnTo>
                  <a:lnTo>
                    <a:pt x="186" y="7"/>
                  </a:lnTo>
                  <a:lnTo>
                    <a:pt x="161" y="15"/>
                  </a:lnTo>
                  <a:lnTo>
                    <a:pt x="135" y="27"/>
                  </a:lnTo>
                  <a:lnTo>
                    <a:pt x="109" y="42"/>
                  </a:lnTo>
                  <a:lnTo>
                    <a:pt x="82" y="62"/>
                  </a:lnTo>
                  <a:lnTo>
                    <a:pt x="55" y="86"/>
                  </a:lnTo>
                  <a:lnTo>
                    <a:pt x="28" y="114"/>
                  </a:lnTo>
                  <a:lnTo>
                    <a:pt x="0" y="148"/>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Rectangle 19"/>
            <p:cNvSpPr>
              <a:spLocks noChangeArrowheads="1"/>
            </p:cNvSpPr>
            <p:nvPr/>
          </p:nvSpPr>
          <p:spPr bwMode="auto">
            <a:xfrm>
              <a:off x="4787900" y="1343025"/>
              <a:ext cx="3981450"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rdt_rcv(rcvpkt) &amp;&amp; notcorrupt(rcvpkt) </a:t>
              </a:r>
            </a:p>
            <a:p>
              <a:pPr>
                <a:spcBef>
                  <a:spcPct val="0"/>
                </a:spcBef>
                <a:buFontTx/>
                <a:buNone/>
              </a:pPr>
              <a:r>
                <a:rPr lang="en-US" altLang="zh-CN" sz="1400" b="1">
                  <a:latin typeface="Arial" panose="020B0604020202020204" pitchFamily="34" charset="0"/>
                  <a:ea typeface="宋体" panose="02010600030101010101" pitchFamily="2" charset="-122"/>
                </a:rPr>
                <a:t>  &amp;&amp; has_seq0(rcvpkt) </a:t>
              </a:r>
            </a:p>
          </p:txBody>
        </p:sp>
        <p:sp>
          <p:nvSpPr>
            <p:cNvPr id="26" name="Line 20"/>
            <p:cNvSpPr>
              <a:spLocks noChangeShapeType="1"/>
            </p:cNvSpPr>
            <p:nvPr/>
          </p:nvSpPr>
          <p:spPr bwMode="auto">
            <a:xfrm>
              <a:off x="4897438" y="1936750"/>
              <a:ext cx="191452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 name="Rectangle 21"/>
            <p:cNvSpPr>
              <a:spLocks noChangeArrowheads="1"/>
            </p:cNvSpPr>
            <p:nvPr/>
          </p:nvSpPr>
          <p:spPr bwMode="auto">
            <a:xfrm>
              <a:off x="4800600" y="1905000"/>
              <a:ext cx="3475038"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dirty="0">
                  <a:latin typeface="Arial" panose="020B0604020202020204" pitchFamily="34" charset="0"/>
                  <a:ea typeface="宋体" panose="02010600030101010101" pitchFamily="2" charset="-122"/>
                </a:rPr>
                <a:t>extract(</a:t>
              </a:r>
              <a:r>
                <a:rPr lang="en-US" altLang="zh-CN" sz="1400" b="1" dirty="0" err="1">
                  <a:latin typeface="Arial" panose="020B0604020202020204" pitchFamily="34" charset="0"/>
                  <a:ea typeface="宋体" panose="02010600030101010101" pitchFamily="2" charset="-122"/>
                </a:rPr>
                <a:t>rcvpkt,data</a:t>
              </a:r>
              <a:r>
                <a:rPr lang="en-US" altLang="zh-CN" sz="1400" b="1" dirty="0">
                  <a:latin typeface="Arial" panose="020B0604020202020204" pitchFamily="34" charset="0"/>
                  <a:ea typeface="宋体" panose="02010600030101010101" pitchFamily="2" charset="-122"/>
                </a:rPr>
                <a:t>)</a:t>
              </a:r>
            </a:p>
            <a:p>
              <a:pPr>
                <a:spcBef>
                  <a:spcPct val="0"/>
                </a:spcBef>
                <a:buFontTx/>
                <a:buNone/>
              </a:pPr>
              <a:r>
                <a:rPr lang="en-US" altLang="zh-CN" sz="1400" b="1" dirty="0" err="1">
                  <a:latin typeface="Arial" panose="020B0604020202020204" pitchFamily="34" charset="0"/>
                  <a:ea typeface="宋体" panose="02010600030101010101" pitchFamily="2" charset="-122"/>
                </a:rPr>
                <a:t>deliver_data</a:t>
              </a:r>
              <a:r>
                <a:rPr lang="en-US" altLang="zh-CN" sz="1400" b="1" dirty="0">
                  <a:latin typeface="Arial" panose="020B0604020202020204" pitchFamily="34" charset="0"/>
                  <a:ea typeface="宋体" panose="02010600030101010101" pitchFamily="2" charset="-122"/>
                </a:rPr>
                <a:t>(data)</a:t>
              </a:r>
            </a:p>
            <a:p>
              <a:pPr>
                <a:spcBef>
                  <a:spcPct val="0"/>
                </a:spcBef>
                <a:buFontTx/>
                <a:buNone/>
              </a:pPr>
              <a:r>
                <a:rPr lang="en-US" altLang="zh-CN" sz="1400" b="1" dirty="0" err="1">
                  <a:latin typeface="Arial" panose="020B0604020202020204" pitchFamily="34" charset="0"/>
                  <a:ea typeface="宋体" panose="02010600030101010101" pitchFamily="2" charset="-122"/>
                </a:rPr>
                <a:t>sndpkt</a:t>
              </a:r>
              <a:r>
                <a:rPr lang="en-US" altLang="zh-CN" sz="1400" b="1" dirty="0">
                  <a:latin typeface="Arial" panose="020B0604020202020204" pitchFamily="34" charset="0"/>
                  <a:ea typeface="宋体" panose="02010600030101010101" pitchFamily="2" charset="-122"/>
                </a:rPr>
                <a:t> = </a:t>
              </a:r>
              <a:r>
                <a:rPr lang="en-US" altLang="zh-CN" sz="1400" b="1" dirty="0" err="1">
                  <a:latin typeface="Arial" panose="020B0604020202020204" pitchFamily="34" charset="0"/>
                  <a:ea typeface="宋体" panose="02010600030101010101" pitchFamily="2" charset="-122"/>
                </a:rPr>
                <a:t>make_pkt</a:t>
              </a:r>
              <a:r>
                <a:rPr lang="en-US" altLang="zh-CN" sz="1400" b="1" dirty="0">
                  <a:latin typeface="Arial" panose="020B0604020202020204" pitchFamily="34" charset="0"/>
                  <a:ea typeface="宋体" panose="02010600030101010101" pitchFamily="2" charset="-122"/>
                </a:rPr>
                <a:t>(ACK, </a:t>
              </a:r>
              <a:r>
                <a:rPr lang="en-US" altLang="zh-CN" sz="1400" b="1" dirty="0" err="1">
                  <a:latin typeface="Arial" panose="020B0604020202020204" pitchFamily="34" charset="0"/>
                  <a:ea typeface="宋体" panose="02010600030101010101" pitchFamily="2" charset="-122"/>
                </a:rPr>
                <a:t>chksum</a:t>
              </a:r>
              <a:r>
                <a:rPr lang="en-US" altLang="zh-CN" sz="1400" b="1" dirty="0">
                  <a:latin typeface="Arial" panose="020B0604020202020204" pitchFamily="34" charset="0"/>
                  <a:ea typeface="宋体" panose="02010600030101010101" pitchFamily="2" charset="-122"/>
                </a:rPr>
                <a:t>)</a:t>
              </a:r>
            </a:p>
            <a:p>
              <a:pPr>
                <a:spcBef>
                  <a:spcPct val="0"/>
                </a:spcBef>
                <a:buFontTx/>
                <a:buNone/>
              </a:pPr>
              <a:r>
                <a:rPr lang="en-US" altLang="zh-CN" sz="1400" b="1" dirty="0" err="1">
                  <a:latin typeface="Arial" panose="020B0604020202020204" pitchFamily="34" charset="0"/>
                  <a:ea typeface="宋体" panose="02010600030101010101" pitchFamily="2" charset="-122"/>
                </a:rPr>
                <a:t>udt_send</a:t>
              </a:r>
              <a:r>
                <a:rPr lang="en-US" altLang="zh-CN" sz="1400" b="1" dirty="0">
                  <a:latin typeface="Arial" panose="020B0604020202020204" pitchFamily="34" charset="0"/>
                  <a:ea typeface="宋体" panose="02010600030101010101" pitchFamily="2" charset="-122"/>
                </a:rPr>
                <a:t>(</a:t>
              </a:r>
              <a:r>
                <a:rPr lang="en-US" altLang="zh-CN" sz="1400" b="1" dirty="0" err="1">
                  <a:latin typeface="Arial" panose="020B0604020202020204" pitchFamily="34" charset="0"/>
                  <a:ea typeface="宋体" panose="02010600030101010101" pitchFamily="2" charset="-122"/>
                </a:rPr>
                <a:t>sndpkt</a:t>
              </a:r>
              <a:r>
                <a:rPr lang="en-US" altLang="zh-CN" sz="1400" b="1" dirty="0">
                  <a:latin typeface="Arial" panose="020B0604020202020204" pitchFamily="34" charset="0"/>
                  <a:ea typeface="宋体" panose="02010600030101010101" pitchFamily="2" charset="-122"/>
                </a:rPr>
                <a:t>)</a:t>
              </a:r>
            </a:p>
          </p:txBody>
        </p:sp>
        <p:sp>
          <p:nvSpPr>
            <p:cNvPr id="28" name="Freeform 22"/>
            <p:cNvSpPr>
              <a:spLocks/>
            </p:cNvSpPr>
            <p:nvPr/>
          </p:nvSpPr>
          <p:spPr bwMode="auto">
            <a:xfrm>
              <a:off x="7161213" y="4106863"/>
              <a:ext cx="525462" cy="392112"/>
            </a:xfrm>
            <a:custGeom>
              <a:avLst/>
              <a:gdLst>
                <a:gd name="T0" fmla="*/ 0 w 331"/>
                <a:gd name="T1" fmla="*/ 2147483646 h 247"/>
                <a:gd name="T2" fmla="*/ 2147483646 w 331"/>
                <a:gd name="T3" fmla="*/ 2147483646 h 247"/>
                <a:gd name="T4" fmla="*/ 2147483646 w 331"/>
                <a:gd name="T5" fmla="*/ 2147483646 h 247"/>
                <a:gd name="T6" fmla="*/ 2147483646 w 331"/>
                <a:gd name="T7" fmla="*/ 2147483646 h 247"/>
                <a:gd name="T8" fmla="*/ 2147483646 w 331"/>
                <a:gd name="T9" fmla="*/ 2147483646 h 247"/>
                <a:gd name="T10" fmla="*/ 2147483646 w 331"/>
                <a:gd name="T11" fmla="*/ 2147483646 h 247"/>
                <a:gd name="T12" fmla="*/ 2147483646 w 331"/>
                <a:gd name="T13" fmla="*/ 2147483646 h 247"/>
                <a:gd name="T14" fmla="*/ 2147483646 w 331"/>
                <a:gd name="T15" fmla="*/ 2147483646 h 247"/>
                <a:gd name="T16" fmla="*/ 2147483646 w 331"/>
                <a:gd name="T17" fmla="*/ 2147483646 h 247"/>
                <a:gd name="T18" fmla="*/ 2147483646 w 331"/>
                <a:gd name="T19" fmla="*/ 2147483646 h 247"/>
                <a:gd name="T20" fmla="*/ 2147483646 w 331"/>
                <a:gd name="T21" fmla="*/ 2147483646 h 247"/>
                <a:gd name="T22" fmla="*/ 2147483646 w 331"/>
                <a:gd name="T23" fmla="*/ 2147483646 h 247"/>
                <a:gd name="T24" fmla="*/ 2147483646 w 331"/>
                <a:gd name="T25" fmla="*/ 2147483646 h 247"/>
                <a:gd name="T26" fmla="*/ 2147483646 w 331"/>
                <a:gd name="T27" fmla="*/ 2147483646 h 247"/>
                <a:gd name="T28" fmla="*/ 2147483646 w 331"/>
                <a:gd name="T29" fmla="*/ 2147483646 h 247"/>
                <a:gd name="T30" fmla="*/ 2147483646 w 331"/>
                <a:gd name="T31" fmla="*/ 2147483646 h 247"/>
                <a:gd name="T32" fmla="*/ 2147483646 w 331"/>
                <a:gd name="T33" fmla="*/ 2147483646 h 247"/>
                <a:gd name="T34" fmla="*/ 2147483646 w 331"/>
                <a:gd name="T35" fmla="*/ 2147483646 h 247"/>
                <a:gd name="T36" fmla="*/ 2147483646 w 331"/>
                <a:gd name="T37" fmla="*/ 2147483646 h 247"/>
                <a:gd name="T38" fmla="*/ 2147483646 w 331"/>
                <a:gd name="T39" fmla="*/ 2147483646 h 247"/>
                <a:gd name="T40" fmla="*/ 2147483646 w 331"/>
                <a:gd name="T41" fmla="*/ 2147483646 h 247"/>
                <a:gd name="T42" fmla="*/ 2147483646 w 331"/>
                <a:gd name="T43" fmla="*/ 2147483646 h 247"/>
                <a:gd name="T44" fmla="*/ 2147483646 w 331"/>
                <a:gd name="T45" fmla="*/ 2147483646 h 247"/>
                <a:gd name="T46" fmla="*/ 2147483646 w 331"/>
                <a:gd name="T47" fmla="*/ 2147483646 h 247"/>
                <a:gd name="T48" fmla="*/ 2147483646 w 331"/>
                <a:gd name="T49" fmla="*/ 2147483646 h 247"/>
                <a:gd name="T50" fmla="*/ 2147483646 w 331"/>
                <a:gd name="T51" fmla="*/ 2147483646 h 247"/>
                <a:gd name="T52" fmla="*/ 2147483646 w 331"/>
                <a:gd name="T53" fmla="*/ 2147483646 h 247"/>
                <a:gd name="T54" fmla="*/ 2147483646 w 331"/>
                <a:gd name="T55" fmla="*/ 2147483646 h 247"/>
                <a:gd name="T56" fmla="*/ 2147483646 w 331"/>
                <a:gd name="T57" fmla="*/ 2147483646 h 247"/>
                <a:gd name="T58" fmla="*/ 2147483646 w 331"/>
                <a:gd name="T59" fmla="*/ 0 h 247"/>
                <a:gd name="T60" fmla="*/ 2147483646 w 331"/>
                <a:gd name="T61" fmla="*/ 2147483646 h 247"/>
                <a:gd name="T62" fmla="*/ 2147483646 w 331"/>
                <a:gd name="T63" fmla="*/ 2147483646 h 247"/>
                <a:gd name="T64" fmla="*/ 2147483646 w 331"/>
                <a:gd name="T65" fmla="*/ 2147483646 h 2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1"/>
                <a:gd name="T100" fmla="*/ 0 h 247"/>
                <a:gd name="T101" fmla="*/ 331 w 331"/>
                <a:gd name="T102" fmla="*/ 247 h 2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1" h="247">
                  <a:moveTo>
                    <a:pt x="0" y="133"/>
                  </a:moveTo>
                  <a:lnTo>
                    <a:pt x="37" y="163"/>
                  </a:lnTo>
                  <a:lnTo>
                    <a:pt x="73" y="188"/>
                  </a:lnTo>
                  <a:lnTo>
                    <a:pt x="106" y="208"/>
                  </a:lnTo>
                  <a:lnTo>
                    <a:pt x="137" y="223"/>
                  </a:lnTo>
                  <a:lnTo>
                    <a:pt x="166" y="235"/>
                  </a:lnTo>
                  <a:lnTo>
                    <a:pt x="193" y="242"/>
                  </a:lnTo>
                  <a:lnTo>
                    <a:pt x="217" y="246"/>
                  </a:lnTo>
                  <a:lnTo>
                    <a:pt x="239" y="246"/>
                  </a:lnTo>
                  <a:lnTo>
                    <a:pt x="259" y="243"/>
                  </a:lnTo>
                  <a:lnTo>
                    <a:pt x="277" y="238"/>
                  </a:lnTo>
                  <a:lnTo>
                    <a:pt x="292" y="230"/>
                  </a:lnTo>
                  <a:lnTo>
                    <a:pt x="304" y="219"/>
                  </a:lnTo>
                  <a:lnTo>
                    <a:pt x="314" y="207"/>
                  </a:lnTo>
                  <a:lnTo>
                    <a:pt x="322" y="194"/>
                  </a:lnTo>
                  <a:lnTo>
                    <a:pt x="327" y="179"/>
                  </a:lnTo>
                  <a:lnTo>
                    <a:pt x="330" y="163"/>
                  </a:lnTo>
                  <a:lnTo>
                    <a:pt x="330" y="146"/>
                  </a:lnTo>
                  <a:lnTo>
                    <a:pt x="327" y="129"/>
                  </a:lnTo>
                  <a:lnTo>
                    <a:pt x="322" y="112"/>
                  </a:lnTo>
                  <a:lnTo>
                    <a:pt x="314" y="95"/>
                  </a:lnTo>
                  <a:lnTo>
                    <a:pt x="304" y="79"/>
                  </a:lnTo>
                  <a:lnTo>
                    <a:pt x="290" y="63"/>
                  </a:lnTo>
                  <a:lnTo>
                    <a:pt x="274" y="49"/>
                  </a:lnTo>
                  <a:lnTo>
                    <a:pt x="256" y="36"/>
                  </a:lnTo>
                  <a:lnTo>
                    <a:pt x="234" y="24"/>
                  </a:lnTo>
                  <a:lnTo>
                    <a:pt x="209" y="14"/>
                  </a:lnTo>
                  <a:lnTo>
                    <a:pt x="182" y="7"/>
                  </a:lnTo>
                  <a:lnTo>
                    <a:pt x="152" y="2"/>
                  </a:lnTo>
                  <a:lnTo>
                    <a:pt x="119" y="0"/>
                  </a:lnTo>
                  <a:lnTo>
                    <a:pt x="82" y="2"/>
                  </a:lnTo>
                  <a:lnTo>
                    <a:pt x="43" y="6"/>
                  </a:lnTo>
                  <a:lnTo>
                    <a:pt x="1" y="15"/>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Rectangle 23"/>
            <p:cNvSpPr>
              <a:spLocks noChangeArrowheads="1"/>
            </p:cNvSpPr>
            <p:nvPr/>
          </p:nvSpPr>
          <p:spPr bwMode="auto">
            <a:xfrm>
              <a:off x="7531100" y="2779713"/>
              <a:ext cx="327660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rdt_rcv(rcvpkt) &amp;&amp; corrupt(rcvpkt)</a:t>
              </a:r>
            </a:p>
          </p:txBody>
        </p:sp>
        <p:sp>
          <p:nvSpPr>
            <p:cNvPr id="30" name="Line 24"/>
            <p:cNvSpPr>
              <a:spLocks noChangeShapeType="1"/>
            </p:cNvSpPr>
            <p:nvPr/>
          </p:nvSpPr>
          <p:spPr bwMode="auto">
            <a:xfrm>
              <a:off x="7869238" y="3105150"/>
              <a:ext cx="193833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1" name="Rectangle 25"/>
            <p:cNvSpPr>
              <a:spLocks noChangeArrowheads="1"/>
            </p:cNvSpPr>
            <p:nvPr/>
          </p:nvSpPr>
          <p:spPr bwMode="auto">
            <a:xfrm>
              <a:off x="7954963" y="4833938"/>
              <a:ext cx="238442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sndpkt = make_pkt(ACK, chksum)</a:t>
              </a:r>
            </a:p>
            <a:p>
              <a:pPr>
                <a:spcBef>
                  <a:spcPct val="0"/>
                </a:spcBef>
                <a:buFontTx/>
                <a:buNone/>
              </a:pPr>
              <a:r>
                <a:rPr lang="en-US" altLang="zh-CN" sz="1400" b="1">
                  <a:latin typeface="Arial" panose="020B0604020202020204" pitchFamily="34" charset="0"/>
                  <a:ea typeface="宋体" panose="02010600030101010101" pitchFamily="2" charset="-122"/>
                </a:rPr>
                <a:t>udt_send(sndpkt)</a:t>
              </a:r>
            </a:p>
          </p:txBody>
        </p:sp>
        <p:sp>
          <p:nvSpPr>
            <p:cNvPr id="32" name="Rectangle 26"/>
            <p:cNvSpPr>
              <a:spLocks noChangeArrowheads="1"/>
            </p:cNvSpPr>
            <p:nvPr/>
          </p:nvSpPr>
          <p:spPr bwMode="auto">
            <a:xfrm>
              <a:off x="1857375" y="4065588"/>
              <a:ext cx="2624138"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rdt_rcv(rcvpkt) &amp;&amp; </a:t>
              </a:r>
            </a:p>
            <a:p>
              <a:pPr>
                <a:spcBef>
                  <a:spcPct val="0"/>
                </a:spcBef>
                <a:buFontTx/>
                <a:buNone/>
              </a:pPr>
              <a:r>
                <a:rPr lang="en-US" altLang="zh-CN" sz="1400" b="1">
                  <a:latin typeface="Arial" panose="020B0604020202020204" pitchFamily="34" charset="0"/>
                  <a:ea typeface="宋体" panose="02010600030101010101" pitchFamily="2" charset="-122"/>
                </a:rPr>
                <a:t>   not corrupt(rcvpkt) &amp;&amp;</a:t>
              </a:r>
            </a:p>
            <a:p>
              <a:pPr>
                <a:spcBef>
                  <a:spcPct val="0"/>
                </a:spcBef>
                <a:buFontTx/>
                <a:buNone/>
              </a:pPr>
              <a:r>
                <a:rPr lang="en-US" altLang="zh-CN" sz="1400" b="1">
                  <a:latin typeface="Arial" panose="020B0604020202020204" pitchFamily="34" charset="0"/>
                  <a:ea typeface="宋体" panose="02010600030101010101" pitchFamily="2" charset="-122"/>
                </a:rPr>
                <a:t>   has_seq1(rcvpkt)</a:t>
              </a:r>
            </a:p>
            <a:p>
              <a:pPr>
                <a:spcBef>
                  <a:spcPct val="0"/>
                </a:spcBef>
                <a:buFontTx/>
                <a:buNone/>
              </a:pPr>
              <a:endParaRPr lang="en-US" altLang="zh-CN" sz="1400" b="1">
                <a:latin typeface="Arial" panose="020B0604020202020204" pitchFamily="34" charset="0"/>
                <a:ea typeface="宋体" panose="02010600030101010101" pitchFamily="2" charset="-122"/>
              </a:endParaRPr>
            </a:p>
          </p:txBody>
        </p:sp>
        <p:sp>
          <p:nvSpPr>
            <p:cNvPr id="33" name="Line 27"/>
            <p:cNvSpPr>
              <a:spLocks noChangeShapeType="1"/>
            </p:cNvSpPr>
            <p:nvPr/>
          </p:nvSpPr>
          <p:spPr bwMode="auto">
            <a:xfrm>
              <a:off x="1941513" y="4857750"/>
              <a:ext cx="193833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4" name="Rectangle 28"/>
            <p:cNvSpPr>
              <a:spLocks noChangeArrowheads="1"/>
            </p:cNvSpPr>
            <p:nvPr/>
          </p:nvSpPr>
          <p:spPr bwMode="auto">
            <a:xfrm>
              <a:off x="1804988" y="2697163"/>
              <a:ext cx="33147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rdt_rcv(rcvpkt) &amp;&amp; corrupt(rcvpkt)</a:t>
              </a:r>
            </a:p>
          </p:txBody>
        </p:sp>
        <p:sp>
          <p:nvSpPr>
            <p:cNvPr id="35" name="Line 29"/>
            <p:cNvSpPr>
              <a:spLocks noChangeShapeType="1"/>
            </p:cNvSpPr>
            <p:nvPr/>
          </p:nvSpPr>
          <p:spPr bwMode="auto">
            <a:xfrm>
              <a:off x="1943100" y="3025775"/>
              <a:ext cx="193833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6" name="Rectangle 30"/>
            <p:cNvSpPr>
              <a:spLocks noChangeArrowheads="1"/>
            </p:cNvSpPr>
            <p:nvPr/>
          </p:nvSpPr>
          <p:spPr bwMode="auto">
            <a:xfrm>
              <a:off x="1889125" y="4862513"/>
              <a:ext cx="2940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a:latin typeface="Arial" panose="020B0604020202020204" pitchFamily="34" charset="0"/>
                  <a:ea typeface="宋体" panose="02010600030101010101" pitchFamily="2" charset="-122"/>
                </a:rPr>
                <a:t>sndpkt = make_pkt(ACK, chksum)</a:t>
              </a:r>
            </a:p>
            <a:p>
              <a:pPr>
                <a:spcBef>
                  <a:spcPct val="0"/>
                </a:spcBef>
                <a:buFontTx/>
                <a:buNone/>
              </a:pPr>
              <a:r>
                <a:rPr lang="en-US" altLang="zh-CN" sz="1400" b="1">
                  <a:latin typeface="Arial" panose="020B0604020202020204" pitchFamily="34" charset="0"/>
                  <a:ea typeface="宋体" panose="02010600030101010101" pitchFamily="2" charset="-122"/>
                </a:rPr>
                <a:t>udt_send(sndpkt)</a:t>
              </a:r>
            </a:p>
          </p:txBody>
        </p:sp>
        <p:sp>
          <p:nvSpPr>
            <p:cNvPr id="37" name="Rectangle 31"/>
            <p:cNvSpPr>
              <a:spLocks noChangeArrowheads="1"/>
            </p:cNvSpPr>
            <p:nvPr/>
          </p:nvSpPr>
          <p:spPr bwMode="auto">
            <a:xfrm>
              <a:off x="1865313" y="2984500"/>
              <a:ext cx="30273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400" b="1" dirty="0" err="1">
                  <a:latin typeface="Arial" panose="020B0604020202020204" pitchFamily="34" charset="0"/>
                  <a:ea typeface="宋体" panose="02010600030101010101" pitchFamily="2" charset="-122"/>
                </a:rPr>
                <a:t>sndpkt</a:t>
              </a:r>
              <a:r>
                <a:rPr lang="en-US" altLang="zh-CN" sz="1400" b="1" dirty="0">
                  <a:latin typeface="Arial" panose="020B0604020202020204" pitchFamily="34" charset="0"/>
                  <a:ea typeface="宋体" panose="02010600030101010101" pitchFamily="2" charset="-122"/>
                </a:rPr>
                <a:t> = </a:t>
              </a:r>
              <a:r>
                <a:rPr lang="en-US" altLang="zh-CN" sz="1400" b="1" dirty="0" err="1">
                  <a:latin typeface="Arial" panose="020B0604020202020204" pitchFamily="34" charset="0"/>
                  <a:ea typeface="宋体" panose="02010600030101010101" pitchFamily="2" charset="-122"/>
                </a:rPr>
                <a:t>make_pkt</a:t>
              </a:r>
              <a:r>
                <a:rPr lang="en-US" altLang="zh-CN" sz="1400" b="1" dirty="0">
                  <a:latin typeface="Arial" panose="020B0604020202020204" pitchFamily="34" charset="0"/>
                  <a:ea typeface="宋体" panose="02010600030101010101" pitchFamily="2" charset="-122"/>
                </a:rPr>
                <a:t>(NAK, </a:t>
              </a:r>
              <a:r>
                <a:rPr lang="en-US" altLang="zh-CN" sz="1400" b="1" dirty="0" err="1">
                  <a:latin typeface="Arial" panose="020B0604020202020204" pitchFamily="34" charset="0"/>
                  <a:ea typeface="宋体" panose="02010600030101010101" pitchFamily="2" charset="-122"/>
                </a:rPr>
                <a:t>chksum</a:t>
              </a:r>
              <a:r>
                <a:rPr lang="en-US" altLang="zh-CN" sz="1400" b="1" dirty="0">
                  <a:latin typeface="Arial" panose="020B0604020202020204" pitchFamily="34" charset="0"/>
                  <a:ea typeface="宋体" panose="02010600030101010101" pitchFamily="2" charset="-122"/>
                </a:rPr>
                <a:t>)</a:t>
              </a:r>
            </a:p>
            <a:p>
              <a:pPr>
                <a:spcBef>
                  <a:spcPct val="0"/>
                </a:spcBef>
                <a:buFontTx/>
                <a:buNone/>
              </a:pPr>
              <a:r>
                <a:rPr lang="en-US" altLang="zh-CN" sz="1400" b="1" dirty="0" err="1">
                  <a:latin typeface="Arial" panose="020B0604020202020204" pitchFamily="34" charset="0"/>
                  <a:ea typeface="宋体" panose="02010600030101010101" pitchFamily="2" charset="-122"/>
                </a:rPr>
                <a:t>udt_send</a:t>
              </a:r>
              <a:r>
                <a:rPr lang="en-US" altLang="zh-CN" sz="1400" b="1" dirty="0">
                  <a:latin typeface="Arial" panose="020B0604020202020204" pitchFamily="34" charset="0"/>
                  <a:ea typeface="宋体" panose="02010600030101010101" pitchFamily="2" charset="-122"/>
                </a:rPr>
                <a:t>(</a:t>
              </a:r>
              <a:r>
                <a:rPr lang="en-US" altLang="zh-CN" sz="1400" b="1" dirty="0" err="1">
                  <a:latin typeface="Arial" panose="020B0604020202020204" pitchFamily="34" charset="0"/>
                  <a:ea typeface="宋体" panose="02010600030101010101" pitchFamily="2" charset="-122"/>
                </a:rPr>
                <a:t>sndpkt</a:t>
              </a:r>
              <a:r>
                <a:rPr lang="en-US" altLang="zh-CN" sz="1400" b="1" dirty="0">
                  <a:latin typeface="Arial" panose="020B0604020202020204" pitchFamily="34" charset="0"/>
                  <a:ea typeface="宋体" panose="02010600030101010101" pitchFamily="2" charset="-122"/>
                </a:rPr>
                <a:t>)</a:t>
              </a:r>
            </a:p>
          </p:txBody>
        </p:sp>
        <p:sp>
          <p:nvSpPr>
            <p:cNvPr id="38" name="Freeform 32"/>
            <p:cNvSpPr>
              <a:spLocks/>
            </p:cNvSpPr>
            <p:nvPr/>
          </p:nvSpPr>
          <p:spPr bwMode="auto">
            <a:xfrm>
              <a:off x="4179888" y="4041775"/>
              <a:ext cx="525462" cy="390525"/>
            </a:xfrm>
            <a:custGeom>
              <a:avLst/>
              <a:gdLst>
                <a:gd name="T0" fmla="*/ 2147483646 w 331"/>
                <a:gd name="T1" fmla="*/ 2147483646 h 246"/>
                <a:gd name="T2" fmla="*/ 2147483646 w 331"/>
                <a:gd name="T3" fmla="*/ 2147483646 h 246"/>
                <a:gd name="T4" fmla="*/ 2147483646 w 331"/>
                <a:gd name="T5" fmla="*/ 2147483646 h 246"/>
                <a:gd name="T6" fmla="*/ 2147483646 w 331"/>
                <a:gd name="T7" fmla="*/ 2147483646 h 246"/>
                <a:gd name="T8" fmla="*/ 2147483646 w 331"/>
                <a:gd name="T9" fmla="*/ 2147483646 h 246"/>
                <a:gd name="T10" fmla="*/ 2147483646 w 331"/>
                <a:gd name="T11" fmla="*/ 2147483646 h 246"/>
                <a:gd name="T12" fmla="*/ 2147483646 w 331"/>
                <a:gd name="T13" fmla="*/ 2147483646 h 246"/>
                <a:gd name="T14" fmla="*/ 2147483646 w 331"/>
                <a:gd name="T15" fmla="*/ 2147483646 h 246"/>
                <a:gd name="T16" fmla="*/ 2147483646 w 331"/>
                <a:gd name="T17" fmla="*/ 2147483646 h 246"/>
                <a:gd name="T18" fmla="*/ 2147483646 w 331"/>
                <a:gd name="T19" fmla="*/ 2147483646 h 246"/>
                <a:gd name="T20" fmla="*/ 2147483646 w 331"/>
                <a:gd name="T21" fmla="*/ 2147483646 h 246"/>
                <a:gd name="T22" fmla="*/ 2147483646 w 331"/>
                <a:gd name="T23" fmla="*/ 2147483646 h 246"/>
                <a:gd name="T24" fmla="*/ 2147483646 w 331"/>
                <a:gd name="T25" fmla="*/ 2147483646 h 246"/>
                <a:gd name="T26" fmla="*/ 2147483646 w 331"/>
                <a:gd name="T27" fmla="*/ 2147483646 h 246"/>
                <a:gd name="T28" fmla="*/ 2147483646 w 331"/>
                <a:gd name="T29" fmla="*/ 2147483646 h 246"/>
                <a:gd name="T30" fmla="*/ 2147483646 w 331"/>
                <a:gd name="T31" fmla="*/ 2147483646 h 246"/>
                <a:gd name="T32" fmla="*/ 0 w 331"/>
                <a:gd name="T33" fmla="*/ 2147483646 h 246"/>
                <a:gd name="T34" fmla="*/ 0 w 331"/>
                <a:gd name="T35" fmla="*/ 2147483646 h 246"/>
                <a:gd name="T36" fmla="*/ 2147483646 w 331"/>
                <a:gd name="T37" fmla="*/ 2147483646 h 246"/>
                <a:gd name="T38" fmla="*/ 2147483646 w 331"/>
                <a:gd name="T39" fmla="*/ 2147483646 h 246"/>
                <a:gd name="T40" fmla="*/ 2147483646 w 331"/>
                <a:gd name="T41" fmla="*/ 2147483646 h 246"/>
                <a:gd name="T42" fmla="*/ 2147483646 w 331"/>
                <a:gd name="T43" fmla="*/ 2147483646 h 246"/>
                <a:gd name="T44" fmla="*/ 2147483646 w 331"/>
                <a:gd name="T45" fmla="*/ 2147483646 h 246"/>
                <a:gd name="T46" fmla="*/ 2147483646 w 331"/>
                <a:gd name="T47" fmla="*/ 2147483646 h 246"/>
                <a:gd name="T48" fmla="*/ 2147483646 w 331"/>
                <a:gd name="T49" fmla="*/ 2147483646 h 246"/>
                <a:gd name="T50" fmla="*/ 2147483646 w 331"/>
                <a:gd name="T51" fmla="*/ 2147483646 h 246"/>
                <a:gd name="T52" fmla="*/ 2147483646 w 331"/>
                <a:gd name="T53" fmla="*/ 2147483646 h 246"/>
                <a:gd name="T54" fmla="*/ 2147483646 w 331"/>
                <a:gd name="T55" fmla="*/ 2147483646 h 246"/>
                <a:gd name="T56" fmla="*/ 2147483646 w 331"/>
                <a:gd name="T57" fmla="*/ 2147483646 h 246"/>
                <a:gd name="T58" fmla="*/ 2147483646 w 331"/>
                <a:gd name="T59" fmla="*/ 0 h 246"/>
                <a:gd name="T60" fmla="*/ 2147483646 w 331"/>
                <a:gd name="T61" fmla="*/ 2147483646 h 246"/>
                <a:gd name="T62" fmla="*/ 2147483646 w 331"/>
                <a:gd name="T63" fmla="*/ 2147483646 h 246"/>
                <a:gd name="T64" fmla="*/ 2147483646 w 331"/>
                <a:gd name="T65" fmla="*/ 2147483646 h 2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31"/>
                <a:gd name="T100" fmla="*/ 0 h 246"/>
                <a:gd name="T101" fmla="*/ 331 w 331"/>
                <a:gd name="T102" fmla="*/ 246 h 24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31" h="246">
                  <a:moveTo>
                    <a:pt x="330" y="132"/>
                  </a:moveTo>
                  <a:lnTo>
                    <a:pt x="292" y="162"/>
                  </a:lnTo>
                  <a:lnTo>
                    <a:pt x="257" y="187"/>
                  </a:lnTo>
                  <a:lnTo>
                    <a:pt x="223" y="207"/>
                  </a:lnTo>
                  <a:lnTo>
                    <a:pt x="192" y="223"/>
                  </a:lnTo>
                  <a:lnTo>
                    <a:pt x="163" y="234"/>
                  </a:lnTo>
                  <a:lnTo>
                    <a:pt x="137" y="241"/>
                  </a:lnTo>
                  <a:lnTo>
                    <a:pt x="112" y="245"/>
                  </a:lnTo>
                  <a:lnTo>
                    <a:pt x="90" y="245"/>
                  </a:lnTo>
                  <a:lnTo>
                    <a:pt x="70" y="242"/>
                  </a:lnTo>
                  <a:lnTo>
                    <a:pt x="53" y="237"/>
                  </a:lnTo>
                  <a:lnTo>
                    <a:pt x="38" y="229"/>
                  </a:lnTo>
                  <a:lnTo>
                    <a:pt x="25" y="219"/>
                  </a:lnTo>
                  <a:lnTo>
                    <a:pt x="15" y="207"/>
                  </a:lnTo>
                  <a:lnTo>
                    <a:pt x="7" y="193"/>
                  </a:lnTo>
                  <a:lnTo>
                    <a:pt x="2" y="178"/>
                  </a:lnTo>
                  <a:lnTo>
                    <a:pt x="0" y="162"/>
                  </a:lnTo>
                  <a:lnTo>
                    <a:pt x="0" y="146"/>
                  </a:lnTo>
                  <a:lnTo>
                    <a:pt x="2" y="129"/>
                  </a:lnTo>
                  <a:lnTo>
                    <a:pt x="7" y="112"/>
                  </a:lnTo>
                  <a:lnTo>
                    <a:pt x="15" y="95"/>
                  </a:lnTo>
                  <a:lnTo>
                    <a:pt x="26" y="79"/>
                  </a:lnTo>
                  <a:lnTo>
                    <a:pt x="39" y="63"/>
                  </a:lnTo>
                  <a:lnTo>
                    <a:pt x="55" y="48"/>
                  </a:lnTo>
                  <a:lnTo>
                    <a:pt x="74" y="35"/>
                  </a:lnTo>
                  <a:lnTo>
                    <a:pt x="96" y="24"/>
                  </a:lnTo>
                  <a:lnTo>
                    <a:pt x="120" y="14"/>
                  </a:lnTo>
                  <a:lnTo>
                    <a:pt x="147" y="7"/>
                  </a:lnTo>
                  <a:lnTo>
                    <a:pt x="178" y="2"/>
                  </a:lnTo>
                  <a:lnTo>
                    <a:pt x="211" y="0"/>
                  </a:lnTo>
                  <a:lnTo>
                    <a:pt x="247" y="1"/>
                  </a:lnTo>
                  <a:lnTo>
                    <a:pt x="286" y="6"/>
                  </a:lnTo>
                  <a:lnTo>
                    <a:pt x="328" y="14"/>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Freeform 33"/>
            <p:cNvSpPr>
              <a:spLocks/>
            </p:cNvSpPr>
            <p:nvPr/>
          </p:nvSpPr>
          <p:spPr bwMode="auto">
            <a:xfrm>
              <a:off x="4141788" y="3392488"/>
              <a:ext cx="579437" cy="382587"/>
            </a:xfrm>
            <a:custGeom>
              <a:avLst/>
              <a:gdLst>
                <a:gd name="T0" fmla="*/ 2147483646 w 365"/>
                <a:gd name="T1" fmla="*/ 2147483646 h 241"/>
                <a:gd name="T2" fmla="*/ 2147483646 w 365"/>
                <a:gd name="T3" fmla="*/ 2147483646 h 241"/>
                <a:gd name="T4" fmla="*/ 2147483646 w 365"/>
                <a:gd name="T5" fmla="*/ 2147483646 h 241"/>
                <a:gd name="T6" fmla="*/ 2147483646 w 365"/>
                <a:gd name="T7" fmla="*/ 2147483646 h 241"/>
                <a:gd name="T8" fmla="*/ 2147483646 w 365"/>
                <a:gd name="T9" fmla="*/ 2147483646 h 241"/>
                <a:gd name="T10" fmla="*/ 2147483646 w 365"/>
                <a:gd name="T11" fmla="*/ 2147483646 h 241"/>
                <a:gd name="T12" fmla="*/ 2147483646 w 365"/>
                <a:gd name="T13" fmla="*/ 2147483646 h 241"/>
                <a:gd name="T14" fmla="*/ 2147483646 w 365"/>
                <a:gd name="T15" fmla="*/ 2147483646 h 241"/>
                <a:gd name="T16" fmla="*/ 2147483646 w 365"/>
                <a:gd name="T17" fmla="*/ 2147483646 h 241"/>
                <a:gd name="T18" fmla="*/ 2147483646 w 365"/>
                <a:gd name="T19" fmla="*/ 2147483646 h 241"/>
                <a:gd name="T20" fmla="*/ 2147483646 w 365"/>
                <a:gd name="T21" fmla="*/ 2147483646 h 241"/>
                <a:gd name="T22" fmla="*/ 2147483646 w 365"/>
                <a:gd name="T23" fmla="*/ 2147483646 h 241"/>
                <a:gd name="T24" fmla="*/ 0 w 365"/>
                <a:gd name="T25" fmla="*/ 2147483646 h 241"/>
                <a:gd name="T26" fmla="*/ 0 w 365"/>
                <a:gd name="T27" fmla="*/ 2147483646 h 241"/>
                <a:gd name="T28" fmla="*/ 2147483646 w 365"/>
                <a:gd name="T29" fmla="*/ 2147483646 h 241"/>
                <a:gd name="T30" fmla="*/ 2147483646 w 365"/>
                <a:gd name="T31" fmla="*/ 2147483646 h 241"/>
                <a:gd name="T32" fmla="*/ 2147483646 w 365"/>
                <a:gd name="T33" fmla="*/ 2147483646 h 241"/>
                <a:gd name="T34" fmla="*/ 2147483646 w 365"/>
                <a:gd name="T35" fmla="*/ 2147483646 h 241"/>
                <a:gd name="T36" fmla="*/ 2147483646 w 365"/>
                <a:gd name="T37" fmla="*/ 2147483646 h 241"/>
                <a:gd name="T38" fmla="*/ 2147483646 w 365"/>
                <a:gd name="T39" fmla="*/ 2147483646 h 241"/>
                <a:gd name="T40" fmla="*/ 2147483646 w 365"/>
                <a:gd name="T41" fmla="*/ 2147483646 h 241"/>
                <a:gd name="T42" fmla="*/ 2147483646 w 365"/>
                <a:gd name="T43" fmla="*/ 2147483646 h 241"/>
                <a:gd name="T44" fmla="*/ 2147483646 w 365"/>
                <a:gd name="T45" fmla="*/ 2147483646 h 241"/>
                <a:gd name="T46" fmla="*/ 2147483646 w 365"/>
                <a:gd name="T47" fmla="*/ 0 h 241"/>
                <a:gd name="T48" fmla="*/ 2147483646 w 365"/>
                <a:gd name="T49" fmla="*/ 2147483646 h 241"/>
                <a:gd name="T50" fmla="*/ 2147483646 w 365"/>
                <a:gd name="T51" fmla="*/ 2147483646 h 241"/>
                <a:gd name="T52" fmla="*/ 2147483646 w 365"/>
                <a:gd name="T53" fmla="*/ 2147483646 h 241"/>
                <a:gd name="T54" fmla="*/ 2147483646 w 365"/>
                <a:gd name="T55" fmla="*/ 2147483646 h 241"/>
                <a:gd name="T56" fmla="*/ 2147483646 w 365"/>
                <a:gd name="T57" fmla="*/ 2147483646 h 241"/>
                <a:gd name="T58" fmla="*/ 2147483646 w 365"/>
                <a:gd name="T59" fmla="*/ 2147483646 h 241"/>
                <a:gd name="T60" fmla="*/ 2147483646 w 365"/>
                <a:gd name="T61" fmla="*/ 2147483646 h 241"/>
                <a:gd name="T62" fmla="*/ 2147483646 w 365"/>
                <a:gd name="T63" fmla="*/ 2147483646 h 241"/>
                <a:gd name="T64" fmla="*/ 2147483646 w 365"/>
                <a:gd name="T65" fmla="*/ 2147483646 h 2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65"/>
                <a:gd name="T100" fmla="*/ 0 h 241"/>
                <a:gd name="T101" fmla="*/ 365 w 365"/>
                <a:gd name="T102" fmla="*/ 241 h 2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65" h="241">
                  <a:moveTo>
                    <a:pt x="290" y="240"/>
                  </a:moveTo>
                  <a:lnTo>
                    <a:pt x="242" y="239"/>
                  </a:lnTo>
                  <a:lnTo>
                    <a:pt x="198" y="235"/>
                  </a:lnTo>
                  <a:lnTo>
                    <a:pt x="160" y="230"/>
                  </a:lnTo>
                  <a:lnTo>
                    <a:pt x="126" y="222"/>
                  </a:lnTo>
                  <a:lnTo>
                    <a:pt x="97" y="212"/>
                  </a:lnTo>
                  <a:lnTo>
                    <a:pt x="72" y="200"/>
                  </a:lnTo>
                  <a:lnTo>
                    <a:pt x="50" y="188"/>
                  </a:lnTo>
                  <a:lnTo>
                    <a:pt x="33" y="174"/>
                  </a:lnTo>
                  <a:lnTo>
                    <a:pt x="20" y="159"/>
                  </a:lnTo>
                  <a:lnTo>
                    <a:pt x="10" y="144"/>
                  </a:lnTo>
                  <a:lnTo>
                    <a:pt x="3" y="128"/>
                  </a:lnTo>
                  <a:lnTo>
                    <a:pt x="0" y="112"/>
                  </a:lnTo>
                  <a:lnTo>
                    <a:pt x="0" y="96"/>
                  </a:lnTo>
                  <a:lnTo>
                    <a:pt x="3" y="81"/>
                  </a:lnTo>
                  <a:lnTo>
                    <a:pt x="8" y="66"/>
                  </a:lnTo>
                  <a:lnTo>
                    <a:pt x="16" y="52"/>
                  </a:lnTo>
                  <a:lnTo>
                    <a:pt x="27" y="39"/>
                  </a:lnTo>
                  <a:lnTo>
                    <a:pt x="40" y="28"/>
                  </a:lnTo>
                  <a:lnTo>
                    <a:pt x="55" y="18"/>
                  </a:lnTo>
                  <a:lnTo>
                    <a:pt x="71" y="10"/>
                  </a:lnTo>
                  <a:lnTo>
                    <a:pt x="90" y="4"/>
                  </a:lnTo>
                  <a:lnTo>
                    <a:pt x="110" y="1"/>
                  </a:lnTo>
                  <a:lnTo>
                    <a:pt x="132" y="0"/>
                  </a:lnTo>
                  <a:lnTo>
                    <a:pt x="155" y="2"/>
                  </a:lnTo>
                  <a:lnTo>
                    <a:pt x="179" y="7"/>
                  </a:lnTo>
                  <a:lnTo>
                    <a:pt x="204" y="15"/>
                  </a:lnTo>
                  <a:lnTo>
                    <a:pt x="229" y="27"/>
                  </a:lnTo>
                  <a:lnTo>
                    <a:pt x="256" y="42"/>
                  </a:lnTo>
                  <a:lnTo>
                    <a:pt x="282" y="62"/>
                  </a:lnTo>
                  <a:lnTo>
                    <a:pt x="310" y="86"/>
                  </a:lnTo>
                  <a:lnTo>
                    <a:pt x="337" y="114"/>
                  </a:lnTo>
                  <a:lnTo>
                    <a:pt x="364" y="148"/>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extLst>
      <p:ext uri="{BB962C8B-B14F-4D97-AF65-F5344CB8AC3E}">
        <p14:creationId xmlns:p14="http://schemas.microsoft.com/office/powerpoint/2010/main" val="26993728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3323448" y="710268"/>
            <a:ext cx="5545109" cy="646331"/>
          </a:xfrm>
          <a:prstGeom prst="rect">
            <a:avLst/>
          </a:prstGeom>
        </p:spPr>
        <p:txBody>
          <a:bodyPr wrap="none">
            <a:spAutoFit/>
          </a:bodyPr>
          <a:lstStyle/>
          <a:p>
            <a:pPr algn="ctr"/>
            <a:r>
              <a:rPr lang="en-US" altLang="zh-CN" sz="3600" b="1" dirty="0">
                <a:solidFill>
                  <a:schemeClr val="accent1"/>
                </a:solidFill>
                <a:cs typeface="+mn-ea"/>
                <a:sym typeface="+mn-lt"/>
              </a:rPr>
              <a:t>rdt2.2: </a:t>
            </a:r>
            <a:r>
              <a:rPr lang="zh-CN" altLang="en-US" sz="3600" b="1" dirty="0">
                <a:solidFill>
                  <a:schemeClr val="accent1"/>
                </a:solidFill>
                <a:cs typeface="+mn-ea"/>
                <a:sym typeface="+mn-lt"/>
              </a:rPr>
              <a:t>发送方</a:t>
            </a:r>
            <a:r>
              <a:rPr lang="en-US" altLang="zh-CN" sz="3600" b="1" dirty="0">
                <a:solidFill>
                  <a:schemeClr val="accent1"/>
                </a:solidFill>
                <a:cs typeface="+mn-ea"/>
                <a:sym typeface="+mn-lt"/>
              </a:rPr>
              <a:t>,</a:t>
            </a:r>
            <a:r>
              <a:rPr lang="zh-CN" altLang="en-US" sz="3600" b="1" dirty="0">
                <a:solidFill>
                  <a:schemeClr val="accent1"/>
                </a:solidFill>
                <a:cs typeface="+mn-ea"/>
                <a:sym typeface="+mn-lt"/>
              </a:rPr>
              <a:t>接收方片断</a:t>
            </a:r>
            <a:endParaRPr lang="en-US" altLang="zh-CN" sz="3600" b="1" dirty="0">
              <a:solidFill>
                <a:schemeClr val="accent1"/>
              </a:solidFill>
              <a:cs typeface="+mn-ea"/>
              <a:sym typeface="+mn-lt"/>
            </a:endParaRPr>
          </a:p>
        </p:txBody>
      </p:sp>
      <p:grpSp>
        <p:nvGrpSpPr>
          <p:cNvPr id="2" name="组合 1">
            <a:extLst>
              <a:ext uri="{FF2B5EF4-FFF2-40B4-BE49-F238E27FC236}">
                <a16:creationId xmlns:a16="http://schemas.microsoft.com/office/drawing/2014/main" id="{F7D9EE72-870A-45B8-8379-F274FDE3AACD}"/>
              </a:ext>
            </a:extLst>
          </p:cNvPr>
          <p:cNvGrpSpPr/>
          <p:nvPr/>
        </p:nvGrpSpPr>
        <p:grpSpPr>
          <a:xfrm>
            <a:off x="1462088" y="1293813"/>
            <a:ext cx="8936037" cy="5484812"/>
            <a:chOff x="1462088" y="1166813"/>
            <a:chExt cx="8936037" cy="5484812"/>
          </a:xfrm>
        </p:grpSpPr>
        <p:grpSp>
          <p:nvGrpSpPr>
            <p:cNvPr id="9" name="Group 5"/>
            <p:cNvGrpSpPr>
              <a:grpSpLocks/>
            </p:cNvGrpSpPr>
            <p:nvPr/>
          </p:nvGrpSpPr>
          <p:grpSpPr bwMode="auto">
            <a:xfrm>
              <a:off x="4083050" y="2146300"/>
              <a:ext cx="1062038" cy="844550"/>
              <a:chOff x="1651" y="1397"/>
              <a:chExt cx="669" cy="532"/>
            </a:xfrm>
          </p:grpSpPr>
          <p:sp>
            <p:nvSpPr>
              <p:cNvPr id="10" name="Oval 3"/>
              <p:cNvSpPr>
                <a:spLocks noChangeArrowheads="1"/>
              </p:cNvSpPr>
              <p:nvPr/>
            </p:nvSpPr>
            <p:spPr bwMode="auto">
              <a:xfrm>
                <a:off x="1691" y="1397"/>
                <a:ext cx="582" cy="532"/>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1" name="Rectangle 4"/>
              <p:cNvSpPr>
                <a:spLocks noChangeArrowheads="1"/>
              </p:cNvSpPr>
              <p:nvPr/>
            </p:nvSpPr>
            <p:spPr bwMode="auto">
              <a:xfrm>
                <a:off x="1651" y="1447"/>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400" b="1">
                    <a:latin typeface="Arial" panose="020B0604020202020204" pitchFamily="34" charset="0"/>
                    <a:ea typeface="宋体" panose="02010600030101010101" pitchFamily="2" charset="-122"/>
                  </a:rPr>
                  <a:t>等待来自上层的调用</a:t>
                </a:r>
                <a:r>
                  <a:rPr lang="en-US" altLang="zh-CN" sz="1400" b="1">
                    <a:latin typeface="Arial" panose="020B0604020202020204" pitchFamily="34" charset="0"/>
                    <a:ea typeface="宋体" panose="02010600030101010101" pitchFamily="2" charset="-122"/>
                  </a:rPr>
                  <a:t>0</a:t>
                </a:r>
              </a:p>
            </p:txBody>
          </p:sp>
        </p:grpSp>
        <p:sp>
          <p:nvSpPr>
            <p:cNvPr id="12" name="Rectangle 6"/>
            <p:cNvSpPr>
              <a:spLocks noChangeArrowheads="1"/>
            </p:cNvSpPr>
            <p:nvPr/>
          </p:nvSpPr>
          <p:spPr bwMode="auto">
            <a:xfrm>
              <a:off x="4419600" y="1447800"/>
              <a:ext cx="3722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sndpkt = make_pkt(0, data, checksum)</a:t>
              </a:r>
            </a:p>
            <a:p>
              <a:pPr>
                <a:spcBef>
                  <a:spcPct val="0"/>
                </a:spcBef>
                <a:buFontTx/>
                <a:buNone/>
              </a:pPr>
              <a:r>
                <a:rPr lang="en-US" altLang="zh-CN" sz="1600" b="1">
                  <a:latin typeface="Arial" panose="020B0604020202020204" pitchFamily="34" charset="0"/>
                  <a:ea typeface="宋体" panose="02010600030101010101" pitchFamily="2" charset="-122"/>
                </a:rPr>
                <a:t>udt_send(sndpkt)</a:t>
              </a:r>
            </a:p>
          </p:txBody>
        </p:sp>
        <p:sp>
          <p:nvSpPr>
            <p:cNvPr id="13" name="Rectangle 7"/>
            <p:cNvSpPr>
              <a:spLocks noChangeArrowheads="1"/>
            </p:cNvSpPr>
            <p:nvPr/>
          </p:nvSpPr>
          <p:spPr bwMode="auto">
            <a:xfrm>
              <a:off x="4432300" y="1166813"/>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rdt_send(data)</a:t>
              </a:r>
            </a:p>
          </p:txBody>
        </p:sp>
        <p:sp>
          <p:nvSpPr>
            <p:cNvPr id="14" name="Line 8"/>
            <p:cNvSpPr>
              <a:spLocks noChangeShapeType="1"/>
            </p:cNvSpPr>
            <p:nvPr/>
          </p:nvSpPr>
          <p:spPr bwMode="auto">
            <a:xfrm>
              <a:off x="4494213" y="1503363"/>
              <a:ext cx="355282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 name="Line 9"/>
            <p:cNvSpPr>
              <a:spLocks noChangeShapeType="1"/>
            </p:cNvSpPr>
            <p:nvPr/>
          </p:nvSpPr>
          <p:spPr bwMode="auto">
            <a:xfrm>
              <a:off x="3889375" y="2012950"/>
              <a:ext cx="419100" cy="230188"/>
            </a:xfrm>
            <a:prstGeom prst="line">
              <a:avLst/>
            </a:prstGeom>
            <a:noFill/>
            <a:ln w="38100">
              <a:solidFill>
                <a:schemeClr val="tx1"/>
              </a:solidFill>
              <a:prstDash val="dash"/>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6" name="Freeform 10"/>
            <p:cNvSpPr>
              <a:spLocks/>
            </p:cNvSpPr>
            <p:nvPr/>
          </p:nvSpPr>
          <p:spPr bwMode="auto">
            <a:xfrm>
              <a:off x="4789488" y="2005013"/>
              <a:ext cx="1898650" cy="150812"/>
            </a:xfrm>
            <a:custGeom>
              <a:avLst/>
              <a:gdLst>
                <a:gd name="T0" fmla="*/ 0 w 1196"/>
                <a:gd name="T1" fmla="*/ 2147483646 h 95"/>
                <a:gd name="T2" fmla="*/ 2147483646 w 1196"/>
                <a:gd name="T3" fmla="*/ 2147483646 h 95"/>
                <a:gd name="T4" fmla="*/ 2147483646 w 1196"/>
                <a:gd name="T5" fmla="*/ 2147483646 h 95"/>
                <a:gd name="T6" fmla="*/ 2147483646 w 1196"/>
                <a:gd name="T7" fmla="*/ 2147483646 h 95"/>
                <a:gd name="T8" fmla="*/ 2147483646 w 1196"/>
                <a:gd name="T9" fmla="*/ 2147483646 h 95"/>
                <a:gd name="T10" fmla="*/ 2147483646 w 1196"/>
                <a:gd name="T11" fmla="*/ 2147483646 h 95"/>
                <a:gd name="T12" fmla="*/ 2147483646 w 1196"/>
                <a:gd name="T13" fmla="*/ 2147483646 h 95"/>
                <a:gd name="T14" fmla="*/ 2147483646 w 1196"/>
                <a:gd name="T15" fmla="*/ 2147483646 h 95"/>
                <a:gd name="T16" fmla="*/ 2147483646 w 1196"/>
                <a:gd name="T17" fmla="*/ 2147483646 h 95"/>
                <a:gd name="T18" fmla="*/ 2147483646 w 1196"/>
                <a:gd name="T19" fmla="*/ 2147483646 h 95"/>
                <a:gd name="T20" fmla="*/ 2147483646 w 1196"/>
                <a:gd name="T21" fmla="*/ 2147483646 h 95"/>
                <a:gd name="T22" fmla="*/ 2147483646 w 1196"/>
                <a:gd name="T23" fmla="*/ 2147483646 h 95"/>
                <a:gd name="T24" fmla="*/ 2147483646 w 1196"/>
                <a:gd name="T25" fmla="*/ 2147483646 h 95"/>
                <a:gd name="T26" fmla="*/ 2147483646 w 1196"/>
                <a:gd name="T27" fmla="*/ 0 h 95"/>
                <a:gd name="T28" fmla="*/ 2147483646 w 1196"/>
                <a:gd name="T29" fmla="*/ 2147483646 h 95"/>
                <a:gd name="T30" fmla="*/ 2147483646 w 1196"/>
                <a:gd name="T31" fmla="*/ 2147483646 h 95"/>
                <a:gd name="T32" fmla="*/ 2147483646 w 1196"/>
                <a:gd name="T33" fmla="*/ 2147483646 h 95"/>
                <a:gd name="T34" fmla="*/ 2147483646 w 1196"/>
                <a:gd name="T35" fmla="*/ 2147483646 h 95"/>
                <a:gd name="T36" fmla="*/ 2147483646 w 1196"/>
                <a:gd name="T37" fmla="*/ 2147483646 h 95"/>
                <a:gd name="T38" fmla="*/ 2147483646 w 1196"/>
                <a:gd name="T39" fmla="*/ 2147483646 h 95"/>
                <a:gd name="T40" fmla="*/ 2147483646 w 1196"/>
                <a:gd name="T41" fmla="*/ 2147483646 h 95"/>
                <a:gd name="T42" fmla="*/ 2147483646 w 1196"/>
                <a:gd name="T43" fmla="*/ 2147483646 h 95"/>
                <a:gd name="T44" fmla="*/ 2147483646 w 1196"/>
                <a:gd name="T45" fmla="*/ 2147483646 h 95"/>
                <a:gd name="T46" fmla="*/ 2147483646 w 1196"/>
                <a:gd name="T47" fmla="*/ 2147483646 h 95"/>
                <a:gd name="T48" fmla="*/ 2147483646 w 1196"/>
                <a:gd name="T49" fmla="*/ 2147483646 h 95"/>
                <a:gd name="T50" fmla="*/ 2147483646 w 1196"/>
                <a:gd name="T51" fmla="*/ 2147483646 h 95"/>
                <a:gd name="T52" fmla="*/ 2147483646 w 1196"/>
                <a:gd name="T53" fmla="*/ 2147483646 h 9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96"/>
                <a:gd name="T82" fmla="*/ 0 h 95"/>
                <a:gd name="T83" fmla="*/ 1196 w 1196"/>
                <a:gd name="T84" fmla="*/ 95 h 9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96" h="95">
                  <a:moveTo>
                    <a:pt x="0" y="94"/>
                  </a:moveTo>
                  <a:lnTo>
                    <a:pt x="6" y="83"/>
                  </a:lnTo>
                  <a:lnTo>
                    <a:pt x="18" y="72"/>
                  </a:lnTo>
                  <a:lnTo>
                    <a:pt x="35" y="61"/>
                  </a:lnTo>
                  <a:lnTo>
                    <a:pt x="59" y="52"/>
                  </a:lnTo>
                  <a:lnTo>
                    <a:pt x="87" y="43"/>
                  </a:lnTo>
                  <a:lnTo>
                    <a:pt x="120" y="36"/>
                  </a:lnTo>
                  <a:lnTo>
                    <a:pt x="157" y="28"/>
                  </a:lnTo>
                  <a:lnTo>
                    <a:pt x="197" y="22"/>
                  </a:lnTo>
                  <a:lnTo>
                    <a:pt x="241" y="17"/>
                  </a:lnTo>
                  <a:lnTo>
                    <a:pt x="288" y="12"/>
                  </a:lnTo>
                  <a:lnTo>
                    <a:pt x="389" y="5"/>
                  </a:lnTo>
                  <a:lnTo>
                    <a:pt x="497" y="1"/>
                  </a:lnTo>
                  <a:lnTo>
                    <a:pt x="607" y="0"/>
                  </a:lnTo>
                  <a:lnTo>
                    <a:pt x="717" y="1"/>
                  </a:lnTo>
                  <a:lnTo>
                    <a:pt x="824" y="6"/>
                  </a:lnTo>
                  <a:lnTo>
                    <a:pt x="923" y="14"/>
                  </a:lnTo>
                  <a:lnTo>
                    <a:pt x="969" y="18"/>
                  </a:lnTo>
                  <a:lnTo>
                    <a:pt x="1012" y="24"/>
                  </a:lnTo>
                  <a:lnTo>
                    <a:pt x="1051" y="30"/>
                  </a:lnTo>
                  <a:lnTo>
                    <a:pt x="1087" y="38"/>
                  </a:lnTo>
                  <a:lnTo>
                    <a:pt x="1118" y="45"/>
                  </a:lnTo>
                  <a:lnTo>
                    <a:pt x="1145" y="54"/>
                  </a:lnTo>
                  <a:lnTo>
                    <a:pt x="1166" y="63"/>
                  </a:lnTo>
                  <a:lnTo>
                    <a:pt x="1182" y="72"/>
                  </a:lnTo>
                  <a:lnTo>
                    <a:pt x="1192" y="83"/>
                  </a:lnTo>
                  <a:lnTo>
                    <a:pt x="1195" y="94"/>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Freeform 11"/>
            <p:cNvSpPr>
              <a:spLocks/>
            </p:cNvSpPr>
            <p:nvPr/>
          </p:nvSpPr>
          <p:spPr bwMode="auto">
            <a:xfrm>
              <a:off x="7177088" y="2065338"/>
              <a:ext cx="441325" cy="558800"/>
            </a:xfrm>
            <a:custGeom>
              <a:avLst/>
              <a:gdLst>
                <a:gd name="T0" fmla="*/ 0 w 278"/>
                <a:gd name="T1" fmla="*/ 2147483646 h 352"/>
                <a:gd name="T2" fmla="*/ 2147483646 w 278"/>
                <a:gd name="T3" fmla="*/ 2147483646 h 352"/>
                <a:gd name="T4" fmla="*/ 2147483646 w 278"/>
                <a:gd name="T5" fmla="*/ 2147483646 h 352"/>
                <a:gd name="T6" fmla="*/ 2147483646 w 278"/>
                <a:gd name="T7" fmla="*/ 2147483646 h 352"/>
                <a:gd name="T8" fmla="*/ 2147483646 w 278"/>
                <a:gd name="T9" fmla="*/ 2147483646 h 352"/>
                <a:gd name="T10" fmla="*/ 2147483646 w 278"/>
                <a:gd name="T11" fmla="*/ 0 h 352"/>
                <a:gd name="T12" fmla="*/ 2147483646 w 278"/>
                <a:gd name="T13" fmla="*/ 2147483646 h 352"/>
                <a:gd name="T14" fmla="*/ 2147483646 w 278"/>
                <a:gd name="T15" fmla="*/ 2147483646 h 352"/>
                <a:gd name="T16" fmla="*/ 2147483646 w 278"/>
                <a:gd name="T17" fmla="*/ 2147483646 h 352"/>
                <a:gd name="T18" fmla="*/ 2147483646 w 278"/>
                <a:gd name="T19" fmla="*/ 2147483646 h 352"/>
                <a:gd name="T20" fmla="*/ 2147483646 w 278"/>
                <a:gd name="T21" fmla="*/ 2147483646 h 352"/>
                <a:gd name="T22" fmla="*/ 2147483646 w 278"/>
                <a:gd name="T23" fmla="*/ 2147483646 h 352"/>
                <a:gd name="T24" fmla="*/ 2147483646 w 278"/>
                <a:gd name="T25" fmla="*/ 2147483646 h 352"/>
                <a:gd name="T26" fmla="*/ 2147483646 w 278"/>
                <a:gd name="T27" fmla="*/ 2147483646 h 352"/>
                <a:gd name="T28" fmla="*/ 2147483646 w 278"/>
                <a:gd name="T29" fmla="*/ 2147483646 h 352"/>
                <a:gd name="T30" fmla="*/ 2147483646 w 278"/>
                <a:gd name="T31" fmla="*/ 2147483646 h 352"/>
                <a:gd name="T32" fmla="*/ 2147483646 w 278"/>
                <a:gd name="T33" fmla="*/ 2147483646 h 352"/>
                <a:gd name="T34" fmla="*/ 2147483646 w 278"/>
                <a:gd name="T35" fmla="*/ 2147483646 h 352"/>
                <a:gd name="T36" fmla="*/ 2147483646 w 278"/>
                <a:gd name="T37" fmla="*/ 2147483646 h 352"/>
                <a:gd name="T38" fmla="*/ 2147483646 w 278"/>
                <a:gd name="T39" fmla="*/ 2147483646 h 352"/>
                <a:gd name="T40" fmla="*/ 2147483646 w 278"/>
                <a:gd name="T41" fmla="*/ 2147483646 h 352"/>
                <a:gd name="T42" fmla="*/ 2147483646 w 278"/>
                <a:gd name="T43" fmla="*/ 2147483646 h 352"/>
                <a:gd name="T44" fmla="*/ 2147483646 w 278"/>
                <a:gd name="T45" fmla="*/ 2147483646 h 352"/>
                <a:gd name="T46" fmla="*/ 2147483646 w 278"/>
                <a:gd name="T47" fmla="*/ 2147483646 h 352"/>
                <a:gd name="T48" fmla="*/ 2147483646 w 278"/>
                <a:gd name="T49" fmla="*/ 2147483646 h 352"/>
                <a:gd name="T50" fmla="*/ 2147483646 w 278"/>
                <a:gd name="T51" fmla="*/ 2147483646 h 352"/>
                <a:gd name="T52" fmla="*/ 2147483646 w 278"/>
                <a:gd name="T53" fmla="*/ 2147483646 h 352"/>
                <a:gd name="T54" fmla="*/ 2147483646 w 278"/>
                <a:gd name="T55" fmla="*/ 2147483646 h 352"/>
                <a:gd name="T56" fmla="*/ 2147483646 w 278"/>
                <a:gd name="T57" fmla="*/ 2147483646 h 352"/>
                <a:gd name="T58" fmla="*/ 2147483646 w 278"/>
                <a:gd name="T59" fmla="*/ 2147483646 h 352"/>
                <a:gd name="T60" fmla="*/ 2147483646 w 278"/>
                <a:gd name="T61" fmla="*/ 2147483646 h 352"/>
                <a:gd name="T62" fmla="*/ 2147483646 w 278"/>
                <a:gd name="T63" fmla="*/ 2147483646 h 35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78"/>
                <a:gd name="T97" fmla="*/ 0 h 352"/>
                <a:gd name="T98" fmla="*/ 278 w 278"/>
                <a:gd name="T99" fmla="*/ 352 h 35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78" h="352">
                  <a:moveTo>
                    <a:pt x="0" y="45"/>
                  </a:moveTo>
                  <a:lnTo>
                    <a:pt x="19" y="29"/>
                  </a:lnTo>
                  <a:lnTo>
                    <a:pt x="39" y="17"/>
                  </a:lnTo>
                  <a:lnTo>
                    <a:pt x="58" y="8"/>
                  </a:lnTo>
                  <a:lnTo>
                    <a:pt x="78" y="3"/>
                  </a:lnTo>
                  <a:lnTo>
                    <a:pt x="97" y="0"/>
                  </a:lnTo>
                  <a:lnTo>
                    <a:pt x="115" y="1"/>
                  </a:lnTo>
                  <a:lnTo>
                    <a:pt x="133" y="5"/>
                  </a:lnTo>
                  <a:lnTo>
                    <a:pt x="151" y="11"/>
                  </a:lnTo>
                  <a:lnTo>
                    <a:pt x="168" y="19"/>
                  </a:lnTo>
                  <a:lnTo>
                    <a:pt x="184" y="29"/>
                  </a:lnTo>
                  <a:lnTo>
                    <a:pt x="199" y="42"/>
                  </a:lnTo>
                  <a:lnTo>
                    <a:pt x="213" y="56"/>
                  </a:lnTo>
                  <a:lnTo>
                    <a:pt x="237" y="88"/>
                  </a:lnTo>
                  <a:lnTo>
                    <a:pt x="248" y="105"/>
                  </a:lnTo>
                  <a:lnTo>
                    <a:pt x="257" y="124"/>
                  </a:lnTo>
                  <a:lnTo>
                    <a:pt x="264" y="143"/>
                  </a:lnTo>
                  <a:lnTo>
                    <a:pt x="270" y="162"/>
                  </a:lnTo>
                  <a:lnTo>
                    <a:pt x="274" y="181"/>
                  </a:lnTo>
                  <a:lnTo>
                    <a:pt x="277" y="201"/>
                  </a:lnTo>
                  <a:lnTo>
                    <a:pt x="277" y="220"/>
                  </a:lnTo>
                  <a:lnTo>
                    <a:pt x="275" y="239"/>
                  </a:lnTo>
                  <a:lnTo>
                    <a:pt x="272" y="257"/>
                  </a:lnTo>
                  <a:lnTo>
                    <a:pt x="266" y="274"/>
                  </a:lnTo>
                  <a:lnTo>
                    <a:pt x="258" y="290"/>
                  </a:lnTo>
                  <a:lnTo>
                    <a:pt x="247" y="304"/>
                  </a:lnTo>
                  <a:lnTo>
                    <a:pt x="234" y="317"/>
                  </a:lnTo>
                  <a:lnTo>
                    <a:pt x="218" y="328"/>
                  </a:lnTo>
                  <a:lnTo>
                    <a:pt x="200" y="337"/>
                  </a:lnTo>
                  <a:lnTo>
                    <a:pt x="178" y="344"/>
                  </a:lnTo>
                  <a:lnTo>
                    <a:pt x="154" y="349"/>
                  </a:lnTo>
                  <a:lnTo>
                    <a:pt x="127" y="351"/>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Rectangle 12"/>
            <p:cNvSpPr>
              <a:spLocks noChangeArrowheads="1"/>
            </p:cNvSpPr>
            <p:nvPr/>
          </p:nvSpPr>
          <p:spPr bwMode="auto">
            <a:xfrm>
              <a:off x="7777163" y="2579688"/>
              <a:ext cx="2124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udt_send(sndpkt)</a:t>
              </a:r>
            </a:p>
          </p:txBody>
        </p:sp>
        <p:sp>
          <p:nvSpPr>
            <p:cNvPr id="19" name="Rectangle 13"/>
            <p:cNvSpPr>
              <a:spLocks noChangeArrowheads="1"/>
            </p:cNvSpPr>
            <p:nvPr/>
          </p:nvSpPr>
          <p:spPr bwMode="auto">
            <a:xfrm>
              <a:off x="7680325" y="1792288"/>
              <a:ext cx="2717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rdt_rcv(rcvpkt) &amp;&amp;  </a:t>
              </a:r>
            </a:p>
            <a:p>
              <a:pPr>
                <a:spcBef>
                  <a:spcPct val="0"/>
                </a:spcBef>
                <a:buFontTx/>
                <a:buNone/>
              </a:pPr>
              <a:r>
                <a:rPr lang="en-US" altLang="zh-CN" sz="1600" b="1">
                  <a:latin typeface="Arial" panose="020B0604020202020204" pitchFamily="34" charset="0"/>
                  <a:ea typeface="宋体" panose="02010600030101010101" pitchFamily="2" charset="-122"/>
                </a:rPr>
                <a:t>( corrupt(rcvpkt) ||</a:t>
              </a:r>
            </a:p>
            <a:p>
              <a:pPr>
                <a:spcBef>
                  <a:spcPct val="0"/>
                </a:spcBef>
                <a:buFontTx/>
                <a:buNone/>
              </a:pPr>
              <a:r>
                <a:rPr lang="en-US" altLang="zh-CN" sz="1600" b="1">
                  <a:latin typeface="Arial" panose="020B0604020202020204" pitchFamily="34" charset="0"/>
                  <a:ea typeface="宋体" panose="02010600030101010101" pitchFamily="2" charset="-122"/>
                </a:rPr>
                <a:t>  isACK(rcvpkt,1) )</a:t>
              </a:r>
            </a:p>
          </p:txBody>
        </p:sp>
        <p:sp>
          <p:nvSpPr>
            <p:cNvPr id="20" name="Line 14"/>
            <p:cNvSpPr>
              <a:spLocks noChangeShapeType="1"/>
            </p:cNvSpPr>
            <p:nvPr/>
          </p:nvSpPr>
          <p:spPr bwMode="auto">
            <a:xfrm flipV="1">
              <a:off x="7878763" y="2571750"/>
              <a:ext cx="1420812" cy="15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1" name="Freeform 15"/>
            <p:cNvSpPr>
              <a:spLocks/>
            </p:cNvSpPr>
            <p:nvPr/>
          </p:nvSpPr>
          <p:spPr bwMode="auto">
            <a:xfrm>
              <a:off x="7410450" y="2773363"/>
              <a:ext cx="152400" cy="1230312"/>
            </a:xfrm>
            <a:custGeom>
              <a:avLst/>
              <a:gdLst>
                <a:gd name="T0" fmla="*/ 2147483646 w 96"/>
                <a:gd name="T1" fmla="*/ 2147483646 h 775"/>
                <a:gd name="T2" fmla="*/ 2147483646 w 96"/>
                <a:gd name="T3" fmla="*/ 2147483646 h 775"/>
                <a:gd name="T4" fmla="*/ 2147483646 w 96"/>
                <a:gd name="T5" fmla="*/ 2147483646 h 775"/>
                <a:gd name="T6" fmla="*/ 2147483646 w 96"/>
                <a:gd name="T7" fmla="*/ 2147483646 h 775"/>
                <a:gd name="T8" fmla="*/ 2147483646 w 96"/>
                <a:gd name="T9" fmla="*/ 2147483646 h 775"/>
                <a:gd name="T10" fmla="*/ 2147483646 w 96"/>
                <a:gd name="T11" fmla="*/ 2147483646 h 775"/>
                <a:gd name="T12" fmla="*/ 2147483646 w 96"/>
                <a:gd name="T13" fmla="*/ 2147483646 h 775"/>
                <a:gd name="T14" fmla="*/ 2147483646 w 96"/>
                <a:gd name="T15" fmla="*/ 2147483646 h 775"/>
                <a:gd name="T16" fmla="*/ 2147483646 w 96"/>
                <a:gd name="T17" fmla="*/ 2147483646 h 775"/>
                <a:gd name="T18" fmla="*/ 2147483646 w 96"/>
                <a:gd name="T19" fmla="*/ 2147483646 h 775"/>
                <a:gd name="T20" fmla="*/ 2147483646 w 96"/>
                <a:gd name="T21" fmla="*/ 2147483646 h 775"/>
                <a:gd name="T22" fmla="*/ 2147483646 w 96"/>
                <a:gd name="T23" fmla="*/ 2147483646 h 775"/>
                <a:gd name="T24" fmla="*/ 2147483646 w 96"/>
                <a:gd name="T25" fmla="*/ 2147483646 h 775"/>
                <a:gd name="T26" fmla="*/ 2147483646 w 96"/>
                <a:gd name="T27" fmla="*/ 2147483646 h 775"/>
                <a:gd name="T28" fmla="*/ 2147483646 w 96"/>
                <a:gd name="T29" fmla="*/ 2147483646 h 775"/>
                <a:gd name="T30" fmla="*/ 2147483646 w 96"/>
                <a:gd name="T31" fmla="*/ 2147483646 h 775"/>
                <a:gd name="T32" fmla="*/ 2147483646 w 96"/>
                <a:gd name="T33" fmla="*/ 2147483646 h 775"/>
                <a:gd name="T34" fmla="*/ 2147483646 w 96"/>
                <a:gd name="T35" fmla="*/ 2147483646 h 775"/>
                <a:gd name="T36" fmla="*/ 2147483646 w 96"/>
                <a:gd name="T37" fmla="*/ 2147483646 h 775"/>
                <a:gd name="T38" fmla="*/ 2147483646 w 96"/>
                <a:gd name="T39" fmla="*/ 2147483646 h 775"/>
                <a:gd name="T40" fmla="*/ 0 w 96"/>
                <a:gd name="T41" fmla="*/ 0 h 77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775"/>
                <a:gd name="T65" fmla="*/ 96 w 96"/>
                <a:gd name="T66" fmla="*/ 775 h 77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775">
                  <a:moveTo>
                    <a:pt x="67" y="774"/>
                  </a:moveTo>
                  <a:lnTo>
                    <a:pt x="77" y="708"/>
                  </a:lnTo>
                  <a:lnTo>
                    <a:pt x="85" y="641"/>
                  </a:lnTo>
                  <a:lnTo>
                    <a:pt x="91" y="573"/>
                  </a:lnTo>
                  <a:lnTo>
                    <a:pt x="94" y="506"/>
                  </a:lnTo>
                  <a:lnTo>
                    <a:pt x="95" y="440"/>
                  </a:lnTo>
                  <a:lnTo>
                    <a:pt x="94" y="376"/>
                  </a:lnTo>
                  <a:lnTo>
                    <a:pt x="91" y="315"/>
                  </a:lnTo>
                  <a:lnTo>
                    <a:pt x="87" y="256"/>
                  </a:lnTo>
                  <a:lnTo>
                    <a:pt x="81" y="202"/>
                  </a:lnTo>
                  <a:lnTo>
                    <a:pt x="73" y="153"/>
                  </a:lnTo>
                  <a:lnTo>
                    <a:pt x="64" y="110"/>
                  </a:lnTo>
                  <a:lnTo>
                    <a:pt x="53" y="72"/>
                  </a:lnTo>
                  <a:lnTo>
                    <a:pt x="48" y="56"/>
                  </a:lnTo>
                  <a:lnTo>
                    <a:pt x="42" y="42"/>
                  </a:lnTo>
                  <a:lnTo>
                    <a:pt x="35" y="29"/>
                  </a:lnTo>
                  <a:lnTo>
                    <a:pt x="29" y="19"/>
                  </a:lnTo>
                  <a:lnTo>
                    <a:pt x="22" y="11"/>
                  </a:lnTo>
                  <a:lnTo>
                    <a:pt x="15" y="5"/>
                  </a:lnTo>
                  <a:lnTo>
                    <a:pt x="8" y="2"/>
                  </a:lnTo>
                  <a:lnTo>
                    <a:pt x="0" y="0"/>
                  </a:lnTo>
                </a:path>
              </a:pathLst>
            </a:custGeom>
            <a:noFill/>
            <a:ln w="38100" cap="rnd">
              <a:solidFill>
                <a:schemeClr val="tx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 name="Rectangle 16"/>
            <p:cNvSpPr>
              <a:spLocks noChangeArrowheads="1"/>
            </p:cNvSpPr>
            <p:nvPr/>
          </p:nvSpPr>
          <p:spPr bwMode="auto">
            <a:xfrm>
              <a:off x="7554913" y="3184525"/>
              <a:ext cx="2413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rdt_rcv(rcvpkt)   </a:t>
              </a:r>
            </a:p>
            <a:p>
              <a:pPr>
                <a:spcBef>
                  <a:spcPct val="0"/>
                </a:spcBef>
                <a:buFontTx/>
                <a:buNone/>
              </a:pPr>
              <a:r>
                <a:rPr lang="en-US" altLang="zh-CN" sz="1600" b="1">
                  <a:latin typeface="Arial" panose="020B0604020202020204" pitchFamily="34" charset="0"/>
                  <a:ea typeface="宋体" panose="02010600030101010101" pitchFamily="2" charset="-122"/>
                </a:rPr>
                <a:t>&amp;&amp; notcorrupt(rcvpkt) </a:t>
              </a:r>
            </a:p>
            <a:p>
              <a:pPr>
                <a:spcBef>
                  <a:spcPct val="0"/>
                </a:spcBef>
                <a:buFontTx/>
                <a:buNone/>
              </a:pPr>
              <a:r>
                <a:rPr lang="en-US" altLang="zh-CN" sz="1600" b="1">
                  <a:latin typeface="Arial" panose="020B0604020202020204" pitchFamily="34" charset="0"/>
                  <a:ea typeface="宋体" panose="02010600030101010101" pitchFamily="2" charset="-122"/>
                </a:rPr>
                <a:t>&amp;&amp; isACK(rcvpkt,0)</a:t>
              </a:r>
              <a:r>
                <a:rPr lang="en-US" altLang="zh-CN" sz="1000" b="1">
                  <a:latin typeface="Arial" panose="020B0604020202020204" pitchFamily="34" charset="0"/>
                  <a:ea typeface="宋体" panose="02010600030101010101" pitchFamily="2" charset="-122"/>
                </a:rPr>
                <a:t> </a:t>
              </a:r>
            </a:p>
          </p:txBody>
        </p:sp>
        <p:sp>
          <p:nvSpPr>
            <p:cNvPr id="23" name="Line 17"/>
            <p:cNvSpPr>
              <a:spLocks noChangeShapeType="1"/>
            </p:cNvSpPr>
            <p:nvPr/>
          </p:nvSpPr>
          <p:spPr bwMode="auto">
            <a:xfrm>
              <a:off x="7643813" y="4008438"/>
              <a:ext cx="186372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24" name="Group 20"/>
            <p:cNvGrpSpPr>
              <a:grpSpLocks/>
            </p:cNvGrpSpPr>
            <p:nvPr/>
          </p:nvGrpSpPr>
          <p:grpSpPr bwMode="auto">
            <a:xfrm>
              <a:off x="6438900" y="2092325"/>
              <a:ext cx="1062038" cy="844550"/>
              <a:chOff x="3135" y="1363"/>
              <a:chExt cx="669" cy="532"/>
            </a:xfrm>
          </p:grpSpPr>
          <p:sp>
            <p:nvSpPr>
              <p:cNvPr id="25" name="Oval 18"/>
              <p:cNvSpPr>
                <a:spLocks noChangeArrowheads="1"/>
              </p:cNvSpPr>
              <p:nvPr/>
            </p:nvSpPr>
            <p:spPr bwMode="auto">
              <a:xfrm>
                <a:off x="3175" y="1363"/>
                <a:ext cx="582" cy="532"/>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26" name="Rectangle 19"/>
              <p:cNvSpPr>
                <a:spLocks noChangeArrowheads="1"/>
              </p:cNvSpPr>
              <p:nvPr/>
            </p:nvSpPr>
            <p:spPr bwMode="auto">
              <a:xfrm>
                <a:off x="3135" y="1506"/>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400" b="1">
                    <a:latin typeface="Arial" panose="020B0604020202020204" pitchFamily="34" charset="0"/>
                    <a:ea typeface="宋体" panose="02010600030101010101" pitchFamily="2" charset="-122"/>
                  </a:rPr>
                  <a:t>等待 </a:t>
                </a:r>
                <a:r>
                  <a:rPr lang="en-US" altLang="zh-CN" sz="1400" b="1">
                    <a:latin typeface="Arial" panose="020B0604020202020204" pitchFamily="34" charset="0"/>
                    <a:ea typeface="宋体" panose="02010600030101010101" pitchFamily="2" charset="-122"/>
                  </a:rPr>
                  <a:t>ACK</a:t>
                </a:r>
              </a:p>
              <a:p>
                <a:pPr algn="ctr">
                  <a:spcBef>
                    <a:spcPct val="0"/>
                  </a:spcBef>
                  <a:buFontTx/>
                  <a:buNone/>
                </a:pPr>
                <a:r>
                  <a:rPr lang="en-US" altLang="zh-CN" sz="1400" b="1">
                    <a:latin typeface="Arial" panose="020B0604020202020204" pitchFamily="34" charset="0"/>
                    <a:ea typeface="宋体" panose="02010600030101010101" pitchFamily="2" charset="-122"/>
                  </a:rPr>
                  <a:t>0</a:t>
                </a:r>
              </a:p>
            </p:txBody>
          </p:sp>
        </p:grpSp>
        <p:sp>
          <p:nvSpPr>
            <p:cNvPr id="27" name="Rectangle 21"/>
            <p:cNvSpPr>
              <a:spLocks noChangeArrowheads="1"/>
            </p:cNvSpPr>
            <p:nvPr/>
          </p:nvSpPr>
          <p:spPr bwMode="auto">
            <a:xfrm>
              <a:off x="5127625" y="2813050"/>
              <a:ext cx="16589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000" b="1">
                  <a:latin typeface="Comic Sans MS" panose="030F0702030302020204" pitchFamily="66" charset="0"/>
                  <a:ea typeface="宋体" panose="02010600030101010101" pitchFamily="2" charset="-122"/>
                </a:rPr>
                <a:t>sender FSM</a:t>
              </a:r>
            </a:p>
            <a:p>
              <a:pPr algn="ctr">
                <a:spcBef>
                  <a:spcPct val="0"/>
                </a:spcBef>
                <a:buFontTx/>
                <a:buNone/>
              </a:pPr>
              <a:r>
                <a:rPr lang="en-US" altLang="zh-CN" sz="2000" b="1">
                  <a:latin typeface="Comic Sans MS" panose="030F0702030302020204" pitchFamily="66" charset="0"/>
                  <a:ea typeface="宋体" panose="02010600030101010101" pitchFamily="2" charset="-122"/>
                </a:rPr>
                <a:t>fragment</a:t>
              </a:r>
            </a:p>
          </p:txBody>
        </p:sp>
        <p:grpSp>
          <p:nvGrpSpPr>
            <p:cNvPr id="28" name="Group 24"/>
            <p:cNvGrpSpPr>
              <a:grpSpLocks/>
            </p:cNvGrpSpPr>
            <p:nvPr/>
          </p:nvGrpSpPr>
          <p:grpSpPr bwMode="auto">
            <a:xfrm>
              <a:off x="3886200" y="4191000"/>
              <a:ext cx="854075" cy="801688"/>
              <a:chOff x="1527" y="2685"/>
              <a:chExt cx="538" cy="505"/>
            </a:xfrm>
          </p:grpSpPr>
          <p:sp>
            <p:nvSpPr>
              <p:cNvPr id="29" name="Oval 22"/>
              <p:cNvSpPr>
                <a:spLocks noChangeArrowheads="1"/>
              </p:cNvSpPr>
              <p:nvPr/>
            </p:nvSpPr>
            <p:spPr bwMode="auto">
              <a:xfrm>
                <a:off x="1527" y="2685"/>
                <a:ext cx="538" cy="505"/>
              </a:xfrm>
              <a:prstGeom prst="ellipse">
                <a:avLst/>
              </a:prstGeom>
              <a:solidFill>
                <a:srgbClr val="FFFFFF"/>
              </a:solidFill>
              <a:ln w="12700">
                <a:solidFill>
                  <a:srgbClr val="000000"/>
                </a:solidFill>
                <a:round/>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30" name="Rectangle 23"/>
              <p:cNvSpPr>
                <a:spLocks noChangeArrowheads="1"/>
              </p:cNvSpPr>
              <p:nvPr/>
            </p:nvSpPr>
            <p:spPr bwMode="auto">
              <a:xfrm>
                <a:off x="1556" y="2709"/>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zh-CN" altLang="en-US" sz="1400" b="1">
                    <a:latin typeface="Arial" panose="020B0604020202020204" pitchFamily="34" charset="0"/>
                    <a:ea typeface="宋体" panose="02010600030101010101" pitchFamily="2" charset="-122"/>
                  </a:rPr>
                  <a:t>等待来自下层的</a:t>
                </a:r>
                <a:r>
                  <a:rPr lang="en-US" altLang="zh-CN" sz="1400" b="1">
                    <a:latin typeface="Arial" panose="020B0604020202020204" pitchFamily="34" charset="0"/>
                    <a:ea typeface="宋体" panose="02010600030101010101" pitchFamily="2" charset="-122"/>
                  </a:rPr>
                  <a:t>0</a:t>
                </a:r>
              </a:p>
            </p:txBody>
          </p:sp>
        </p:grpSp>
        <p:sp>
          <p:nvSpPr>
            <p:cNvPr id="31" name="Freeform 25"/>
            <p:cNvSpPr>
              <a:spLocks/>
            </p:cNvSpPr>
            <p:nvPr/>
          </p:nvSpPr>
          <p:spPr bwMode="auto">
            <a:xfrm>
              <a:off x="4518025" y="4102100"/>
              <a:ext cx="827088" cy="169863"/>
            </a:xfrm>
            <a:custGeom>
              <a:avLst/>
              <a:gdLst>
                <a:gd name="T0" fmla="*/ 0 w 521"/>
                <a:gd name="T1" fmla="*/ 2147483646 h 107"/>
                <a:gd name="T2" fmla="*/ 2147483646 w 521"/>
                <a:gd name="T3" fmla="*/ 2147483646 h 107"/>
                <a:gd name="T4" fmla="*/ 2147483646 w 521"/>
                <a:gd name="T5" fmla="*/ 2147483646 h 107"/>
                <a:gd name="T6" fmla="*/ 2147483646 w 521"/>
                <a:gd name="T7" fmla="*/ 2147483646 h 107"/>
                <a:gd name="T8" fmla="*/ 2147483646 w 521"/>
                <a:gd name="T9" fmla="*/ 2147483646 h 107"/>
                <a:gd name="T10" fmla="*/ 2147483646 w 521"/>
                <a:gd name="T11" fmla="*/ 2147483646 h 107"/>
                <a:gd name="T12" fmla="*/ 2147483646 w 521"/>
                <a:gd name="T13" fmla="*/ 2147483646 h 107"/>
                <a:gd name="T14" fmla="*/ 2147483646 w 521"/>
                <a:gd name="T15" fmla="*/ 2147483646 h 107"/>
                <a:gd name="T16" fmla="*/ 2147483646 w 521"/>
                <a:gd name="T17" fmla="*/ 2147483646 h 107"/>
                <a:gd name="T18" fmla="*/ 2147483646 w 521"/>
                <a:gd name="T19" fmla="*/ 2147483646 h 107"/>
                <a:gd name="T20" fmla="*/ 2147483646 w 521"/>
                <a:gd name="T21" fmla="*/ 2147483646 h 107"/>
                <a:gd name="T22" fmla="*/ 2147483646 w 521"/>
                <a:gd name="T23" fmla="*/ 2147483646 h 107"/>
                <a:gd name="T24" fmla="*/ 2147483646 w 521"/>
                <a:gd name="T25" fmla="*/ 2147483646 h 107"/>
                <a:gd name="T26" fmla="*/ 2147483646 w 521"/>
                <a:gd name="T27" fmla="*/ 0 h 107"/>
                <a:gd name="T28" fmla="*/ 2147483646 w 521"/>
                <a:gd name="T29" fmla="*/ 2147483646 h 107"/>
                <a:gd name="T30" fmla="*/ 2147483646 w 521"/>
                <a:gd name="T31" fmla="*/ 2147483646 h 107"/>
                <a:gd name="T32" fmla="*/ 2147483646 w 521"/>
                <a:gd name="T33" fmla="*/ 2147483646 h 1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1"/>
                <a:gd name="T52" fmla="*/ 0 h 107"/>
                <a:gd name="T53" fmla="*/ 521 w 521"/>
                <a:gd name="T54" fmla="*/ 107 h 10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1" h="107">
                  <a:moveTo>
                    <a:pt x="0" y="106"/>
                  </a:moveTo>
                  <a:lnTo>
                    <a:pt x="26" y="88"/>
                  </a:lnTo>
                  <a:lnTo>
                    <a:pt x="52" y="72"/>
                  </a:lnTo>
                  <a:lnTo>
                    <a:pt x="78" y="58"/>
                  </a:lnTo>
                  <a:lnTo>
                    <a:pt x="104" y="46"/>
                  </a:lnTo>
                  <a:lnTo>
                    <a:pt x="132" y="35"/>
                  </a:lnTo>
                  <a:lnTo>
                    <a:pt x="160" y="26"/>
                  </a:lnTo>
                  <a:lnTo>
                    <a:pt x="189" y="18"/>
                  </a:lnTo>
                  <a:lnTo>
                    <a:pt x="220" y="12"/>
                  </a:lnTo>
                  <a:lnTo>
                    <a:pt x="251" y="7"/>
                  </a:lnTo>
                  <a:lnTo>
                    <a:pt x="284" y="4"/>
                  </a:lnTo>
                  <a:lnTo>
                    <a:pt x="319" y="2"/>
                  </a:lnTo>
                  <a:lnTo>
                    <a:pt x="355" y="1"/>
                  </a:lnTo>
                  <a:lnTo>
                    <a:pt x="393" y="0"/>
                  </a:lnTo>
                  <a:lnTo>
                    <a:pt x="433" y="1"/>
                  </a:lnTo>
                  <a:lnTo>
                    <a:pt x="476" y="3"/>
                  </a:lnTo>
                  <a:lnTo>
                    <a:pt x="520" y="6"/>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 name="Freeform 26"/>
            <p:cNvSpPr>
              <a:spLocks/>
            </p:cNvSpPr>
            <p:nvPr/>
          </p:nvSpPr>
          <p:spPr bwMode="auto">
            <a:xfrm>
              <a:off x="4630738" y="4891088"/>
              <a:ext cx="2405062" cy="147637"/>
            </a:xfrm>
            <a:custGeom>
              <a:avLst/>
              <a:gdLst>
                <a:gd name="T0" fmla="*/ 0 w 1515"/>
                <a:gd name="T1" fmla="*/ 0 h 93"/>
                <a:gd name="T2" fmla="*/ 2147483646 w 1515"/>
                <a:gd name="T3" fmla="*/ 2147483646 h 93"/>
                <a:gd name="T4" fmla="*/ 2147483646 w 1515"/>
                <a:gd name="T5" fmla="*/ 2147483646 h 93"/>
                <a:gd name="T6" fmla="*/ 2147483646 w 1515"/>
                <a:gd name="T7" fmla="*/ 2147483646 h 93"/>
                <a:gd name="T8" fmla="*/ 2147483646 w 1515"/>
                <a:gd name="T9" fmla="*/ 2147483646 h 93"/>
                <a:gd name="T10" fmla="*/ 2147483646 w 1515"/>
                <a:gd name="T11" fmla="*/ 2147483646 h 93"/>
                <a:gd name="T12" fmla="*/ 2147483646 w 1515"/>
                <a:gd name="T13" fmla="*/ 2147483646 h 93"/>
                <a:gd name="T14" fmla="*/ 2147483646 w 1515"/>
                <a:gd name="T15" fmla="*/ 2147483646 h 93"/>
                <a:gd name="T16" fmla="*/ 2147483646 w 1515"/>
                <a:gd name="T17" fmla="*/ 2147483646 h 93"/>
                <a:gd name="T18" fmla="*/ 2147483646 w 1515"/>
                <a:gd name="T19" fmla="*/ 2147483646 h 93"/>
                <a:gd name="T20" fmla="*/ 2147483646 w 1515"/>
                <a:gd name="T21" fmla="*/ 2147483646 h 93"/>
                <a:gd name="T22" fmla="*/ 2147483646 w 1515"/>
                <a:gd name="T23" fmla="*/ 2147483646 h 93"/>
                <a:gd name="T24" fmla="*/ 2147483646 w 1515"/>
                <a:gd name="T25" fmla="*/ 2147483646 h 93"/>
                <a:gd name="T26" fmla="*/ 2147483646 w 1515"/>
                <a:gd name="T27" fmla="*/ 2147483646 h 93"/>
                <a:gd name="T28" fmla="*/ 2147483646 w 1515"/>
                <a:gd name="T29" fmla="*/ 2147483646 h 93"/>
                <a:gd name="T30" fmla="*/ 2147483646 w 1515"/>
                <a:gd name="T31" fmla="*/ 2147483646 h 93"/>
                <a:gd name="T32" fmla="*/ 2147483646 w 1515"/>
                <a:gd name="T33" fmla="*/ 2147483646 h 93"/>
                <a:gd name="T34" fmla="*/ 2147483646 w 1515"/>
                <a:gd name="T35" fmla="*/ 2147483646 h 93"/>
                <a:gd name="T36" fmla="*/ 2147483646 w 1515"/>
                <a:gd name="T37" fmla="*/ 2147483646 h 93"/>
                <a:gd name="T38" fmla="*/ 2147483646 w 1515"/>
                <a:gd name="T39" fmla="*/ 2147483646 h 93"/>
                <a:gd name="T40" fmla="*/ 2147483646 w 1515"/>
                <a:gd name="T41" fmla="*/ 2147483646 h 93"/>
                <a:gd name="T42" fmla="*/ 2147483646 w 1515"/>
                <a:gd name="T43" fmla="*/ 2147483646 h 9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15"/>
                <a:gd name="T67" fmla="*/ 0 h 93"/>
                <a:gd name="T68" fmla="*/ 1515 w 1515"/>
                <a:gd name="T69" fmla="*/ 93 h 9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15" h="93">
                  <a:moveTo>
                    <a:pt x="0" y="0"/>
                  </a:moveTo>
                  <a:lnTo>
                    <a:pt x="27" y="11"/>
                  </a:lnTo>
                  <a:lnTo>
                    <a:pt x="59" y="22"/>
                  </a:lnTo>
                  <a:lnTo>
                    <a:pt x="95" y="32"/>
                  </a:lnTo>
                  <a:lnTo>
                    <a:pt x="134" y="41"/>
                  </a:lnTo>
                  <a:lnTo>
                    <a:pt x="222" y="58"/>
                  </a:lnTo>
                  <a:lnTo>
                    <a:pt x="322" y="70"/>
                  </a:lnTo>
                  <a:lnTo>
                    <a:pt x="431" y="80"/>
                  </a:lnTo>
                  <a:lnTo>
                    <a:pt x="546" y="87"/>
                  </a:lnTo>
                  <a:lnTo>
                    <a:pt x="664" y="91"/>
                  </a:lnTo>
                  <a:lnTo>
                    <a:pt x="785" y="92"/>
                  </a:lnTo>
                  <a:lnTo>
                    <a:pt x="905" y="91"/>
                  </a:lnTo>
                  <a:lnTo>
                    <a:pt x="1021" y="87"/>
                  </a:lnTo>
                  <a:lnTo>
                    <a:pt x="1131" y="81"/>
                  </a:lnTo>
                  <a:lnTo>
                    <a:pt x="1234" y="72"/>
                  </a:lnTo>
                  <a:lnTo>
                    <a:pt x="1326" y="61"/>
                  </a:lnTo>
                  <a:lnTo>
                    <a:pt x="1367" y="55"/>
                  </a:lnTo>
                  <a:lnTo>
                    <a:pt x="1404" y="49"/>
                  </a:lnTo>
                  <a:lnTo>
                    <a:pt x="1438" y="41"/>
                  </a:lnTo>
                  <a:lnTo>
                    <a:pt x="1468" y="33"/>
                  </a:lnTo>
                  <a:lnTo>
                    <a:pt x="1493" y="25"/>
                  </a:lnTo>
                  <a:lnTo>
                    <a:pt x="1514" y="16"/>
                  </a:lnTo>
                </a:path>
              </a:pathLst>
            </a:custGeom>
            <a:noFill/>
            <a:ln w="38100" cap="rnd">
              <a:solidFill>
                <a:schemeClr val="tx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Rectangle 27"/>
            <p:cNvSpPr>
              <a:spLocks noChangeArrowheads="1"/>
            </p:cNvSpPr>
            <p:nvPr/>
          </p:nvSpPr>
          <p:spPr bwMode="auto">
            <a:xfrm>
              <a:off x="4397375" y="5035550"/>
              <a:ext cx="39401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rdt_rcv(rcvpkt) &amp;&amp; notcorrupt(rcvpkt) </a:t>
              </a:r>
            </a:p>
            <a:p>
              <a:pPr>
                <a:spcBef>
                  <a:spcPct val="0"/>
                </a:spcBef>
                <a:buFontTx/>
                <a:buNone/>
              </a:pPr>
              <a:r>
                <a:rPr lang="en-US" altLang="zh-CN" sz="1600" b="1">
                  <a:latin typeface="Arial" panose="020B0604020202020204" pitchFamily="34" charset="0"/>
                  <a:ea typeface="宋体" panose="02010600030101010101" pitchFamily="2" charset="-122"/>
                </a:rPr>
                <a:t>  &amp;&amp; has_seq1(rcvpkt) </a:t>
              </a:r>
            </a:p>
          </p:txBody>
        </p:sp>
        <p:sp>
          <p:nvSpPr>
            <p:cNvPr id="34" name="Line 28"/>
            <p:cNvSpPr>
              <a:spLocks noChangeShapeType="1"/>
            </p:cNvSpPr>
            <p:nvPr/>
          </p:nvSpPr>
          <p:spPr bwMode="auto">
            <a:xfrm>
              <a:off x="4508500" y="5607050"/>
              <a:ext cx="191452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5" name="Rectangle 29"/>
            <p:cNvSpPr>
              <a:spLocks noChangeArrowheads="1"/>
            </p:cNvSpPr>
            <p:nvPr/>
          </p:nvSpPr>
          <p:spPr bwMode="auto">
            <a:xfrm>
              <a:off x="4365625" y="5589588"/>
              <a:ext cx="417512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dirty="0">
                  <a:latin typeface="Arial" panose="020B0604020202020204" pitchFamily="34" charset="0"/>
                  <a:ea typeface="宋体" panose="02010600030101010101" pitchFamily="2" charset="-122"/>
                </a:rPr>
                <a:t>extract(</a:t>
              </a:r>
              <a:r>
                <a:rPr lang="en-US" altLang="zh-CN" sz="1600" b="1" dirty="0" err="1">
                  <a:latin typeface="Arial" panose="020B0604020202020204" pitchFamily="34" charset="0"/>
                  <a:ea typeface="宋体" panose="02010600030101010101" pitchFamily="2" charset="-122"/>
                </a:rPr>
                <a:t>rcvpkt,data</a:t>
              </a:r>
              <a:r>
                <a:rPr lang="en-US" altLang="zh-CN" sz="1600" b="1" dirty="0">
                  <a:latin typeface="Arial" panose="020B0604020202020204" pitchFamily="34" charset="0"/>
                  <a:ea typeface="宋体" panose="02010600030101010101" pitchFamily="2" charset="-122"/>
                </a:rPr>
                <a:t>)</a:t>
              </a:r>
            </a:p>
            <a:p>
              <a:pPr>
                <a:spcBef>
                  <a:spcPct val="0"/>
                </a:spcBef>
                <a:buFontTx/>
                <a:buNone/>
              </a:pPr>
              <a:r>
                <a:rPr lang="en-US" altLang="zh-CN" sz="1600" b="1" dirty="0" err="1">
                  <a:latin typeface="Arial" panose="020B0604020202020204" pitchFamily="34" charset="0"/>
                  <a:ea typeface="宋体" panose="02010600030101010101" pitchFamily="2" charset="-122"/>
                </a:rPr>
                <a:t>deliver_data</a:t>
              </a:r>
              <a:r>
                <a:rPr lang="en-US" altLang="zh-CN" sz="1600" b="1" dirty="0">
                  <a:latin typeface="Arial" panose="020B0604020202020204" pitchFamily="34" charset="0"/>
                  <a:ea typeface="宋体" panose="02010600030101010101" pitchFamily="2" charset="-122"/>
                </a:rPr>
                <a:t>(data)</a:t>
              </a:r>
            </a:p>
            <a:p>
              <a:pPr>
                <a:spcBef>
                  <a:spcPct val="0"/>
                </a:spcBef>
                <a:buFontTx/>
                <a:buNone/>
              </a:pPr>
              <a:r>
                <a:rPr lang="en-US" altLang="zh-CN" sz="1600" b="1" dirty="0" err="1">
                  <a:latin typeface="Arial" panose="020B0604020202020204" pitchFamily="34" charset="0"/>
                  <a:ea typeface="宋体" panose="02010600030101010101" pitchFamily="2" charset="-122"/>
                </a:rPr>
                <a:t>sndpkt</a:t>
              </a:r>
              <a:r>
                <a:rPr lang="en-US" altLang="zh-CN" sz="1600" b="1" dirty="0">
                  <a:latin typeface="Arial" panose="020B0604020202020204" pitchFamily="34" charset="0"/>
                  <a:ea typeface="宋体" panose="02010600030101010101" pitchFamily="2" charset="-122"/>
                </a:rPr>
                <a:t> = </a:t>
              </a:r>
              <a:r>
                <a:rPr lang="en-US" altLang="zh-CN" sz="1600" b="1" dirty="0" err="1">
                  <a:latin typeface="Arial" panose="020B0604020202020204" pitchFamily="34" charset="0"/>
                  <a:ea typeface="宋体" panose="02010600030101010101" pitchFamily="2" charset="-122"/>
                </a:rPr>
                <a:t>make_pkt</a:t>
              </a:r>
              <a:r>
                <a:rPr lang="en-US" altLang="zh-CN" sz="1600" b="1" dirty="0">
                  <a:latin typeface="Arial" panose="020B0604020202020204" pitchFamily="34" charset="0"/>
                  <a:ea typeface="宋体" panose="02010600030101010101" pitchFamily="2" charset="-122"/>
                </a:rPr>
                <a:t>(ACK1, </a:t>
              </a:r>
              <a:r>
                <a:rPr lang="en-US" altLang="zh-CN" sz="1600" b="1" dirty="0" err="1">
                  <a:latin typeface="Arial" panose="020B0604020202020204" pitchFamily="34" charset="0"/>
                  <a:ea typeface="宋体" panose="02010600030101010101" pitchFamily="2" charset="-122"/>
                </a:rPr>
                <a:t>chksum</a:t>
              </a:r>
              <a:r>
                <a:rPr lang="en-US" altLang="zh-CN" sz="1600" b="1" dirty="0">
                  <a:latin typeface="Arial" panose="020B0604020202020204" pitchFamily="34" charset="0"/>
                  <a:ea typeface="宋体" panose="02010600030101010101" pitchFamily="2" charset="-122"/>
                </a:rPr>
                <a:t>)</a:t>
              </a:r>
            </a:p>
            <a:p>
              <a:pPr>
                <a:spcBef>
                  <a:spcPct val="0"/>
                </a:spcBef>
                <a:buFontTx/>
                <a:buNone/>
              </a:pPr>
              <a:r>
                <a:rPr lang="en-US" altLang="zh-CN" sz="1600" b="1" dirty="0" err="1">
                  <a:latin typeface="Arial" panose="020B0604020202020204" pitchFamily="34" charset="0"/>
                  <a:ea typeface="宋体" panose="02010600030101010101" pitchFamily="2" charset="-122"/>
                </a:rPr>
                <a:t>udt_send</a:t>
              </a:r>
              <a:r>
                <a:rPr lang="en-US" altLang="zh-CN" sz="1600" b="1" dirty="0">
                  <a:latin typeface="Arial" panose="020B0604020202020204" pitchFamily="34" charset="0"/>
                  <a:ea typeface="宋体" panose="02010600030101010101" pitchFamily="2" charset="-122"/>
                </a:rPr>
                <a:t>(</a:t>
              </a:r>
              <a:r>
                <a:rPr lang="en-US" altLang="zh-CN" sz="1600" b="1" dirty="0" err="1">
                  <a:latin typeface="Arial" panose="020B0604020202020204" pitchFamily="34" charset="0"/>
                  <a:ea typeface="宋体" panose="02010600030101010101" pitchFamily="2" charset="-122"/>
                </a:rPr>
                <a:t>sndpkt</a:t>
              </a:r>
              <a:r>
                <a:rPr lang="en-US" altLang="zh-CN" sz="1600" b="1" dirty="0">
                  <a:latin typeface="Arial" panose="020B0604020202020204" pitchFamily="34" charset="0"/>
                  <a:ea typeface="宋体" panose="02010600030101010101" pitchFamily="2" charset="-122"/>
                </a:rPr>
                <a:t>)</a:t>
              </a:r>
            </a:p>
          </p:txBody>
        </p:sp>
        <p:sp>
          <p:nvSpPr>
            <p:cNvPr id="36" name="Freeform 30"/>
            <p:cNvSpPr>
              <a:spLocks/>
            </p:cNvSpPr>
            <p:nvPr/>
          </p:nvSpPr>
          <p:spPr bwMode="auto">
            <a:xfrm>
              <a:off x="3582988" y="4279900"/>
              <a:ext cx="334962" cy="534988"/>
            </a:xfrm>
            <a:custGeom>
              <a:avLst/>
              <a:gdLst>
                <a:gd name="T0" fmla="*/ 2147483646 w 211"/>
                <a:gd name="T1" fmla="*/ 2147483646 h 337"/>
                <a:gd name="T2" fmla="*/ 2147483646 w 211"/>
                <a:gd name="T3" fmla="*/ 2147483646 h 337"/>
                <a:gd name="T4" fmla="*/ 2147483646 w 211"/>
                <a:gd name="T5" fmla="*/ 2147483646 h 337"/>
                <a:gd name="T6" fmla="*/ 2147483646 w 211"/>
                <a:gd name="T7" fmla="*/ 2147483646 h 337"/>
                <a:gd name="T8" fmla="*/ 2147483646 w 211"/>
                <a:gd name="T9" fmla="*/ 2147483646 h 337"/>
                <a:gd name="T10" fmla="*/ 2147483646 w 211"/>
                <a:gd name="T11" fmla="*/ 2147483646 h 337"/>
                <a:gd name="T12" fmla="*/ 2147483646 w 211"/>
                <a:gd name="T13" fmla="*/ 2147483646 h 337"/>
                <a:gd name="T14" fmla="*/ 2147483646 w 211"/>
                <a:gd name="T15" fmla="*/ 2147483646 h 337"/>
                <a:gd name="T16" fmla="*/ 2147483646 w 211"/>
                <a:gd name="T17" fmla="*/ 2147483646 h 337"/>
                <a:gd name="T18" fmla="*/ 2147483646 w 211"/>
                <a:gd name="T19" fmla="*/ 2147483646 h 337"/>
                <a:gd name="T20" fmla="*/ 2147483646 w 211"/>
                <a:gd name="T21" fmla="*/ 2147483646 h 337"/>
                <a:gd name="T22" fmla="*/ 2147483646 w 211"/>
                <a:gd name="T23" fmla="*/ 2147483646 h 337"/>
                <a:gd name="T24" fmla="*/ 2147483646 w 211"/>
                <a:gd name="T25" fmla="*/ 2147483646 h 337"/>
                <a:gd name="T26" fmla="*/ 0 w 211"/>
                <a:gd name="T27" fmla="*/ 2147483646 h 337"/>
                <a:gd name="T28" fmla="*/ 2147483646 w 211"/>
                <a:gd name="T29" fmla="*/ 2147483646 h 337"/>
                <a:gd name="T30" fmla="*/ 2147483646 w 211"/>
                <a:gd name="T31" fmla="*/ 2147483646 h 337"/>
                <a:gd name="T32" fmla="*/ 2147483646 w 211"/>
                <a:gd name="T33" fmla="*/ 2147483646 h 337"/>
                <a:gd name="T34" fmla="*/ 2147483646 w 211"/>
                <a:gd name="T35" fmla="*/ 2147483646 h 337"/>
                <a:gd name="T36" fmla="*/ 2147483646 w 211"/>
                <a:gd name="T37" fmla="*/ 2147483646 h 337"/>
                <a:gd name="T38" fmla="*/ 2147483646 w 211"/>
                <a:gd name="T39" fmla="*/ 2147483646 h 337"/>
                <a:gd name="T40" fmla="*/ 2147483646 w 211"/>
                <a:gd name="T41" fmla="*/ 2147483646 h 337"/>
                <a:gd name="T42" fmla="*/ 2147483646 w 211"/>
                <a:gd name="T43" fmla="*/ 2147483646 h 337"/>
                <a:gd name="T44" fmla="*/ 2147483646 w 211"/>
                <a:gd name="T45" fmla="*/ 0 h 337"/>
                <a:gd name="T46" fmla="*/ 2147483646 w 211"/>
                <a:gd name="T47" fmla="*/ 2147483646 h 337"/>
                <a:gd name="T48" fmla="*/ 2147483646 w 211"/>
                <a:gd name="T49" fmla="*/ 2147483646 h 337"/>
                <a:gd name="T50" fmla="*/ 2147483646 w 211"/>
                <a:gd name="T51" fmla="*/ 2147483646 h 337"/>
                <a:gd name="T52" fmla="*/ 2147483646 w 211"/>
                <a:gd name="T53" fmla="*/ 2147483646 h 337"/>
                <a:gd name="T54" fmla="*/ 2147483646 w 211"/>
                <a:gd name="T55" fmla="*/ 2147483646 h 337"/>
                <a:gd name="T56" fmla="*/ 2147483646 w 211"/>
                <a:gd name="T57" fmla="*/ 2147483646 h 33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1"/>
                <a:gd name="T88" fmla="*/ 0 h 337"/>
                <a:gd name="T89" fmla="*/ 211 w 211"/>
                <a:gd name="T90" fmla="*/ 337 h 33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1" h="337">
                  <a:moveTo>
                    <a:pt x="191" y="263"/>
                  </a:moveTo>
                  <a:lnTo>
                    <a:pt x="165" y="290"/>
                  </a:lnTo>
                  <a:lnTo>
                    <a:pt x="140" y="310"/>
                  </a:lnTo>
                  <a:lnTo>
                    <a:pt x="119" y="324"/>
                  </a:lnTo>
                  <a:lnTo>
                    <a:pt x="99" y="332"/>
                  </a:lnTo>
                  <a:lnTo>
                    <a:pt x="81" y="336"/>
                  </a:lnTo>
                  <a:lnTo>
                    <a:pt x="64" y="335"/>
                  </a:lnTo>
                  <a:lnTo>
                    <a:pt x="50" y="329"/>
                  </a:lnTo>
                  <a:lnTo>
                    <a:pt x="38" y="320"/>
                  </a:lnTo>
                  <a:lnTo>
                    <a:pt x="27" y="307"/>
                  </a:lnTo>
                  <a:lnTo>
                    <a:pt x="18" y="292"/>
                  </a:lnTo>
                  <a:lnTo>
                    <a:pt x="11" y="273"/>
                  </a:lnTo>
                  <a:lnTo>
                    <a:pt x="6" y="253"/>
                  </a:lnTo>
                  <a:lnTo>
                    <a:pt x="0" y="208"/>
                  </a:lnTo>
                  <a:lnTo>
                    <a:pt x="1" y="160"/>
                  </a:lnTo>
                  <a:lnTo>
                    <a:pt x="8" y="113"/>
                  </a:lnTo>
                  <a:lnTo>
                    <a:pt x="22" y="70"/>
                  </a:lnTo>
                  <a:lnTo>
                    <a:pt x="30" y="51"/>
                  </a:lnTo>
                  <a:lnTo>
                    <a:pt x="40" y="34"/>
                  </a:lnTo>
                  <a:lnTo>
                    <a:pt x="52" y="20"/>
                  </a:lnTo>
                  <a:lnTo>
                    <a:pt x="64" y="9"/>
                  </a:lnTo>
                  <a:lnTo>
                    <a:pt x="78" y="3"/>
                  </a:lnTo>
                  <a:lnTo>
                    <a:pt x="94" y="0"/>
                  </a:lnTo>
                  <a:lnTo>
                    <a:pt x="110" y="1"/>
                  </a:lnTo>
                  <a:lnTo>
                    <a:pt x="128" y="7"/>
                  </a:lnTo>
                  <a:lnTo>
                    <a:pt x="147" y="19"/>
                  </a:lnTo>
                  <a:lnTo>
                    <a:pt x="167" y="37"/>
                  </a:lnTo>
                  <a:lnTo>
                    <a:pt x="188" y="61"/>
                  </a:lnTo>
                  <a:lnTo>
                    <a:pt x="210" y="92"/>
                  </a:lnTo>
                </a:path>
              </a:pathLst>
            </a:custGeom>
            <a:noFill/>
            <a:ln w="38100" cap="rnd">
              <a:solidFill>
                <a:schemeClr val="tx1"/>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 name="Line 31"/>
            <p:cNvSpPr>
              <a:spLocks noChangeShapeType="1"/>
            </p:cNvSpPr>
            <p:nvPr/>
          </p:nvSpPr>
          <p:spPr bwMode="auto">
            <a:xfrm>
              <a:off x="1552575" y="4589463"/>
              <a:ext cx="19240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 name="Rectangle 32"/>
            <p:cNvSpPr>
              <a:spLocks noChangeArrowheads="1"/>
            </p:cNvSpPr>
            <p:nvPr/>
          </p:nvSpPr>
          <p:spPr bwMode="auto">
            <a:xfrm>
              <a:off x="1471613" y="3752850"/>
              <a:ext cx="2360612"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rdt_rcv(rcvpkt) &amp;&amp; </a:t>
              </a:r>
            </a:p>
            <a:p>
              <a:pPr>
                <a:spcBef>
                  <a:spcPct val="0"/>
                </a:spcBef>
                <a:buFontTx/>
                <a:buNone/>
              </a:pPr>
              <a:r>
                <a:rPr lang="en-US" altLang="zh-CN" sz="1600" b="1">
                  <a:latin typeface="Arial" panose="020B0604020202020204" pitchFamily="34" charset="0"/>
                  <a:ea typeface="宋体" panose="02010600030101010101" pitchFamily="2" charset="-122"/>
                </a:rPr>
                <a:t>   (corrupt(rcvpkt) ||</a:t>
              </a:r>
            </a:p>
            <a:p>
              <a:pPr>
                <a:spcBef>
                  <a:spcPct val="0"/>
                </a:spcBef>
                <a:buFontTx/>
                <a:buNone/>
              </a:pPr>
              <a:r>
                <a:rPr lang="en-US" altLang="zh-CN" sz="1600" b="1">
                  <a:latin typeface="Arial" panose="020B0604020202020204" pitchFamily="34" charset="0"/>
                  <a:ea typeface="宋体" panose="02010600030101010101" pitchFamily="2" charset="-122"/>
                </a:rPr>
                <a:t>     has_seq1(rcvpkt))</a:t>
              </a:r>
            </a:p>
          </p:txBody>
        </p:sp>
        <p:sp>
          <p:nvSpPr>
            <p:cNvPr id="39" name="Rectangle 33"/>
            <p:cNvSpPr>
              <a:spLocks noChangeArrowheads="1"/>
            </p:cNvSpPr>
            <p:nvPr/>
          </p:nvSpPr>
          <p:spPr bwMode="auto">
            <a:xfrm>
              <a:off x="1462088" y="4652963"/>
              <a:ext cx="20383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zh-CN" sz="1600" b="1">
                  <a:latin typeface="Arial" panose="020B0604020202020204" pitchFamily="34" charset="0"/>
                  <a:ea typeface="宋体" panose="02010600030101010101" pitchFamily="2" charset="-122"/>
                </a:rPr>
                <a:t>udt_send(sndpkt)</a:t>
              </a:r>
            </a:p>
          </p:txBody>
        </p:sp>
        <p:sp>
          <p:nvSpPr>
            <p:cNvPr id="42" name="Rectangle 34"/>
            <p:cNvSpPr>
              <a:spLocks noChangeArrowheads="1"/>
            </p:cNvSpPr>
            <p:nvPr/>
          </p:nvSpPr>
          <p:spPr bwMode="auto">
            <a:xfrm>
              <a:off x="4789488" y="4240213"/>
              <a:ext cx="18415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2000" b="1">
                  <a:latin typeface="Comic Sans MS" panose="030F0702030302020204" pitchFamily="66" charset="0"/>
                  <a:ea typeface="宋体" panose="02010600030101010101" pitchFamily="2" charset="-122"/>
                </a:rPr>
                <a:t>receiver FSM</a:t>
              </a:r>
            </a:p>
            <a:p>
              <a:pPr algn="ctr">
                <a:spcBef>
                  <a:spcPct val="0"/>
                </a:spcBef>
                <a:buFontTx/>
                <a:buNone/>
              </a:pPr>
              <a:r>
                <a:rPr lang="en-US" altLang="zh-CN" sz="2000" b="1">
                  <a:latin typeface="Comic Sans MS" panose="030F0702030302020204" pitchFamily="66" charset="0"/>
                  <a:ea typeface="宋体" panose="02010600030101010101" pitchFamily="2" charset="-122"/>
                </a:rPr>
                <a:t>fragment</a:t>
              </a:r>
            </a:p>
          </p:txBody>
        </p:sp>
        <p:sp>
          <p:nvSpPr>
            <p:cNvPr id="44" name="Line 35"/>
            <p:cNvSpPr>
              <a:spLocks noChangeShapeType="1"/>
            </p:cNvSpPr>
            <p:nvPr/>
          </p:nvSpPr>
          <p:spPr bwMode="auto">
            <a:xfrm>
              <a:off x="2127250" y="2532063"/>
              <a:ext cx="7883525" cy="2757487"/>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 name="Rectangle 36"/>
            <p:cNvSpPr>
              <a:spLocks noChangeArrowheads="1"/>
            </p:cNvSpPr>
            <p:nvPr/>
          </p:nvSpPr>
          <p:spPr bwMode="auto">
            <a:xfrm>
              <a:off x="8316913" y="4032250"/>
              <a:ext cx="379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zh-CN" sz="1600" b="1">
                  <a:latin typeface="Symbol" panose="05050102010706020507" pitchFamily="18" charset="2"/>
                  <a:ea typeface="宋体" panose="02010600030101010101" pitchFamily="2" charset="-122"/>
                </a:rPr>
                <a:t>L</a:t>
              </a:r>
            </a:p>
          </p:txBody>
        </p:sp>
      </p:grpSp>
    </p:spTree>
    <p:extLst>
      <p:ext uri="{BB962C8B-B14F-4D97-AF65-F5344CB8AC3E}">
        <p14:creationId xmlns:p14="http://schemas.microsoft.com/office/powerpoint/2010/main" val="10170478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1754188" y="1654556"/>
            <a:ext cx="8472654" cy="106572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400" dirty="0">
                <a:cs typeface="+mn-ea"/>
                <a:sym typeface="+mn-lt"/>
              </a:rPr>
              <a:t>新假设</a:t>
            </a:r>
            <a:r>
              <a:rPr lang="en-US" altLang="zh-CN" sz="2400" dirty="0">
                <a:cs typeface="+mn-ea"/>
                <a:sym typeface="+mn-lt"/>
              </a:rPr>
              <a:t>: </a:t>
            </a:r>
            <a:r>
              <a:rPr lang="zh-CN" altLang="en-US" sz="2400" dirty="0">
                <a:cs typeface="+mn-ea"/>
                <a:sym typeface="+mn-lt"/>
              </a:rPr>
              <a:t>下层信道还要丢失报文 </a:t>
            </a:r>
            <a:r>
              <a:rPr lang="en-US" altLang="zh-CN" sz="2400" dirty="0">
                <a:cs typeface="+mn-ea"/>
                <a:sym typeface="+mn-lt"/>
              </a:rPr>
              <a:t>(</a:t>
            </a:r>
            <a:r>
              <a:rPr lang="zh-CN" altLang="en-US" sz="2400" dirty="0">
                <a:cs typeface="+mn-ea"/>
                <a:sym typeface="+mn-lt"/>
              </a:rPr>
              <a:t>数据或者 </a:t>
            </a:r>
            <a:r>
              <a:rPr lang="en-US" altLang="zh-CN" sz="2400" dirty="0">
                <a:cs typeface="+mn-ea"/>
                <a:sym typeface="+mn-lt"/>
              </a:rPr>
              <a:t>ACKs)</a:t>
            </a:r>
          </a:p>
          <a:p>
            <a:pPr algn="ctr">
              <a:lnSpc>
                <a:spcPct val="150000"/>
              </a:lnSpc>
            </a:pPr>
            <a:r>
              <a:rPr lang="zh-CN" altLang="en-US" sz="2400" dirty="0">
                <a:cs typeface="+mn-ea"/>
                <a:sym typeface="+mn-lt"/>
              </a:rPr>
              <a:t>校验和</a:t>
            </a:r>
            <a:r>
              <a:rPr lang="en-US" altLang="zh-CN" sz="2400" dirty="0">
                <a:cs typeface="+mn-ea"/>
                <a:sym typeface="+mn-lt"/>
              </a:rPr>
              <a:t>, </a:t>
            </a:r>
            <a:r>
              <a:rPr lang="zh-CN" altLang="en-US" sz="2400" dirty="0">
                <a:cs typeface="+mn-ea"/>
                <a:sym typeface="+mn-lt"/>
              </a:rPr>
              <a:t>序号</a:t>
            </a:r>
            <a:r>
              <a:rPr lang="en-US" altLang="zh-CN" sz="2400" dirty="0">
                <a:cs typeface="+mn-ea"/>
                <a:sym typeface="+mn-lt"/>
              </a:rPr>
              <a:t>, </a:t>
            </a:r>
            <a:r>
              <a:rPr lang="zh-CN" altLang="en-US" sz="2400" dirty="0">
                <a:cs typeface="+mn-ea"/>
                <a:sym typeface="+mn-lt"/>
              </a:rPr>
              <a:t>确认</a:t>
            </a:r>
            <a:r>
              <a:rPr lang="en-US" altLang="zh-CN" sz="2400" dirty="0">
                <a:cs typeface="+mn-ea"/>
                <a:sym typeface="+mn-lt"/>
              </a:rPr>
              <a:t>, </a:t>
            </a:r>
            <a:r>
              <a:rPr lang="zh-CN" altLang="en-US" sz="2400" dirty="0">
                <a:cs typeface="+mn-ea"/>
                <a:sym typeface="+mn-lt"/>
              </a:rPr>
              <a:t>重发将会有帮助，但是不够</a:t>
            </a: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2925903" y="710268"/>
            <a:ext cx="6340198" cy="646331"/>
          </a:xfrm>
          <a:prstGeom prst="rect">
            <a:avLst/>
          </a:prstGeom>
        </p:spPr>
        <p:txBody>
          <a:bodyPr wrap="none">
            <a:spAutoFit/>
          </a:bodyPr>
          <a:lstStyle/>
          <a:p>
            <a:pPr algn="ctr"/>
            <a:r>
              <a:rPr lang="en-US" altLang="zh-CN" sz="3600" b="1" dirty="0">
                <a:solidFill>
                  <a:schemeClr val="accent1"/>
                </a:solidFill>
                <a:cs typeface="+mn-ea"/>
                <a:sym typeface="+mn-lt"/>
              </a:rPr>
              <a:t>rdt3.0: </a:t>
            </a:r>
            <a:r>
              <a:rPr lang="zh-CN" altLang="en-US" sz="3600" b="1" dirty="0">
                <a:solidFill>
                  <a:schemeClr val="accent1"/>
                </a:solidFill>
                <a:cs typeface="+mn-ea"/>
                <a:sym typeface="+mn-lt"/>
              </a:rPr>
              <a:t>具有出错和丢失的信道</a:t>
            </a:r>
            <a:endParaRPr lang="en-US" altLang="zh-CN" sz="3600" b="1" dirty="0">
              <a:solidFill>
                <a:schemeClr val="accent1"/>
              </a:solidFill>
              <a:cs typeface="+mn-ea"/>
              <a:sym typeface="+mn-lt"/>
            </a:endParaRPr>
          </a:p>
        </p:txBody>
      </p:sp>
      <p:sp>
        <p:nvSpPr>
          <p:cNvPr id="10" name="矩形 9"/>
          <p:cNvSpPr/>
          <p:nvPr/>
        </p:nvSpPr>
        <p:spPr>
          <a:xfrm>
            <a:off x="1676532" y="2887682"/>
            <a:ext cx="9753468" cy="3416320"/>
          </a:xfrm>
          <a:prstGeom prst="rect">
            <a:avLst/>
          </a:prstGeom>
        </p:spPr>
        <p:txBody>
          <a:bodyPr wrap="square">
            <a:spAutoFit/>
          </a:bodyPr>
          <a:lstStyle/>
          <a:p>
            <a:pPr>
              <a:lnSpc>
                <a:spcPct val="150000"/>
              </a:lnSpc>
            </a:pPr>
            <a:r>
              <a:rPr lang="zh-CN" altLang="en-US" sz="2400" dirty="0">
                <a:latin typeface="+mn-ea"/>
              </a:rPr>
              <a:t>方法</a:t>
            </a:r>
            <a:r>
              <a:rPr lang="en-US" altLang="zh-CN" sz="2400" dirty="0">
                <a:latin typeface="+mn-ea"/>
              </a:rPr>
              <a:t>: </a:t>
            </a:r>
            <a:r>
              <a:rPr lang="zh-CN" altLang="en-US" sz="2400" dirty="0">
                <a:latin typeface="+mn-ea"/>
              </a:rPr>
              <a:t>发送者等待“合理的”确认时间</a:t>
            </a:r>
          </a:p>
          <a:p>
            <a:pPr marL="342900" indent="-342900">
              <a:lnSpc>
                <a:spcPct val="150000"/>
              </a:lnSpc>
              <a:buFont typeface="Arial" panose="020B0604020202020204" pitchFamily="34" charset="0"/>
              <a:buChar char="•"/>
            </a:pPr>
            <a:r>
              <a:rPr lang="zh-CN" altLang="en-US" sz="2400" dirty="0">
                <a:latin typeface="+mn-ea"/>
              </a:rPr>
              <a:t>如果在这个时间内没有收到确认就</a:t>
            </a:r>
            <a:r>
              <a:rPr lang="zh-CN" altLang="en-US" sz="2400" dirty="0">
                <a:solidFill>
                  <a:srgbClr val="FF0000"/>
                </a:solidFill>
                <a:latin typeface="+mn-ea"/>
              </a:rPr>
              <a:t>重发</a:t>
            </a:r>
          </a:p>
          <a:p>
            <a:pPr marL="342900" indent="-342900">
              <a:lnSpc>
                <a:spcPct val="150000"/>
              </a:lnSpc>
              <a:buFont typeface="Arial" panose="020B0604020202020204" pitchFamily="34" charset="0"/>
              <a:buChar char="•"/>
            </a:pPr>
            <a:r>
              <a:rPr lang="zh-CN" altLang="en-US" sz="2400" dirty="0">
                <a:latin typeface="+mn-ea"/>
              </a:rPr>
              <a:t>如果报文（或者确认）只是延迟 </a:t>
            </a:r>
            <a:r>
              <a:rPr lang="en-US" altLang="zh-CN" sz="2400" dirty="0">
                <a:latin typeface="+mn-ea"/>
              </a:rPr>
              <a:t>(</a:t>
            </a:r>
            <a:r>
              <a:rPr lang="zh-CN" altLang="en-US" sz="2400" dirty="0">
                <a:latin typeface="+mn-ea"/>
              </a:rPr>
              <a:t>没有丢失</a:t>
            </a:r>
            <a:r>
              <a:rPr lang="en-US" altLang="zh-CN" sz="2400" dirty="0">
                <a:latin typeface="+mn-ea"/>
              </a:rPr>
              <a:t>):</a:t>
            </a:r>
          </a:p>
          <a:p>
            <a:pPr marL="800100" lvl="1" indent="-342900">
              <a:lnSpc>
                <a:spcPct val="150000"/>
              </a:lnSpc>
              <a:buFont typeface="Wingdings" panose="05000000000000000000" pitchFamily="2" charset="2"/>
              <a:buChar char="Ø"/>
            </a:pPr>
            <a:r>
              <a:rPr lang="zh-CN" altLang="en-US" sz="2400" dirty="0" smtClean="0">
                <a:latin typeface="+mn-ea"/>
              </a:rPr>
              <a:t>重发</a:t>
            </a:r>
            <a:r>
              <a:rPr lang="zh-CN" altLang="en-US" sz="2400" dirty="0">
                <a:latin typeface="+mn-ea"/>
              </a:rPr>
              <a:t>将导致重复，但是使用序号已经处理了这个问题</a:t>
            </a:r>
          </a:p>
          <a:p>
            <a:pPr marL="800100" lvl="1" indent="-342900">
              <a:lnSpc>
                <a:spcPct val="150000"/>
              </a:lnSpc>
              <a:buFont typeface="Wingdings" panose="05000000000000000000" pitchFamily="2" charset="2"/>
              <a:buChar char="Ø"/>
            </a:pPr>
            <a:r>
              <a:rPr lang="zh-CN" altLang="en-US" sz="2400" dirty="0" smtClean="0">
                <a:latin typeface="+mn-ea"/>
              </a:rPr>
              <a:t>接受</a:t>
            </a:r>
            <a:r>
              <a:rPr lang="zh-CN" altLang="en-US" sz="2400" dirty="0">
                <a:latin typeface="+mn-ea"/>
              </a:rPr>
              <a:t>方必须指定被确认的报文序号</a:t>
            </a:r>
          </a:p>
          <a:p>
            <a:pPr marL="342900" indent="-342900">
              <a:lnSpc>
                <a:spcPct val="150000"/>
              </a:lnSpc>
              <a:buFont typeface="Arial" panose="020B0604020202020204" pitchFamily="34" charset="0"/>
              <a:buChar char="•"/>
            </a:pPr>
            <a:r>
              <a:rPr lang="zh-CN" altLang="en-US" sz="2400" dirty="0">
                <a:latin typeface="+mn-ea"/>
              </a:rPr>
              <a:t>要求</a:t>
            </a:r>
            <a:r>
              <a:rPr lang="zh-CN" altLang="en-US" sz="2400" dirty="0">
                <a:solidFill>
                  <a:srgbClr val="FF0000"/>
                </a:solidFill>
                <a:latin typeface="+mn-ea"/>
              </a:rPr>
              <a:t>倒计时</a:t>
            </a:r>
            <a:r>
              <a:rPr lang="zh-CN" altLang="en-US" sz="2400" dirty="0" smtClean="0">
                <a:solidFill>
                  <a:srgbClr val="FF0000"/>
                </a:solidFill>
                <a:latin typeface="+mn-ea"/>
              </a:rPr>
              <a:t>定时器：</a:t>
            </a:r>
            <a:r>
              <a:rPr lang="zh-CN" altLang="en-US" sz="2400" dirty="0" smtClean="0">
                <a:latin typeface="+mn-ea"/>
              </a:rPr>
              <a:t>只有</a:t>
            </a:r>
            <a:r>
              <a:rPr lang="zh-CN" altLang="en-US" sz="2400" dirty="0">
                <a:latin typeface="+mn-ea"/>
              </a:rPr>
              <a:t>在定时器超时时才触发重发</a:t>
            </a:r>
          </a:p>
        </p:txBody>
      </p:sp>
    </p:spTree>
    <p:extLst>
      <p:ext uri="{BB962C8B-B14F-4D97-AF65-F5344CB8AC3E}">
        <p14:creationId xmlns:p14="http://schemas.microsoft.com/office/powerpoint/2010/main" val="10289823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cs typeface="+mn-ea"/>
                <a:sym typeface="+mn-lt"/>
              </a:rPr>
              <a:t>可靠数据传输原理</a:t>
            </a:r>
          </a:p>
        </p:txBody>
      </p:sp>
      <p:sp>
        <p:nvSpPr>
          <p:cNvPr id="41" name="矩形 40"/>
          <p:cNvSpPr/>
          <p:nvPr/>
        </p:nvSpPr>
        <p:spPr>
          <a:xfrm>
            <a:off x="414054" y="697965"/>
            <a:ext cx="4529125" cy="461665"/>
          </a:xfrm>
          <a:prstGeom prst="rect">
            <a:avLst/>
          </a:prstGeom>
        </p:spPr>
        <p:txBody>
          <a:bodyPr wrap="none">
            <a:spAutoFit/>
          </a:bodyPr>
          <a:lstStyle/>
          <a:p>
            <a:pPr algn="ctr"/>
            <a:r>
              <a:rPr lang="en-US" altLang="zh-CN" sz="2400" b="1" dirty="0" smtClean="0">
                <a:solidFill>
                  <a:schemeClr val="accent1"/>
                </a:solidFill>
                <a:latin typeface="+mn-ea"/>
                <a:cs typeface="+mn-ea"/>
              </a:rPr>
              <a:t>Go-Back-N(GBN</a:t>
            </a:r>
            <a:r>
              <a:rPr lang="en-US" altLang="zh-CN" sz="2400" b="1" dirty="0">
                <a:solidFill>
                  <a:schemeClr val="accent1"/>
                </a:solidFill>
                <a:latin typeface="+mn-ea"/>
                <a:cs typeface="+mn-ea"/>
              </a:rPr>
              <a:t>)</a:t>
            </a:r>
            <a:r>
              <a:rPr lang="zh-CN" altLang="en-US" sz="2400" b="1" dirty="0">
                <a:solidFill>
                  <a:schemeClr val="accent1"/>
                </a:solidFill>
                <a:latin typeface="+mn-ea"/>
                <a:cs typeface="+mn-ea"/>
              </a:rPr>
              <a:t>协议</a:t>
            </a:r>
            <a:r>
              <a:rPr lang="en-US" altLang="zh-CN" sz="2400" b="1" dirty="0">
                <a:solidFill>
                  <a:schemeClr val="accent1"/>
                </a:solidFill>
                <a:latin typeface="+mn-ea"/>
                <a:cs typeface="+mn-ea"/>
              </a:rPr>
              <a:t>: </a:t>
            </a:r>
            <a:r>
              <a:rPr lang="zh-CN" altLang="en-US" sz="2400" b="1" dirty="0">
                <a:solidFill>
                  <a:schemeClr val="accent1"/>
                </a:solidFill>
                <a:latin typeface="+mn-ea"/>
                <a:cs typeface="+mn-ea"/>
              </a:rPr>
              <a:t>发送方</a:t>
            </a:r>
            <a:endParaRPr lang="en-US" altLang="zh-CN" sz="2400" b="1" dirty="0">
              <a:solidFill>
                <a:schemeClr val="accent1"/>
              </a:solidFill>
              <a:latin typeface="+mn-ea"/>
              <a:cs typeface="+mn-ea"/>
              <a:sym typeface="+mn-lt"/>
            </a:endParaRPr>
          </a:p>
        </p:txBody>
      </p:sp>
      <p:pic>
        <p:nvPicPr>
          <p:cNvPr id="12" name="Picture 4" descr="gbn_seqn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6591" y="1111335"/>
            <a:ext cx="6145109" cy="1236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5"/>
          <p:cNvSpPr>
            <a:spLocks noChangeArrowheads="1"/>
          </p:cNvSpPr>
          <p:nvPr/>
        </p:nvSpPr>
        <p:spPr bwMode="auto">
          <a:xfrm>
            <a:off x="391351" y="1282686"/>
            <a:ext cx="8493125" cy="848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r>
              <a:rPr lang="zh-CN" altLang="en-US" sz="2000" dirty="0">
                <a:latin typeface="+mn-ea"/>
                <a:ea typeface="+mn-ea"/>
              </a:rPr>
              <a:t>分组头部包含</a:t>
            </a:r>
            <a:r>
              <a:rPr lang="en-US" altLang="zh-CN" sz="2000" dirty="0">
                <a:latin typeface="+mn-ea"/>
                <a:ea typeface="+mn-ea"/>
              </a:rPr>
              <a:t>k-bit</a:t>
            </a:r>
            <a:r>
              <a:rPr lang="zh-CN" altLang="en-US" sz="2000" dirty="0">
                <a:latin typeface="+mn-ea"/>
                <a:ea typeface="+mn-ea"/>
              </a:rPr>
              <a:t>序列号</a:t>
            </a:r>
          </a:p>
          <a:p>
            <a:r>
              <a:rPr lang="zh-CN" altLang="en-US" sz="2000" dirty="0" smtClean="0">
                <a:latin typeface="+mn-ea"/>
                <a:ea typeface="+mn-ea"/>
              </a:rPr>
              <a:t>窗口</a:t>
            </a:r>
            <a:r>
              <a:rPr lang="zh-CN" altLang="en-US" sz="2000" dirty="0">
                <a:latin typeface="+mn-ea"/>
                <a:ea typeface="+mn-ea"/>
              </a:rPr>
              <a:t>尺寸为</a:t>
            </a:r>
            <a:r>
              <a:rPr lang="en-US" altLang="zh-CN" sz="2000" dirty="0">
                <a:latin typeface="+mn-ea"/>
                <a:ea typeface="+mn-ea"/>
              </a:rPr>
              <a:t>N</a:t>
            </a:r>
            <a:r>
              <a:rPr lang="zh-CN" altLang="en-US" sz="2000" dirty="0">
                <a:latin typeface="+mn-ea"/>
                <a:ea typeface="+mn-ea"/>
              </a:rPr>
              <a:t>，最多允许</a:t>
            </a:r>
            <a:r>
              <a:rPr lang="en-US" altLang="zh-CN" sz="2000" dirty="0">
                <a:latin typeface="+mn-ea"/>
                <a:ea typeface="+mn-ea"/>
              </a:rPr>
              <a:t>N</a:t>
            </a:r>
            <a:r>
              <a:rPr lang="zh-CN" altLang="en-US" sz="2000" dirty="0">
                <a:latin typeface="+mn-ea"/>
                <a:ea typeface="+mn-ea"/>
              </a:rPr>
              <a:t>个分组未</a:t>
            </a:r>
            <a:r>
              <a:rPr lang="zh-CN" altLang="en-US" sz="2000" dirty="0" smtClean="0">
                <a:latin typeface="+mn-ea"/>
                <a:ea typeface="+mn-ea"/>
              </a:rPr>
              <a:t>确认</a:t>
            </a:r>
            <a:endParaRPr lang="en-US" altLang="zh-CN" sz="2000" dirty="0" smtClean="0">
              <a:latin typeface="+mn-ea"/>
              <a:ea typeface="+mn-ea"/>
            </a:endParaRPr>
          </a:p>
        </p:txBody>
      </p:sp>
      <p:sp>
        <p:nvSpPr>
          <p:cNvPr id="7" name="Rectangle 5"/>
          <p:cNvSpPr>
            <a:spLocks noChangeArrowheads="1"/>
          </p:cNvSpPr>
          <p:nvPr/>
        </p:nvSpPr>
        <p:spPr bwMode="auto">
          <a:xfrm>
            <a:off x="756433" y="2254336"/>
            <a:ext cx="10120315" cy="1552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r>
              <a:rPr lang="en-US" altLang="zh-CN" sz="2000" dirty="0">
                <a:latin typeface="+mn-ea"/>
                <a:ea typeface="+mn-ea"/>
              </a:rPr>
              <a:t>ACK(n): </a:t>
            </a:r>
            <a:r>
              <a:rPr lang="zh-CN" altLang="en-US" sz="2000" dirty="0">
                <a:latin typeface="+mn-ea"/>
                <a:ea typeface="+mn-ea"/>
              </a:rPr>
              <a:t>确认到序列号</a:t>
            </a:r>
            <a:r>
              <a:rPr lang="en-US" altLang="zh-CN" sz="2000" dirty="0">
                <a:latin typeface="+mn-ea"/>
                <a:ea typeface="+mn-ea"/>
              </a:rPr>
              <a:t>n(</a:t>
            </a:r>
            <a:r>
              <a:rPr lang="zh-CN" altLang="en-US" sz="2000" dirty="0">
                <a:latin typeface="+mn-ea"/>
                <a:ea typeface="+mn-ea"/>
              </a:rPr>
              <a:t>包含</a:t>
            </a:r>
            <a:r>
              <a:rPr lang="en-US" altLang="zh-CN" sz="2000" dirty="0">
                <a:latin typeface="+mn-ea"/>
                <a:ea typeface="+mn-ea"/>
              </a:rPr>
              <a:t>n)</a:t>
            </a:r>
            <a:r>
              <a:rPr lang="zh-CN" altLang="en-US" sz="2000" dirty="0">
                <a:latin typeface="+mn-ea"/>
                <a:ea typeface="+mn-ea"/>
              </a:rPr>
              <a:t>的分组均已被正确</a:t>
            </a:r>
            <a:r>
              <a:rPr lang="zh-CN" altLang="en-US" sz="2000" dirty="0" smtClean="0">
                <a:latin typeface="+mn-ea"/>
                <a:ea typeface="+mn-ea"/>
              </a:rPr>
              <a:t>接收</a:t>
            </a:r>
            <a:endParaRPr lang="en-US" altLang="zh-CN" sz="2000" dirty="0" smtClean="0">
              <a:latin typeface="+mn-ea"/>
              <a:ea typeface="+mn-ea"/>
            </a:endParaRPr>
          </a:p>
          <a:p>
            <a:pPr lvl="1"/>
            <a:r>
              <a:rPr lang="zh-CN" altLang="en-US" sz="2000" dirty="0">
                <a:latin typeface="+mn-ea"/>
                <a:ea typeface="+mn-ea"/>
              </a:rPr>
              <a:t>可能收到重复</a:t>
            </a:r>
            <a:r>
              <a:rPr lang="en-US" altLang="zh-CN" sz="2000" dirty="0" smtClean="0">
                <a:latin typeface="+mn-ea"/>
                <a:ea typeface="+mn-ea"/>
              </a:rPr>
              <a:t>ACK</a:t>
            </a:r>
          </a:p>
          <a:p>
            <a:r>
              <a:rPr lang="zh-CN" altLang="en-US" sz="2000" dirty="0">
                <a:latin typeface="+mn-ea"/>
                <a:ea typeface="+mn-ea"/>
              </a:rPr>
              <a:t>对第一个发送未被确认的报文定时</a:t>
            </a:r>
            <a:r>
              <a:rPr lang="en-US" altLang="zh-CN" sz="2000" dirty="0" smtClean="0">
                <a:latin typeface="+mn-ea"/>
                <a:ea typeface="+mn-ea"/>
              </a:rPr>
              <a:t>(</a:t>
            </a:r>
            <a:r>
              <a:rPr lang="en-US" altLang="zh-CN" sz="2000" dirty="0">
                <a:latin typeface="+mn-ea"/>
                <a:ea typeface="+mn-ea"/>
              </a:rPr>
              <a:t>timer</a:t>
            </a:r>
            <a:r>
              <a:rPr lang="en-US" altLang="zh-CN" sz="2000" dirty="0" smtClean="0">
                <a:latin typeface="+mn-ea"/>
                <a:ea typeface="+mn-ea"/>
              </a:rPr>
              <a:t>)</a:t>
            </a:r>
          </a:p>
          <a:p>
            <a:r>
              <a:rPr lang="en-US" altLang="zh-CN" sz="2000" i="1" dirty="0">
                <a:latin typeface="+mn-ea"/>
                <a:ea typeface="+mn-ea"/>
              </a:rPr>
              <a:t>timeout(n):</a:t>
            </a:r>
            <a:r>
              <a:rPr lang="zh-CN" altLang="en-US" sz="2000" i="1" dirty="0">
                <a:latin typeface="+mn-ea"/>
                <a:ea typeface="+mn-ea"/>
              </a:rPr>
              <a:t>若</a:t>
            </a:r>
            <a:r>
              <a:rPr lang="zh-CN" altLang="en-US" sz="2000" dirty="0">
                <a:latin typeface="+mn-ea"/>
                <a:ea typeface="+mn-ea"/>
              </a:rPr>
              <a:t>超时，重传窗口中的分组</a:t>
            </a:r>
            <a:r>
              <a:rPr lang="en-US" altLang="zh-CN" sz="2000" dirty="0">
                <a:latin typeface="+mn-ea"/>
                <a:ea typeface="+mn-ea"/>
              </a:rPr>
              <a:t>n</a:t>
            </a:r>
            <a:r>
              <a:rPr lang="zh-CN" altLang="en-US" sz="2000" dirty="0">
                <a:latin typeface="+mn-ea"/>
                <a:ea typeface="+mn-ea"/>
              </a:rPr>
              <a:t>及所有更高序号的分组</a:t>
            </a:r>
            <a:endParaRPr lang="en-US" altLang="zh-CN" sz="2000" dirty="0" smtClean="0">
              <a:latin typeface="+mn-ea"/>
              <a:ea typeface="+mn-ea"/>
            </a:endParaRPr>
          </a:p>
        </p:txBody>
      </p:sp>
      <p:sp>
        <p:nvSpPr>
          <p:cNvPr id="8" name="圆角矩形 7"/>
          <p:cNvSpPr/>
          <p:nvPr/>
        </p:nvSpPr>
        <p:spPr>
          <a:xfrm>
            <a:off x="611560" y="4162453"/>
            <a:ext cx="8667083" cy="142596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b="1" dirty="0">
                <a:solidFill>
                  <a:schemeClr val="tx1"/>
                </a:solidFill>
                <a:latin typeface="+mn-ea"/>
                <a:cs typeface="+mn-ea"/>
                <a:sym typeface="+mn-lt"/>
              </a:rPr>
              <a:t>ACK-only: </a:t>
            </a:r>
            <a:r>
              <a:rPr lang="zh-CN" altLang="en-US" sz="2000" b="1" dirty="0">
                <a:solidFill>
                  <a:schemeClr val="tx1"/>
                </a:solidFill>
                <a:latin typeface="+mn-ea"/>
                <a:cs typeface="+mn-ea"/>
                <a:sym typeface="+mn-lt"/>
              </a:rPr>
              <a:t>总是为正确接收的最高序号的分组发送</a:t>
            </a:r>
            <a:r>
              <a:rPr lang="en-US" altLang="zh-CN" sz="2000" b="1" dirty="0">
                <a:solidFill>
                  <a:schemeClr val="tx1"/>
                </a:solidFill>
                <a:latin typeface="+mn-ea"/>
                <a:cs typeface="+mn-ea"/>
                <a:sym typeface="+mn-lt"/>
              </a:rPr>
              <a:t>ACK</a:t>
            </a:r>
            <a:r>
              <a:rPr lang="zh-CN" altLang="en-US" sz="2000" b="1" dirty="0">
                <a:solidFill>
                  <a:schemeClr val="tx1"/>
                </a:solidFill>
                <a:latin typeface="+mn-ea"/>
                <a:cs typeface="+mn-ea"/>
                <a:sym typeface="+mn-lt"/>
              </a:rPr>
              <a:t>。</a:t>
            </a:r>
          </a:p>
          <a:p>
            <a:pPr marL="742950" lvl="1" indent="-285750">
              <a:lnSpc>
                <a:spcPct val="150000"/>
              </a:lnSpc>
              <a:buFont typeface="Arial" panose="020B0604020202020204" pitchFamily="34" charset="0"/>
              <a:buChar char="•"/>
            </a:pPr>
            <a:r>
              <a:rPr lang="zh-CN" altLang="en-US" sz="2000" dirty="0">
                <a:solidFill>
                  <a:schemeClr val="tx1"/>
                </a:solidFill>
                <a:cs typeface="+mn-ea"/>
                <a:sym typeface="+mn-lt"/>
              </a:rPr>
              <a:t>可能生成重复的</a:t>
            </a:r>
            <a:r>
              <a:rPr lang="en-US" altLang="zh-CN" sz="2000" dirty="0">
                <a:solidFill>
                  <a:schemeClr val="tx1"/>
                </a:solidFill>
                <a:cs typeface="+mn-ea"/>
                <a:sym typeface="+mn-lt"/>
              </a:rPr>
              <a:t>ACKs</a:t>
            </a:r>
          </a:p>
          <a:p>
            <a:pPr marL="742950" lvl="1" indent="-285750">
              <a:lnSpc>
                <a:spcPct val="150000"/>
              </a:lnSpc>
              <a:buFont typeface="Arial" panose="020B0604020202020204" pitchFamily="34" charset="0"/>
              <a:buChar char="•"/>
            </a:pPr>
            <a:r>
              <a:rPr lang="zh-CN" altLang="en-US" sz="2000" dirty="0">
                <a:solidFill>
                  <a:schemeClr val="tx1"/>
                </a:solidFill>
                <a:cs typeface="+mn-ea"/>
                <a:sym typeface="+mn-lt"/>
              </a:rPr>
              <a:t>只需要记住被期待接收的序号</a:t>
            </a:r>
            <a:r>
              <a:rPr lang="en-US" altLang="zh-CN" sz="2000" dirty="0" err="1">
                <a:solidFill>
                  <a:schemeClr val="tx1"/>
                </a:solidFill>
                <a:cs typeface="+mn-ea"/>
                <a:sym typeface="+mn-lt"/>
              </a:rPr>
              <a:t>expectedseqnum</a:t>
            </a:r>
            <a:endParaRPr lang="en-US" altLang="zh-CN" sz="2000" dirty="0">
              <a:solidFill>
                <a:schemeClr val="tx1"/>
              </a:solidFill>
              <a:cs typeface="+mn-ea"/>
              <a:sym typeface="+mn-lt"/>
            </a:endParaRPr>
          </a:p>
        </p:txBody>
      </p:sp>
      <p:sp>
        <p:nvSpPr>
          <p:cNvPr id="9" name="圆角矩形 8"/>
          <p:cNvSpPr/>
          <p:nvPr/>
        </p:nvSpPr>
        <p:spPr>
          <a:xfrm>
            <a:off x="607715" y="5416214"/>
            <a:ext cx="8670928" cy="14851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b="1" dirty="0">
                <a:solidFill>
                  <a:schemeClr val="tx1"/>
                </a:solidFill>
                <a:latin typeface="+mn-ea"/>
              </a:rPr>
              <a:t>接收到失序分组</a:t>
            </a:r>
            <a:r>
              <a:rPr lang="en-US" altLang="zh-CN" sz="2000" b="1" dirty="0">
                <a:solidFill>
                  <a:schemeClr val="tx1"/>
                </a:solidFill>
                <a:latin typeface="+mn-ea"/>
              </a:rPr>
              <a:t>: </a:t>
            </a:r>
          </a:p>
          <a:p>
            <a:pPr marL="800100" lvl="1" indent="-342900">
              <a:lnSpc>
                <a:spcPct val="150000"/>
              </a:lnSpc>
              <a:buFont typeface="Arial" panose="020B0604020202020204" pitchFamily="34" charset="0"/>
              <a:buChar char="•"/>
            </a:pPr>
            <a:r>
              <a:rPr lang="zh-CN" altLang="en-US" sz="2000" dirty="0">
                <a:solidFill>
                  <a:schemeClr val="tx1"/>
                </a:solidFill>
                <a:latin typeface="+mn-ea"/>
              </a:rPr>
              <a:t>丢弃</a:t>
            </a:r>
            <a:r>
              <a:rPr lang="en-US" altLang="zh-CN" sz="2000" dirty="0">
                <a:solidFill>
                  <a:schemeClr val="tx1"/>
                </a:solidFill>
                <a:latin typeface="+mn-ea"/>
              </a:rPr>
              <a:t>(</a:t>
            </a:r>
            <a:r>
              <a:rPr lang="zh-CN" altLang="en-US" sz="2000" dirty="0">
                <a:solidFill>
                  <a:schemeClr val="tx1"/>
                </a:solidFill>
                <a:latin typeface="+mn-ea"/>
              </a:rPr>
              <a:t>不缓冲</a:t>
            </a:r>
            <a:r>
              <a:rPr lang="en-US" altLang="zh-CN" sz="2000" dirty="0">
                <a:solidFill>
                  <a:schemeClr val="tx1"/>
                </a:solidFill>
                <a:latin typeface="+mn-ea"/>
              </a:rPr>
              <a:t>) -&gt; </a:t>
            </a:r>
            <a:r>
              <a:rPr lang="zh-CN" altLang="en-US" sz="2000" dirty="0">
                <a:solidFill>
                  <a:schemeClr val="tx1"/>
                </a:solidFill>
                <a:latin typeface="+mn-ea"/>
              </a:rPr>
              <a:t>没有接收缓冲区</a:t>
            </a:r>
            <a:r>
              <a:rPr lang="en-US" altLang="zh-CN" sz="2000" dirty="0">
                <a:solidFill>
                  <a:schemeClr val="tx1"/>
                </a:solidFill>
                <a:latin typeface="+mn-ea"/>
              </a:rPr>
              <a:t>!</a:t>
            </a:r>
          </a:p>
          <a:p>
            <a:pPr marL="800100" lvl="1" indent="-342900">
              <a:lnSpc>
                <a:spcPct val="150000"/>
              </a:lnSpc>
              <a:buFont typeface="Arial" panose="020B0604020202020204" pitchFamily="34" charset="0"/>
              <a:buChar char="•"/>
            </a:pPr>
            <a:r>
              <a:rPr lang="zh-CN" altLang="en-US" sz="2000" dirty="0">
                <a:solidFill>
                  <a:schemeClr val="tx1"/>
                </a:solidFill>
                <a:latin typeface="+mn-ea"/>
              </a:rPr>
              <a:t>重发最高序号分组的</a:t>
            </a:r>
            <a:r>
              <a:rPr lang="en-US" altLang="zh-CN" sz="2000" dirty="0">
                <a:solidFill>
                  <a:schemeClr val="tx1"/>
                </a:solidFill>
                <a:latin typeface="+mn-ea"/>
              </a:rPr>
              <a:t>ACK</a:t>
            </a:r>
            <a:endParaRPr lang="zh-CN" altLang="en-US" sz="2000" dirty="0">
              <a:solidFill>
                <a:schemeClr val="tx1"/>
              </a:solidFill>
              <a:cs typeface="+mn-ea"/>
              <a:sym typeface="+mn-lt"/>
            </a:endParaRPr>
          </a:p>
        </p:txBody>
      </p:sp>
      <p:sp>
        <p:nvSpPr>
          <p:cNvPr id="10" name="矩形 9"/>
          <p:cNvSpPr/>
          <p:nvPr/>
        </p:nvSpPr>
        <p:spPr>
          <a:xfrm>
            <a:off x="686517" y="3807230"/>
            <a:ext cx="1980029" cy="461665"/>
          </a:xfrm>
          <a:prstGeom prst="rect">
            <a:avLst/>
          </a:prstGeom>
        </p:spPr>
        <p:txBody>
          <a:bodyPr wrap="none">
            <a:spAutoFit/>
          </a:bodyPr>
          <a:lstStyle/>
          <a:p>
            <a:pPr algn="ctr"/>
            <a:r>
              <a:rPr lang="en-US" altLang="zh-CN" sz="2400" b="1" dirty="0">
                <a:solidFill>
                  <a:schemeClr val="accent1"/>
                </a:solidFill>
                <a:latin typeface="+mn-ea"/>
                <a:cs typeface="+mn-ea"/>
                <a:sym typeface="+mn-lt"/>
              </a:rPr>
              <a:t>GBN: </a:t>
            </a:r>
            <a:r>
              <a:rPr lang="zh-CN" altLang="en-US" sz="2400" b="1" dirty="0">
                <a:solidFill>
                  <a:schemeClr val="accent1"/>
                </a:solidFill>
                <a:latin typeface="+mn-ea"/>
                <a:cs typeface="+mn-ea"/>
                <a:sym typeface="+mn-lt"/>
              </a:rPr>
              <a:t>接收方</a:t>
            </a:r>
            <a:endParaRPr lang="en-US" altLang="zh-CN" sz="2400" b="1" dirty="0">
              <a:solidFill>
                <a:schemeClr val="accent1"/>
              </a:solidFill>
              <a:latin typeface="+mn-ea"/>
              <a:cs typeface="+mn-ea"/>
              <a:sym typeface="+mn-lt"/>
            </a:endParaRPr>
          </a:p>
        </p:txBody>
      </p:sp>
    </p:spTree>
    <p:extLst>
      <p:ext uri="{BB962C8B-B14F-4D97-AF65-F5344CB8AC3E}">
        <p14:creationId xmlns:p14="http://schemas.microsoft.com/office/powerpoint/2010/main" val="15308445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wipe(down)">
                                      <p:cBhvr>
                                        <p:cTn id="21" dur="500"/>
                                        <p:tgtEl>
                                          <p:spTgt spid="1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3">
                                            <p:txEl>
                                              <p:pRg st="1" end="1"/>
                                            </p:txEl>
                                          </p:spTgt>
                                        </p:tgtEl>
                                        <p:attrNameLst>
                                          <p:attrName>style.visibility</p:attrName>
                                        </p:attrNameLst>
                                      </p:cBhvr>
                                      <p:to>
                                        <p:strVal val="visible"/>
                                      </p:to>
                                    </p:set>
                                    <p:animEffect transition="in" filter="wipe(down)">
                                      <p:cBhvr>
                                        <p:cTn id="26" dur="500"/>
                                        <p:tgtEl>
                                          <p:spTgt spid="1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wipe(down)">
                                      <p:cBhvr>
                                        <p:cTn id="31" dur="500"/>
                                        <p:tgtEl>
                                          <p:spTgt spid="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7">
                                            <p:txEl>
                                              <p:pRg st="1" end="1"/>
                                            </p:txEl>
                                          </p:spTgt>
                                        </p:tgtEl>
                                        <p:attrNameLst>
                                          <p:attrName>style.visibility</p:attrName>
                                        </p:attrNameLst>
                                      </p:cBhvr>
                                      <p:to>
                                        <p:strVal val="visible"/>
                                      </p:to>
                                    </p:set>
                                    <p:animEffect transition="in" filter="wipe(down)">
                                      <p:cBhvr>
                                        <p:cTn id="36" dur="500"/>
                                        <p:tgtEl>
                                          <p:spTgt spid="7">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8" grpId="0"/>
      <p:bldP spid="1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2630951" y="710268"/>
            <a:ext cx="6930103" cy="646331"/>
          </a:xfrm>
          <a:prstGeom prst="rect">
            <a:avLst/>
          </a:prstGeom>
        </p:spPr>
        <p:txBody>
          <a:bodyPr wrap="none">
            <a:spAutoFit/>
          </a:bodyPr>
          <a:lstStyle/>
          <a:p>
            <a:pPr algn="ctr"/>
            <a:r>
              <a:rPr lang="zh-CN" altLang="en-US" sz="3600" b="1" dirty="0">
                <a:solidFill>
                  <a:schemeClr val="accent1"/>
                </a:solidFill>
                <a:cs typeface="+mn-ea"/>
                <a:sym typeface="+mn-lt"/>
              </a:rPr>
              <a:t>选择性重传</a:t>
            </a:r>
            <a:r>
              <a:rPr lang="en-US" altLang="zh-CN" sz="3600" b="1" dirty="0">
                <a:solidFill>
                  <a:schemeClr val="accent1"/>
                </a:solidFill>
                <a:cs typeface="+mn-ea"/>
                <a:sym typeface="+mn-lt"/>
              </a:rPr>
              <a:t>: </a:t>
            </a:r>
            <a:r>
              <a:rPr lang="zh-CN" altLang="en-US" sz="3600" b="1" dirty="0">
                <a:solidFill>
                  <a:schemeClr val="accent1"/>
                </a:solidFill>
                <a:cs typeface="+mn-ea"/>
                <a:sym typeface="+mn-lt"/>
              </a:rPr>
              <a:t>发送者，接收者窗口</a:t>
            </a:r>
            <a:endParaRPr lang="en-US" altLang="zh-CN" sz="3600" b="1" dirty="0">
              <a:solidFill>
                <a:schemeClr val="accent1"/>
              </a:solidFill>
              <a:cs typeface="+mn-ea"/>
              <a:sym typeface="+mn-lt"/>
            </a:endParaRPr>
          </a:p>
        </p:txBody>
      </p:sp>
      <p:pic>
        <p:nvPicPr>
          <p:cNvPr id="9"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4188" y="1524000"/>
            <a:ext cx="7478823" cy="4080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838105" y="5771520"/>
            <a:ext cx="4257897" cy="430374"/>
          </a:xfrm>
          <a:prstGeom prst="rect">
            <a:avLst/>
          </a:prstGeom>
        </p:spPr>
        <p:txBody>
          <a:bodyPr wrap="none">
            <a:spAutoFit/>
          </a:bodyPr>
          <a:lstStyle/>
          <a:p>
            <a:pPr>
              <a:lnSpc>
                <a:spcPct val="120000"/>
              </a:lnSpc>
              <a:spcBef>
                <a:spcPct val="0"/>
              </a:spcBef>
            </a:pPr>
            <a:r>
              <a:rPr lang="en-US" altLang="zh-CN" sz="2000" b="1" dirty="0">
                <a:solidFill>
                  <a:srgbClr val="FF0000"/>
                </a:solidFill>
                <a:latin typeface="微软雅黑" panose="020B0503020204020204" pitchFamily="34" charset="-122"/>
                <a:ea typeface="微软雅黑" panose="020B0503020204020204" pitchFamily="34" charset="-122"/>
              </a:rPr>
              <a:t>Q: </a:t>
            </a:r>
            <a:r>
              <a:rPr lang="zh-CN" altLang="en-US" sz="2000" b="1" dirty="0">
                <a:latin typeface="微软雅黑" panose="020B0503020204020204" pitchFamily="34" charset="-122"/>
                <a:ea typeface="微软雅黑" panose="020B0503020204020204" pitchFamily="34" charset="-122"/>
              </a:rPr>
              <a:t>窗口大小和序号大小有什么关系</a:t>
            </a:r>
            <a:r>
              <a:rPr lang="en-US" altLang="zh-CN" sz="2000" b="1" dirty="0">
                <a:latin typeface="微软雅黑" panose="020B0503020204020204" pitchFamily="34" charset="-122"/>
                <a:ea typeface="微软雅黑" panose="020B0503020204020204" pitchFamily="34" charset="-122"/>
              </a:rPr>
              <a:t>?</a:t>
            </a:r>
          </a:p>
        </p:txBody>
      </p:sp>
      <p:sp>
        <p:nvSpPr>
          <p:cNvPr id="7" name="矩形 6"/>
          <p:cNvSpPr/>
          <p:nvPr/>
        </p:nvSpPr>
        <p:spPr>
          <a:xfrm>
            <a:off x="1823572" y="6233185"/>
            <a:ext cx="4607352" cy="430374"/>
          </a:xfrm>
          <a:prstGeom prst="rect">
            <a:avLst/>
          </a:prstGeom>
        </p:spPr>
        <p:txBody>
          <a:bodyPr wrap="none">
            <a:spAutoFit/>
          </a:bodyPr>
          <a:lstStyle/>
          <a:p>
            <a:pPr>
              <a:lnSpc>
                <a:spcPct val="120000"/>
              </a:lnSpc>
              <a:spcBef>
                <a:spcPct val="0"/>
              </a:spcBef>
            </a:pPr>
            <a:r>
              <a:rPr lang="en-US" altLang="zh-CN" sz="2000" b="1" dirty="0">
                <a:solidFill>
                  <a:srgbClr val="FF0000"/>
                </a:solidFill>
                <a:latin typeface="微软雅黑" panose="020B0503020204020204" pitchFamily="34" charset="-122"/>
                <a:ea typeface="微软雅黑" panose="020B0503020204020204" pitchFamily="34" charset="-122"/>
              </a:rPr>
              <a:t>A: </a:t>
            </a:r>
            <a:r>
              <a:rPr lang="zh-CN" altLang="en-US" sz="2000" b="1" dirty="0">
                <a:latin typeface="微软雅黑" panose="020B0503020204020204" pitchFamily="34" charset="-122"/>
                <a:ea typeface="微软雅黑" panose="020B0503020204020204" pitchFamily="34" charset="-122"/>
              </a:rPr>
              <a:t>窗口小于或等于序号空间大小的一半</a:t>
            </a:r>
          </a:p>
        </p:txBody>
      </p:sp>
    </p:spTree>
    <p:extLst>
      <p:ext uri="{BB962C8B-B14F-4D97-AF65-F5344CB8AC3E}">
        <p14:creationId xmlns:p14="http://schemas.microsoft.com/office/powerpoint/2010/main" val="40846677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6" grpId="0"/>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161879" y="1333767"/>
            <a:ext cx="5920460" cy="38967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0"/>
              </a:spcBef>
              <a:buFontTx/>
              <a:buNone/>
            </a:pPr>
            <a:r>
              <a:rPr lang="zh-CN" altLang="en-US" sz="2000" b="1" dirty="0">
                <a:solidFill>
                  <a:schemeClr val="tx1"/>
                </a:solidFill>
                <a:latin typeface="+mn-ea"/>
              </a:rPr>
              <a:t>发送方</a:t>
            </a:r>
            <a:endParaRPr lang="en-US" altLang="zh-CN" sz="2000" b="1" dirty="0">
              <a:solidFill>
                <a:schemeClr val="tx1"/>
              </a:solidFill>
              <a:latin typeface="+mn-ea"/>
            </a:endParaRPr>
          </a:p>
          <a:p>
            <a:pPr marL="342900" indent="-342900">
              <a:lnSpc>
                <a:spcPct val="120000"/>
              </a:lnSpc>
              <a:spcBef>
                <a:spcPct val="0"/>
              </a:spcBef>
              <a:buFont typeface="Arial" panose="020B0604020202020204" pitchFamily="34" charset="0"/>
              <a:buChar char="•"/>
            </a:pPr>
            <a:r>
              <a:rPr lang="zh-CN" altLang="en-US" sz="2000" dirty="0" smtClean="0">
                <a:solidFill>
                  <a:schemeClr val="tx1"/>
                </a:solidFill>
                <a:latin typeface="+mn-ea"/>
              </a:rPr>
              <a:t>从</a:t>
            </a:r>
            <a:r>
              <a:rPr lang="zh-CN" altLang="en-US" sz="2000" dirty="0">
                <a:solidFill>
                  <a:schemeClr val="tx1"/>
                </a:solidFill>
                <a:latin typeface="+mn-ea"/>
              </a:rPr>
              <a:t>上层收到数据 </a:t>
            </a:r>
            <a:r>
              <a:rPr lang="en-US" altLang="zh-CN" sz="2000" dirty="0">
                <a:solidFill>
                  <a:schemeClr val="tx1"/>
                </a:solidFill>
                <a:latin typeface="+mn-ea"/>
              </a:rPr>
              <a:t>:</a:t>
            </a:r>
          </a:p>
          <a:p>
            <a:pPr marL="800100" lvl="1" indent="-342900">
              <a:lnSpc>
                <a:spcPct val="120000"/>
              </a:lnSpc>
              <a:spcBef>
                <a:spcPct val="0"/>
              </a:spcBef>
              <a:buFont typeface="Arial" panose="020B0604020202020204" pitchFamily="34" charset="0"/>
              <a:buChar char="•"/>
            </a:pPr>
            <a:r>
              <a:rPr lang="zh-CN" altLang="en-US" sz="2000" dirty="0">
                <a:solidFill>
                  <a:schemeClr val="tx1"/>
                </a:solidFill>
                <a:latin typeface="+mn-ea"/>
              </a:rPr>
              <a:t>如果下一个可用的序号在发送方窗口内，则将数据打包并发送</a:t>
            </a:r>
            <a:r>
              <a:rPr lang="en-US" altLang="zh-CN" sz="2000" dirty="0">
                <a:solidFill>
                  <a:schemeClr val="tx1"/>
                </a:solidFill>
                <a:latin typeface="+mn-ea"/>
              </a:rPr>
              <a:t>,</a:t>
            </a:r>
            <a:r>
              <a:rPr lang="zh-CN" altLang="en-US" sz="2000" dirty="0">
                <a:solidFill>
                  <a:schemeClr val="tx1"/>
                </a:solidFill>
                <a:latin typeface="+mn-ea"/>
              </a:rPr>
              <a:t>启动定时器</a:t>
            </a:r>
          </a:p>
          <a:p>
            <a:pPr marL="342900" indent="-342900">
              <a:lnSpc>
                <a:spcPct val="120000"/>
              </a:lnSpc>
              <a:spcBef>
                <a:spcPct val="0"/>
              </a:spcBef>
              <a:buFont typeface="Arial" panose="020B0604020202020204" pitchFamily="34" charset="0"/>
              <a:buChar char="•"/>
            </a:pPr>
            <a:r>
              <a:rPr lang="zh-CN" altLang="en-US" sz="2000" dirty="0">
                <a:solidFill>
                  <a:schemeClr val="tx1"/>
                </a:solidFill>
                <a:latin typeface="+mn-ea"/>
              </a:rPr>
              <a:t>超时</a:t>
            </a:r>
            <a:r>
              <a:rPr lang="en-US" altLang="zh-CN" sz="2000" dirty="0">
                <a:solidFill>
                  <a:schemeClr val="tx1"/>
                </a:solidFill>
                <a:latin typeface="+mn-ea"/>
              </a:rPr>
              <a:t>(n):</a:t>
            </a:r>
          </a:p>
          <a:p>
            <a:pPr marL="800100" lvl="1" indent="-342900">
              <a:lnSpc>
                <a:spcPct val="120000"/>
              </a:lnSpc>
              <a:spcBef>
                <a:spcPct val="0"/>
              </a:spcBef>
              <a:buFont typeface="Arial" panose="020B0604020202020204" pitchFamily="34" charset="0"/>
              <a:buChar char="•"/>
            </a:pPr>
            <a:r>
              <a:rPr lang="zh-CN" altLang="en-US" sz="2000" dirty="0">
                <a:solidFill>
                  <a:schemeClr val="tx1"/>
                </a:solidFill>
                <a:latin typeface="+mn-ea"/>
              </a:rPr>
              <a:t>重发分组</a:t>
            </a:r>
            <a:r>
              <a:rPr lang="en-US" altLang="zh-CN" sz="2000" dirty="0">
                <a:solidFill>
                  <a:schemeClr val="tx1"/>
                </a:solidFill>
                <a:latin typeface="+mn-ea"/>
              </a:rPr>
              <a:t>n, </a:t>
            </a:r>
            <a:r>
              <a:rPr lang="zh-CN" altLang="en-US" sz="2000" dirty="0">
                <a:solidFill>
                  <a:schemeClr val="tx1"/>
                </a:solidFill>
                <a:latin typeface="+mn-ea"/>
              </a:rPr>
              <a:t>重启定时器</a:t>
            </a:r>
          </a:p>
          <a:p>
            <a:pPr marL="342900" indent="-342900">
              <a:lnSpc>
                <a:spcPct val="120000"/>
              </a:lnSpc>
              <a:spcBef>
                <a:spcPct val="0"/>
              </a:spcBef>
              <a:buFont typeface="Arial" panose="020B0604020202020204" pitchFamily="34" charset="0"/>
              <a:buChar char="•"/>
            </a:pPr>
            <a:r>
              <a:rPr lang="zh-CN" altLang="en-US" sz="2000" dirty="0">
                <a:solidFill>
                  <a:schemeClr val="tx1"/>
                </a:solidFill>
                <a:latin typeface="+mn-ea"/>
              </a:rPr>
              <a:t>收到</a:t>
            </a:r>
            <a:r>
              <a:rPr lang="en-US" altLang="zh-CN" sz="2000" dirty="0">
                <a:solidFill>
                  <a:schemeClr val="tx1"/>
                </a:solidFill>
                <a:latin typeface="+mn-ea"/>
              </a:rPr>
              <a:t>ACK(n)</a:t>
            </a:r>
            <a:r>
              <a:rPr lang="zh-CN" altLang="en-US" sz="2000" dirty="0">
                <a:solidFill>
                  <a:schemeClr val="tx1"/>
                </a:solidFill>
                <a:latin typeface="+mn-ea"/>
              </a:rPr>
              <a:t>在</a:t>
            </a:r>
            <a:r>
              <a:rPr lang="en-US" altLang="zh-CN" sz="2000" dirty="0">
                <a:solidFill>
                  <a:schemeClr val="tx1"/>
                </a:solidFill>
                <a:latin typeface="+mn-ea"/>
              </a:rPr>
              <a:t>[sendbase,sendbase+N-1]</a:t>
            </a:r>
            <a:r>
              <a:rPr lang="zh-CN" altLang="en-US" sz="2000" dirty="0">
                <a:solidFill>
                  <a:schemeClr val="tx1"/>
                </a:solidFill>
                <a:latin typeface="+mn-ea"/>
              </a:rPr>
              <a:t>内</a:t>
            </a:r>
            <a:r>
              <a:rPr lang="en-US" altLang="zh-CN" sz="2000" dirty="0">
                <a:solidFill>
                  <a:schemeClr val="tx1"/>
                </a:solidFill>
                <a:latin typeface="+mn-ea"/>
              </a:rPr>
              <a:t>:</a:t>
            </a:r>
          </a:p>
          <a:p>
            <a:pPr marL="800100" lvl="1" indent="-342900">
              <a:lnSpc>
                <a:spcPct val="120000"/>
              </a:lnSpc>
              <a:spcBef>
                <a:spcPct val="0"/>
              </a:spcBef>
              <a:buFont typeface="Arial" panose="020B0604020202020204" pitchFamily="34" charset="0"/>
              <a:buChar char="•"/>
            </a:pPr>
            <a:r>
              <a:rPr lang="zh-CN" altLang="en-US" sz="2000" dirty="0">
                <a:solidFill>
                  <a:schemeClr val="tx1"/>
                </a:solidFill>
                <a:latin typeface="+mn-ea"/>
              </a:rPr>
              <a:t>标记分组</a:t>
            </a:r>
            <a:r>
              <a:rPr lang="en-US" altLang="zh-CN" sz="2000" dirty="0">
                <a:solidFill>
                  <a:schemeClr val="tx1"/>
                </a:solidFill>
                <a:latin typeface="+mn-ea"/>
              </a:rPr>
              <a:t>n</a:t>
            </a:r>
            <a:r>
              <a:rPr lang="zh-CN" altLang="en-US" sz="2000" dirty="0">
                <a:solidFill>
                  <a:schemeClr val="tx1"/>
                </a:solidFill>
                <a:latin typeface="+mn-ea"/>
              </a:rPr>
              <a:t>被接收</a:t>
            </a:r>
          </a:p>
          <a:p>
            <a:pPr marL="800100" lvl="1" indent="-342900">
              <a:lnSpc>
                <a:spcPct val="120000"/>
              </a:lnSpc>
              <a:spcBef>
                <a:spcPct val="0"/>
              </a:spcBef>
              <a:buFont typeface="Arial" panose="020B0604020202020204" pitchFamily="34" charset="0"/>
              <a:buChar char="•"/>
            </a:pPr>
            <a:r>
              <a:rPr lang="zh-CN" altLang="en-US" sz="2000" dirty="0">
                <a:solidFill>
                  <a:schemeClr val="tx1"/>
                </a:solidFill>
                <a:latin typeface="+mn-ea"/>
              </a:rPr>
              <a:t>如果</a:t>
            </a:r>
            <a:r>
              <a:rPr lang="en-US" altLang="zh-CN" sz="2000" dirty="0">
                <a:solidFill>
                  <a:schemeClr val="tx1"/>
                </a:solidFill>
                <a:latin typeface="+mn-ea"/>
              </a:rPr>
              <a:t>n</a:t>
            </a:r>
            <a:r>
              <a:rPr lang="zh-CN" altLang="en-US" sz="2000" dirty="0">
                <a:solidFill>
                  <a:schemeClr val="tx1"/>
                </a:solidFill>
                <a:latin typeface="+mn-ea"/>
              </a:rPr>
              <a:t>是最小的未确认分组，则增加窗口基序号到下一个未被确认的</a:t>
            </a:r>
            <a:r>
              <a:rPr lang="zh-CN" altLang="en-US" sz="2000" dirty="0" smtClean="0">
                <a:solidFill>
                  <a:schemeClr val="tx1"/>
                </a:solidFill>
                <a:latin typeface="+mn-ea"/>
              </a:rPr>
              <a:t>序号</a:t>
            </a:r>
            <a:endParaRPr lang="zh-CN" altLang="en-US" sz="2000" dirty="0">
              <a:solidFill>
                <a:schemeClr val="tx1"/>
              </a:solidFill>
              <a:latin typeface="+mn-ea"/>
            </a:endParaRPr>
          </a:p>
        </p:txBody>
      </p:sp>
      <p:sp>
        <p:nvSpPr>
          <p:cNvPr id="43" name="圆角矩形 42"/>
          <p:cNvSpPr/>
          <p:nvPr/>
        </p:nvSpPr>
        <p:spPr>
          <a:xfrm>
            <a:off x="6240545" y="1190348"/>
            <a:ext cx="5792752" cy="368394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spcBef>
                <a:spcPct val="0"/>
              </a:spcBef>
            </a:pPr>
            <a:r>
              <a:rPr lang="zh-CN" altLang="en-US" sz="2000" b="1" dirty="0">
                <a:solidFill>
                  <a:schemeClr val="tx1"/>
                </a:solidFill>
                <a:latin typeface="+mn-ea"/>
              </a:rPr>
              <a:t>接收</a:t>
            </a:r>
            <a:r>
              <a:rPr lang="zh-CN" altLang="en-US" sz="2000" b="1" dirty="0" smtClean="0">
                <a:solidFill>
                  <a:schemeClr val="tx1"/>
                </a:solidFill>
                <a:latin typeface="+mn-ea"/>
              </a:rPr>
              <a:t>方</a:t>
            </a:r>
            <a:endParaRPr lang="zh-CN" altLang="en-US" sz="2000" b="1" dirty="0">
              <a:solidFill>
                <a:schemeClr val="tx1"/>
              </a:solidFill>
              <a:latin typeface="+mn-ea"/>
            </a:endParaRPr>
          </a:p>
          <a:p>
            <a:pPr marL="342900" indent="-342900">
              <a:lnSpc>
                <a:spcPct val="120000"/>
              </a:lnSpc>
              <a:buFont typeface="Arial" panose="020B0604020202020204" pitchFamily="34" charset="0"/>
              <a:buChar char="•"/>
            </a:pPr>
            <a:r>
              <a:rPr lang="zh-CN" altLang="en-US" sz="2000" dirty="0">
                <a:solidFill>
                  <a:schemeClr val="tx1"/>
                </a:solidFill>
                <a:latin typeface="+mn-ea"/>
              </a:rPr>
              <a:t>分组</a:t>
            </a:r>
            <a:r>
              <a:rPr lang="en-US" altLang="zh-CN" sz="2000" dirty="0">
                <a:solidFill>
                  <a:schemeClr val="tx1"/>
                </a:solidFill>
                <a:latin typeface="+mn-ea"/>
              </a:rPr>
              <a:t>n</a:t>
            </a:r>
            <a:r>
              <a:rPr lang="zh-CN" altLang="en-US" sz="2000" dirty="0">
                <a:solidFill>
                  <a:schemeClr val="tx1"/>
                </a:solidFill>
                <a:latin typeface="+mn-ea"/>
              </a:rPr>
              <a:t>的序号在</a:t>
            </a:r>
            <a:r>
              <a:rPr lang="en-US" altLang="zh-CN" sz="2000" dirty="0">
                <a:solidFill>
                  <a:schemeClr val="tx1"/>
                </a:solidFill>
                <a:latin typeface="+mn-ea"/>
              </a:rPr>
              <a:t>[</a:t>
            </a:r>
            <a:r>
              <a:rPr lang="en-US" altLang="zh-CN" sz="2000" dirty="0" err="1">
                <a:solidFill>
                  <a:schemeClr val="tx1"/>
                </a:solidFill>
                <a:latin typeface="+mn-ea"/>
              </a:rPr>
              <a:t>rcvbase</a:t>
            </a:r>
            <a:r>
              <a:rPr lang="en-US" altLang="zh-CN" sz="2000" dirty="0">
                <a:solidFill>
                  <a:schemeClr val="tx1"/>
                </a:solidFill>
                <a:latin typeface="+mn-ea"/>
              </a:rPr>
              <a:t>, rcvbase+N-1]</a:t>
            </a:r>
            <a:r>
              <a:rPr lang="zh-CN" altLang="en-US" sz="2000" dirty="0">
                <a:solidFill>
                  <a:schemeClr val="tx1"/>
                </a:solidFill>
                <a:latin typeface="+mn-ea"/>
              </a:rPr>
              <a:t>内</a:t>
            </a:r>
          </a:p>
          <a:p>
            <a:pPr marL="800100" lvl="1" indent="-342900">
              <a:lnSpc>
                <a:spcPct val="120000"/>
              </a:lnSpc>
              <a:buFont typeface="Arial" panose="020B0604020202020204" pitchFamily="34" charset="0"/>
              <a:buChar char="•"/>
            </a:pPr>
            <a:r>
              <a:rPr lang="zh-CN" altLang="en-US" sz="2000" dirty="0">
                <a:solidFill>
                  <a:schemeClr val="tx1"/>
                </a:solidFill>
                <a:latin typeface="+mn-ea"/>
              </a:rPr>
              <a:t>发送</a:t>
            </a:r>
            <a:r>
              <a:rPr lang="en-US" altLang="zh-CN" sz="2000" dirty="0">
                <a:solidFill>
                  <a:schemeClr val="tx1"/>
                </a:solidFill>
                <a:latin typeface="+mn-ea"/>
              </a:rPr>
              <a:t>ACK(n)</a:t>
            </a:r>
          </a:p>
          <a:p>
            <a:pPr marL="800100" lvl="1" indent="-342900">
              <a:lnSpc>
                <a:spcPct val="120000"/>
              </a:lnSpc>
              <a:buFont typeface="Arial" panose="020B0604020202020204" pitchFamily="34" charset="0"/>
              <a:buChar char="•"/>
            </a:pPr>
            <a:r>
              <a:rPr lang="zh-CN" altLang="en-US" sz="2000" dirty="0">
                <a:solidFill>
                  <a:schemeClr val="tx1"/>
                </a:solidFill>
                <a:latin typeface="+mn-ea"/>
              </a:rPr>
              <a:t>失序分组</a:t>
            </a:r>
            <a:r>
              <a:rPr lang="en-US" altLang="zh-CN" sz="2000" dirty="0">
                <a:solidFill>
                  <a:schemeClr val="tx1"/>
                </a:solidFill>
                <a:latin typeface="+mn-ea"/>
              </a:rPr>
              <a:t>: </a:t>
            </a:r>
            <a:r>
              <a:rPr lang="zh-CN" altLang="en-US" sz="2000" dirty="0">
                <a:solidFill>
                  <a:schemeClr val="tx1"/>
                </a:solidFill>
                <a:latin typeface="+mn-ea"/>
              </a:rPr>
              <a:t>缓冲</a:t>
            </a:r>
          </a:p>
          <a:p>
            <a:pPr marL="800100" lvl="1" indent="-342900">
              <a:lnSpc>
                <a:spcPct val="120000"/>
              </a:lnSpc>
              <a:buFont typeface="Arial" panose="020B0604020202020204" pitchFamily="34" charset="0"/>
              <a:buChar char="•"/>
            </a:pPr>
            <a:r>
              <a:rPr lang="zh-CN" altLang="en-US" sz="2000" dirty="0">
                <a:solidFill>
                  <a:schemeClr val="tx1"/>
                </a:solidFill>
                <a:latin typeface="+mn-ea"/>
              </a:rPr>
              <a:t>有序分组</a:t>
            </a:r>
            <a:r>
              <a:rPr lang="en-US" altLang="zh-CN" sz="2000" dirty="0">
                <a:solidFill>
                  <a:schemeClr val="tx1"/>
                </a:solidFill>
                <a:latin typeface="+mn-ea"/>
              </a:rPr>
              <a:t>: </a:t>
            </a:r>
            <a:r>
              <a:rPr lang="zh-CN" altLang="en-US" sz="2000" dirty="0">
                <a:solidFill>
                  <a:schemeClr val="tx1"/>
                </a:solidFill>
                <a:latin typeface="+mn-ea"/>
              </a:rPr>
              <a:t>交付上层 </a:t>
            </a:r>
            <a:r>
              <a:rPr lang="en-US" altLang="zh-CN" sz="2000" dirty="0">
                <a:solidFill>
                  <a:schemeClr val="tx1"/>
                </a:solidFill>
                <a:latin typeface="+mn-ea"/>
              </a:rPr>
              <a:t>(</a:t>
            </a:r>
            <a:r>
              <a:rPr lang="zh-CN" altLang="en-US" sz="2000" dirty="0">
                <a:solidFill>
                  <a:schemeClr val="tx1"/>
                </a:solidFill>
                <a:latin typeface="+mn-ea"/>
              </a:rPr>
              <a:t>包括已经缓冲的有序分组</a:t>
            </a:r>
            <a:r>
              <a:rPr lang="en-US" altLang="zh-CN" sz="2000" dirty="0">
                <a:solidFill>
                  <a:schemeClr val="tx1"/>
                </a:solidFill>
                <a:latin typeface="+mn-ea"/>
              </a:rPr>
              <a:t>), </a:t>
            </a:r>
            <a:r>
              <a:rPr lang="zh-CN" altLang="en-US" sz="2000" dirty="0">
                <a:solidFill>
                  <a:schemeClr val="tx1"/>
                </a:solidFill>
                <a:latin typeface="+mn-ea"/>
              </a:rPr>
              <a:t>提高窗口到下一个没有接收的分组 </a:t>
            </a:r>
            <a:endParaRPr lang="en-US" altLang="zh-CN" sz="2000" dirty="0">
              <a:solidFill>
                <a:schemeClr val="tx1"/>
              </a:solidFill>
              <a:latin typeface="+mn-ea"/>
            </a:endParaRPr>
          </a:p>
          <a:p>
            <a:pPr marL="342900" indent="-342900">
              <a:lnSpc>
                <a:spcPct val="120000"/>
              </a:lnSpc>
              <a:buFont typeface="Arial" panose="020B0604020202020204" pitchFamily="34" charset="0"/>
              <a:buChar char="•"/>
            </a:pPr>
            <a:r>
              <a:rPr lang="zh-CN" altLang="en-US" sz="2000" dirty="0">
                <a:solidFill>
                  <a:schemeClr val="tx1"/>
                </a:solidFill>
                <a:latin typeface="+mn-ea"/>
              </a:rPr>
              <a:t>分组</a:t>
            </a:r>
            <a:r>
              <a:rPr lang="en-US" altLang="zh-CN" sz="2000" dirty="0">
                <a:solidFill>
                  <a:schemeClr val="tx1"/>
                </a:solidFill>
                <a:latin typeface="+mn-ea"/>
              </a:rPr>
              <a:t>n</a:t>
            </a:r>
            <a:r>
              <a:rPr lang="zh-CN" altLang="en-US" sz="2000" dirty="0">
                <a:solidFill>
                  <a:schemeClr val="tx1"/>
                </a:solidFill>
                <a:latin typeface="+mn-ea"/>
              </a:rPr>
              <a:t>在</a:t>
            </a:r>
            <a:r>
              <a:rPr lang="en-US" altLang="zh-CN" sz="2000" dirty="0">
                <a:solidFill>
                  <a:schemeClr val="tx1"/>
                </a:solidFill>
                <a:latin typeface="+mn-ea"/>
              </a:rPr>
              <a:t>[rcvbase-N,rcvbase-1]</a:t>
            </a:r>
            <a:r>
              <a:rPr lang="zh-CN" altLang="en-US" sz="2000" dirty="0">
                <a:solidFill>
                  <a:schemeClr val="tx1"/>
                </a:solidFill>
                <a:latin typeface="+mn-ea"/>
              </a:rPr>
              <a:t>内</a:t>
            </a:r>
          </a:p>
          <a:p>
            <a:pPr marL="800100" lvl="1" indent="-342900">
              <a:lnSpc>
                <a:spcPct val="120000"/>
              </a:lnSpc>
              <a:buFont typeface="Arial" panose="020B0604020202020204" pitchFamily="34" charset="0"/>
              <a:buChar char="•"/>
            </a:pPr>
            <a:r>
              <a:rPr lang="zh-CN" altLang="en-US" sz="2000" dirty="0">
                <a:solidFill>
                  <a:schemeClr val="tx1"/>
                </a:solidFill>
                <a:latin typeface="+mn-ea"/>
              </a:rPr>
              <a:t>发送</a:t>
            </a:r>
            <a:r>
              <a:rPr lang="en-US" altLang="zh-CN" sz="2000" dirty="0">
                <a:solidFill>
                  <a:schemeClr val="tx1"/>
                </a:solidFill>
                <a:latin typeface="+mn-ea"/>
              </a:rPr>
              <a:t>ACK(n)</a:t>
            </a:r>
          </a:p>
          <a:p>
            <a:pPr marL="342900" indent="-342900">
              <a:lnSpc>
                <a:spcPct val="120000"/>
              </a:lnSpc>
              <a:buFont typeface="Arial" panose="020B0604020202020204" pitchFamily="34" charset="0"/>
              <a:buChar char="•"/>
            </a:pPr>
            <a:r>
              <a:rPr lang="zh-CN" altLang="en-US" sz="2000" dirty="0">
                <a:solidFill>
                  <a:schemeClr val="tx1"/>
                </a:solidFill>
                <a:latin typeface="+mn-ea"/>
              </a:rPr>
              <a:t>其他</a:t>
            </a:r>
            <a:r>
              <a:rPr lang="en-US" altLang="zh-CN" sz="2000" dirty="0">
                <a:solidFill>
                  <a:schemeClr val="tx1"/>
                </a:solidFill>
                <a:latin typeface="+mn-ea"/>
              </a:rPr>
              <a:t>:</a:t>
            </a:r>
          </a:p>
          <a:p>
            <a:pPr marL="800100" lvl="1" indent="-342900">
              <a:lnSpc>
                <a:spcPct val="120000"/>
              </a:lnSpc>
              <a:buFont typeface="Arial" panose="020B0604020202020204" pitchFamily="34" charset="0"/>
              <a:buChar char="•"/>
            </a:pPr>
            <a:r>
              <a:rPr lang="zh-CN" altLang="en-US" sz="2000" dirty="0">
                <a:solidFill>
                  <a:schemeClr val="tx1"/>
                </a:solidFill>
                <a:latin typeface="+mn-ea"/>
              </a:rPr>
              <a:t>忽略</a:t>
            </a:r>
          </a:p>
        </p:txBody>
      </p:sp>
      <p:sp>
        <p:nvSpPr>
          <p:cNvPr id="37893" name="Rectangle 39"/>
          <p:cNvSpPr>
            <a:spLocks noChangeArrowheads="1"/>
          </p:cNvSpPr>
          <p:nvPr/>
        </p:nvSpPr>
        <p:spPr bwMode="auto">
          <a:xfrm>
            <a:off x="3122110" y="2178790"/>
            <a:ext cx="8831767" cy="2206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buSzPct val="85000"/>
              <a:buFont typeface="Wingdings" panose="05000000000000000000" pitchFamily="2" charset="2"/>
              <a:buChar char="Ø"/>
            </a:pPr>
            <a:endParaRPr lang="zh-CN" altLang="en-US" sz="2000" dirty="0">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p>
        </p:txBody>
      </p:sp>
      <p:sp>
        <p:nvSpPr>
          <p:cNvPr id="41" name="矩形 40"/>
          <p:cNvSpPr/>
          <p:nvPr/>
        </p:nvSpPr>
        <p:spPr>
          <a:xfrm>
            <a:off x="4849507" y="544017"/>
            <a:ext cx="2492991" cy="646331"/>
          </a:xfrm>
          <a:prstGeom prst="rect">
            <a:avLst/>
          </a:prstGeom>
        </p:spPr>
        <p:txBody>
          <a:bodyPr wrap="none">
            <a:spAutoFit/>
          </a:bodyPr>
          <a:lstStyle/>
          <a:p>
            <a:pPr algn="ctr"/>
            <a:r>
              <a:rPr lang="zh-CN" altLang="en-US" sz="3600" b="1" dirty="0">
                <a:solidFill>
                  <a:schemeClr val="accent1"/>
                </a:solidFill>
                <a:cs typeface="+mn-ea"/>
                <a:sym typeface="+mn-lt"/>
              </a:rPr>
              <a:t>选择性重传</a:t>
            </a:r>
            <a:endParaRPr lang="en-US" altLang="zh-CN" sz="3600" b="1" dirty="0">
              <a:solidFill>
                <a:schemeClr val="accent1"/>
              </a:solidFill>
              <a:cs typeface="+mn-ea"/>
              <a:sym typeface="+mn-lt"/>
            </a:endParaRPr>
          </a:p>
        </p:txBody>
      </p:sp>
    </p:spTree>
    <p:extLst>
      <p:ext uri="{BB962C8B-B14F-4D97-AF65-F5344CB8AC3E}">
        <p14:creationId xmlns:p14="http://schemas.microsoft.com/office/powerpoint/2010/main" val="3052271493"/>
      </p:ext>
    </p:extLst>
  </p:cSld>
  <p:clrMapOvr>
    <a:masterClrMapping/>
  </p:clrMapOvr>
  <p:transition spd="slow">
    <p:wip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p>
        </p:txBody>
      </p:sp>
      <p:sp>
        <p:nvSpPr>
          <p:cNvPr id="9" name="Line 80"/>
          <p:cNvSpPr>
            <a:spLocks noChangeShapeType="1"/>
          </p:cNvSpPr>
          <p:nvPr/>
        </p:nvSpPr>
        <p:spPr bwMode="auto">
          <a:xfrm>
            <a:off x="10010775" y="711200"/>
            <a:ext cx="8302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81"/>
          <p:cNvSpPr>
            <a:spLocks noChangeShapeType="1"/>
          </p:cNvSpPr>
          <p:nvPr/>
        </p:nvSpPr>
        <p:spPr bwMode="auto">
          <a:xfrm>
            <a:off x="10010775" y="4206875"/>
            <a:ext cx="8302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 name="组合 1"/>
          <p:cNvGrpSpPr>
            <a:grpSpLocks/>
          </p:cNvGrpSpPr>
          <p:nvPr/>
        </p:nvGrpSpPr>
        <p:grpSpPr bwMode="auto">
          <a:xfrm>
            <a:off x="1105592" y="361264"/>
            <a:ext cx="9077325" cy="4595812"/>
            <a:chOff x="0" y="249383"/>
            <a:chExt cx="9077325" cy="4597255"/>
          </a:xfrm>
        </p:grpSpPr>
        <p:sp>
          <p:nvSpPr>
            <p:cNvPr id="12" name="Line 4"/>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Rectangle 5"/>
            <p:cNvSpPr>
              <a:spLocks noChangeArrowheads="1"/>
            </p:cNvSpPr>
            <p:nvPr/>
          </p:nvSpPr>
          <p:spPr bwMode="auto">
            <a:xfrm>
              <a:off x="0" y="2309813"/>
              <a:ext cx="690563"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90000"/>
                </a:lnSpc>
                <a:spcBef>
                  <a:spcPct val="0"/>
                </a:spcBef>
                <a:buFontTx/>
                <a:buNone/>
              </a:pPr>
              <a:r>
                <a:rPr kumimoji="1" lang="en-US" altLang="zh-CN" sz="2000">
                  <a:solidFill>
                    <a:srgbClr val="333399"/>
                  </a:solidFill>
                  <a:latin typeface="Arial" panose="020B0604020202020204" pitchFamily="34" charset="0"/>
                  <a:ea typeface="黑体" panose="02010609060101010101" pitchFamily="49" charset="-122"/>
                </a:rPr>
                <a:t>TCP</a:t>
              </a:r>
            </a:p>
            <a:p>
              <a:pPr>
                <a:lnSpc>
                  <a:spcPct val="90000"/>
                </a:lnSpc>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首部</a:t>
              </a:r>
            </a:p>
          </p:txBody>
        </p:sp>
        <p:sp>
          <p:nvSpPr>
            <p:cNvPr id="14" name="Line 6"/>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Rectangle 7"/>
            <p:cNvSpPr>
              <a:spLocks noChangeArrowheads="1"/>
            </p:cNvSpPr>
            <p:nvPr/>
          </p:nvSpPr>
          <p:spPr bwMode="auto">
            <a:xfrm>
              <a:off x="8388350" y="1778000"/>
              <a:ext cx="688975" cy="11874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lnSpc>
                  <a:spcPct val="90000"/>
                </a:lnSpc>
                <a:spcBef>
                  <a:spcPct val="0"/>
                </a:spcBef>
                <a:buFontTx/>
                <a:buNone/>
              </a:pPr>
              <a:r>
                <a:rPr kumimoji="1" lang="en-US" altLang="zh-CN" sz="2000">
                  <a:solidFill>
                    <a:srgbClr val="333399"/>
                  </a:solidFill>
                  <a:latin typeface="Arial" panose="020B0604020202020204" pitchFamily="34" charset="0"/>
                  <a:ea typeface="黑体" panose="02010609060101010101" pitchFamily="49" charset="-122"/>
                </a:rPr>
                <a:t>20</a:t>
              </a:r>
            </a:p>
            <a:p>
              <a:pPr algn="ctr">
                <a:lnSpc>
                  <a:spcPct val="90000"/>
                </a:lnSpc>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字节</a:t>
              </a:r>
            </a:p>
            <a:p>
              <a:pPr algn="ctr">
                <a:lnSpc>
                  <a:spcPct val="90000"/>
                </a:lnSpc>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固定</a:t>
              </a:r>
            </a:p>
            <a:p>
              <a:pPr algn="ctr">
                <a:lnSpc>
                  <a:spcPct val="90000"/>
                </a:lnSpc>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首部</a:t>
              </a:r>
            </a:p>
          </p:txBody>
        </p:sp>
        <p:sp>
          <p:nvSpPr>
            <p:cNvPr id="16" name="Rectangle 8"/>
            <p:cNvSpPr>
              <a:spLocks noChangeArrowheads="1"/>
            </p:cNvSpPr>
            <p:nvPr/>
          </p:nvSpPr>
          <p:spPr bwMode="auto">
            <a:xfrm>
              <a:off x="654050" y="706438"/>
              <a:ext cx="7686675" cy="4133850"/>
            </a:xfrm>
            <a:prstGeom prst="rect">
              <a:avLst/>
            </a:prstGeom>
            <a:solidFill>
              <a:srgbClr val="FFFFCC"/>
            </a:solidFill>
            <a:ln w="25400">
              <a:solidFill>
                <a:schemeClr val="bg2"/>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zh-CN" altLang="en-US" sz="1800">
                <a:ea typeface="宋体" panose="02010600030101010101" pitchFamily="2" charset="-122"/>
              </a:endParaRPr>
            </a:p>
          </p:txBody>
        </p:sp>
        <p:sp>
          <p:nvSpPr>
            <p:cNvPr id="17" name="Line 9"/>
            <p:cNvSpPr>
              <a:spLocks noChangeShapeType="1"/>
            </p:cNvSpPr>
            <p:nvPr/>
          </p:nvSpPr>
          <p:spPr bwMode="auto">
            <a:xfrm>
              <a:off x="646113" y="1409700"/>
              <a:ext cx="769937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0"/>
            <p:cNvSpPr>
              <a:spLocks noChangeShapeType="1"/>
            </p:cNvSpPr>
            <p:nvPr/>
          </p:nvSpPr>
          <p:spPr bwMode="auto">
            <a:xfrm>
              <a:off x="660400" y="2105025"/>
              <a:ext cx="76850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1"/>
            <p:cNvSpPr>
              <a:spLocks noChangeShapeType="1"/>
            </p:cNvSpPr>
            <p:nvPr/>
          </p:nvSpPr>
          <p:spPr bwMode="auto">
            <a:xfrm>
              <a:off x="646113" y="2798763"/>
              <a:ext cx="769937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2"/>
            <p:cNvSpPr>
              <a:spLocks noChangeShapeType="1"/>
            </p:cNvSpPr>
            <p:nvPr/>
          </p:nvSpPr>
          <p:spPr bwMode="auto">
            <a:xfrm>
              <a:off x="646113" y="3490913"/>
              <a:ext cx="7699375"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3"/>
            <p:cNvSpPr>
              <a:spLocks noChangeShapeType="1"/>
            </p:cNvSpPr>
            <p:nvPr/>
          </p:nvSpPr>
          <p:spPr bwMode="auto">
            <a:xfrm>
              <a:off x="660400" y="4186238"/>
              <a:ext cx="768508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4"/>
            <p:cNvSpPr>
              <a:spLocks noChangeShapeType="1"/>
            </p:cNvSpPr>
            <p:nvPr/>
          </p:nvSpPr>
          <p:spPr bwMode="auto">
            <a:xfrm>
              <a:off x="4498975" y="714375"/>
              <a:ext cx="0" cy="709613"/>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Rectangle 15"/>
            <p:cNvSpPr>
              <a:spLocks noChangeArrowheads="1"/>
            </p:cNvSpPr>
            <p:nvPr/>
          </p:nvSpPr>
          <p:spPr bwMode="auto">
            <a:xfrm>
              <a:off x="5699125" y="841375"/>
              <a:ext cx="16160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目  的  端  口</a:t>
              </a:r>
            </a:p>
          </p:txBody>
        </p:sp>
        <p:sp>
          <p:nvSpPr>
            <p:cNvPr id="24" name="Rectangle 16"/>
            <p:cNvSpPr>
              <a:spLocks noChangeArrowheads="1"/>
            </p:cNvSpPr>
            <p:nvPr/>
          </p:nvSpPr>
          <p:spPr bwMode="auto">
            <a:xfrm>
              <a:off x="808038" y="2763838"/>
              <a:ext cx="6873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数据</a:t>
              </a:r>
            </a:p>
            <a:p>
              <a:pPr>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偏移</a:t>
              </a:r>
            </a:p>
          </p:txBody>
        </p:sp>
        <p:sp>
          <p:nvSpPr>
            <p:cNvPr id="25" name="Rectangle 17"/>
            <p:cNvSpPr>
              <a:spLocks noChangeArrowheads="1"/>
            </p:cNvSpPr>
            <p:nvPr/>
          </p:nvSpPr>
          <p:spPr bwMode="auto">
            <a:xfrm>
              <a:off x="1887538" y="362902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检   验   和</a:t>
              </a:r>
            </a:p>
          </p:txBody>
        </p:sp>
        <p:sp>
          <p:nvSpPr>
            <p:cNvPr id="26" name="Rectangle 18"/>
            <p:cNvSpPr>
              <a:spLocks noChangeArrowheads="1"/>
            </p:cNvSpPr>
            <p:nvPr/>
          </p:nvSpPr>
          <p:spPr bwMode="auto">
            <a:xfrm>
              <a:off x="2089150" y="4270375"/>
              <a:ext cx="31988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选    项    （长  度  可  变）</a:t>
              </a:r>
            </a:p>
          </p:txBody>
        </p:sp>
        <p:sp>
          <p:nvSpPr>
            <p:cNvPr id="27" name="Rectangle 19"/>
            <p:cNvSpPr>
              <a:spLocks noChangeArrowheads="1"/>
            </p:cNvSpPr>
            <p:nvPr/>
          </p:nvSpPr>
          <p:spPr bwMode="auto">
            <a:xfrm>
              <a:off x="2001838" y="841375"/>
              <a:ext cx="1222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源  端  口</a:t>
              </a:r>
            </a:p>
          </p:txBody>
        </p:sp>
        <p:sp>
          <p:nvSpPr>
            <p:cNvPr id="28" name="Rectangle 20"/>
            <p:cNvSpPr>
              <a:spLocks noChangeArrowheads="1"/>
            </p:cNvSpPr>
            <p:nvPr/>
          </p:nvSpPr>
          <p:spPr bwMode="auto">
            <a:xfrm>
              <a:off x="4054475" y="1528763"/>
              <a:ext cx="1381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序   号</a:t>
              </a:r>
            </a:p>
          </p:txBody>
        </p:sp>
        <p:sp>
          <p:nvSpPr>
            <p:cNvPr id="29" name="Line 21"/>
            <p:cNvSpPr>
              <a:spLocks noChangeShapeType="1"/>
            </p:cNvSpPr>
            <p:nvPr/>
          </p:nvSpPr>
          <p:spPr bwMode="auto">
            <a:xfrm>
              <a:off x="4505325" y="2808288"/>
              <a:ext cx="0" cy="137001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Rectangle 22"/>
            <p:cNvSpPr>
              <a:spLocks noChangeArrowheads="1"/>
            </p:cNvSpPr>
            <p:nvPr/>
          </p:nvSpPr>
          <p:spPr bwMode="auto">
            <a:xfrm>
              <a:off x="5538788" y="3629025"/>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紧   急   指   针</a:t>
              </a:r>
            </a:p>
          </p:txBody>
        </p:sp>
        <p:sp>
          <p:nvSpPr>
            <p:cNvPr id="31" name="Rectangle 23"/>
            <p:cNvSpPr>
              <a:spLocks noChangeArrowheads="1"/>
            </p:cNvSpPr>
            <p:nvPr/>
          </p:nvSpPr>
          <p:spPr bwMode="auto">
            <a:xfrm>
              <a:off x="5988050" y="2909888"/>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窗   口</a:t>
              </a:r>
            </a:p>
          </p:txBody>
        </p:sp>
        <p:sp>
          <p:nvSpPr>
            <p:cNvPr id="32" name="Rectangle 24"/>
            <p:cNvSpPr>
              <a:spLocks noChangeArrowheads="1"/>
            </p:cNvSpPr>
            <p:nvPr/>
          </p:nvSpPr>
          <p:spPr bwMode="auto">
            <a:xfrm>
              <a:off x="3810000" y="2252663"/>
              <a:ext cx="1841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确    认    号</a:t>
              </a:r>
            </a:p>
          </p:txBody>
        </p:sp>
        <p:sp>
          <p:nvSpPr>
            <p:cNvPr id="33" name="Line 25"/>
            <p:cNvSpPr>
              <a:spLocks noChangeShapeType="1"/>
            </p:cNvSpPr>
            <p:nvPr/>
          </p:nvSpPr>
          <p:spPr bwMode="auto">
            <a:xfrm>
              <a:off x="1611313" y="2808288"/>
              <a:ext cx="0" cy="6921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26"/>
            <p:cNvSpPr>
              <a:spLocks noChangeShapeType="1"/>
            </p:cNvSpPr>
            <p:nvPr/>
          </p:nvSpPr>
          <p:spPr bwMode="auto">
            <a:xfrm>
              <a:off x="3538538" y="2800350"/>
              <a:ext cx="0" cy="684213"/>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27"/>
            <p:cNvSpPr>
              <a:spLocks noChangeShapeType="1"/>
            </p:cNvSpPr>
            <p:nvPr/>
          </p:nvSpPr>
          <p:spPr bwMode="auto">
            <a:xfrm>
              <a:off x="3044825" y="2808288"/>
              <a:ext cx="0" cy="6921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28"/>
            <p:cNvSpPr>
              <a:spLocks noChangeShapeType="1"/>
            </p:cNvSpPr>
            <p:nvPr/>
          </p:nvSpPr>
          <p:spPr bwMode="auto">
            <a:xfrm>
              <a:off x="3289300" y="2808288"/>
              <a:ext cx="0" cy="6810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29"/>
            <p:cNvSpPr>
              <a:spLocks noChangeShapeType="1"/>
            </p:cNvSpPr>
            <p:nvPr/>
          </p:nvSpPr>
          <p:spPr bwMode="auto">
            <a:xfrm>
              <a:off x="4019550" y="2808288"/>
              <a:ext cx="0" cy="6810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0"/>
            <p:cNvSpPr>
              <a:spLocks noChangeShapeType="1"/>
            </p:cNvSpPr>
            <p:nvPr/>
          </p:nvSpPr>
          <p:spPr bwMode="auto">
            <a:xfrm>
              <a:off x="3778250" y="2808288"/>
              <a:ext cx="0" cy="6810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1"/>
            <p:cNvSpPr>
              <a:spLocks noChangeShapeType="1"/>
            </p:cNvSpPr>
            <p:nvPr/>
          </p:nvSpPr>
          <p:spPr bwMode="auto">
            <a:xfrm>
              <a:off x="4264025" y="2808288"/>
              <a:ext cx="0" cy="6810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Rectangle 32"/>
            <p:cNvSpPr>
              <a:spLocks noChangeArrowheads="1"/>
            </p:cNvSpPr>
            <p:nvPr/>
          </p:nvSpPr>
          <p:spPr bwMode="auto">
            <a:xfrm>
              <a:off x="1651635" y="2924175"/>
              <a:ext cx="836769" cy="397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kumimoji="1" lang="zh-CN" altLang="en-US" sz="2000" dirty="0">
                  <a:solidFill>
                    <a:srgbClr val="333399"/>
                  </a:solidFill>
                  <a:latin typeface="Arial" panose="020B0604020202020204" pitchFamily="34" charset="0"/>
                  <a:ea typeface="黑体" panose="02010609060101010101" pitchFamily="49" charset="-122"/>
                </a:rPr>
                <a:t>保  留</a:t>
              </a:r>
            </a:p>
          </p:txBody>
        </p:sp>
        <p:sp>
          <p:nvSpPr>
            <p:cNvPr id="44" name="Rectangle 33"/>
            <p:cNvSpPr>
              <a:spLocks noChangeArrowheads="1"/>
            </p:cNvSpPr>
            <p:nvPr/>
          </p:nvSpPr>
          <p:spPr bwMode="auto">
            <a:xfrm>
              <a:off x="4237038"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lnSpc>
                  <a:spcPct val="75000"/>
                </a:lnSpc>
                <a:spcBef>
                  <a:spcPct val="0"/>
                </a:spcBef>
                <a:buFontTx/>
                <a:buNone/>
              </a:pPr>
              <a:r>
                <a:rPr kumimoji="1" lang="en-US" altLang="zh-CN" sz="1600" b="1">
                  <a:solidFill>
                    <a:srgbClr val="333399"/>
                  </a:solidFill>
                  <a:latin typeface="Arial" panose="020B0604020202020204" pitchFamily="34" charset="0"/>
                  <a:ea typeface="黑体" panose="02010609060101010101" pitchFamily="49" charset="-122"/>
                </a:rPr>
                <a:t>F</a:t>
              </a:r>
            </a:p>
            <a:p>
              <a:pPr algn="ctr">
                <a:lnSpc>
                  <a:spcPct val="75000"/>
                </a:lnSpc>
                <a:spcBef>
                  <a:spcPct val="0"/>
                </a:spcBef>
                <a:buFontTx/>
                <a:buNone/>
              </a:pPr>
              <a:r>
                <a:rPr kumimoji="1" lang="en-US" altLang="zh-CN" sz="1600" b="1">
                  <a:solidFill>
                    <a:srgbClr val="333399"/>
                  </a:solidFill>
                  <a:latin typeface="Arial" panose="020B0604020202020204" pitchFamily="34" charset="0"/>
                  <a:ea typeface="黑体" panose="02010609060101010101" pitchFamily="49" charset="-122"/>
                </a:rPr>
                <a:t>I</a:t>
              </a:r>
            </a:p>
            <a:p>
              <a:pPr algn="ctr">
                <a:lnSpc>
                  <a:spcPct val="75000"/>
                </a:lnSpc>
                <a:spcBef>
                  <a:spcPct val="0"/>
                </a:spcBef>
                <a:buFontTx/>
                <a:buNone/>
              </a:pPr>
              <a:r>
                <a:rPr kumimoji="1" lang="en-US" altLang="zh-CN" sz="1600" b="1">
                  <a:solidFill>
                    <a:srgbClr val="333399"/>
                  </a:solidFill>
                  <a:latin typeface="Arial" panose="020B0604020202020204" pitchFamily="34" charset="0"/>
                  <a:ea typeface="黑体" panose="02010609060101010101" pitchFamily="49" charset="-122"/>
                </a:rPr>
                <a:t>N</a:t>
              </a:r>
            </a:p>
          </p:txBody>
        </p:sp>
        <p:sp>
          <p:nvSpPr>
            <p:cNvPr id="45" name="Line 34"/>
            <p:cNvSpPr>
              <a:spLocks noChangeShapeType="1"/>
            </p:cNvSpPr>
            <p:nvPr/>
          </p:nvSpPr>
          <p:spPr bwMode="auto">
            <a:xfrm>
              <a:off x="1000125" y="549275"/>
              <a:ext cx="7675563"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35"/>
            <p:cNvSpPr>
              <a:spLocks noChangeShapeType="1"/>
            </p:cNvSpPr>
            <p:nvPr/>
          </p:nvSpPr>
          <p:spPr bwMode="auto">
            <a:xfrm>
              <a:off x="650875" y="350838"/>
              <a:ext cx="0" cy="1984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36"/>
            <p:cNvSpPr>
              <a:spLocks noChangeShapeType="1"/>
            </p:cNvSpPr>
            <p:nvPr/>
          </p:nvSpPr>
          <p:spPr bwMode="auto">
            <a:xfrm>
              <a:off x="890588"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37"/>
            <p:cNvSpPr>
              <a:spLocks noChangeShapeType="1"/>
            </p:cNvSpPr>
            <p:nvPr/>
          </p:nvSpPr>
          <p:spPr bwMode="auto">
            <a:xfrm>
              <a:off x="1130300"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38"/>
            <p:cNvSpPr>
              <a:spLocks noChangeShapeType="1"/>
            </p:cNvSpPr>
            <p:nvPr/>
          </p:nvSpPr>
          <p:spPr bwMode="auto">
            <a:xfrm>
              <a:off x="1370013"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39"/>
            <p:cNvSpPr>
              <a:spLocks noChangeShapeType="1"/>
            </p:cNvSpPr>
            <p:nvPr/>
          </p:nvSpPr>
          <p:spPr bwMode="auto">
            <a:xfrm>
              <a:off x="1611313"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40"/>
            <p:cNvSpPr>
              <a:spLocks noChangeShapeType="1"/>
            </p:cNvSpPr>
            <p:nvPr/>
          </p:nvSpPr>
          <p:spPr bwMode="auto">
            <a:xfrm>
              <a:off x="1851025"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41"/>
            <p:cNvSpPr>
              <a:spLocks noChangeShapeType="1"/>
            </p:cNvSpPr>
            <p:nvPr/>
          </p:nvSpPr>
          <p:spPr bwMode="auto">
            <a:xfrm>
              <a:off x="2089150"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42"/>
            <p:cNvSpPr>
              <a:spLocks noChangeShapeType="1"/>
            </p:cNvSpPr>
            <p:nvPr/>
          </p:nvSpPr>
          <p:spPr bwMode="auto">
            <a:xfrm>
              <a:off x="2328863"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43"/>
            <p:cNvSpPr>
              <a:spLocks noChangeShapeType="1"/>
            </p:cNvSpPr>
            <p:nvPr/>
          </p:nvSpPr>
          <p:spPr bwMode="auto">
            <a:xfrm>
              <a:off x="2570163" y="350838"/>
              <a:ext cx="0" cy="1984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44"/>
            <p:cNvSpPr>
              <a:spLocks noChangeShapeType="1"/>
            </p:cNvSpPr>
            <p:nvPr/>
          </p:nvSpPr>
          <p:spPr bwMode="auto">
            <a:xfrm>
              <a:off x="2809875"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45"/>
            <p:cNvSpPr>
              <a:spLocks noChangeShapeType="1"/>
            </p:cNvSpPr>
            <p:nvPr/>
          </p:nvSpPr>
          <p:spPr bwMode="auto">
            <a:xfrm>
              <a:off x="3049588"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46"/>
            <p:cNvSpPr>
              <a:spLocks noChangeShapeType="1"/>
            </p:cNvSpPr>
            <p:nvPr/>
          </p:nvSpPr>
          <p:spPr bwMode="auto">
            <a:xfrm>
              <a:off x="3289300"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47"/>
            <p:cNvSpPr>
              <a:spLocks noChangeShapeType="1"/>
            </p:cNvSpPr>
            <p:nvPr/>
          </p:nvSpPr>
          <p:spPr bwMode="auto">
            <a:xfrm>
              <a:off x="3530600"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48"/>
            <p:cNvSpPr>
              <a:spLocks noChangeShapeType="1"/>
            </p:cNvSpPr>
            <p:nvPr/>
          </p:nvSpPr>
          <p:spPr bwMode="auto">
            <a:xfrm>
              <a:off x="3770313"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49"/>
            <p:cNvSpPr>
              <a:spLocks noChangeShapeType="1"/>
            </p:cNvSpPr>
            <p:nvPr/>
          </p:nvSpPr>
          <p:spPr bwMode="auto">
            <a:xfrm>
              <a:off x="4008438"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50"/>
            <p:cNvSpPr>
              <a:spLocks noChangeShapeType="1"/>
            </p:cNvSpPr>
            <p:nvPr/>
          </p:nvSpPr>
          <p:spPr bwMode="auto">
            <a:xfrm>
              <a:off x="4248150"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51"/>
            <p:cNvSpPr>
              <a:spLocks noChangeShapeType="1"/>
            </p:cNvSpPr>
            <p:nvPr/>
          </p:nvSpPr>
          <p:spPr bwMode="auto">
            <a:xfrm>
              <a:off x="4487863" y="350838"/>
              <a:ext cx="0" cy="1984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52"/>
            <p:cNvSpPr>
              <a:spLocks noChangeShapeType="1"/>
            </p:cNvSpPr>
            <p:nvPr/>
          </p:nvSpPr>
          <p:spPr bwMode="auto">
            <a:xfrm>
              <a:off x="4729163"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53"/>
            <p:cNvSpPr>
              <a:spLocks noChangeShapeType="1"/>
            </p:cNvSpPr>
            <p:nvPr/>
          </p:nvSpPr>
          <p:spPr bwMode="auto">
            <a:xfrm>
              <a:off x="4968875"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54"/>
            <p:cNvSpPr>
              <a:spLocks noChangeShapeType="1"/>
            </p:cNvSpPr>
            <p:nvPr/>
          </p:nvSpPr>
          <p:spPr bwMode="auto">
            <a:xfrm>
              <a:off x="5208588"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55"/>
            <p:cNvSpPr>
              <a:spLocks noChangeShapeType="1"/>
            </p:cNvSpPr>
            <p:nvPr/>
          </p:nvSpPr>
          <p:spPr bwMode="auto">
            <a:xfrm>
              <a:off x="5448300"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56"/>
            <p:cNvSpPr>
              <a:spLocks noChangeShapeType="1"/>
            </p:cNvSpPr>
            <p:nvPr/>
          </p:nvSpPr>
          <p:spPr bwMode="auto">
            <a:xfrm>
              <a:off x="5689600"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57"/>
            <p:cNvSpPr>
              <a:spLocks noChangeShapeType="1"/>
            </p:cNvSpPr>
            <p:nvPr/>
          </p:nvSpPr>
          <p:spPr bwMode="auto">
            <a:xfrm>
              <a:off x="5927725"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58"/>
            <p:cNvSpPr>
              <a:spLocks noChangeShapeType="1"/>
            </p:cNvSpPr>
            <p:nvPr/>
          </p:nvSpPr>
          <p:spPr bwMode="auto">
            <a:xfrm>
              <a:off x="6167438"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59"/>
            <p:cNvSpPr>
              <a:spLocks noChangeShapeType="1"/>
            </p:cNvSpPr>
            <p:nvPr/>
          </p:nvSpPr>
          <p:spPr bwMode="auto">
            <a:xfrm>
              <a:off x="6407150" y="350838"/>
              <a:ext cx="0" cy="1984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60"/>
            <p:cNvSpPr>
              <a:spLocks noChangeShapeType="1"/>
            </p:cNvSpPr>
            <p:nvPr/>
          </p:nvSpPr>
          <p:spPr bwMode="auto">
            <a:xfrm>
              <a:off x="6646863"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61"/>
            <p:cNvSpPr>
              <a:spLocks noChangeShapeType="1"/>
            </p:cNvSpPr>
            <p:nvPr/>
          </p:nvSpPr>
          <p:spPr bwMode="auto">
            <a:xfrm>
              <a:off x="6888163"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62"/>
            <p:cNvSpPr>
              <a:spLocks noChangeShapeType="1"/>
            </p:cNvSpPr>
            <p:nvPr/>
          </p:nvSpPr>
          <p:spPr bwMode="auto">
            <a:xfrm>
              <a:off x="7127875"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63"/>
            <p:cNvSpPr>
              <a:spLocks noChangeShapeType="1"/>
            </p:cNvSpPr>
            <p:nvPr/>
          </p:nvSpPr>
          <p:spPr bwMode="auto">
            <a:xfrm>
              <a:off x="7367588"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64"/>
            <p:cNvSpPr>
              <a:spLocks noChangeShapeType="1"/>
            </p:cNvSpPr>
            <p:nvPr/>
          </p:nvSpPr>
          <p:spPr bwMode="auto">
            <a:xfrm>
              <a:off x="7607300"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65"/>
            <p:cNvSpPr>
              <a:spLocks noChangeShapeType="1"/>
            </p:cNvSpPr>
            <p:nvPr/>
          </p:nvSpPr>
          <p:spPr bwMode="auto">
            <a:xfrm>
              <a:off x="8326438" y="300831"/>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66"/>
            <p:cNvSpPr>
              <a:spLocks noChangeShapeType="1"/>
            </p:cNvSpPr>
            <p:nvPr/>
          </p:nvSpPr>
          <p:spPr bwMode="auto">
            <a:xfrm>
              <a:off x="8086725" y="250825"/>
              <a:ext cx="0" cy="2984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67"/>
            <p:cNvSpPr>
              <a:spLocks noChangeShapeType="1"/>
            </p:cNvSpPr>
            <p:nvPr/>
          </p:nvSpPr>
          <p:spPr bwMode="auto">
            <a:xfrm>
              <a:off x="8326438" y="350838"/>
              <a:ext cx="0" cy="19843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Rectangle 72"/>
            <p:cNvSpPr>
              <a:spLocks noChangeArrowheads="1"/>
            </p:cNvSpPr>
            <p:nvPr/>
          </p:nvSpPr>
          <p:spPr bwMode="auto">
            <a:xfrm>
              <a:off x="4008438" y="2827338"/>
              <a:ext cx="3254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75000"/>
                </a:lnSpc>
                <a:spcBef>
                  <a:spcPct val="0"/>
                </a:spcBef>
                <a:buFontTx/>
                <a:buNone/>
              </a:pPr>
              <a:r>
                <a:rPr kumimoji="1" lang="en-US" altLang="zh-CN" sz="1600" b="1">
                  <a:solidFill>
                    <a:srgbClr val="333399"/>
                  </a:solidFill>
                  <a:latin typeface="Arial" panose="020B0604020202020204" pitchFamily="34" charset="0"/>
                  <a:ea typeface="黑体" panose="02010609060101010101" pitchFamily="49" charset="-122"/>
                </a:rPr>
                <a:t>S</a:t>
              </a:r>
            </a:p>
            <a:p>
              <a:pPr>
                <a:lnSpc>
                  <a:spcPct val="75000"/>
                </a:lnSpc>
                <a:spcBef>
                  <a:spcPct val="0"/>
                </a:spcBef>
                <a:buFontTx/>
                <a:buNone/>
              </a:pPr>
              <a:r>
                <a:rPr kumimoji="1" lang="en-US" altLang="zh-CN" sz="1600" b="1">
                  <a:solidFill>
                    <a:srgbClr val="333399"/>
                  </a:solidFill>
                  <a:latin typeface="Arial" panose="020B0604020202020204" pitchFamily="34" charset="0"/>
                  <a:ea typeface="黑体" panose="02010609060101010101" pitchFamily="49" charset="-122"/>
                </a:rPr>
                <a:t>Y</a:t>
              </a:r>
            </a:p>
            <a:p>
              <a:pPr>
                <a:lnSpc>
                  <a:spcPct val="75000"/>
                </a:lnSpc>
                <a:spcBef>
                  <a:spcPct val="0"/>
                </a:spcBef>
                <a:buFontTx/>
                <a:buNone/>
              </a:pPr>
              <a:r>
                <a:rPr kumimoji="1" lang="en-US" altLang="zh-CN" sz="1600" b="1">
                  <a:solidFill>
                    <a:srgbClr val="333399"/>
                  </a:solidFill>
                  <a:latin typeface="Arial" panose="020B0604020202020204" pitchFamily="34" charset="0"/>
                  <a:ea typeface="黑体" panose="02010609060101010101" pitchFamily="49" charset="-122"/>
                </a:rPr>
                <a:t>N</a:t>
              </a:r>
            </a:p>
          </p:txBody>
        </p:sp>
        <p:sp>
          <p:nvSpPr>
            <p:cNvPr id="80" name="Rectangle 73"/>
            <p:cNvSpPr>
              <a:spLocks noChangeArrowheads="1"/>
            </p:cNvSpPr>
            <p:nvPr/>
          </p:nvSpPr>
          <p:spPr bwMode="auto">
            <a:xfrm>
              <a:off x="3770313"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75000"/>
                </a:lnSpc>
                <a:spcBef>
                  <a:spcPct val="0"/>
                </a:spcBef>
                <a:buFontTx/>
                <a:buNone/>
              </a:pPr>
              <a:r>
                <a:rPr kumimoji="1" lang="en-US" altLang="zh-CN" sz="1600" b="1" dirty="0">
                  <a:solidFill>
                    <a:srgbClr val="333399"/>
                  </a:solidFill>
                  <a:latin typeface="Arial" panose="020B0604020202020204" pitchFamily="34" charset="0"/>
                  <a:ea typeface="黑体" panose="02010609060101010101" pitchFamily="49" charset="-122"/>
                </a:rPr>
                <a:t>R</a:t>
              </a:r>
            </a:p>
            <a:p>
              <a:pPr>
                <a:lnSpc>
                  <a:spcPct val="75000"/>
                </a:lnSpc>
                <a:spcBef>
                  <a:spcPct val="0"/>
                </a:spcBef>
                <a:buFontTx/>
                <a:buNone/>
              </a:pPr>
              <a:r>
                <a:rPr kumimoji="1" lang="en-US" altLang="zh-CN" sz="1600" b="1" dirty="0">
                  <a:solidFill>
                    <a:srgbClr val="333399"/>
                  </a:solidFill>
                  <a:latin typeface="Arial" panose="020B0604020202020204" pitchFamily="34" charset="0"/>
                  <a:ea typeface="黑体" panose="02010609060101010101" pitchFamily="49" charset="-122"/>
                </a:rPr>
                <a:t>S</a:t>
              </a:r>
            </a:p>
            <a:p>
              <a:pPr>
                <a:lnSpc>
                  <a:spcPct val="75000"/>
                </a:lnSpc>
                <a:spcBef>
                  <a:spcPct val="0"/>
                </a:spcBef>
                <a:buFontTx/>
                <a:buNone/>
              </a:pPr>
              <a:r>
                <a:rPr kumimoji="1" lang="en-US" altLang="zh-CN" sz="1600" b="1" dirty="0">
                  <a:solidFill>
                    <a:srgbClr val="333399"/>
                  </a:solidFill>
                  <a:latin typeface="Arial" panose="020B0604020202020204" pitchFamily="34" charset="0"/>
                  <a:ea typeface="黑体" panose="02010609060101010101" pitchFamily="49" charset="-122"/>
                </a:rPr>
                <a:t>T</a:t>
              </a:r>
            </a:p>
          </p:txBody>
        </p:sp>
        <p:sp>
          <p:nvSpPr>
            <p:cNvPr id="81" name="Rectangle 74"/>
            <p:cNvSpPr>
              <a:spLocks noChangeArrowheads="1"/>
            </p:cNvSpPr>
            <p:nvPr/>
          </p:nvSpPr>
          <p:spPr bwMode="auto">
            <a:xfrm>
              <a:off x="3513138" y="2827338"/>
              <a:ext cx="3286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75000"/>
                </a:lnSpc>
                <a:spcBef>
                  <a:spcPct val="0"/>
                </a:spcBef>
                <a:buFontTx/>
                <a:buNone/>
              </a:pPr>
              <a:r>
                <a:rPr kumimoji="1" lang="en-US" altLang="zh-CN" sz="1600" b="1">
                  <a:solidFill>
                    <a:srgbClr val="333399"/>
                  </a:solidFill>
                  <a:latin typeface="Arial" panose="020B0604020202020204" pitchFamily="34" charset="0"/>
                  <a:ea typeface="黑体" panose="02010609060101010101" pitchFamily="49" charset="-122"/>
                </a:rPr>
                <a:t>P</a:t>
              </a:r>
            </a:p>
            <a:p>
              <a:pPr>
                <a:lnSpc>
                  <a:spcPct val="75000"/>
                </a:lnSpc>
                <a:spcBef>
                  <a:spcPct val="0"/>
                </a:spcBef>
                <a:buFontTx/>
                <a:buNone/>
              </a:pPr>
              <a:r>
                <a:rPr kumimoji="1" lang="en-US" altLang="zh-CN" sz="1600" b="1">
                  <a:solidFill>
                    <a:srgbClr val="333399"/>
                  </a:solidFill>
                  <a:latin typeface="Arial" panose="020B0604020202020204" pitchFamily="34" charset="0"/>
                  <a:ea typeface="黑体" panose="02010609060101010101" pitchFamily="49" charset="-122"/>
                </a:rPr>
                <a:t>S</a:t>
              </a:r>
            </a:p>
            <a:p>
              <a:pPr>
                <a:lnSpc>
                  <a:spcPct val="75000"/>
                </a:lnSpc>
                <a:spcBef>
                  <a:spcPct val="0"/>
                </a:spcBef>
                <a:buFontTx/>
                <a:buNone/>
              </a:pPr>
              <a:r>
                <a:rPr kumimoji="1" lang="en-US" altLang="zh-CN" sz="1600" b="1">
                  <a:solidFill>
                    <a:srgbClr val="333399"/>
                  </a:solidFill>
                  <a:latin typeface="Arial" panose="020B0604020202020204" pitchFamily="34" charset="0"/>
                  <a:ea typeface="黑体" panose="02010609060101010101" pitchFamily="49" charset="-122"/>
                </a:rPr>
                <a:t>H</a:t>
              </a:r>
            </a:p>
          </p:txBody>
        </p:sp>
        <p:sp>
          <p:nvSpPr>
            <p:cNvPr id="82" name="Rectangle 75"/>
            <p:cNvSpPr>
              <a:spLocks noChangeArrowheads="1"/>
            </p:cNvSpPr>
            <p:nvPr/>
          </p:nvSpPr>
          <p:spPr bwMode="auto">
            <a:xfrm>
              <a:off x="3273425"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75000"/>
                </a:lnSpc>
                <a:spcBef>
                  <a:spcPct val="0"/>
                </a:spcBef>
                <a:buFontTx/>
                <a:buNone/>
              </a:pPr>
              <a:r>
                <a:rPr kumimoji="1" lang="en-US" altLang="zh-CN" sz="1600" b="1">
                  <a:solidFill>
                    <a:srgbClr val="333399"/>
                  </a:solidFill>
                  <a:latin typeface="Arial" panose="020B0604020202020204" pitchFamily="34" charset="0"/>
                  <a:ea typeface="黑体" panose="02010609060101010101" pitchFamily="49" charset="-122"/>
                </a:rPr>
                <a:t>A</a:t>
              </a:r>
            </a:p>
            <a:p>
              <a:pPr>
                <a:lnSpc>
                  <a:spcPct val="75000"/>
                </a:lnSpc>
                <a:spcBef>
                  <a:spcPct val="0"/>
                </a:spcBef>
                <a:buFontTx/>
                <a:buNone/>
              </a:pPr>
              <a:r>
                <a:rPr kumimoji="1" lang="en-US" altLang="zh-CN" sz="1600" b="1">
                  <a:solidFill>
                    <a:srgbClr val="333399"/>
                  </a:solidFill>
                  <a:latin typeface="Arial" panose="020B0604020202020204" pitchFamily="34" charset="0"/>
                  <a:ea typeface="黑体" panose="02010609060101010101" pitchFamily="49" charset="-122"/>
                </a:rPr>
                <a:t>C</a:t>
              </a:r>
            </a:p>
            <a:p>
              <a:pPr>
                <a:lnSpc>
                  <a:spcPct val="75000"/>
                </a:lnSpc>
                <a:spcBef>
                  <a:spcPct val="0"/>
                </a:spcBef>
                <a:buFontTx/>
                <a:buNone/>
              </a:pPr>
              <a:r>
                <a:rPr kumimoji="1" lang="en-US" altLang="zh-CN" sz="1600" b="1">
                  <a:solidFill>
                    <a:srgbClr val="333399"/>
                  </a:solidFill>
                  <a:latin typeface="Arial" panose="020B0604020202020204" pitchFamily="34" charset="0"/>
                  <a:ea typeface="黑体" panose="02010609060101010101" pitchFamily="49" charset="-122"/>
                </a:rPr>
                <a:t>K</a:t>
              </a:r>
            </a:p>
          </p:txBody>
        </p:sp>
        <p:sp>
          <p:nvSpPr>
            <p:cNvPr id="83" name="Rectangle 76"/>
            <p:cNvSpPr>
              <a:spLocks noChangeArrowheads="1"/>
            </p:cNvSpPr>
            <p:nvPr/>
          </p:nvSpPr>
          <p:spPr bwMode="auto">
            <a:xfrm>
              <a:off x="3011488" y="2827338"/>
              <a:ext cx="3397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75000"/>
                </a:lnSpc>
                <a:spcBef>
                  <a:spcPct val="0"/>
                </a:spcBef>
                <a:buFontTx/>
                <a:buNone/>
              </a:pPr>
              <a:r>
                <a:rPr kumimoji="1" lang="en-US" altLang="zh-CN" sz="1600" b="1" dirty="0">
                  <a:solidFill>
                    <a:srgbClr val="333399"/>
                  </a:solidFill>
                  <a:latin typeface="Arial" panose="020B0604020202020204" pitchFamily="34" charset="0"/>
                  <a:ea typeface="黑体" panose="02010609060101010101" pitchFamily="49" charset="-122"/>
                </a:rPr>
                <a:t>U</a:t>
              </a:r>
            </a:p>
            <a:p>
              <a:pPr>
                <a:lnSpc>
                  <a:spcPct val="75000"/>
                </a:lnSpc>
                <a:spcBef>
                  <a:spcPct val="0"/>
                </a:spcBef>
                <a:buFontTx/>
                <a:buNone/>
              </a:pPr>
              <a:r>
                <a:rPr kumimoji="1" lang="en-US" altLang="zh-CN" sz="1600" b="1" dirty="0">
                  <a:solidFill>
                    <a:srgbClr val="333399"/>
                  </a:solidFill>
                  <a:latin typeface="Arial" panose="020B0604020202020204" pitchFamily="34" charset="0"/>
                  <a:ea typeface="黑体" panose="02010609060101010101" pitchFamily="49" charset="-122"/>
                </a:rPr>
                <a:t>R</a:t>
              </a:r>
            </a:p>
            <a:p>
              <a:pPr>
                <a:lnSpc>
                  <a:spcPct val="75000"/>
                </a:lnSpc>
                <a:spcBef>
                  <a:spcPct val="0"/>
                </a:spcBef>
                <a:buFontTx/>
                <a:buNone/>
              </a:pPr>
              <a:r>
                <a:rPr kumimoji="1" lang="en-US" altLang="zh-CN" sz="1600" b="1" dirty="0">
                  <a:solidFill>
                    <a:srgbClr val="333399"/>
                  </a:solidFill>
                  <a:latin typeface="Arial" panose="020B0604020202020204" pitchFamily="34" charset="0"/>
                  <a:ea typeface="黑体" panose="02010609060101010101" pitchFamily="49" charset="-122"/>
                </a:rPr>
                <a:t>G</a:t>
              </a:r>
            </a:p>
          </p:txBody>
        </p:sp>
        <p:sp>
          <p:nvSpPr>
            <p:cNvPr id="84" name="Rectangle 77"/>
            <p:cNvSpPr>
              <a:spLocks noChangeArrowheads="1"/>
            </p:cNvSpPr>
            <p:nvPr/>
          </p:nvSpPr>
          <p:spPr bwMode="auto">
            <a:xfrm>
              <a:off x="588963" y="249383"/>
              <a:ext cx="8131175" cy="3937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位 </a:t>
              </a:r>
              <a:r>
                <a:rPr kumimoji="1" lang="en-US" altLang="zh-CN" sz="2000">
                  <a:solidFill>
                    <a:srgbClr val="333399"/>
                  </a:solidFill>
                  <a:latin typeface="Arial" panose="020B0604020202020204" pitchFamily="34" charset="0"/>
                  <a:ea typeface="黑体" panose="02010609060101010101" pitchFamily="49" charset="-122"/>
                </a:rPr>
                <a:t>0                         8                        16                        24                    31</a:t>
              </a:r>
            </a:p>
          </p:txBody>
        </p:sp>
        <p:sp>
          <p:nvSpPr>
            <p:cNvPr id="85" name="Line 78"/>
            <p:cNvSpPr>
              <a:spLocks noChangeShapeType="1"/>
            </p:cNvSpPr>
            <p:nvPr/>
          </p:nvSpPr>
          <p:spPr bwMode="auto">
            <a:xfrm flipH="1">
              <a:off x="6405563" y="4203700"/>
              <a:ext cx="3175" cy="642938"/>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Rectangle 79"/>
            <p:cNvSpPr>
              <a:spLocks noChangeArrowheads="1"/>
            </p:cNvSpPr>
            <p:nvPr/>
          </p:nvSpPr>
          <p:spPr bwMode="auto">
            <a:xfrm>
              <a:off x="6918325" y="4270375"/>
              <a:ext cx="1254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kumimoji="1" lang="zh-CN" altLang="en-US" sz="2000">
                  <a:solidFill>
                    <a:srgbClr val="333399"/>
                  </a:solidFill>
                  <a:latin typeface="Arial" panose="020B0604020202020204" pitchFamily="34" charset="0"/>
                  <a:ea typeface="黑体" panose="02010609060101010101" pitchFamily="49" charset="-122"/>
                </a:rPr>
                <a:t>填    充</a:t>
              </a:r>
            </a:p>
          </p:txBody>
        </p:sp>
        <p:sp>
          <p:nvSpPr>
            <p:cNvPr id="87" name="Line 82"/>
            <p:cNvSpPr>
              <a:spLocks noChangeShapeType="1"/>
            </p:cNvSpPr>
            <p:nvPr/>
          </p:nvSpPr>
          <p:spPr bwMode="auto">
            <a:xfrm>
              <a:off x="58738" y="720725"/>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Line 83"/>
            <p:cNvSpPr>
              <a:spLocks noChangeShapeType="1"/>
            </p:cNvSpPr>
            <p:nvPr/>
          </p:nvSpPr>
          <p:spPr bwMode="auto">
            <a:xfrm>
              <a:off x="73025" y="4821238"/>
              <a:ext cx="5302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 name="Rectangle 76"/>
            <p:cNvSpPr>
              <a:spLocks noChangeArrowheads="1"/>
            </p:cNvSpPr>
            <p:nvPr/>
          </p:nvSpPr>
          <p:spPr bwMode="auto">
            <a:xfrm>
              <a:off x="2763839" y="2821619"/>
              <a:ext cx="343044" cy="643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nSpc>
                  <a:spcPct val="75000"/>
                </a:lnSpc>
                <a:spcBef>
                  <a:spcPct val="0"/>
                </a:spcBef>
                <a:buFontTx/>
                <a:buNone/>
              </a:pPr>
              <a:r>
                <a:rPr kumimoji="1" lang="en-US" altLang="zh-CN" sz="1600" b="1" dirty="0">
                  <a:solidFill>
                    <a:srgbClr val="333399"/>
                  </a:solidFill>
                  <a:latin typeface="Arial" panose="020B0604020202020204" pitchFamily="34" charset="0"/>
                  <a:ea typeface="黑体" panose="02010609060101010101" pitchFamily="49" charset="-122"/>
                </a:rPr>
                <a:t>E</a:t>
              </a:r>
            </a:p>
            <a:p>
              <a:pPr>
                <a:lnSpc>
                  <a:spcPct val="75000"/>
                </a:lnSpc>
                <a:spcBef>
                  <a:spcPct val="0"/>
                </a:spcBef>
                <a:buFontTx/>
                <a:buNone/>
              </a:pPr>
              <a:r>
                <a:rPr kumimoji="1" lang="en-US" altLang="zh-CN" sz="1600" b="1" dirty="0">
                  <a:solidFill>
                    <a:srgbClr val="333399"/>
                  </a:solidFill>
                  <a:latin typeface="Arial" panose="020B0604020202020204" pitchFamily="34" charset="0"/>
                  <a:ea typeface="黑体" panose="02010609060101010101" pitchFamily="49" charset="-122"/>
                </a:rPr>
                <a:t>C</a:t>
              </a:r>
            </a:p>
            <a:p>
              <a:pPr>
                <a:lnSpc>
                  <a:spcPct val="75000"/>
                </a:lnSpc>
                <a:spcBef>
                  <a:spcPct val="0"/>
                </a:spcBef>
                <a:buFontTx/>
                <a:buNone/>
              </a:pPr>
              <a:r>
                <a:rPr kumimoji="1" lang="en-US" altLang="zh-CN" sz="1600" b="1" dirty="0">
                  <a:solidFill>
                    <a:srgbClr val="333399"/>
                  </a:solidFill>
                  <a:latin typeface="Arial" panose="020B0604020202020204" pitchFamily="34" charset="0"/>
                  <a:ea typeface="黑体" panose="02010609060101010101" pitchFamily="49" charset="-122"/>
                </a:rPr>
                <a:t>E</a:t>
              </a:r>
            </a:p>
          </p:txBody>
        </p:sp>
        <p:sp>
          <p:nvSpPr>
            <p:cNvPr id="104" name="Line 27"/>
            <p:cNvSpPr>
              <a:spLocks noChangeShapeType="1"/>
            </p:cNvSpPr>
            <p:nvPr/>
          </p:nvSpPr>
          <p:spPr bwMode="auto">
            <a:xfrm>
              <a:off x="2809875" y="2804802"/>
              <a:ext cx="0" cy="6921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 name="Line 27"/>
            <p:cNvSpPr>
              <a:spLocks noChangeShapeType="1"/>
            </p:cNvSpPr>
            <p:nvPr/>
          </p:nvSpPr>
          <p:spPr bwMode="auto">
            <a:xfrm>
              <a:off x="2573496" y="2796380"/>
              <a:ext cx="0" cy="69215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 name="Rectangle 76"/>
            <p:cNvSpPr>
              <a:spLocks noChangeArrowheads="1"/>
            </p:cNvSpPr>
            <p:nvPr/>
          </p:nvSpPr>
          <p:spPr bwMode="auto">
            <a:xfrm>
              <a:off x="2510157" y="2827970"/>
              <a:ext cx="376707" cy="643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603050405020304" pitchFamily="18" charset="0"/>
                </a:defRPr>
              </a:lvl1pPr>
              <a:lvl2pPr marL="742950" indent="-285750" defTabSz="762000">
                <a:spcBef>
                  <a:spcPct val="20000"/>
                </a:spcBef>
                <a:buChar char="–"/>
                <a:defRPr sz="2400">
                  <a:solidFill>
                    <a:schemeClr val="tx1"/>
                  </a:solidFill>
                  <a:latin typeface="Times New Roman" panose="02020603050405020304" pitchFamily="18" charset="0"/>
                </a:defRPr>
              </a:lvl2pPr>
              <a:lvl3pPr marL="1143000" indent="-228600" defTabSz="762000">
                <a:spcBef>
                  <a:spcPct val="20000"/>
                </a:spcBef>
                <a:buChar char="•"/>
                <a:defRPr sz="2000">
                  <a:solidFill>
                    <a:schemeClr val="tx1"/>
                  </a:solidFill>
                  <a:latin typeface="Times New Roman" panose="02020603050405020304" pitchFamily="18" charset="0"/>
                </a:defRPr>
              </a:lvl3pPr>
              <a:lvl4pPr marL="1600200" indent="-228600" defTabSz="762000">
                <a:spcBef>
                  <a:spcPct val="20000"/>
                </a:spcBef>
                <a:buChar char="–"/>
                <a:defRPr sz="2000">
                  <a:solidFill>
                    <a:schemeClr val="tx1"/>
                  </a:solidFill>
                  <a:latin typeface="Times New Roman" panose="02020603050405020304" pitchFamily="18" charset="0"/>
                </a:defRPr>
              </a:lvl4pPr>
              <a:lvl5pPr marL="2057400" indent="-228600" defTabSz="762000">
                <a:spcBef>
                  <a:spcPct val="20000"/>
                </a:spcBef>
                <a:buChar char="•"/>
                <a:defRPr sz="1600">
                  <a:solidFill>
                    <a:schemeClr val="tx1"/>
                  </a:solidFill>
                  <a:latin typeface="Times New Roman" panose="0202060305040502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lnSpc>
                  <a:spcPct val="75000"/>
                </a:lnSpc>
                <a:spcBef>
                  <a:spcPct val="0"/>
                </a:spcBef>
                <a:buFontTx/>
                <a:buNone/>
              </a:pPr>
              <a:r>
                <a:rPr kumimoji="1" lang="en-US" altLang="zh-CN" sz="1600" b="1" dirty="0">
                  <a:solidFill>
                    <a:srgbClr val="333399"/>
                  </a:solidFill>
                  <a:latin typeface="Arial" panose="020B0604020202020204" pitchFamily="34" charset="0"/>
                  <a:ea typeface="黑体" panose="02010609060101010101" pitchFamily="49" charset="-122"/>
                </a:rPr>
                <a:t>C</a:t>
              </a:r>
            </a:p>
            <a:p>
              <a:pPr algn="ctr">
                <a:lnSpc>
                  <a:spcPct val="75000"/>
                </a:lnSpc>
                <a:spcBef>
                  <a:spcPct val="0"/>
                </a:spcBef>
                <a:buFontTx/>
                <a:buNone/>
              </a:pPr>
              <a:r>
                <a:rPr kumimoji="1" lang="en-US" altLang="zh-CN" sz="1600" b="1" dirty="0">
                  <a:solidFill>
                    <a:srgbClr val="333399"/>
                  </a:solidFill>
                  <a:latin typeface="Arial" panose="020B0604020202020204" pitchFamily="34" charset="0"/>
                  <a:ea typeface="黑体" panose="02010609060101010101" pitchFamily="49" charset="-122"/>
                </a:rPr>
                <a:t>W</a:t>
              </a:r>
            </a:p>
            <a:p>
              <a:pPr algn="ctr">
                <a:lnSpc>
                  <a:spcPct val="75000"/>
                </a:lnSpc>
                <a:spcBef>
                  <a:spcPct val="0"/>
                </a:spcBef>
                <a:buFontTx/>
                <a:buNone/>
              </a:pPr>
              <a:r>
                <a:rPr kumimoji="1" lang="en-US" altLang="zh-CN" sz="1600" b="1" dirty="0">
                  <a:solidFill>
                    <a:srgbClr val="333399"/>
                  </a:solidFill>
                  <a:latin typeface="Arial" panose="020B0604020202020204" pitchFamily="34" charset="0"/>
                  <a:ea typeface="黑体" panose="02010609060101010101" pitchFamily="49" charset="-122"/>
                </a:rPr>
                <a:t>R</a:t>
              </a:r>
            </a:p>
          </p:txBody>
        </p:sp>
      </p:grpSp>
    </p:spTree>
    <p:extLst>
      <p:ext uri="{BB962C8B-B14F-4D97-AF65-F5344CB8AC3E}">
        <p14:creationId xmlns:p14="http://schemas.microsoft.com/office/powerpoint/2010/main" val="22837168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9" grpId="0" animBg="1"/>
      <p:bldP spid="1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4" name="矩形 3"/>
          <p:cNvSpPr/>
          <p:nvPr/>
        </p:nvSpPr>
        <p:spPr>
          <a:xfrm>
            <a:off x="260728" y="555120"/>
            <a:ext cx="11593220" cy="5909310"/>
          </a:xfrm>
          <a:prstGeom prst="rect">
            <a:avLst/>
          </a:prstGeom>
        </p:spPr>
        <p:txBody>
          <a:bodyPr wrap="square">
            <a:spAutoFit/>
          </a:bodyPr>
          <a:lstStyle/>
          <a:p>
            <a:r>
              <a:rPr lang="en-US" altLang="zh-CN" dirty="0" smtClean="0"/>
              <a:t>1</a:t>
            </a:r>
            <a:r>
              <a:rPr lang="zh-CN" altLang="en-US" dirty="0" smtClean="0"/>
              <a:t>、</a:t>
            </a:r>
            <a:r>
              <a:rPr lang="zh-CN" altLang="zh-CN" dirty="0" smtClean="0"/>
              <a:t>能为</a:t>
            </a:r>
            <a:r>
              <a:rPr lang="zh-CN" altLang="zh-CN" dirty="0"/>
              <a:t>计算机网络通信提供加密防护服务的协议是</a:t>
            </a:r>
            <a:r>
              <a:rPr lang="en-US" altLang="zh-CN" dirty="0"/>
              <a:t>(  </a:t>
            </a:r>
            <a:r>
              <a:rPr lang="en-US" altLang="zh-CN" dirty="0" smtClean="0"/>
              <a:t>  </a:t>
            </a:r>
            <a:r>
              <a:rPr lang="en-US" altLang="zh-CN" dirty="0"/>
              <a:t>)</a:t>
            </a:r>
            <a:r>
              <a:rPr lang="zh-CN" altLang="zh-CN" dirty="0"/>
              <a:t>。</a:t>
            </a:r>
          </a:p>
          <a:p>
            <a:r>
              <a:rPr lang="en-US" altLang="zh-CN" dirty="0"/>
              <a:t>A</a:t>
            </a:r>
            <a:r>
              <a:rPr lang="zh-CN" altLang="zh-CN" dirty="0"/>
              <a:t>、</a:t>
            </a:r>
            <a:r>
              <a:rPr lang="en-US" altLang="zh-CN" dirty="0"/>
              <a:t>ARP	  B</a:t>
            </a:r>
            <a:r>
              <a:rPr lang="zh-CN" altLang="zh-CN" dirty="0"/>
              <a:t>、</a:t>
            </a:r>
            <a:r>
              <a:rPr lang="en-US" altLang="zh-CN" dirty="0"/>
              <a:t>SSL    C</a:t>
            </a:r>
            <a:r>
              <a:rPr lang="zh-CN" altLang="zh-CN" dirty="0"/>
              <a:t>、</a:t>
            </a:r>
            <a:r>
              <a:rPr lang="en-US" altLang="zh-CN" dirty="0"/>
              <a:t>SMTP     D</a:t>
            </a:r>
            <a:r>
              <a:rPr lang="zh-CN" altLang="zh-CN" dirty="0"/>
              <a:t>、</a:t>
            </a:r>
            <a:r>
              <a:rPr lang="en-US" altLang="zh-CN" dirty="0" smtClean="0"/>
              <a:t>PPP</a:t>
            </a:r>
            <a:r>
              <a:rPr lang="en-US" altLang="zh-CN" dirty="0"/>
              <a:t> </a:t>
            </a:r>
            <a:endParaRPr lang="zh-CN" altLang="zh-CN" dirty="0"/>
          </a:p>
          <a:p>
            <a:r>
              <a:rPr lang="en-US" altLang="zh-CN" dirty="0" smtClean="0"/>
              <a:t>2</a:t>
            </a:r>
            <a:r>
              <a:rPr lang="zh-CN" altLang="en-US" dirty="0" smtClean="0"/>
              <a:t>、</a:t>
            </a:r>
            <a:r>
              <a:rPr lang="zh-CN" altLang="zh-CN" dirty="0" smtClean="0"/>
              <a:t>运输层</a:t>
            </a:r>
            <a:r>
              <a:rPr lang="zh-CN" altLang="zh-CN" dirty="0"/>
              <a:t>协议在端系统和路由器中都可以实现。</a:t>
            </a:r>
            <a:r>
              <a:rPr lang="en-US" altLang="zh-CN" dirty="0"/>
              <a:t>(  </a:t>
            </a:r>
            <a:r>
              <a:rPr lang="en-US" altLang="zh-CN" dirty="0" smtClean="0"/>
              <a:t>  )</a:t>
            </a:r>
          </a:p>
          <a:p>
            <a:pPr algn="just">
              <a:spcAft>
                <a:spcPts val="0"/>
              </a:spcAft>
            </a:pPr>
            <a:r>
              <a:rPr lang="en-US" altLang="zh-CN" dirty="0" smtClean="0"/>
              <a:t>3</a:t>
            </a:r>
            <a:r>
              <a:rPr lang="zh-CN" altLang="en-US" dirty="0" smtClean="0"/>
              <a:t>、</a:t>
            </a:r>
            <a:r>
              <a:rPr lang="en-US" altLang="zh-CN" kern="100" dirty="0">
                <a:latin typeface="+mn-ea"/>
                <a:cs typeface="Times New Roman" panose="02020603050405020304" pitchFamily="18" charset="0"/>
              </a:rPr>
              <a:t>UDP</a:t>
            </a:r>
            <a:r>
              <a:rPr lang="zh-CN" altLang="zh-CN" kern="100" dirty="0">
                <a:latin typeface="+mn-ea"/>
                <a:cs typeface="Times New Roman" panose="02020603050405020304" pitchFamily="18" charset="0"/>
              </a:rPr>
              <a:t>协议提供的服务是（</a:t>
            </a:r>
            <a:r>
              <a:rPr lang="en-US" altLang="zh-CN" kern="100" dirty="0">
                <a:latin typeface="+mn-ea"/>
                <a:cs typeface="Times New Roman" panose="02020603050405020304" pitchFamily="18" charset="0"/>
              </a:rPr>
              <a:t>        </a:t>
            </a:r>
            <a:r>
              <a:rPr lang="zh-CN" altLang="zh-CN" kern="100" dirty="0">
                <a:latin typeface="+mn-ea"/>
                <a:cs typeface="Times New Roman" panose="02020603050405020304" pitchFamily="18" charset="0"/>
              </a:rPr>
              <a:t>）</a:t>
            </a:r>
          </a:p>
          <a:p>
            <a:pPr algn="just">
              <a:spcAft>
                <a:spcPts val="0"/>
              </a:spcAft>
            </a:pPr>
            <a:r>
              <a:rPr lang="en-US" altLang="zh-CN" kern="100" dirty="0">
                <a:latin typeface="+mn-ea"/>
                <a:cs typeface="Times New Roman" panose="02020603050405020304" pitchFamily="18" charset="0"/>
              </a:rPr>
              <a:t>A</a:t>
            </a:r>
            <a:r>
              <a:rPr lang="zh-CN" altLang="zh-CN" kern="100" dirty="0">
                <a:latin typeface="+mn-ea"/>
                <a:cs typeface="Times New Roman" panose="02020603050405020304" pitchFamily="18" charset="0"/>
              </a:rPr>
              <a:t>、连接管理</a:t>
            </a:r>
            <a:r>
              <a:rPr lang="en-US" altLang="zh-CN" kern="100" dirty="0">
                <a:latin typeface="+mn-ea"/>
                <a:cs typeface="Times New Roman" panose="02020603050405020304" pitchFamily="18" charset="0"/>
              </a:rPr>
              <a:t>   B</a:t>
            </a:r>
            <a:r>
              <a:rPr lang="zh-CN" altLang="zh-CN" kern="100" dirty="0">
                <a:latin typeface="+mn-ea"/>
                <a:cs typeface="Times New Roman" panose="02020603050405020304" pitchFamily="18" charset="0"/>
              </a:rPr>
              <a:t>、可靠数据传输</a:t>
            </a:r>
            <a:r>
              <a:rPr lang="en-US" altLang="zh-CN" kern="100" dirty="0">
                <a:latin typeface="+mn-ea"/>
                <a:cs typeface="Times New Roman" panose="02020603050405020304" pitchFamily="18" charset="0"/>
              </a:rPr>
              <a:t>     C</a:t>
            </a:r>
            <a:r>
              <a:rPr lang="zh-CN" altLang="zh-CN" kern="100" dirty="0">
                <a:latin typeface="+mn-ea"/>
                <a:cs typeface="Times New Roman" panose="02020603050405020304" pitchFamily="18" charset="0"/>
              </a:rPr>
              <a:t>、拥塞控制</a:t>
            </a:r>
            <a:r>
              <a:rPr lang="en-US" altLang="zh-CN" kern="100" dirty="0">
                <a:latin typeface="+mn-ea"/>
                <a:cs typeface="Times New Roman" panose="02020603050405020304" pitchFamily="18" charset="0"/>
              </a:rPr>
              <a:t>     D</a:t>
            </a:r>
            <a:r>
              <a:rPr lang="zh-CN" altLang="zh-CN" kern="100" dirty="0">
                <a:latin typeface="+mn-ea"/>
                <a:cs typeface="Times New Roman" panose="02020603050405020304" pitchFamily="18" charset="0"/>
              </a:rPr>
              <a:t>、尽力而为</a:t>
            </a:r>
          </a:p>
          <a:p>
            <a:pPr algn="just">
              <a:spcAft>
                <a:spcPts val="0"/>
              </a:spcAft>
            </a:pPr>
            <a:r>
              <a:rPr lang="en-US" altLang="zh-CN" kern="100" dirty="0" smtClean="0">
                <a:latin typeface="+mn-ea"/>
                <a:cs typeface="Times New Roman" panose="02020603050405020304" pitchFamily="18" charset="0"/>
              </a:rPr>
              <a:t>4</a:t>
            </a:r>
            <a:r>
              <a:rPr lang="zh-CN" altLang="en-US" kern="100" dirty="0" smtClean="0">
                <a:latin typeface="+mn-ea"/>
                <a:cs typeface="Times New Roman" panose="02020603050405020304" pitchFamily="18" charset="0"/>
              </a:rPr>
              <a:t>、</a:t>
            </a:r>
            <a:r>
              <a:rPr lang="en-US" altLang="zh-CN" kern="100" dirty="0" smtClean="0">
                <a:latin typeface="+mn-ea"/>
                <a:cs typeface="Times New Roman" panose="02020603050405020304" pitchFamily="18" charset="0"/>
              </a:rPr>
              <a:t>UDP</a:t>
            </a:r>
            <a:r>
              <a:rPr lang="zh-CN" altLang="zh-CN" kern="100" dirty="0">
                <a:latin typeface="+mn-ea"/>
                <a:cs typeface="Times New Roman" panose="02020603050405020304" pitchFamily="18" charset="0"/>
              </a:rPr>
              <a:t>计算校验和时包含的数据包括（</a:t>
            </a:r>
            <a:r>
              <a:rPr lang="en-US" altLang="zh-CN" kern="100" dirty="0">
                <a:latin typeface="+mn-ea"/>
                <a:cs typeface="Times New Roman" panose="02020603050405020304" pitchFamily="18" charset="0"/>
              </a:rPr>
              <a:t>         </a:t>
            </a:r>
            <a:r>
              <a:rPr lang="zh-CN" altLang="zh-CN" kern="100" dirty="0">
                <a:latin typeface="+mn-ea"/>
                <a:cs typeface="Times New Roman" panose="02020603050405020304" pitchFamily="18" charset="0"/>
              </a:rPr>
              <a:t>）</a:t>
            </a:r>
          </a:p>
          <a:p>
            <a:pPr algn="just">
              <a:spcAft>
                <a:spcPts val="0"/>
              </a:spcAft>
            </a:pPr>
            <a:r>
              <a:rPr lang="en-US" altLang="zh-CN" kern="100" dirty="0">
                <a:latin typeface="+mn-ea"/>
                <a:cs typeface="Times New Roman" panose="02020603050405020304" pitchFamily="18" charset="0"/>
              </a:rPr>
              <a:t>A</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UDP</a:t>
            </a:r>
            <a:r>
              <a:rPr lang="zh-CN" altLang="zh-CN" kern="100" dirty="0">
                <a:latin typeface="+mn-ea"/>
                <a:cs typeface="Times New Roman" panose="02020603050405020304" pitchFamily="18" charset="0"/>
              </a:rPr>
              <a:t>数据</a:t>
            </a:r>
            <a:r>
              <a:rPr lang="en-US" altLang="zh-CN" kern="100" dirty="0">
                <a:latin typeface="+mn-ea"/>
                <a:cs typeface="Times New Roman" panose="02020603050405020304" pitchFamily="18" charset="0"/>
              </a:rPr>
              <a:t>  		B</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UDP</a:t>
            </a:r>
            <a:r>
              <a:rPr lang="zh-CN" altLang="zh-CN" kern="100" dirty="0">
                <a:latin typeface="+mn-ea"/>
                <a:cs typeface="Times New Roman" panose="02020603050405020304" pitchFamily="18" charset="0"/>
              </a:rPr>
              <a:t>首部和数据</a:t>
            </a:r>
            <a:r>
              <a:rPr lang="en-US" altLang="zh-CN" kern="100" dirty="0">
                <a:latin typeface="+mn-ea"/>
                <a:cs typeface="Times New Roman" panose="02020603050405020304" pitchFamily="18" charset="0"/>
              </a:rPr>
              <a:t>  </a:t>
            </a:r>
          </a:p>
          <a:p>
            <a:pPr algn="just">
              <a:spcAft>
                <a:spcPts val="0"/>
              </a:spcAft>
            </a:pPr>
            <a:r>
              <a:rPr lang="en-US" altLang="zh-CN" kern="100" dirty="0">
                <a:latin typeface="+mn-ea"/>
                <a:cs typeface="Times New Roman" panose="02020603050405020304" pitchFamily="18" charset="0"/>
              </a:rPr>
              <a:t>C</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UDP</a:t>
            </a:r>
            <a:r>
              <a:rPr lang="zh-CN" altLang="zh-CN" kern="100" dirty="0">
                <a:latin typeface="+mn-ea"/>
                <a:cs typeface="Times New Roman" panose="02020603050405020304" pitchFamily="18" charset="0"/>
              </a:rPr>
              <a:t>伪首部和数据</a:t>
            </a:r>
            <a:r>
              <a:rPr lang="en-US" altLang="zh-CN" kern="100" dirty="0">
                <a:latin typeface="+mn-ea"/>
                <a:cs typeface="Times New Roman" panose="02020603050405020304" pitchFamily="18" charset="0"/>
              </a:rPr>
              <a:t> 	D</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UDP</a:t>
            </a:r>
            <a:r>
              <a:rPr lang="zh-CN" altLang="zh-CN" kern="100" dirty="0">
                <a:latin typeface="+mn-ea"/>
                <a:cs typeface="Times New Roman" panose="02020603050405020304" pitchFamily="18" charset="0"/>
              </a:rPr>
              <a:t>伪首部、首部和</a:t>
            </a:r>
            <a:r>
              <a:rPr lang="zh-CN" altLang="zh-CN" kern="100" dirty="0" smtClean="0">
                <a:latin typeface="+mn-ea"/>
                <a:cs typeface="Times New Roman" panose="02020603050405020304" pitchFamily="18" charset="0"/>
              </a:rPr>
              <a:t>数据</a:t>
            </a:r>
            <a:endParaRPr lang="en-US" altLang="zh-CN" kern="100" dirty="0" smtClean="0">
              <a:latin typeface="+mn-ea"/>
              <a:cs typeface="Times New Roman" panose="02020603050405020304" pitchFamily="18" charset="0"/>
            </a:endParaRPr>
          </a:p>
          <a:p>
            <a:r>
              <a:rPr lang="en-US" altLang="zh-CN" dirty="0" smtClean="0"/>
              <a:t>5</a:t>
            </a:r>
            <a:r>
              <a:rPr lang="zh-CN" altLang="en-US" dirty="0" smtClean="0"/>
              <a:t>、</a:t>
            </a:r>
            <a:r>
              <a:rPr lang="zh-CN" altLang="zh-CN" dirty="0"/>
              <a:t>数据</a:t>
            </a:r>
            <a:r>
              <a:rPr lang="en-US" altLang="zh-CN" dirty="0"/>
              <a:t>0x9876A543</a:t>
            </a:r>
            <a:r>
              <a:rPr lang="zh-CN" altLang="zh-CN" dirty="0"/>
              <a:t>的十六比特因特网校验和为</a:t>
            </a:r>
            <a:r>
              <a:rPr lang="zh-CN" altLang="zh-CN" dirty="0" smtClean="0"/>
              <a:t>（</a:t>
            </a:r>
            <a:r>
              <a:rPr lang="en-US" altLang="zh-CN" dirty="0" smtClean="0"/>
              <a:t>       </a:t>
            </a:r>
            <a:r>
              <a:rPr lang="zh-CN" altLang="zh-CN" dirty="0"/>
              <a:t>）</a:t>
            </a:r>
          </a:p>
          <a:p>
            <a:r>
              <a:rPr lang="en-US" altLang="zh-CN" dirty="0"/>
              <a:t>A</a:t>
            </a:r>
            <a:r>
              <a:rPr lang="zh-CN" altLang="zh-CN" dirty="0"/>
              <a:t>、</a:t>
            </a:r>
            <a:r>
              <a:rPr lang="en-US" altLang="zh-CN" dirty="0"/>
              <a:t>0x3DB9	</a:t>
            </a:r>
            <a:r>
              <a:rPr lang="en-US" altLang="zh-CN" dirty="0" smtClean="0"/>
              <a:t>B</a:t>
            </a:r>
            <a:r>
              <a:rPr lang="zh-CN" altLang="zh-CN" dirty="0"/>
              <a:t>、</a:t>
            </a:r>
            <a:r>
              <a:rPr lang="en-US" altLang="zh-CN" dirty="0"/>
              <a:t>0x3DBA	</a:t>
            </a:r>
            <a:r>
              <a:rPr lang="en-US" altLang="zh-CN" dirty="0" smtClean="0"/>
              <a:t>C</a:t>
            </a:r>
            <a:r>
              <a:rPr lang="zh-CN" altLang="zh-CN" dirty="0"/>
              <a:t>、</a:t>
            </a:r>
            <a:r>
              <a:rPr lang="en-US" altLang="zh-CN" dirty="0"/>
              <a:t>0xC245	</a:t>
            </a:r>
            <a:r>
              <a:rPr lang="en-US" altLang="zh-CN" dirty="0" smtClean="0"/>
              <a:t>D</a:t>
            </a:r>
            <a:r>
              <a:rPr lang="zh-CN" altLang="zh-CN" dirty="0"/>
              <a:t>、</a:t>
            </a:r>
            <a:r>
              <a:rPr lang="en-US" altLang="zh-CN" dirty="0" smtClean="0"/>
              <a:t>0xC246</a:t>
            </a:r>
          </a:p>
          <a:p>
            <a:r>
              <a:rPr lang="en-US" altLang="zh-CN" dirty="0" smtClean="0"/>
              <a:t>6</a:t>
            </a:r>
            <a:r>
              <a:rPr lang="zh-CN" altLang="en-US" dirty="0" smtClean="0"/>
              <a:t>、</a:t>
            </a:r>
            <a:r>
              <a:rPr lang="zh-CN" altLang="zh-CN" dirty="0" smtClean="0"/>
              <a:t>在</a:t>
            </a:r>
            <a:r>
              <a:rPr lang="en-US" altLang="zh-CN" dirty="0"/>
              <a:t>UDP</a:t>
            </a:r>
            <a:r>
              <a:rPr lang="zh-CN" altLang="zh-CN" dirty="0"/>
              <a:t>报文中，伪首部的作用是（</a:t>
            </a:r>
            <a:r>
              <a:rPr lang="en-US" altLang="zh-CN" dirty="0"/>
              <a:t>      </a:t>
            </a:r>
            <a:r>
              <a:rPr lang="zh-CN" altLang="zh-CN" dirty="0"/>
              <a:t>）。</a:t>
            </a:r>
          </a:p>
          <a:p>
            <a:r>
              <a:rPr lang="en-US" altLang="zh-CN" dirty="0"/>
              <a:t>A</a:t>
            </a:r>
            <a:r>
              <a:rPr lang="zh-CN" altLang="zh-CN" dirty="0"/>
              <a:t>．数据对齐</a:t>
            </a:r>
            <a:r>
              <a:rPr lang="en-US" altLang="zh-CN" dirty="0"/>
              <a:t>			B</a:t>
            </a:r>
            <a:r>
              <a:rPr lang="zh-CN" altLang="zh-CN" dirty="0"/>
              <a:t>．计算校验和</a:t>
            </a:r>
            <a:r>
              <a:rPr lang="en-US" altLang="zh-CN" dirty="0"/>
              <a:t>		</a:t>
            </a:r>
          </a:p>
          <a:p>
            <a:r>
              <a:rPr lang="en-US" altLang="zh-CN" dirty="0"/>
              <a:t>C</a:t>
            </a:r>
            <a:r>
              <a:rPr lang="zh-CN" altLang="zh-CN" dirty="0"/>
              <a:t>．数据加密</a:t>
            </a:r>
            <a:r>
              <a:rPr lang="en-US" altLang="zh-CN" dirty="0"/>
              <a:t>			D</a:t>
            </a:r>
            <a:r>
              <a:rPr lang="zh-CN" altLang="zh-CN" dirty="0"/>
              <a:t>．填充数据</a:t>
            </a:r>
            <a:endParaRPr lang="en-US" altLang="zh-CN" dirty="0"/>
          </a:p>
          <a:p>
            <a:r>
              <a:rPr lang="en-US" altLang="zh-CN" dirty="0" smtClean="0"/>
              <a:t>7</a:t>
            </a:r>
            <a:r>
              <a:rPr lang="zh-CN" altLang="en-US" dirty="0" smtClean="0"/>
              <a:t>、</a:t>
            </a:r>
            <a:r>
              <a:rPr lang="en-US" altLang="zh-CN" dirty="0" smtClean="0"/>
              <a:t>UDP</a:t>
            </a:r>
            <a:r>
              <a:rPr lang="zh-CN" altLang="zh-CN" dirty="0"/>
              <a:t>服务器端将为每个客户的请求建立一个新的套接字。</a:t>
            </a:r>
            <a:r>
              <a:rPr lang="en-US" altLang="zh-CN" dirty="0"/>
              <a:t>  </a:t>
            </a:r>
            <a:r>
              <a:rPr lang="zh-CN" altLang="zh-CN" dirty="0"/>
              <a:t>（</a:t>
            </a:r>
            <a:r>
              <a:rPr lang="en-US" altLang="zh-CN" dirty="0"/>
              <a:t>      </a:t>
            </a:r>
            <a:r>
              <a:rPr lang="zh-CN" altLang="zh-CN" dirty="0"/>
              <a:t>）</a:t>
            </a:r>
          </a:p>
          <a:p>
            <a:r>
              <a:rPr lang="en-US" altLang="zh-CN" dirty="0"/>
              <a:t>A</a:t>
            </a:r>
            <a:r>
              <a:rPr lang="zh-CN" altLang="zh-CN" dirty="0"/>
              <a:t>、正确 </a:t>
            </a:r>
            <a:r>
              <a:rPr lang="en-US" altLang="zh-CN" dirty="0"/>
              <a:t>  B</a:t>
            </a:r>
            <a:r>
              <a:rPr lang="zh-CN" altLang="zh-CN" dirty="0"/>
              <a:t>、</a:t>
            </a:r>
            <a:r>
              <a:rPr lang="zh-CN" altLang="zh-CN" dirty="0" smtClean="0"/>
              <a:t>错误</a:t>
            </a:r>
            <a:endParaRPr lang="en-US" altLang="zh-CN" dirty="0" smtClean="0"/>
          </a:p>
          <a:p>
            <a:pPr algn="just">
              <a:spcAft>
                <a:spcPts val="0"/>
              </a:spcAft>
            </a:pPr>
            <a:r>
              <a:rPr lang="en-US" altLang="zh-CN" dirty="0" smtClean="0"/>
              <a:t>8</a:t>
            </a:r>
            <a:r>
              <a:rPr lang="zh-CN" altLang="en-US" dirty="0" smtClean="0"/>
              <a:t>、</a:t>
            </a:r>
            <a:r>
              <a:rPr lang="zh-CN" altLang="zh-CN" kern="100" dirty="0">
                <a:latin typeface="+mn-ea"/>
                <a:cs typeface="Times New Roman" panose="02020603050405020304" pitchFamily="18" charset="0"/>
              </a:rPr>
              <a:t>条线路带宽为</a:t>
            </a:r>
            <a:r>
              <a:rPr lang="en-US" altLang="zh-CN" kern="100" dirty="0">
                <a:latin typeface="+mn-ea"/>
                <a:cs typeface="Times New Roman" panose="02020603050405020304" pitchFamily="18" charset="0"/>
              </a:rPr>
              <a:t>1Mbps</a:t>
            </a:r>
            <a:r>
              <a:rPr lang="zh-CN" altLang="zh-CN" kern="100" dirty="0">
                <a:latin typeface="+mn-ea"/>
                <a:cs typeface="Times New Roman" panose="02020603050405020304" pitchFamily="18" charset="0"/>
              </a:rPr>
              <a:t>，往返时延为</a:t>
            </a:r>
            <a:r>
              <a:rPr lang="en-US" altLang="zh-CN" kern="100" dirty="0">
                <a:latin typeface="+mn-ea"/>
                <a:cs typeface="Times New Roman" panose="02020603050405020304" pitchFamily="18" charset="0"/>
              </a:rPr>
              <a:t>45ms</a:t>
            </a:r>
            <a:r>
              <a:rPr lang="zh-CN" altLang="zh-CN" kern="100" dirty="0">
                <a:latin typeface="+mn-ea"/>
                <a:cs typeface="Times New Roman" panose="02020603050405020304" pitchFamily="18" charset="0"/>
              </a:rPr>
              <a:t>，假设数据帧的大小为</a:t>
            </a:r>
            <a:r>
              <a:rPr lang="en-US" altLang="zh-CN" kern="100" dirty="0">
                <a:latin typeface="+mn-ea"/>
                <a:cs typeface="Times New Roman" panose="02020603050405020304" pitchFamily="18" charset="0"/>
              </a:rPr>
              <a:t>1000</a:t>
            </a:r>
            <a:r>
              <a:rPr lang="zh-CN" altLang="zh-CN" kern="100" dirty="0">
                <a:latin typeface="+mn-ea"/>
                <a:cs typeface="Times New Roman" panose="02020603050405020304" pitchFamily="18" charset="0"/>
              </a:rPr>
              <a:t>字节。若采用停等协议方式，实际的数据率大约是（</a:t>
            </a:r>
            <a:r>
              <a:rPr lang="en-US" altLang="zh-CN" kern="100" dirty="0">
                <a:latin typeface="+mn-ea"/>
                <a:cs typeface="Times New Roman" panose="02020603050405020304" pitchFamily="18" charset="0"/>
              </a:rPr>
              <a:t>      </a:t>
            </a:r>
            <a:r>
              <a:rPr lang="zh-CN" altLang="zh-CN" kern="100" dirty="0">
                <a:latin typeface="+mn-ea"/>
                <a:cs typeface="Times New Roman" panose="02020603050405020304" pitchFamily="18" charset="0"/>
              </a:rPr>
              <a:t>）。</a:t>
            </a:r>
          </a:p>
          <a:p>
            <a:pPr indent="266700" algn="just">
              <a:spcAft>
                <a:spcPts val="0"/>
              </a:spcAft>
            </a:pPr>
            <a:r>
              <a:rPr lang="en-US" altLang="zh-CN" kern="100" dirty="0">
                <a:latin typeface="+mn-ea"/>
                <a:cs typeface="Times New Roman" panose="02020603050405020304" pitchFamily="18" charset="0"/>
              </a:rPr>
              <a:t>A</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15Kbps  B</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1.5Kbps  C</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151Kbps  D</a:t>
            </a:r>
            <a:r>
              <a:rPr lang="zh-CN" altLang="zh-CN" kern="100" dirty="0">
                <a:latin typeface="+mn-ea"/>
                <a:cs typeface="Times New Roman" panose="02020603050405020304" pitchFamily="18" charset="0"/>
              </a:rPr>
              <a:t>、</a:t>
            </a:r>
            <a:r>
              <a:rPr lang="en-US" altLang="zh-CN" kern="100" dirty="0" smtClean="0">
                <a:latin typeface="+mn-ea"/>
                <a:cs typeface="Times New Roman" panose="02020603050405020304" pitchFamily="18" charset="0"/>
              </a:rPr>
              <a:t>1510Kbps</a:t>
            </a:r>
            <a:endParaRPr lang="zh-CN" altLang="zh-CN" kern="100" dirty="0" smtClean="0">
              <a:latin typeface="+mn-ea"/>
              <a:cs typeface="Times New Roman" panose="02020603050405020304" pitchFamily="18" charset="0"/>
            </a:endParaRPr>
          </a:p>
          <a:p>
            <a:pPr algn="just">
              <a:spcAft>
                <a:spcPts val="0"/>
              </a:spcAft>
            </a:pPr>
            <a:r>
              <a:rPr lang="en-US" altLang="zh-CN" kern="100" dirty="0" smtClean="0">
                <a:latin typeface="+mn-ea"/>
                <a:cs typeface="Times New Roman" panose="02020603050405020304" pitchFamily="18" charset="0"/>
              </a:rPr>
              <a:t>9</a:t>
            </a:r>
            <a:r>
              <a:rPr lang="zh-CN" altLang="en-US" kern="100" dirty="0" smtClean="0">
                <a:latin typeface="+mn-ea"/>
                <a:cs typeface="Times New Roman" panose="02020603050405020304" pitchFamily="18" charset="0"/>
              </a:rPr>
              <a:t>、</a:t>
            </a:r>
            <a:r>
              <a:rPr lang="zh-CN" altLang="zh-CN" kern="100" dirty="0" smtClean="0">
                <a:latin typeface="+mn-ea"/>
                <a:cs typeface="Times New Roman" panose="02020603050405020304" pitchFamily="18" charset="0"/>
              </a:rPr>
              <a:t>在选择重传协议中，假设发送窗口和接收窗口的大小相等，如果用来表示分组序号的字段长度为</a:t>
            </a:r>
            <a:r>
              <a:rPr lang="en-US" altLang="zh-CN" kern="100" dirty="0" smtClean="0">
                <a:latin typeface="+mn-ea"/>
                <a:cs typeface="Times New Roman" panose="02020603050405020304" pitchFamily="18" charset="0"/>
              </a:rPr>
              <a:t>8</a:t>
            </a:r>
            <a:r>
              <a:rPr lang="zh-CN" altLang="zh-CN" kern="100" dirty="0" smtClean="0">
                <a:latin typeface="+mn-ea"/>
                <a:cs typeface="Times New Roman" panose="02020603050405020304" pitchFamily="18" charset="0"/>
              </a:rPr>
              <a:t>个比特，则发送方窗口长度最大为（</a:t>
            </a:r>
            <a:r>
              <a:rPr lang="en-US" altLang="zh-CN" kern="100" dirty="0" smtClean="0">
                <a:latin typeface="+mn-ea"/>
                <a:cs typeface="Times New Roman" panose="02020603050405020304" pitchFamily="18" charset="0"/>
              </a:rPr>
              <a:t>       </a:t>
            </a:r>
            <a:r>
              <a:rPr lang="zh-CN" altLang="zh-CN" kern="100" dirty="0" smtClean="0">
                <a:latin typeface="+mn-ea"/>
                <a:cs typeface="Times New Roman" panose="02020603050405020304" pitchFamily="18" charset="0"/>
              </a:rPr>
              <a:t>）。</a:t>
            </a:r>
          </a:p>
          <a:p>
            <a:pPr algn="just">
              <a:spcAft>
                <a:spcPts val="0"/>
              </a:spcAft>
            </a:pPr>
            <a:r>
              <a:rPr lang="en-US" altLang="zh-CN" kern="100" dirty="0" smtClean="0">
                <a:latin typeface="+mn-ea"/>
                <a:cs typeface="Times New Roman" panose="02020603050405020304" pitchFamily="18" charset="0"/>
              </a:rPr>
              <a:t>A</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32    B</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64    C</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128    D</a:t>
            </a:r>
            <a:r>
              <a:rPr lang="zh-CN" altLang="zh-CN" kern="100" dirty="0">
                <a:latin typeface="+mn-ea"/>
                <a:cs typeface="Times New Roman" panose="02020603050405020304" pitchFamily="18" charset="0"/>
              </a:rPr>
              <a:t>、</a:t>
            </a:r>
            <a:r>
              <a:rPr lang="en-US" altLang="zh-CN" kern="100" dirty="0" smtClean="0">
                <a:latin typeface="+mn-ea"/>
                <a:cs typeface="Times New Roman" panose="02020603050405020304" pitchFamily="18" charset="0"/>
              </a:rPr>
              <a:t>256</a:t>
            </a:r>
            <a:endParaRPr lang="en-US" altLang="zh-CN" dirty="0">
              <a:latin typeface="+mn-ea"/>
            </a:endParaRPr>
          </a:p>
        </p:txBody>
      </p:sp>
    </p:spTree>
    <p:extLst>
      <p:ext uri="{BB962C8B-B14F-4D97-AF65-F5344CB8AC3E}">
        <p14:creationId xmlns:p14="http://schemas.microsoft.com/office/powerpoint/2010/main" val="3111062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4" name="矩形 3"/>
          <p:cNvSpPr/>
          <p:nvPr/>
        </p:nvSpPr>
        <p:spPr>
          <a:xfrm>
            <a:off x="260728" y="555120"/>
            <a:ext cx="11593220" cy="5632311"/>
          </a:xfrm>
          <a:prstGeom prst="rect">
            <a:avLst/>
          </a:prstGeom>
        </p:spPr>
        <p:txBody>
          <a:bodyPr wrap="square">
            <a:spAutoFit/>
          </a:bodyPr>
          <a:lstStyle/>
          <a:p>
            <a:pPr algn="just"/>
            <a:r>
              <a:rPr lang="en-US" altLang="zh-CN" dirty="0" smtClean="0"/>
              <a:t>10</a:t>
            </a:r>
            <a:r>
              <a:rPr lang="zh-CN" altLang="en-US" dirty="0" smtClean="0"/>
              <a:t>、</a:t>
            </a:r>
            <a:r>
              <a:rPr lang="zh-CN" altLang="zh-CN" kern="100" dirty="0">
                <a:latin typeface="+mn-ea"/>
                <a:cs typeface="Times New Roman" panose="02020603050405020304" pitchFamily="18" charset="0"/>
              </a:rPr>
              <a:t>流水线可靠传输技术中序号的数量应该大于等于发送窗口和接收窗口之和。</a:t>
            </a:r>
            <a:endParaRPr lang="en-US" altLang="zh-CN" kern="100" dirty="0">
              <a:latin typeface="+mn-ea"/>
              <a:cs typeface="Times New Roman" panose="02020603050405020304" pitchFamily="18" charset="0"/>
            </a:endParaRPr>
          </a:p>
          <a:p>
            <a:pPr algn="just"/>
            <a:r>
              <a:rPr lang="en-US" altLang="zh-CN" kern="100" dirty="0">
                <a:latin typeface="+mn-ea"/>
                <a:cs typeface="Times New Roman" panose="02020603050405020304" pitchFamily="18" charset="0"/>
              </a:rPr>
              <a:t>A</a:t>
            </a:r>
            <a:r>
              <a:rPr lang="zh-CN" altLang="en-US" kern="100" dirty="0">
                <a:latin typeface="+mn-ea"/>
                <a:cs typeface="Times New Roman" panose="02020603050405020304" pitchFamily="18" charset="0"/>
              </a:rPr>
              <a:t>、正确         </a:t>
            </a:r>
            <a:r>
              <a:rPr lang="en-US" altLang="zh-CN" kern="100" dirty="0">
                <a:latin typeface="+mn-ea"/>
                <a:cs typeface="Times New Roman" panose="02020603050405020304" pitchFamily="18" charset="0"/>
              </a:rPr>
              <a:t>B</a:t>
            </a:r>
            <a:r>
              <a:rPr lang="zh-CN" altLang="en-US" kern="100" dirty="0">
                <a:latin typeface="+mn-ea"/>
                <a:cs typeface="Times New Roman" panose="02020603050405020304" pitchFamily="18" charset="0"/>
              </a:rPr>
              <a:t>、错误</a:t>
            </a:r>
            <a:endParaRPr lang="en-US" altLang="zh-CN" kern="100" dirty="0">
              <a:latin typeface="+mn-ea"/>
              <a:cs typeface="Times New Roman" panose="02020603050405020304" pitchFamily="18" charset="0"/>
            </a:endParaRPr>
          </a:p>
          <a:p>
            <a:pPr algn="just"/>
            <a:endParaRPr lang="en-US" altLang="zh-CN" kern="100" dirty="0">
              <a:latin typeface="+mn-ea"/>
              <a:cs typeface="Times New Roman" panose="02020603050405020304" pitchFamily="18" charset="0"/>
            </a:endParaRPr>
          </a:p>
          <a:p>
            <a:pPr algn="just"/>
            <a:r>
              <a:rPr lang="en-US" altLang="zh-CN" kern="100" dirty="0" smtClean="0">
                <a:latin typeface="+mn-ea"/>
                <a:cs typeface="Times New Roman" panose="02020603050405020304" pitchFamily="18" charset="0"/>
              </a:rPr>
              <a:t>11</a:t>
            </a:r>
            <a:r>
              <a:rPr lang="zh-CN" altLang="en-US" kern="100" dirty="0" smtClean="0">
                <a:latin typeface="+mn-ea"/>
                <a:cs typeface="Times New Roman" panose="02020603050405020304" pitchFamily="18" charset="0"/>
              </a:rPr>
              <a:t>、</a:t>
            </a:r>
            <a:r>
              <a:rPr lang="en-US" altLang="zh-CN" kern="100" dirty="0" smtClean="0">
                <a:latin typeface="+mn-ea"/>
                <a:cs typeface="Times New Roman" panose="02020603050405020304" pitchFamily="18" charset="0"/>
              </a:rPr>
              <a:t>GBN</a:t>
            </a:r>
            <a:r>
              <a:rPr lang="zh-CN" altLang="zh-CN" kern="100" dirty="0">
                <a:latin typeface="+mn-ea"/>
                <a:cs typeface="Times New Roman" panose="02020603050405020304" pitchFamily="18" charset="0"/>
              </a:rPr>
              <a:t>回退</a:t>
            </a:r>
            <a:r>
              <a:rPr lang="en-US" altLang="zh-CN" kern="100" dirty="0">
                <a:latin typeface="+mn-ea"/>
                <a:cs typeface="Times New Roman" panose="02020603050405020304" pitchFamily="18" charset="0"/>
              </a:rPr>
              <a:t>N</a:t>
            </a:r>
            <a:r>
              <a:rPr lang="zh-CN" altLang="zh-CN" kern="100" dirty="0">
                <a:latin typeface="+mn-ea"/>
                <a:cs typeface="Times New Roman" panose="02020603050405020304" pitchFamily="18" charset="0"/>
              </a:rPr>
              <a:t>帧可靠传输中某一分组超时时，要重传该分组及其以后的所有分组。</a:t>
            </a:r>
            <a:endParaRPr lang="en-US" altLang="zh-CN" kern="100" dirty="0">
              <a:latin typeface="+mn-ea"/>
              <a:cs typeface="Times New Roman" panose="02020603050405020304" pitchFamily="18" charset="0"/>
            </a:endParaRPr>
          </a:p>
          <a:p>
            <a:pPr algn="just"/>
            <a:r>
              <a:rPr lang="en-US" altLang="zh-CN" kern="100" dirty="0">
                <a:latin typeface="+mn-ea"/>
                <a:cs typeface="Times New Roman" panose="02020603050405020304" pitchFamily="18" charset="0"/>
              </a:rPr>
              <a:t>A</a:t>
            </a:r>
            <a:r>
              <a:rPr lang="zh-CN" altLang="en-US" kern="100" dirty="0">
                <a:latin typeface="+mn-ea"/>
                <a:cs typeface="Times New Roman" panose="02020603050405020304" pitchFamily="18" charset="0"/>
              </a:rPr>
              <a:t>、正确         </a:t>
            </a:r>
            <a:r>
              <a:rPr lang="en-US" altLang="zh-CN" kern="100" dirty="0">
                <a:latin typeface="+mn-ea"/>
                <a:cs typeface="Times New Roman" panose="02020603050405020304" pitchFamily="18" charset="0"/>
              </a:rPr>
              <a:t>B</a:t>
            </a:r>
            <a:r>
              <a:rPr lang="zh-CN" altLang="en-US" kern="100" dirty="0">
                <a:latin typeface="+mn-ea"/>
                <a:cs typeface="Times New Roman" panose="02020603050405020304" pitchFamily="18" charset="0"/>
              </a:rPr>
              <a:t>、错误</a:t>
            </a:r>
            <a:endParaRPr lang="en-US" altLang="zh-CN" kern="100" dirty="0">
              <a:latin typeface="+mn-ea"/>
              <a:cs typeface="Times New Roman" panose="02020603050405020304" pitchFamily="18" charset="0"/>
            </a:endParaRPr>
          </a:p>
          <a:p>
            <a:pPr algn="just"/>
            <a:endParaRPr lang="zh-CN" altLang="zh-CN" kern="100" dirty="0">
              <a:latin typeface="+mn-ea"/>
              <a:cs typeface="Times New Roman" panose="02020603050405020304" pitchFamily="18" charset="0"/>
            </a:endParaRPr>
          </a:p>
          <a:p>
            <a:pPr algn="just"/>
            <a:r>
              <a:rPr lang="en-US" altLang="zh-CN" kern="100" dirty="0" smtClean="0">
                <a:latin typeface="+mn-ea"/>
                <a:cs typeface="Times New Roman" panose="02020603050405020304" pitchFamily="18" charset="0"/>
              </a:rPr>
              <a:t>12</a:t>
            </a:r>
            <a:r>
              <a:rPr lang="zh-CN" altLang="en-US" kern="100" dirty="0" smtClean="0">
                <a:latin typeface="+mn-ea"/>
                <a:cs typeface="Times New Roman" panose="02020603050405020304" pitchFamily="18" charset="0"/>
              </a:rPr>
              <a:t>、</a:t>
            </a:r>
            <a:r>
              <a:rPr lang="zh-CN" altLang="zh-CN" kern="100" dirty="0" smtClean="0">
                <a:latin typeface="+mn-ea"/>
                <a:cs typeface="Times New Roman" panose="02020603050405020304" pitchFamily="18" charset="0"/>
              </a:rPr>
              <a:t>在</a:t>
            </a:r>
            <a:r>
              <a:rPr lang="zh-CN" altLang="zh-CN" kern="100" dirty="0">
                <a:latin typeface="+mn-ea"/>
                <a:cs typeface="Times New Roman" panose="02020603050405020304" pitchFamily="18" charset="0"/>
              </a:rPr>
              <a:t>选择重传（</a:t>
            </a:r>
            <a:r>
              <a:rPr lang="en-US" altLang="zh-CN" kern="100" dirty="0">
                <a:latin typeface="+mn-ea"/>
                <a:cs typeface="Times New Roman" panose="02020603050405020304" pitchFamily="18" charset="0"/>
              </a:rPr>
              <a:t>SR</a:t>
            </a:r>
            <a:r>
              <a:rPr lang="zh-CN" altLang="zh-CN" kern="100" dirty="0">
                <a:latin typeface="+mn-ea"/>
                <a:cs typeface="Times New Roman" panose="02020603050405020304" pitchFamily="18" charset="0"/>
              </a:rPr>
              <a:t>）协议中，发送方可能会收到落在其当前窗口之外的分组的</a:t>
            </a:r>
            <a:r>
              <a:rPr lang="en-US" altLang="zh-CN" kern="100" dirty="0">
                <a:latin typeface="+mn-ea"/>
                <a:cs typeface="Times New Roman" panose="02020603050405020304" pitchFamily="18" charset="0"/>
              </a:rPr>
              <a:t>ACK</a:t>
            </a:r>
            <a:r>
              <a:rPr lang="zh-CN" altLang="zh-CN" kern="100" dirty="0">
                <a:latin typeface="+mn-ea"/>
                <a:cs typeface="Times New Roman" panose="02020603050405020304" pitchFamily="18" charset="0"/>
              </a:rPr>
              <a:t>包。</a:t>
            </a:r>
            <a:r>
              <a:rPr lang="en-US" altLang="zh-CN" kern="100" dirty="0">
                <a:latin typeface="+mn-ea"/>
                <a:cs typeface="Times New Roman" panose="02020603050405020304" pitchFamily="18" charset="0"/>
              </a:rPr>
              <a:t> </a:t>
            </a:r>
          </a:p>
          <a:p>
            <a:pPr algn="just"/>
            <a:r>
              <a:rPr lang="en-US" altLang="zh-CN" kern="100" dirty="0">
                <a:latin typeface="+mn-ea"/>
                <a:cs typeface="Times New Roman" panose="02020603050405020304" pitchFamily="18" charset="0"/>
              </a:rPr>
              <a:t>A</a:t>
            </a:r>
            <a:r>
              <a:rPr lang="zh-CN" altLang="en-US" kern="100" dirty="0">
                <a:latin typeface="+mn-ea"/>
                <a:cs typeface="Times New Roman" panose="02020603050405020304" pitchFamily="18" charset="0"/>
              </a:rPr>
              <a:t>、正确         </a:t>
            </a:r>
            <a:r>
              <a:rPr lang="en-US" altLang="zh-CN" kern="100" dirty="0">
                <a:latin typeface="+mn-ea"/>
                <a:cs typeface="Times New Roman" panose="02020603050405020304" pitchFamily="18" charset="0"/>
              </a:rPr>
              <a:t>B</a:t>
            </a:r>
            <a:r>
              <a:rPr lang="zh-CN" altLang="en-US" kern="100" dirty="0">
                <a:latin typeface="+mn-ea"/>
                <a:cs typeface="Times New Roman" panose="02020603050405020304" pitchFamily="18" charset="0"/>
              </a:rPr>
              <a:t>、</a:t>
            </a:r>
            <a:r>
              <a:rPr lang="zh-CN" altLang="en-US" kern="100" dirty="0" smtClean="0">
                <a:latin typeface="+mn-ea"/>
                <a:cs typeface="Times New Roman" panose="02020603050405020304" pitchFamily="18" charset="0"/>
              </a:rPr>
              <a:t>错误</a:t>
            </a:r>
            <a:endParaRPr lang="en-US" altLang="zh-CN" kern="100" dirty="0" smtClean="0">
              <a:latin typeface="+mn-ea"/>
              <a:cs typeface="Times New Roman" panose="02020603050405020304" pitchFamily="18" charset="0"/>
            </a:endParaRPr>
          </a:p>
          <a:p>
            <a:pPr algn="just"/>
            <a:endParaRPr lang="en-US" altLang="zh-CN" kern="100" dirty="0">
              <a:latin typeface="+mn-ea"/>
              <a:cs typeface="Times New Roman" panose="02020603050405020304" pitchFamily="18" charset="0"/>
            </a:endParaRPr>
          </a:p>
          <a:p>
            <a:pPr algn="just"/>
            <a:r>
              <a:rPr lang="en-US" altLang="zh-CN" kern="100" dirty="0" smtClean="0">
                <a:latin typeface="+mn-ea"/>
                <a:cs typeface="Times New Roman" panose="02020603050405020304" pitchFamily="18" charset="0"/>
              </a:rPr>
              <a:t>13</a:t>
            </a:r>
            <a:r>
              <a:rPr lang="zh-CN" altLang="en-US" kern="100" dirty="0" smtClean="0">
                <a:latin typeface="+mn-ea"/>
                <a:cs typeface="Times New Roman" panose="02020603050405020304" pitchFamily="18" charset="0"/>
              </a:rPr>
              <a:t>、</a:t>
            </a:r>
            <a:r>
              <a:rPr lang="en-US" altLang="zh-CN" kern="100" dirty="0">
                <a:latin typeface="+mn-ea"/>
                <a:cs typeface="Times New Roman" panose="02020603050405020304" pitchFamily="18" charset="0"/>
              </a:rPr>
              <a:t>TCP</a:t>
            </a:r>
            <a:r>
              <a:rPr lang="zh-CN" altLang="zh-CN" kern="100" dirty="0">
                <a:latin typeface="+mn-ea"/>
                <a:cs typeface="Times New Roman" panose="02020603050405020304" pitchFamily="18" charset="0"/>
              </a:rPr>
              <a:t>是一个点对点的协议，协议双方连接的端点是应用进程端口号（</a:t>
            </a:r>
            <a:r>
              <a:rPr lang="en-US" altLang="zh-CN" kern="100" dirty="0">
                <a:latin typeface="+mn-ea"/>
                <a:cs typeface="Times New Roman" panose="02020603050405020304" pitchFamily="18" charset="0"/>
              </a:rPr>
              <a:t>  </a:t>
            </a:r>
            <a:r>
              <a:rPr lang="en-US" altLang="zh-CN" kern="100" dirty="0">
                <a:solidFill>
                  <a:srgbClr val="FF0000"/>
                </a:solidFill>
                <a:latin typeface="+mn-ea"/>
                <a:cs typeface="Times New Roman" panose="02020603050405020304" pitchFamily="18" charset="0"/>
              </a:rPr>
              <a:t>  </a:t>
            </a:r>
            <a:r>
              <a:rPr lang="en-US" altLang="zh-CN" kern="100" dirty="0">
                <a:latin typeface="+mn-ea"/>
                <a:cs typeface="Times New Roman" panose="02020603050405020304" pitchFamily="18" charset="0"/>
              </a:rPr>
              <a:t>  </a:t>
            </a:r>
            <a:r>
              <a:rPr lang="zh-CN" altLang="zh-CN" kern="100" dirty="0">
                <a:latin typeface="+mn-ea"/>
                <a:cs typeface="Times New Roman" panose="02020603050405020304" pitchFamily="18" charset="0"/>
              </a:rPr>
              <a:t>）</a:t>
            </a:r>
          </a:p>
          <a:p>
            <a:pPr algn="just">
              <a:spcAft>
                <a:spcPts val="0"/>
              </a:spcAft>
            </a:pPr>
            <a:r>
              <a:rPr lang="en-US" altLang="zh-CN" kern="100" dirty="0" smtClean="0">
                <a:latin typeface="+mn-ea"/>
                <a:cs typeface="Times New Roman" panose="02020603050405020304" pitchFamily="18" charset="0"/>
              </a:rPr>
              <a:t>14</a:t>
            </a:r>
            <a:r>
              <a:rPr lang="zh-CN" altLang="en-US" kern="100" dirty="0" smtClean="0">
                <a:latin typeface="+mn-ea"/>
                <a:cs typeface="Times New Roman" panose="02020603050405020304" pitchFamily="18" charset="0"/>
              </a:rPr>
              <a:t>、</a:t>
            </a:r>
            <a:r>
              <a:rPr lang="en-US" altLang="zh-CN" kern="100" dirty="0">
                <a:latin typeface="+mn-ea"/>
                <a:cs typeface="Times New Roman" panose="02020603050405020304" pitchFamily="18" charset="0"/>
              </a:rPr>
              <a:t>TCP</a:t>
            </a:r>
            <a:r>
              <a:rPr lang="zh-CN" altLang="zh-CN" kern="100" dirty="0">
                <a:latin typeface="+mn-ea"/>
                <a:cs typeface="Times New Roman" panose="02020603050405020304" pitchFamily="18" charset="0"/>
              </a:rPr>
              <a:t>报头中的确认号是指（</a:t>
            </a:r>
            <a:r>
              <a:rPr lang="en-US" altLang="zh-CN" kern="100" dirty="0">
                <a:latin typeface="+mn-ea"/>
                <a:cs typeface="Times New Roman" panose="02020603050405020304" pitchFamily="18" charset="0"/>
              </a:rPr>
              <a:t>  </a:t>
            </a:r>
            <a:r>
              <a:rPr lang="en-US" altLang="zh-CN" kern="100" dirty="0">
                <a:solidFill>
                  <a:srgbClr val="FF0000"/>
                </a:solidFill>
                <a:latin typeface="+mn-ea"/>
                <a:cs typeface="Times New Roman" panose="02020603050405020304" pitchFamily="18" charset="0"/>
              </a:rPr>
              <a:t>    </a:t>
            </a:r>
            <a:r>
              <a:rPr lang="en-US" altLang="zh-CN" kern="100" dirty="0">
                <a:latin typeface="+mn-ea"/>
                <a:cs typeface="Times New Roman" panose="02020603050405020304" pitchFamily="18" charset="0"/>
              </a:rPr>
              <a:t>  </a:t>
            </a:r>
            <a:r>
              <a:rPr lang="zh-CN" altLang="zh-CN" kern="100" dirty="0">
                <a:latin typeface="+mn-ea"/>
                <a:cs typeface="Times New Roman" panose="02020603050405020304" pitchFamily="18" charset="0"/>
              </a:rPr>
              <a:t>）</a:t>
            </a:r>
          </a:p>
          <a:p>
            <a:pPr algn="just">
              <a:spcAft>
                <a:spcPts val="0"/>
              </a:spcAft>
            </a:pPr>
            <a:r>
              <a:rPr lang="en-US" altLang="zh-CN" kern="100" dirty="0">
                <a:latin typeface="+mn-ea"/>
                <a:cs typeface="Times New Roman" panose="02020603050405020304" pitchFamily="18" charset="0"/>
              </a:rPr>
              <a:t>A</a:t>
            </a:r>
            <a:r>
              <a:rPr lang="zh-CN" altLang="zh-CN" kern="100" dirty="0">
                <a:latin typeface="+mn-ea"/>
                <a:cs typeface="Times New Roman" panose="02020603050405020304" pitchFamily="18" charset="0"/>
              </a:rPr>
              <a:t>、传输数据的第一个字节在缓冲区中的位置编号 </a:t>
            </a:r>
          </a:p>
          <a:p>
            <a:pPr algn="just">
              <a:spcAft>
                <a:spcPts val="0"/>
              </a:spcAft>
            </a:pPr>
            <a:r>
              <a:rPr lang="en-US" altLang="zh-CN" kern="100" dirty="0">
                <a:latin typeface="+mn-ea"/>
                <a:cs typeface="Times New Roman" panose="02020603050405020304" pitchFamily="18" charset="0"/>
              </a:rPr>
              <a:t>B</a:t>
            </a:r>
            <a:r>
              <a:rPr lang="zh-CN" altLang="zh-CN" kern="100" dirty="0">
                <a:latin typeface="+mn-ea"/>
                <a:cs typeface="Times New Roman" panose="02020603050405020304" pitchFamily="18" charset="0"/>
              </a:rPr>
              <a:t>、期待接收的下一个字节的位置编号</a:t>
            </a:r>
          </a:p>
          <a:p>
            <a:pPr algn="just">
              <a:spcAft>
                <a:spcPts val="0"/>
              </a:spcAft>
            </a:pPr>
            <a:r>
              <a:rPr lang="en-US" altLang="zh-CN" kern="100" dirty="0">
                <a:latin typeface="+mn-ea"/>
                <a:cs typeface="Times New Roman" panose="02020603050405020304" pitchFamily="18" charset="0"/>
              </a:rPr>
              <a:t>C</a:t>
            </a:r>
            <a:r>
              <a:rPr lang="zh-CN" altLang="zh-CN" kern="100" dirty="0">
                <a:latin typeface="+mn-ea"/>
                <a:cs typeface="Times New Roman" panose="02020603050405020304" pitchFamily="18" charset="0"/>
              </a:rPr>
              <a:t>、已连续接收的最后一个字节在缓冲区中的位置编号</a:t>
            </a:r>
            <a:r>
              <a:rPr lang="en-US" altLang="zh-CN" kern="100" dirty="0">
                <a:latin typeface="+mn-ea"/>
                <a:cs typeface="Times New Roman" panose="02020603050405020304" pitchFamily="18" charset="0"/>
              </a:rPr>
              <a:t>  </a:t>
            </a:r>
            <a:endParaRPr lang="zh-CN" altLang="zh-CN" kern="100" dirty="0">
              <a:latin typeface="+mn-ea"/>
              <a:cs typeface="Times New Roman" panose="02020603050405020304" pitchFamily="18" charset="0"/>
            </a:endParaRPr>
          </a:p>
          <a:p>
            <a:pPr algn="just">
              <a:spcAft>
                <a:spcPts val="0"/>
              </a:spcAft>
            </a:pPr>
            <a:r>
              <a:rPr lang="en-US" altLang="zh-CN" kern="100" dirty="0">
                <a:latin typeface="+mn-ea"/>
                <a:cs typeface="Times New Roman" panose="02020603050405020304" pitchFamily="18" charset="0"/>
              </a:rPr>
              <a:t>D</a:t>
            </a:r>
            <a:r>
              <a:rPr lang="zh-CN" altLang="zh-CN" kern="100" dirty="0">
                <a:latin typeface="+mn-ea"/>
                <a:cs typeface="Times New Roman" panose="02020603050405020304" pitchFamily="18" charset="0"/>
              </a:rPr>
              <a:t>、当前接收数据的序号</a:t>
            </a:r>
          </a:p>
          <a:p>
            <a:pPr algn="just">
              <a:spcAft>
                <a:spcPts val="0"/>
              </a:spcAft>
            </a:pPr>
            <a:r>
              <a:rPr lang="en-US" altLang="zh-CN" kern="100" dirty="0">
                <a:latin typeface="+mn-ea"/>
                <a:cs typeface="Times New Roman" panose="02020603050405020304" pitchFamily="18" charset="0"/>
              </a:rPr>
              <a:t> </a:t>
            </a:r>
            <a:endParaRPr lang="zh-CN" altLang="zh-CN" kern="100" dirty="0">
              <a:latin typeface="+mn-ea"/>
              <a:cs typeface="Times New Roman" panose="02020603050405020304" pitchFamily="18" charset="0"/>
            </a:endParaRPr>
          </a:p>
          <a:p>
            <a:pPr algn="just">
              <a:spcAft>
                <a:spcPts val="0"/>
              </a:spcAft>
            </a:pPr>
            <a:r>
              <a:rPr lang="en-US" altLang="zh-CN" kern="100" dirty="0" smtClean="0">
                <a:latin typeface="+mn-ea"/>
                <a:cs typeface="Times New Roman" panose="02020603050405020304" pitchFamily="18" charset="0"/>
              </a:rPr>
              <a:t>15</a:t>
            </a:r>
            <a:r>
              <a:rPr lang="zh-CN" altLang="en-US" kern="100" dirty="0" smtClean="0">
                <a:latin typeface="+mn-ea"/>
                <a:cs typeface="Times New Roman" panose="02020603050405020304" pitchFamily="18" charset="0"/>
              </a:rPr>
              <a:t>、</a:t>
            </a:r>
            <a:r>
              <a:rPr lang="zh-CN" altLang="zh-CN" kern="100" dirty="0" smtClean="0">
                <a:latin typeface="+mn-ea"/>
                <a:cs typeface="Times New Roman" panose="02020603050405020304" pitchFamily="18" charset="0"/>
              </a:rPr>
              <a:t>假定</a:t>
            </a:r>
            <a:r>
              <a:rPr lang="zh-CN" altLang="zh-CN" kern="100" dirty="0">
                <a:latin typeface="+mn-ea"/>
                <a:cs typeface="Times New Roman" panose="02020603050405020304" pitchFamily="18" charset="0"/>
              </a:rPr>
              <a:t>主机</a:t>
            </a:r>
            <a:r>
              <a:rPr lang="en-US" altLang="zh-CN" kern="100" dirty="0">
                <a:latin typeface="+mn-ea"/>
                <a:cs typeface="Times New Roman" panose="02020603050405020304" pitchFamily="18" charset="0"/>
              </a:rPr>
              <a:t>A</a:t>
            </a:r>
            <a:r>
              <a:rPr lang="zh-CN" altLang="zh-CN" kern="100" dirty="0">
                <a:latin typeface="+mn-ea"/>
                <a:cs typeface="Times New Roman" panose="02020603050405020304" pitchFamily="18" charset="0"/>
              </a:rPr>
              <a:t>通过</a:t>
            </a:r>
            <a:r>
              <a:rPr lang="en-US" altLang="zh-CN" kern="100" dirty="0">
                <a:latin typeface="+mn-ea"/>
                <a:cs typeface="Times New Roman" panose="02020603050405020304" pitchFamily="18" charset="0"/>
              </a:rPr>
              <a:t>TCP</a:t>
            </a:r>
            <a:r>
              <a:rPr lang="zh-CN" altLang="zh-CN" kern="100" dirty="0">
                <a:latin typeface="+mn-ea"/>
                <a:cs typeface="Times New Roman" panose="02020603050405020304" pitchFamily="18" charset="0"/>
              </a:rPr>
              <a:t>连接向主机</a:t>
            </a:r>
            <a:r>
              <a:rPr lang="en-US" altLang="zh-CN" kern="100" dirty="0">
                <a:latin typeface="+mn-ea"/>
                <a:cs typeface="Times New Roman" panose="02020603050405020304" pitchFamily="18" charset="0"/>
              </a:rPr>
              <a:t>B</a:t>
            </a:r>
            <a:r>
              <a:rPr lang="zh-CN" altLang="zh-CN" kern="100" dirty="0">
                <a:latin typeface="+mn-ea"/>
                <a:cs typeface="Times New Roman" panose="02020603050405020304" pitchFamily="18" charset="0"/>
              </a:rPr>
              <a:t>发送一个序号为</a:t>
            </a:r>
            <a:r>
              <a:rPr lang="en-US" altLang="zh-CN" kern="100" dirty="0">
                <a:latin typeface="+mn-ea"/>
                <a:cs typeface="Times New Roman" panose="02020603050405020304" pitchFamily="18" charset="0"/>
              </a:rPr>
              <a:t>20</a:t>
            </a:r>
            <a:r>
              <a:rPr lang="zh-CN" altLang="zh-CN" kern="100" dirty="0">
                <a:latin typeface="+mn-ea"/>
                <a:cs typeface="Times New Roman" panose="02020603050405020304" pitchFamily="18" charset="0"/>
              </a:rPr>
              <a:t>的</a:t>
            </a:r>
            <a:r>
              <a:rPr lang="en-US" altLang="zh-CN" kern="100" dirty="0">
                <a:latin typeface="+mn-ea"/>
                <a:cs typeface="Times New Roman" panose="02020603050405020304" pitchFamily="18" charset="0"/>
              </a:rPr>
              <a:t>20</a:t>
            </a:r>
            <a:r>
              <a:rPr lang="zh-CN" altLang="zh-CN" kern="100" dirty="0">
                <a:latin typeface="+mn-ea"/>
                <a:cs typeface="Times New Roman" panose="02020603050405020304" pitchFamily="18" charset="0"/>
              </a:rPr>
              <a:t>字节报文段后，那么主机</a:t>
            </a:r>
            <a:r>
              <a:rPr lang="en-US" altLang="zh-CN" kern="100" dirty="0">
                <a:latin typeface="+mn-ea"/>
                <a:cs typeface="Times New Roman" panose="02020603050405020304" pitchFamily="18" charset="0"/>
              </a:rPr>
              <a:t>A</a:t>
            </a:r>
            <a:r>
              <a:rPr lang="zh-CN" altLang="zh-CN" kern="100" dirty="0">
                <a:latin typeface="+mn-ea"/>
                <a:cs typeface="Times New Roman" panose="02020603050405020304" pitchFamily="18" charset="0"/>
              </a:rPr>
              <a:t>收到的确认号不可能是（</a:t>
            </a:r>
            <a:r>
              <a:rPr lang="en-US" altLang="zh-CN" kern="100" dirty="0">
                <a:latin typeface="+mn-ea"/>
                <a:cs typeface="Times New Roman" panose="02020603050405020304" pitchFamily="18" charset="0"/>
              </a:rPr>
              <a:t>      </a:t>
            </a:r>
            <a:r>
              <a:rPr lang="zh-CN" altLang="zh-CN" kern="100" dirty="0">
                <a:latin typeface="+mn-ea"/>
                <a:cs typeface="Times New Roman" panose="02020603050405020304" pitchFamily="18" charset="0"/>
              </a:rPr>
              <a:t>）</a:t>
            </a:r>
          </a:p>
          <a:p>
            <a:pPr algn="just">
              <a:spcAft>
                <a:spcPts val="0"/>
              </a:spcAft>
            </a:pPr>
            <a:r>
              <a:rPr lang="en-US" altLang="zh-CN" kern="100" dirty="0">
                <a:latin typeface="+mn-ea"/>
                <a:cs typeface="Times New Roman" panose="02020603050405020304" pitchFamily="18" charset="0"/>
              </a:rPr>
              <a:t>A</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10  B</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39  C</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40   D</a:t>
            </a:r>
            <a:r>
              <a:rPr lang="zh-CN" altLang="zh-CN" kern="100" dirty="0">
                <a:latin typeface="+mn-ea"/>
                <a:cs typeface="Times New Roman" panose="02020603050405020304" pitchFamily="18" charset="0"/>
              </a:rPr>
              <a:t>、无法确定</a:t>
            </a:r>
          </a:p>
          <a:p>
            <a:pPr algn="just"/>
            <a:r>
              <a:rPr lang="en-US" altLang="zh-CN" kern="100" dirty="0" smtClean="0">
                <a:latin typeface="+mn-ea"/>
                <a:cs typeface="Times New Roman" panose="02020603050405020304" pitchFamily="18" charset="0"/>
              </a:rPr>
              <a:t> </a:t>
            </a:r>
            <a:endParaRPr lang="en-US" altLang="zh-CN" dirty="0">
              <a:latin typeface="+mn-ea"/>
            </a:endParaRPr>
          </a:p>
        </p:txBody>
      </p:sp>
    </p:spTree>
    <p:extLst>
      <p:ext uri="{BB962C8B-B14F-4D97-AF65-F5344CB8AC3E}">
        <p14:creationId xmlns:p14="http://schemas.microsoft.com/office/powerpoint/2010/main" val="28978426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4" name="矩形 3"/>
          <p:cNvSpPr/>
          <p:nvPr/>
        </p:nvSpPr>
        <p:spPr>
          <a:xfrm>
            <a:off x="260728" y="555120"/>
            <a:ext cx="11593220" cy="5909310"/>
          </a:xfrm>
          <a:prstGeom prst="rect">
            <a:avLst/>
          </a:prstGeom>
        </p:spPr>
        <p:txBody>
          <a:bodyPr wrap="square">
            <a:spAutoFit/>
          </a:bodyPr>
          <a:lstStyle/>
          <a:p>
            <a:pPr algn="just">
              <a:spcAft>
                <a:spcPts val="0"/>
              </a:spcAft>
            </a:pPr>
            <a:r>
              <a:rPr lang="en-US" altLang="zh-CN" dirty="0" smtClean="0"/>
              <a:t>16</a:t>
            </a:r>
            <a:r>
              <a:rPr lang="zh-CN" altLang="en-US" dirty="0" smtClean="0"/>
              <a:t>、</a:t>
            </a:r>
            <a:r>
              <a:rPr lang="zh-CN" altLang="zh-CN" kern="100" dirty="0">
                <a:latin typeface="+mn-ea"/>
                <a:cs typeface="Times New Roman" panose="02020603050405020304" pitchFamily="18" charset="0"/>
              </a:rPr>
              <a:t>主机甲和主机乙间已建立一个</a:t>
            </a:r>
            <a:r>
              <a:rPr lang="en-US" altLang="zh-CN" kern="100" dirty="0">
                <a:latin typeface="+mn-ea"/>
                <a:cs typeface="Times New Roman" panose="02020603050405020304" pitchFamily="18" charset="0"/>
              </a:rPr>
              <a:t>TCP</a:t>
            </a:r>
            <a:r>
              <a:rPr lang="zh-CN" altLang="zh-CN" kern="100" dirty="0">
                <a:latin typeface="+mn-ea"/>
                <a:cs typeface="Times New Roman" panose="02020603050405020304" pitchFamily="18" charset="0"/>
              </a:rPr>
              <a:t>连接，主机甲向主机乙发送了两个连续的</a:t>
            </a:r>
            <a:r>
              <a:rPr lang="en-US" altLang="zh-CN" kern="100" dirty="0">
                <a:latin typeface="+mn-ea"/>
                <a:cs typeface="Times New Roman" panose="02020603050405020304" pitchFamily="18" charset="0"/>
              </a:rPr>
              <a:t>TCP</a:t>
            </a:r>
            <a:r>
              <a:rPr lang="zh-CN" altLang="zh-CN" kern="100" dirty="0">
                <a:latin typeface="+mn-ea"/>
                <a:cs typeface="Times New Roman" panose="02020603050405020304" pitchFamily="18" charset="0"/>
              </a:rPr>
              <a:t>段，分别包含</a:t>
            </a:r>
            <a:r>
              <a:rPr lang="en-US" altLang="zh-CN" kern="100" dirty="0">
                <a:latin typeface="+mn-ea"/>
                <a:cs typeface="Times New Roman" panose="02020603050405020304" pitchFamily="18" charset="0"/>
              </a:rPr>
              <a:t>300</a:t>
            </a:r>
            <a:r>
              <a:rPr lang="zh-CN" altLang="zh-CN" kern="100" dirty="0">
                <a:latin typeface="+mn-ea"/>
                <a:cs typeface="Times New Roman" panose="02020603050405020304" pitchFamily="18" charset="0"/>
              </a:rPr>
              <a:t>字节和</a:t>
            </a:r>
            <a:r>
              <a:rPr lang="en-US" altLang="zh-CN" kern="100" dirty="0">
                <a:latin typeface="+mn-ea"/>
                <a:cs typeface="Times New Roman" panose="02020603050405020304" pitchFamily="18" charset="0"/>
              </a:rPr>
              <a:t>500</a:t>
            </a:r>
            <a:r>
              <a:rPr lang="zh-CN" altLang="zh-CN" kern="100" dirty="0">
                <a:latin typeface="+mn-ea"/>
                <a:cs typeface="Times New Roman" panose="02020603050405020304" pitchFamily="18" charset="0"/>
              </a:rPr>
              <a:t>字节的有效载荷，第一个段的序列号为</a:t>
            </a:r>
            <a:r>
              <a:rPr lang="en-US" altLang="zh-CN" kern="100" dirty="0">
                <a:latin typeface="+mn-ea"/>
                <a:cs typeface="Times New Roman" panose="02020603050405020304" pitchFamily="18" charset="0"/>
              </a:rPr>
              <a:t>200</a:t>
            </a:r>
            <a:r>
              <a:rPr lang="zh-CN" altLang="zh-CN" kern="100" dirty="0">
                <a:latin typeface="+mn-ea"/>
                <a:cs typeface="Times New Roman" panose="02020603050405020304" pitchFamily="18" charset="0"/>
              </a:rPr>
              <a:t>，主机乙正确接收到两个段后，发送给主机甲的确认序列号是</a:t>
            </a:r>
            <a:r>
              <a:rPr lang="en-US" altLang="zh-CN" kern="100" dirty="0">
                <a:latin typeface="+mn-ea"/>
                <a:cs typeface="Times New Roman" panose="02020603050405020304" pitchFamily="18" charset="0"/>
              </a:rPr>
              <a:t>  	</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  </a:t>
            </a:r>
            <a:r>
              <a:rPr lang="zh-CN" altLang="zh-CN" kern="100" dirty="0">
                <a:latin typeface="+mn-ea"/>
                <a:cs typeface="Times New Roman" panose="02020603050405020304" pitchFamily="18" charset="0"/>
              </a:rPr>
              <a:t>）</a:t>
            </a:r>
          </a:p>
          <a:p>
            <a:pPr algn="just">
              <a:spcAft>
                <a:spcPts val="0"/>
              </a:spcAft>
            </a:pPr>
            <a:r>
              <a:rPr lang="en-US" altLang="zh-CN" kern="100" dirty="0">
                <a:latin typeface="+mn-ea"/>
                <a:cs typeface="Times New Roman" panose="02020603050405020304" pitchFamily="18" charset="0"/>
              </a:rPr>
              <a:t>A</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500  B.700  C.800  </a:t>
            </a:r>
            <a:r>
              <a:rPr lang="en-US" altLang="zh-CN" kern="100" dirty="0" smtClean="0">
                <a:latin typeface="+mn-ea"/>
                <a:cs typeface="Times New Roman" panose="02020603050405020304" pitchFamily="18" charset="0"/>
              </a:rPr>
              <a:t>D.1000</a:t>
            </a:r>
          </a:p>
          <a:p>
            <a:pPr algn="just">
              <a:spcAft>
                <a:spcPts val="0"/>
              </a:spcAft>
            </a:pPr>
            <a:r>
              <a:rPr lang="en-US" altLang="zh-CN" kern="100" dirty="0" smtClean="0">
                <a:latin typeface="+mn-ea"/>
                <a:cs typeface="Times New Roman" panose="02020603050405020304" pitchFamily="18" charset="0"/>
              </a:rPr>
              <a:t>17</a:t>
            </a:r>
            <a:r>
              <a:rPr lang="zh-CN" altLang="en-US" kern="100" dirty="0" smtClean="0">
                <a:latin typeface="+mn-ea"/>
                <a:cs typeface="Times New Roman" panose="02020603050405020304" pitchFamily="18" charset="0"/>
              </a:rPr>
              <a:t>、</a:t>
            </a:r>
            <a:r>
              <a:rPr lang="zh-CN" altLang="zh-CN" kern="100" dirty="0" smtClean="0">
                <a:latin typeface="+mn-ea"/>
                <a:cs typeface="Times New Roman" panose="02020603050405020304" pitchFamily="18" charset="0"/>
              </a:rPr>
              <a:t>主机</a:t>
            </a:r>
            <a:r>
              <a:rPr lang="zh-CN" altLang="zh-CN" kern="100" dirty="0">
                <a:latin typeface="+mn-ea"/>
                <a:cs typeface="Times New Roman" panose="02020603050405020304" pitchFamily="18" charset="0"/>
              </a:rPr>
              <a:t>甲与主机乙之间已建立一个</a:t>
            </a:r>
            <a:r>
              <a:rPr lang="en-US" altLang="zh-CN" kern="100" dirty="0">
                <a:latin typeface="+mn-ea"/>
                <a:cs typeface="Times New Roman" panose="02020603050405020304" pitchFamily="18" charset="0"/>
              </a:rPr>
              <a:t>TCP</a:t>
            </a:r>
            <a:r>
              <a:rPr lang="zh-CN" altLang="zh-CN" kern="100" dirty="0">
                <a:latin typeface="+mn-ea"/>
                <a:cs typeface="Times New Roman" panose="02020603050405020304" pitchFamily="18" charset="0"/>
              </a:rPr>
              <a:t>连接，主机甲向主机乙发送了</a:t>
            </a:r>
            <a:r>
              <a:rPr lang="en-US" altLang="zh-CN" kern="100" dirty="0">
                <a:latin typeface="+mn-ea"/>
                <a:cs typeface="Times New Roman" panose="02020603050405020304" pitchFamily="18" charset="0"/>
              </a:rPr>
              <a:t>3</a:t>
            </a:r>
            <a:r>
              <a:rPr lang="zh-CN" altLang="zh-CN" kern="100" dirty="0">
                <a:latin typeface="+mn-ea"/>
                <a:cs typeface="Times New Roman" panose="02020603050405020304" pitchFamily="18" charset="0"/>
              </a:rPr>
              <a:t>个连续的</a:t>
            </a:r>
            <a:r>
              <a:rPr lang="en-US" altLang="zh-CN" kern="100" dirty="0">
                <a:latin typeface="+mn-ea"/>
                <a:cs typeface="Times New Roman" panose="02020603050405020304" pitchFamily="18" charset="0"/>
              </a:rPr>
              <a:t>TCP</a:t>
            </a:r>
            <a:r>
              <a:rPr lang="zh-CN" altLang="zh-CN" kern="100" dirty="0">
                <a:latin typeface="+mn-ea"/>
                <a:cs typeface="Times New Roman" panose="02020603050405020304" pitchFamily="18" charset="0"/>
              </a:rPr>
              <a:t>段，分别包含</a:t>
            </a:r>
            <a:r>
              <a:rPr lang="en-US" altLang="zh-CN" kern="100" dirty="0">
                <a:latin typeface="+mn-ea"/>
                <a:cs typeface="Times New Roman" panose="02020603050405020304" pitchFamily="18" charset="0"/>
              </a:rPr>
              <a:t>300</a:t>
            </a:r>
            <a:r>
              <a:rPr lang="zh-CN" altLang="zh-CN" kern="100" dirty="0">
                <a:latin typeface="+mn-ea"/>
                <a:cs typeface="Times New Roman" panose="02020603050405020304" pitchFamily="18" charset="0"/>
              </a:rPr>
              <a:t>字节、</a:t>
            </a:r>
            <a:r>
              <a:rPr lang="en-US" altLang="zh-CN" kern="100" dirty="0">
                <a:latin typeface="+mn-ea"/>
                <a:cs typeface="Times New Roman" panose="02020603050405020304" pitchFamily="18" charset="0"/>
              </a:rPr>
              <a:t>400</a:t>
            </a:r>
            <a:r>
              <a:rPr lang="zh-CN" altLang="zh-CN" kern="100" dirty="0">
                <a:latin typeface="+mn-ea"/>
                <a:cs typeface="Times New Roman" panose="02020603050405020304" pitchFamily="18" charset="0"/>
              </a:rPr>
              <a:t>字节和</a:t>
            </a:r>
            <a:r>
              <a:rPr lang="en-US" altLang="zh-CN" kern="100" dirty="0">
                <a:latin typeface="+mn-ea"/>
                <a:cs typeface="Times New Roman" panose="02020603050405020304" pitchFamily="18" charset="0"/>
              </a:rPr>
              <a:t>500</a:t>
            </a:r>
            <a:r>
              <a:rPr lang="zh-CN" altLang="zh-CN" kern="100" dirty="0">
                <a:latin typeface="+mn-ea"/>
                <a:cs typeface="Times New Roman" panose="02020603050405020304" pitchFamily="18" charset="0"/>
              </a:rPr>
              <a:t>字节的有效载荷，第</a:t>
            </a:r>
            <a:r>
              <a:rPr lang="en-US" altLang="zh-CN" kern="100" dirty="0">
                <a:latin typeface="+mn-ea"/>
                <a:cs typeface="Times New Roman" panose="02020603050405020304" pitchFamily="18" charset="0"/>
              </a:rPr>
              <a:t>3</a:t>
            </a:r>
            <a:r>
              <a:rPr lang="zh-CN" altLang="zh-CN" kern="100" dirty="0">
                <a:latin typeface="+mn-ea"/>
                <a:cs typeface="Times New Roman" panose="02020603050405020304" pitchFamily="18" charset="0"/>
              </a:rPr>
              <a:t>个段的序号为</a:t>
            </a:r>
            <a:r>
              <a:rPr lang="en-US" altLang="zh-CN" kern="100" dirty="0">
                <a:latin typeface="+mn-ea"/>
                <a:cs typeface="Times New Roman" panose="02020603050405020304" pitchFamily="18" charset="0"/>
              </a:rPr>
              <a:t>900</a:t>
            </a:r>
            <a:r>
              <a:rPr lang="zh-CN" altLang="zh-CN" kern="100" dirty="0">
                <a:latin typeface="+mn-ea"/>
                <a:cs typeface="Times New Roman" panose="02020603050405020304" pitchFamily="18" charset="0"/>
              </a:rPr>
              <a:t>。若主机乙仅正 确接收到第</a:t>
            </a:r>
            <a:r>
              <a:rPr lang="en-US" altLang="zh-CN" kern="100" dirty="0">
                <a:latin typeface="+mn-ea"/>
                <a:cs typeface="Times New Roman" panose="02020603050405020304" pitchFamily="18" charset="0"/>
              </a:rPr>
              <a:t>1</a:t>
            </a:r>
            <a:r>
              <a:rPr lang="zh-CN" altLang="zh-CN" kern="100" dirty="0">
                <a:latin typeface="+mn-ea"/>
                <a:cs typeface="Times New Roman" panose="02020603050405020304" pitchFamily="18" charset="0"/>
              </a:rPr>
              <a:t>和第</a:t>
            </a:r>
            <a:r>
              <a:rPr lang="en-US" altLang="zh-CN" kern="100" dirty="0">
                <a:latin typeface="+mn-ea"/>
                <a:cs typeface="Times New Roman" panose="02020603050405020304" pitchFamily="18" charset="0"/>
              </a:rPr>
              <a:t>3</a:t>
            </a:r>
            <a:r>
              <a:rPr lang="zh-CN" altLang="zh-CN" kern="100" dirty="0">
                <a:latin typeface="+mn-ea"/>
                <a:cs typeface="Times New Roman" panose="02020603050405020304" pitchFamily="18" charset="0"/>
              </a:rPr>
              <a:t>个段，则主机乙发送给主机甲的确认序号是（</a:t>
            </a:r>
            <a:r>
              <a:rPr lang="en-US" altLang="zh-CN" kern="100" dirty="0">
                <a:latin typeface="+mn-ea"/>
                <a:cs typeface="Times New Roman" panose="02020603050405020304" pitchFamily="18" charset="0"/>
              </a:rPr>
              <a:t>     </a:t>
            </a:r>
            <a:r>
              <a:rPr lang="zh-CN" altLang="zh-CN" kern="100" dirty="0">
                <a:latin typeface="+mn-ea"/>
                <a:cs typeface="Times New Roman" panose="02020603050405020304" pitchFamily="18" charset="0"/>
              </a:rPr>
              <a:t>）</a:t>
            </a:r>
          </a:p>
          <a:p>
            <a:pPr algn="just">
              <a:spcAft>
                <a:spcPts val="0"/>
              </a:spcAft>
            </a:pPr>
            <a:r>
              <a:rPr lang="en-US" altLang="zh-CN" kern="100" dirty="0">
                <a:latin typeface="+mn-ea"/>
                <a:cs typeface="Times New Roman" panose="02020603050405020304" pitchFamily="18" charset="0"/>
              </a:rPr>
              <a:t>    A</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300      B</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500      C</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1200     D</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1400</a:t>
            </a:r>
            <a:endParaRPr lang="zh-CN" altLang="zh-CN" kern="100" dirty="0">
              <a:latin typeface="+mn-ea"/>
              <a:cs typeface="Times New Roman" panose="02020603050405020304" pitchFamily="18" charset="0"/>
            </a:endParaRPr>
          </a:p>
          <a:p>
            <a:pPr algn="just">
              <a:spcAft>
                <a:spcPts val="0"/>
              </a:spcAft>
            </a:pPr>
            <a:r>
              <a:rPr lang="en-US" altLang="zh-CN" kern="100" dirty="0" smtClean="0">
                <a:latin typeface="+mn-ea"/>
                <a:cs typeface="Times New Roman" panose="02020603050405020304" pitchFamily="18" charset="0"/>
              </a:rPr>
              <a:t>18</a:t>
            </a:r>
            <a:r>
              <a:rPr lang="zh-CN" altLang="en-US" kern="100" dirty="0" smtClean="0">
                <a:latin typeface="+mn-ea"/>
                <a:cs typeface="Times New Roman" panose="02020603050405020304" pitchFamily="18" charset="0"/>
              </a:rPr>
              <a:t>、</a:t>
            </a:r>
            <a:r>
              <a:rPr lang="en-US" altLang="zh-CN" kern="100" dirty="0" smtClean="0">
                <a:latin typeface="+mn-ea"/>
                <a:cs typeface="Times New Roman" panose="02020603050405020304" pitchFamily="18" charset="0"/>
              </a:rPr>
              <a:t>TCP</a:t>
            </a:r>
            <a:r>
              <a:rPr lang="zh-CN" altLang="zh-CN" kern="100" dirty="0">
                <a:latin typeface="+mn-ea"/>
                <a:cs typeface="Times New Roman" panose="02020603050405020304" pitchFamily="18" charset="0"/>
              </a:rPr>
              <a:t>什么时候对报文段采用快速重传？ </a:t>
            </a:r>
          </a:p>
          <a:p>
            <a:pPr algn="just">
              <a:spcAft>
                <a:spcPts val="0"/>
              </a:spcAft>
            </a:pPr>
            <a:r>
              <a:rPr lang="en-US" altLang="zh-CN" kern="100" dirty="0">
                <a:latin typeface="+mn-ea"/>
                <a:cs typeface="Times New Roman" panose="02020603050405020304" pitchFamily="18" charset="0"/>
              </a:rPr>
              <a:t>A</a:t>
            </a:r>
            <a:r>
              <a:rPr lang="zh-CN" altLang="zh-CN" kern="100" dirty="0">
                <a:latin typeface="+mn-ea"/>
                <a:cs typeface="Times New Roman" panose="02020603050405020304" pitchFamily="18" charset="0"/>
              </a:rPr>
              <a:t>、报文段的定时器过期</a:t>
            </a:r>
            <a:r>
              <a:rPr lang="en-US" altLang="zh-CN" kern="100" dirty="0">
                <a:latin typeface="+mn-ea"/>
                <a:cs typeface="Times New Roman" panose="02020603050405020304" pitchFamily="18" charset="0"/>
              </a:rPr>
              <a:t>                                      B</a:t>
            </a:r>
            <a:r>
              <a:rPr lang="zh-CN" altLang="zh-CN" kern="100" dirty="0">
                <a:latin typeface="+mn-ea"/>
                <a:cs typeface="Times New Roman" panose="02020603050405020304" pitchFamily="18" charset="0"/>
              </a:rPr>
              <a:t>、估计往返时延过长</a:t>
            </a:r>
          </a:p>
          <a:p>
            <a:pPr algn="just">
              <a:spcAft>
                <a:spcPts val="0"/>
              </a:spcAft>
            </a:pPr>
            <a:r>
              <a:rPr lang="en-US" altLang="zh-CN" kern="100" dirty="0">
                <a:latin typeface="+mn-ea"/>
                <a:cs typeface="Times New Roman" panose="02020603050405020304" pitchFamily="18" charset="0"/>
              </a:rPr>
              <a:t>C</a:t>
            </a:r>
            <a:r>
              <a:rPr lang="zh-CN" altLang="zh-CN" kern="100" dirty="0">
                <a:latin typeface="+mn-ea"/>
                <a:cs typeface="Times New Roman" panose="02020603050405020304" pitchFamily="18" charset="0"/>
              </a:rPr>
              <a:t>、收到之前发出的一个报文段的三个重复</a:t>
            </a:r>
            <a:r>
              <a:rPr lang="en-US" altLang="zh-CN" kern="100" dirty="0">
                <a:latin typeface="+mn-ea"/>
                <a:cs typeface="Times New Roman" panose="02020603050405020304" pitchFamily="18" charset="0"/>
              </a:rPr>
              <a:t>ACK     D</a:t>
            </a:r>
            <a:r>
              <a:rPr lang="zh-CN" altLang="zh-CN" kern="100" dirty="0">
                <a:latin typeface="+mn-ea"/>
                <a:cs typeface="Times New Roman" panose="02020603050405020304" pitchFamily="18" charset="0"/>
              </a:rPr>
              <a:t>、以上都不是</a:t>
            </a:r>
          </a:p>
          <a:p>
            <a:pPr algn="just">
              <a:spcAft>
                <a:spcPts val="0"/>
              </a:spcAft>
            </a:pPr>
            <a:r>
              <a:rPr lang="en-US" altLang="zh-CN" kern="100" dirty="0">
                <a:latin typeface="+mn-ea"/>
                <a:cs typeface="Times New Roman" panose="02020603050405020304" pitchFamily="18" charset="0"/>
              </a:rPr>
              <a:t>  </a:t>
            </a:r>
            <a:endParaRPr lang="zh-CN" altLang="zh-CN" kern="100" dirty="0">
              <a:latin typeface="+mn-ea"/>
              <a:cs typeface="Times New Roman" panose="02020603050405020304" pitchFamily="18" charset="0"/>
            </a:endParaRPr>
          </a:p>
          <a:p>
            <a:pPr algn="just">
              <a:spcAft>
                <a:spcPts val="0"/>
              </a:spcAft>
            </a:pPr>
            <a:r>
              <a:rPr lang="en-US" altLang="zh-CN" kern="100" dirty="0" smtClean="0">
                <a:latin typeface="+mn-ea"/>
                <a:cs typeface="Times New Roman" panose="02020603050405020304" pitchFamily="18" charset="0"/>
              </a:rPr>
              <a:t>19</a:t>
            </a:r>
            <a:r>
              <a:rPr lang="zh-CN" altLang="en-US" kern="100" dirty="0" smtClean="0">
                <a:latin typeface="+mn-ea"/>
                <a:cs typeface="Times New Roman" panose="02020603050405020304" pitchFamily="18" charset="0"/>
              </a:rPr>
              <a:t>、</a:t>
            </a:r>
            <a:r>
              <a:rPr lang="zh-CN" altLang="zh-CN" kern="100" dirty="0" smtClean="0">
                <a:latin typeface="+mn-ea"/>
                <a:cs typeface="Times New Roman" panose="02020603050405020304" pitchFamily="18" charset="0"/>
              </a:rPr>
              <a:t>网络</a:t>
            </a:r>
            <a:r>
              <a:rPr lang="zh-CN" altLang="zh-CN" kern="100" dirty="0">
                <a:latin typeface="+mn-ea"/>
                <a:cs typeface="Times New Roman" panose="02020603050405020304" pitchFamily="18" charset="0"/>
              </a:rPr>
              <a:t>上所抓到的</a:t>
            </a:r>
            <a:r>
              <a:rPr lang="en-US" altLang="zh-CN" kern="100" dirty="0">
                <a:latin typeface="+mn-ea"/>
                <a:cs typeface="Times New Roman" panose="02020603050405020304" pitchFamily="18" charset="0"/>
              </a:rPr>
              <a:t>TCP</a:t>
            </a:r>
            <a:r>
              <a:rPr lang="zh-CN" altLang="zh-CN" kern="100" dirty="0">
                <a:latin typeface="+mn-ea"/>
                <a:cs typeface="Times New Roman" panose="02020603050405020304" pitchFamily="18" charset="0"/>
              </a:rPr>
              <a:t>数据报文段中，有一个字段</a:t>
            </a:r>
            <a:r>
              <a:rPr lang="en-US" altLang="zh-CN" kern="100" dirty="0" err="1">
                <a:latin typeface="+mn-ea"/>
                <a:cs typeface="Times New Roman" panose="02020603050405020304" pitchFamily="18" charset="0"/>
              </a:rPr>
              <a:t>RcvWindow</a:t>
            </a:r>
            <a:r>
              <a:rPr lang="zh-CN" altLang="zh-CN" kern="100" dirty="0">
                <a:latin typeface="+mn-ea"/>
                <a:cs typeface="Times New Roman" panose="02020603050405020304" pitchFamily="18" charset="0"/>
              </a:rPr>
              <a:t>，其含义和作用为（</a:t>
            </a:r>
            <a:r>
              <a:rPr lang="en-US" altLang="zh-CN" kern="100" dirty="0">
                <a:latin typeface="+mn-ea"/>
                <a:cs typeface="Times New Roman" panose="02020603050405020304" pitchFamily="18" charset="0"/>
              </a:rPr>
              <a:t>  </a:t>
            </a:r>
            <a:r>
              <a:rPr lang="zh-CN" altLang="zh-CN" kern="100" dirty="0">
                <a:latin typeface="+mn-ea"/>
                <a:cs typeface="Times New Roman" panose="02020603050405020304" pitchFamily="18" charset="0"/>
              </a:rPr>
              <a:t>）</a:t>
            </a:r>
          </a:p>
          <a:p>
            <a:pPr algn="just">
              <a:spcAft>
                <a:spcPts val="0"/>
              </a:spcAft>
            </a:pPr>
            <a:r>
              <a:rPr lang="en-US" altLang="zh-CN" kern="100" dirty="0">
                <a:latin typeface="+mn-ea"/>
                <a:cs typeface="Times New Roman" panose="02020603050405020304" pitchFamily="18" charset="0"/>
              </a:rPr>
              <a:t>A</a:t>
            </a:r>
            <a:r>
              <a:rPr lang="zh-CN" altLang="zh-CN" kern="100" dirty="0">
                <a:latin typeface="+mn-ea"/>
                <a:cs typeface="Times New Roman" panose="02020603050405020304" pitchFamily="18" charset="0"/>
              </a:rPr>
              <a:t>、接收可用空间大小，用于流量控制</a:t>
            </a:r>
            <a:r>
              <a:rPr lang="en-US" altLang="zh-CN" kern="100" dirty="0">
                <a:latin typeface="+mn-ea"/>
                <a:cs typeface="Times New Roman" panose="02020603050405020304" pitchFamily="18" charset="0"/>
              </a:rPr>
              <a:t>       B</a:t>
            </a:r>
            <a:r>
              <a:rPr lang="zh-CN" altLang="zh-CN" kern="100" dirty="0">
                <a:latin typeface="+mn-ea"/>
                <a:cs typeface="Times New Roman" panose="02020603050405020304" pitchFamily="18" charset="0"/>
              </a:rPr>
              <a:t>、发送可用空间大小，用于流量控制</a:t>
            </a:r>
          </a:p>
          <a:p>
            <a:pPr algn="just">
              <a:spcAft>
                <a:spcPts val="0"/>
              </a:spcAft>
            </a:pPr>
            <a:r>
              <a:rPr lang="en-US" altLang="zh-CN" kern="100" dirty="0">
                <a:latin typeface="+mn-ea"/>
                <a:cs typeface="Times New Roman" panose="02020603050405020304" pitchFamily="18" charset="0"/>
              </a:rPr>
              <a:t>C</a:t>
            </a:r>
            <a:r>
              <a:rPr lang="zh-CN" altLang="zh-CN" kern="100" dirty="0">
                <a:latin typeface="+mn-ea"/>
                <a:cs typeface="Times New Roman" panose="02020603050405020304" pitchFamily="18" charset="0"/>
              </a:rPr>
              <a:t>、发送可用空间大小，用于拥塞控制</a:t>
            </a:r>
            <a:r>
              <a:rPr lang="en-US" altLang="zh-CN" kern="100" dirty="0">
                <a:latin typeface="+mn-ea"/>
                <a:cs typeface="Times New Roman" panose="02020603050405020304" pitchFamily="18" charset="0"/>
              </a:rPr>
              <a:t>       D</a:t>
            </a:r>
            <a:r>
              <a:rPr lang="zh-CN" altLang="zh-CN" kern="100" dirty="0">
                <a:latin typeface="+mn-ea"/>
                <a:cs typeface="Times New Roman" panose="02020603050405020304" pitchFamily="18" charset="0"/>
              </a:rPr>
              <a:t>、接收可用空间大小，用于拥塞控制</a:t>
            </a:r>
            <a:endParaRPr lang="en-US" altLang="zh-CN" kern="100" dirty="0">
              <a:latin typeface="+mn-ea"/>
              <a:cs typeface="Times New Roman" panose="02020603050405020304" pitchFamily="18" charset="0"/>
            </a:endParaRPr>
          </a:p>
          <a:p>
            <a:pPr algn="just">
              <a:spcAft>
                <a:spcPts val="0"/>
              </a:spcAft>
            </a:pPr>
            <a:endParaRPr lang="en-US" altLang="zh-CN" kern="100" dirty="0">
              <a:latin typeface="+mn-ea"/>
              <a:cs typeface="Times New Roman" panose="02020603050405020304" pitchFamily="18" charset="0"/>
            </a:endParaRPr>
          </a:p>
          <a:p>
            <a:r>
              <a:rPr lang="en-US" altLang="zh-CN" dirty="0" smtClean="0"/>
              <a:t>20</a:t>
            </a:r>
            <a:r>
              <a:rPr lang="zh-CN" altLang="en-US" dirty="0" smtClean="0"/>
              <a:t>、</a:t>
            </a:r>
            <a:r>
              <a:rPr lang="zh-CN" altLang="zh-CN" dirty="0" smtClean="0"/>
              <a:t>主机</a:t>
            </a:r>
            <a:r>
              <a:rPr lang="zh-CN" altLang="zh-CN" dirty="0"/>
              <a:t>甲和主机乙之间已建立一个</a:t>
            </a:r>
            <a:r>
              <a:rPr lang="en-US" altLang="zh-CN" dirty="0"/>
              <a:t>TCP</a:t>
            </a:r>
            <a:r>
              <a:rPr lang="zh-CN" altLang="zh-CN" dirty="0"/>
              <a:t>连接，</a:t>
            </a:r>
            <a:r>
              <a:rPr lang="en-US" altLang="zh-CN" dirty="0"/>
              <a:t>TCP</a:t>
            </a:r>
            <a:r>
              <a:rPr lang="zh-CN" altLang="zh-CN" dirty="0"/>
              <a:t>最大段长度为</a:t>
            </a:r>
            <a:r>
              <a:rPr lang="en-US" altLang="zh-CN" dirty="0"/>
              <a:t>1000</a:t>
            </a:r>
            <a:r>
              <a:rPr lang="zh-CN" altLang="zh-CN" dirty="0"/>
              <a:t>字节，若主机甲的当前拥塞窗口为</a:t>
            </a:r>
            <a:r>
              <a:rPr lang="en-US" altLang="zh-CN" dirty="0"/>
              <a:t>4000</a:t>
            </a:r>
            <a:r>
              <a:rPr lang="zh-CN" altLang="zh-CN" dirty="0"/>
              <a:t>字节，在主机甲向主机乙连接发送</a:t>
            </a:r>
            <a:r>
              <a:rPr lang="en-US" altLang="zh-CN" dirty="0"/>
              <a:t>2</a:t>
            </a:r>
            <a:r>
              <a:rPr lang="zh-CN" altLang="zh-CN" dirty="0"/>
              <a:t>个最大段后，成功收到主机乙发送的第一段的确认段，确认段中通告的接收窗口大小为</a:t>
            </a:r>
            <a:r>
              <a:rPr lang="en-US" altLang="zh-CN" dirty="0"/>
              <a:t>2000</a:t>
            </a:r>
            <a:r>
              <a:rPr lang="zh-CN" altLang="zh-CN" dirty="0"/>
              <a:t>字节，则此时主机甲还可以向主机乙发送的最大字节数是（</a:t>
            </a:r>
            <a:r>
              <a:rPr lang="en-US" altLang="zh-CN" dirty="0"/>
              <a:t>    </a:t>
            </a:r>
            <a:r>
              <a:rPr lang="zh-CN" altLang="zh-CN" dirty="0"/>
              <a:t>）</a:t>
            </a:r>
          </a:p>
          <a:p>
            <a:r>
              <a:rPr lang="en-US" altLang="zh-CN" dirty="0"/>
              <a:t>A</a:t>
            </a:r>
            <a:r>
              <a:rPr lang="zh-CN" altLang="zh-CN" dirty="0"/>
              <a:t>：</a:t>
            </a:r>
            <a:r>
              <a:rPr lang="en-US" altLang="zh-CN" dirty="0"/>
              <a:t>1000             B</a:t>
            </a:r>
            <a:r>
              <a:rPr lang="zh-CN" altLang="zh-CN" dirty="0"/>
              <a:t>：</a:t>
            </a:r>
            <a:r>
              <a:rPr lang="en-US" altLang="zh-CN" dirty="0"/>
              <a:t>2000        C</a:t>
            </a:r>
            <a:r>
              <a:rPr lang="zh-CN" altLang="zh-CN" dirty="0"/>
              <a:t>：</a:t>
            </a:r>
            <a:r>
              <a:rPr lang="en-US" altLang="zh-CN" dirty="0"/>
              <a:t>3000             D</a:t>
            </a:r>
            <a:r>
              <a:rPr lang="zh-CN" altLang="zh-CN" dirty="0"/>
              <a:t>：</a:t>
            </a:r>
            <a:r>
              <a:rPr lang="en-US" altLang="zh-CN" dirty="0"/>
              <a:t>4000</a:t>
            </a:r>
            <a:endParaRPr lang="zh-CN" altLang="zh-CN" dirty="0"/>
          </a:p>
          <a:p>
            <a:pPr algn="just">
              <a:spcAft>
                <a:spcPts val="0"/>
              </a:spcAft>
            </a:pPr>
            <a:endParaRPr lang="zh-CN" altLang="zh-CN" kern="100" dirty="0">
              <a:latin typeface="+mn-ea"/>
              <a:cs typeface="Times New Roman" panose="02020603050405020304" pitchFamily="18" charset="0"/>
            </a:endParaRPr>
          </a:p>
          <a:p>
            <a:pPr algn="just"/>
            <a:endParaRPr lang="en-US" altLang="zh-CN" dirty="0">
              <a:latin typeface="+mn-ea"/>
            </a:endParaRPr>
          </a:p>
        </p:txBody>
      </p:sp>
    </p:spTree>
    <p:extLst>
      <p:ext uri="{BB962C8B-B14F-4D97-AF65-F5344CB8AC3E}">
        <p14:creationId xmlns:p14="http://schemas.microsoft.com/office/powerpoint/2010/main" val="12572432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2320925" y="4937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ea"/>
              <a:ea typeface="+mn-ea"/>
              <a:cs typeface="+mn-ea"/>
              <a:sym typeface="+mn-lt"/>
            </a:endParaRPr>
          </a:p>
        </p:txBody>
      </p:sp>
      <p:sp>
        <p:nvSpPr>
          <p:cNvPr id="2" name="矩形 1"/>
          <p:cNvSpPr/>
          <p:nvPr/>
        </p:nvSpPr>
        <p:spPr>
          <a:xfrm>
            <a:off x="611559" y="661486"/>
            <a:ext cx="6448807" cy="523220"/>
          </a:xfrm>
          <a:prstGeom prst="rect">
            <a:avLst/>
          </a:prstGeom>
        </p:spPr>
        <p:txBody>
          <a:bodyPr wrap="square">
            <a:spAutoFit/>
          </a:bodyPr>
          <a:lstStyle/>
          <a:p>
            <a:r>
              <a:rPr lang="zh-CN" altLang="en-US" sz="2800" b="1" dirty="0" smtClean="0">
                <a:latin typeface="+mn-ea"/>
              </a:rPr>
              <a:t>例题</a:t>
            </a:r>
            <a:r>
              <a:rPr lang="zh-CN" altLang="en-US" sz="2800" b="1" dirty="0" smtClean="0">
                <a:solidFill>
                  <a:srgbClr val="FF0000"/>
                </a:solidFill>
                <a:latin typeface="+mn-ea"/>
              </a:rPr>
              <a:t>（</a:t>
            </a:r>
            <a:r>
              <a:rPr lang="zh-CN" altLang="en-US" sz="2800" b="1" dirty="0">
                <a:solidFill>
                  <a:srgbClr val="FF0000"/>
                </a:solidFill>
                <a:latin typeface="+mn-ea"/>
              </a:rPr>
              <a:t>考虑分组头部信息）</a:t>
            </a:r>
          </a:p>
        </p:txBody>
      </p:sp>
      <p:sp>
        <p:nvSpPr>
          <p:cNvPr id="3" name="矩形 2"/>
          <p:cNvSpPr/>
          <p:nvPr/>
        </p:nvSpPr>
        <p:spPr>
          <a:xfrm>
            <a:off x="611560" y="1224806"/>
            <a:ext cx="11580440" cy="1569660"/>
          </a:xfrm>
          <a:prstGeom prst="rect">
            <a:avLst/>
          </a:prstGeom>
        </p:spPr>
        <p:txBody>
          <a:bodyPr wrap="square">
            <a:spAutoFit/>
          </a:bodyPr>
          <a:lstStyle/>
          <a:p>
            <a:r>
              <a:rPr lang="zh-CN" altLang="en-US" sz="2400" dirty="0" smtClean="0">
                <a:latin typeface="+mn-ea"/>
              </a:rPr>
              <a:t>在</a:t>
            </a:r>
            <a:r>
              <a:rPr lang="zh-CN" altLang="en-US" sz="2400" dirty="0">
                <a:latin typeface="+mn-ea"/>
              </a:rPr>
              <a:t>下图所示的采用“存储</a:t>
            </a:r>
            <a:r>
              <a:rPr lang="en-US" altLang="zh-CN" sz="2400" dirty="0">
                <a:latin typeface="+mn-ea"/>
              </a:rPr>
              <a:t>-</a:t>
            </a:r>
            <a:r>
              <a:rPr lang="zh-CN" altLang="en-US" sz="2400" dirty="0">
                <a:latin typeface="+mn-ea"/>
              </a:rPr>
              <a:t>转发”方式的分组交换网络中， 所有链路的</a:t>
            </a:r>
            <a:r>
              <a:rPr lang="zh-CN" altLang="en-US" sz="2400" dirty="0" smtClean="0">
                <a:latin typeface="+mn-ea"/>
              </a:rPr>
              <a:t>数据传输速率</a:t>
            </a:r>
            <a:r>
              <a:rPr lang="zh-CN" altLang="en-US" sz="2400" dirty="0">
                <a:latin typeface="+mn-ea"/>
              </a:rPr>
              <a:t>为</a:t>
            </a:r>
            <a:r>
              <a:rPr lang="en-US" altLang="zh-CN" sz="2400" b="1" dirty="0">
                <a:solidFill>
                  <a:srgbClr val="FF0000"/>
                </a:solidFill>
                <a:latin typeface="+mn-ea"/>
              </a:rPr>
              <a:t>100 Mbps</a:t>
            </a:r>
            <a:r>
              <a:rPr lang="zh-CN" altLang="en-US" sz="2400" dirty="0">
                <a:latin typeface="+mn-ea"/>
              </a:rPr>
              <a:t>，分组大小为</a:t>
            </a:r>
            <a:r>
              <a:rPr lang="en-US" altLang="zh-CN" sz="2400" b="1" dirty="0">
                <a:solidFill>
                  <a:srgbClr val="FF0000"/>
                </a:solidFill>
                <a:latin typeface="+mn-ea"/>
              </a:rPr>
              <a:t>1 000 B </a:t>
            </a:r>
            <a:r>
              <a:rPr lang="zh-CN" altLang="en-US" sz="2400" dirty="0">
                <a:latin typeface="+mn-ea"/>
              </a:rPr>
              <a:t>，其中分组头大小为</a:t>
            </a:r>
            <a:r>
              <a:rPr lang="en-US" altLang="zh-CN" sz="2400" b="1" dirty="0">
                <a:solidFill>
                  <a:srgbClr val="FF0000"/>
                </a:solidFill>
                <a:latin typeface="+mn-ea"/>
              </a:rPr>
              <a:t>20 B</a:t>
            </a:r>
            <a:r>
              <a:rPr lang="zh-CN" altLang="en-US" sz="2400" dirty="0">
                <a:latin typeface="+mn-ea"/>
              </a:rPr>
              <a:t>。若主机</a:t>
            </a:r>
            <a:r>
              <a:rPr lang="en-US" altLang="zh-CN" sz="2400" dirty="0">
                <a:latin typeface="+mn-ea"/>
              </a:rPr>
              <a:t>H1</a:t>
            </a:r>
            <a:r>
              <a:rPr lang="zh-CN" altLang="en-US" sz="2400" dirty="0">
                <a:latin typeface="+mn-ea"/>
              </a:rPr>
              <a:t>向主机</a:t>
            </a:r>
            <a:r>
              <a:rPr lang="en-US" altLang="zh-CN" sz="2400" dirty="0">
                <a:latin typeface="+mn-ea"/>
              </a:rPr>
              <a:t>H2</a:t>
            </a:r>
            <a:r>
              <a:rPr lang="zh-CN" altLang="en-US" sz="2400" dirty="0">
                <a:latin typeface="+mn-ea"/>
              </a:rPr>
              <a:t>发送一个大小为</a:t>
            </a:r>
            <a:r>
              <a:rPr lang="en-US" altLang="zh-CN" sz="2400" b="1" dirty="0">
                <a:solidFill>
                  <a:srgbClr val="FF0000"/>
                </a:solidFill>
                <a:latin typeface="+mn-ea"/>
              </a:rPr>
              <a:t>980 000 B</a:t>
            </a:r>
            <a:r>
              <a:rPr lang="zh-CN" altLang="en-US" sz="2400" dirty="0">
                <a:latin typeface="+mn-ea"/>
              </a:rPr>
              <a:t>的文件，则在不考虑分组拆装时间和传播延迟的情况下，从</a:t>
            </a:r>
            <a:r>
              <a:rPr lang="en-US" altLang="zh-CN" sz="2400" dirty="0">
                <a:latin typeface="+mn-ea"/>
              </a:rPr>
              <a:t>H1</a:t>
            </a:r>
            <a:r>
              <a:rPr lang="zh-CN" altLang="en-US" sz="2400" dirty="0">
                <a:latin typeface="+mn-ea"/>
              </a:rPr>
              <a:t>发送开始到</a:t>
            </a:r>
            <a:r>
              <a:rPr lang="en-US" altLang="zh-CN" sz="2400" dirty="0">
                <a:latin typeface="+mn-ea"/>
              </a:rPr>
              <a:t>H2</a:t>
            </a:r>
            <a:r>
              <a:rPr lang="zh-CN" altLang="en-US" sz="2400" dirty="0">
                <a:latin typeface="+mn-ea"/>
              </a:rPr>
              <a:t>接收完为止，需要的时间至少是多少？ </a:t>
            </a:r>
          </a:p>
        </p:txBody>
      </p:sp>
      <p:pic>
        <p:nvPicPr>
          <p:cNvPr id="6" name="图片 5"/>
          <p:cNvPicPr>
            <a:picLocks noChangeAspect="1"/>
          </p:cNvPicPr>
          <p:nvPr/>
        </p:nvPicPr>
        <p:blipFill>
          <a:blip r:embed="rId3"/>
          <a:stretch>
            <a:fillRect/>
          </a:stretch>
        </p:blipFill>
        <p:spPr>
          <a:xfrm>
            <a:off x="1676532" y="3105985"/>
            <a:ext cx="7857143" cy="2057143"/>
          </a:xfrm>
          <a:prstGeom prst="rect">
            <a:avLst/>
          </a:prstGeom>
        </p:spPr>
      </p:pic>
      <p:sp>
        <p:nvSpPr>
          <p:cNvPr id="7"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Tree>
    <p:extLst>
      <p:ext uri="{BB962C8B-B14F-4D97-AF65-F5344CB8AC3E}">
        <p14:creationId xmlns:p14="http://schemas.microsoft.com/office/powerpoint/2010/main" val="9086413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
        <p:nvSpPr>
          <p:cNvPr id="4" name="矩形 3"/>
          <p:cNvSpPr/>
          <p:nvPr/>
        </p:nvSpPr>
        <p:spPr>
          <a:xfrm>
            <a:off x="260728" y="555120"/>
            <a:ext cx="11593220" cy="2031325"/>
          </a:xfrm>
          <a:prstGeom prst="rect">
            <a:avLst/>
          </a:prstGeom>
        </p:spPr>
        <p:txBody>
          <a:bodyPr wrap="square">
            <a:spAutoFit/>
          </a:bodyPr>
          <a:lstStyle/>
          <a:p>
            <a:pPr algn="just">
              <a:spcAft>
                <a:spcPts val="0"/>
              </a:spcAft>
            </a:pPr>
            <a:r>
              <a:rPr lang="en-US" altLang="zh-CN" dirty="0" smtClean="0"/>
              <a:t>21</a:t>
            </a:r>
            <a:r>
              <a:rPr lang="zh-CN" altLang="en-US" dirty="0" smtClean="0"/>
              <a:t>、</a:t>
            </a:r>
            <a:r>
              <a:rPr lang="zh-CN" altLang="zh-CN" kern="100" dirty="0">
                <a:latin typeface="+mn-ea"/>
                <a:cs typeface="Times New Roman" panose="02020603050405020304" pitchFamily="18" charset="0"/>
              </a:rPr>
              <a:t>主机甲向主机乙发送一个</a:t>
            </a:r>
            <a:r>
              <a:rPr lang="en-US" altLang="zh-CN" kern="100" dirty="0">
                <a:latin typeface="+mn-ea"/>
                <a:cs typeface="Times New Roman" panose="02020603050405020304" pitchFamily="18" charset="0"/>
              </a:rPr>
              <a:t>(SYN</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1</a:t>
            </a:r>
            <a:r>
              <a:rPr lang="zh-CN" altLang="zh-CN" kern="100" dirty="0">
                <a:latin typeface="+mn-ea"/>
                <a:cs typeface="Times New Roman" panose="02020603050405020304" pitchFamily="18" charset="0"/>
              </a:rPr>
              <a:t>，</a:t>
            </a:r>
            <a:r>
              <a:rPr lang="en-US" altLang="zh-CN" kern="100" dirty="0" err="1">
                <a:latin typeface="+mn-ea"/>
                <a:cs typeface="Times New Roman" panose="02020603050405020304" pitchFamily="18" charset="0"/>
              </a:rPr>
              <a:t>seq</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3210)</a:t>
            </a:r>
            <a:r>
              <a:rPr lang="zh-CN" altLang="zh-CN" kern="100" dirty="0">
                <a:latin typeface="+mn-ea"/>
                <a:cs typeface="Times New Roman" panose="02020603050405020304" pitchFamily="18" charset="0"/>
              </a:rPr>
              <a:t>的</a:t>
            </a:r>
            <a:r>
              <a:rPr lang="en-US" altLang="zh-CN" kern="100" dirty="0">
                <a:latin typeface="+mn-ea"/>
                <a:cs typeface="Times New Roman" panose="02020603050405020304" pitchFamily="18" charset="0"/>
              </a:rPr>
              <a:t>TCP</a:t>
            </a:r>
            <a:r>
              <a:rPr lang="zh-CN" altLang="zh-CN" kern="100" dirty="0">
                <a:latin typeface="+mn-ea"/>
                <a:cs typeface="Times New Roman" panose="02020603050405020304" pitchFamily="18" charset="0"/>
              </a:rPr>
              <a:t>段，期望与主机乙建立</a:t>
            </a:r>
            <a:r>
              <a:rPr lang="en-US" altLang="zh-CN" kern="100" dirty="0">
                <a:latin typeface="+mn-ea"/>
                <a:cs typeface="Times New Roman" panose="02020603050405020304" pitchFamily="18" charset="0"/>
              </a:rPr>
              <a:t>TCP</a:t>
            </a:r>
            <a:r>
              <a:rPr lang="zh-CN" altLang="zh-CN" kern="100" dirty="0">
                <a:latin typeface="+mn-ea"/>
                <a:cs typeface="Times New Roman" panose="02020603050405020304" pitchFamily="18" charset="0"/>
              </a:rPr>
              <a:t>连接，若主机乙接受该连接请求，则主机乙向主机甲发送的正确的</a:t>
            </a:r>
            <a:r>
              <a:rPr lang="en-US" altLang="zh-CN" kern="100" dirty="0">
                <a:latin typeface="+mn-ea"/>
                <a:cs typeface="Times New Roman" panose="02020603050405020304" pitchFamily="18" charset="0"/>
              </a:rPr>
              <a:t>TCP</a:t>
            </a:r>
            <a:r>
              <a:rPr lang="zh-CN" altLang="zh-CN" kern="100" dirty="0">
                <a:latin typeface="+mn-ea"/>
                <a:cs typeface="Times New Roman" panose="02020603050405020304" pitchFamily="18" charset="0"/>
              </a:rPr>
              <a:t>段可能是（</a:t>
            </a:r>
            <a:r>
              <a:rPr lang="en-US" altLang="zh-CN" kern="100" dirty="0">
                <a:latin typeface="+mn-ea"/>
                <a:cs typeface="Times New Roman" panose="02020603050405020304" pitchFamily="18" charset="0"/>
              </a:rPr>
              <a:t>  </a:t>
            </a:r>
            <a:r>
              <a:rPr lang="en-US" altLang="zh-CN" kern="100" dirty="0">
                <a:solidFill>
                  <a:srgbClr val="FF0000"/>
                </a:solidFill>
                <a:latin typeface="+mn-ea"/>
                <a:cs typeface="Times New Roman" panose="02020603050405020304" pitchFamily="18" charset="0"/>
              </a:rPr>
              <a:t>    </a:t>
            </a:r>
            <a:r>
              <a:rPr lang="en-US" altLang="zh-CN" kern="100" dirty="0">
                <a:latin typeface="+mn-ea"/>
                <a:cs typeface="Times New Roman" panose="02020603050405020304" pitchFamily="18" charset="0"/>
              </a:rPr>
              <a:t>  </a:t>
            </a:r>
            <a:r>
              <a:rPr lang="zh-CN" altLang="zh-CN" kern="100" dirty="0">
                <a:latin typeface="+mn-ea"/>
                <a:cs typeface="Times New Roman" panose="02020603050405020304" pitchFamily="18" charset="0"/>
              </a:rPr>
              <a:t>）</a:t>
            </a:r>
          </a:p>
          <a:p>
            <a:pPr algn="just">
              <a:spcAft>
                <a:spcPts val="0"/>
              </a:spcAft>
            </a:pPr>
            <a:r>
              <a:rPr lang="en-US" altLang="zh-CN" kern="100" dirty="0">
                <a:latin typeface="+mn-ea"/>
                <a:cs typeface="Times New Roman" panose="02020603050405020304" pitchFamily="18" charset="0"/>
              </a:rPr>
              <a:t>    A</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(SYN</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0</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ACK</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0</a:t>
            </a:r>
            <a:r>
              <a:rPr lang="zh-CN" altLang="zh-CN" kern="100" dirty="0">
                <a:latin typeface="+mn-ea"/>
                <a:cs typeface="Times New Roman" panose="02020603050405020304" pitchFamily="18" charset="0"/>
              </a:rPr>
              <a:t>，</a:t>
            </a:r>
            <a:r>
              <a:rPr lang="en-US" altLang="zh-CN" kern="100" dirty="0" err="1">
                <a:latin typeface="+mn-ea"/>
                <a:cs typeface="Times New Roman" panose="02020603050405020304" pitchFamily="18" charset="0"/>
              </a:rPr>
              <a:t>seq</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3211</a:t>
            </a:r>
            <a:r>
              <a:rPr lang="zh-CN" altLang="zh-CN" kern="100" dirty="0">
                <a:latin typeface="+mn-ea"/>
                <a:cs typeface="Times New Roman" panose="02020603050405020304" pitchFamily="18" charset="0"/>
              </a:rPr>
              <a:t>，</a:t>
            </a:r>
            <a:r>
              <a:rPr lang="en-US" altLang="zh-CN" kern="100" dirty="0" err="1">
                <a:latin typeface="+mn-ea"/>
                <a:cs typeface="Times New Roman" panose="02020603050405020304" pitchFamily="18" charset="0"/>
              </a:rPr>
              <a:t>ack</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3211)</a:t>
            </a:r>
            <a:endParaRPr lang="zh-CN" altLang="zh-CN" kern="100" dirty="0">
              <a:latin typeface="+mn-ea"/>
              <a:cs typeface="Times New Roman" panose="02020603050405020304" pitchFamily="18" charset="0"/>
            </a:endParaRPr>
          </a:p>
          <a:p>
            <a:pPr algn="just">
              <a:spcAft>
                <a:spcPts val="0"/>
              </a:spcAft>
            </a:pPr>
            <a:r>
              <a:rPr lang="en-US" altLang="zh-CN" kern="100" dirty="0">
                <a:latin typeface="+mn-ea"/>
                <a:cs typeface="Times New Roman" panose="02020603050405020304" pitchFamily="18" charset="0"/>
              </a:rPr>
              <a:t>    B</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(SYN</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1</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ACK</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1</a:t>
            </a:r>
            <a:r>
              <a:rPr lang="zh-CN" altLang="zh-CN" kern="100" dirty="0">
                <a:latin typeface="+mn-ea"/>
                <a:cs typeface="Times New Roman" panose="02020603050405020304" pitchFamily="18" charset="0"/>
              </a:rPr>
              <a:t>，</a:t>
            </a:r>
            <a:r>
              <a:rPr lang="en-US" altLang="zh-CN" kern="100" dirty="0" err="1">
                <a:latin typeface="+mn-ea"/>
                <a:cs typeface="Times New Roman" panose="02020603050405020304" pitchFamily="18" charset="0"/>
              </a:rPr>
              <a:t>seq</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3210</a:t>
            </a:r>
            <a:r>
              <a:rPr lang="zh-CN" altLang="zh-CN" kern="100" dirty="0">
                <a:latin typeface="+mn-ea"/>
                <a:cs typeface="Times New Roman" panose="02020603050405020304" pitchFamily="18" charset="0"/>
              </a:rPr>
              <a:t>，</a:t>
            </a:r>
            <a:r>
              <a:rPr lang="en-US" altLang="zh-CN" kern="100" dirty="0" err="1">
                <a:latin typeface="+mn-ea"/>
                <a:cs typeface="Times New Roman" panose="02020603050405020304" pitchFamily="18" charset="0"/>
              </a:rPr>
              <a:t>ack</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3210)</a:t>
            </a:r>
            <a:endParaRPr lang="zh-CN" altLang="zh-CN" kern="100" dirty="0">
              <a:latin typeface="+mn-ea"/>
              <a:cs typeface="Times New Roman" panose="02020603050405020304" pitchFamily="18" charset="0"/>
            </a:endParaRPr>
          </a:p>
          <a:p>
            <a:pPr algn="just">
              <a:spcAft>
                <a:spcPts val="0"/>
              </a:spcAft>
            </a:pPr>
            <a:r>
              <a:rPr lang="en-US" altLang="zh-CN" kern="100" dirty="0">
                <a:latin typeface="+mn-ea"/>
                <a:cs typeface="Times New Roman" panose="02020603050405020304" pitchFamily="18" charset="0"/>
              </a:rPr>
              <a:t>    C</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(SYN</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1</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ACK</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1</a:t>
            </a:r>
            <a:r>
              <a:rPr lang="zh-CN" altLang="zh-CN" kern="100" dirty="0">
                <a:latin typeface="+mn-ea"/>
                <a:cs typeface="Times New Roman" panose="02020603050405020304" pitchFamily="18" charset="0"/>
              </a:rPr>
              <a:t>，</a:t>
            </a:r>
            <a:r>
              <a:rPr lang="en-US" altLang="zh-CN" kern="100" dirty="0" err="1">
                <a:latin typeface="+mn-ea"/>
                <a:cs typeface="Times New Roman" panose="02020603050405020304" pitchFamily="18" charset="0"/>
              </a:rPr>
              <a:t>seq</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3211</a:t>
            </a:r>
            <a:r>
              <a:rPr lang="zh-CN" altLang="zh-CN" kern="100" dirty="0">
                <a:latin typeface="+mn-ea"/>
                <a:cs typeface="Times New Roman" panose="02020603050405020304" pitchFamily="18" charset="0"/>
              </a:rPr>
              <a:t>，</a:t>
            </a:r>
            <a:r>
              <a:rPr lang="en-US" altLang="zh-CN" kern="100" dirty="0" err="1">
                <a:latin typeface="+mn-ea"/>
                <a:cs typeface="Times New Roman" panose="02020603050405020304" pitchFamily="18" charset="0"/>
              </a:rPr>
              <a:t>ack</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3211)</a:t>
            </a:r>
            <a:endParaRPr lang="zh-CN" altLang="zh-CN" kern="100" dirty="0">
              <a:latin typeface="+mn-ea"/>
              <a:cs typeface="Times New Roman" panose="02020603050405020304" pitchFamily="18" charset="0"/>
            </a:endParaRPr>
          </a:p>
          <a:p>
            <a:pPr algn="just">
              <a:spcAft>
                <a:spcPts val="0"/>
              </a:spcAft>
            </a:pPr>
            <a:r>
              <a:rPr lang="en-US" altLang="zh-CN" kern="100" dirty="0">
                <a:latin typeface="+mn-ea"/>
                <a:cs typeface="Times New Roman" panose="02020603050405020304" pitchFamily="18" charset="0"/>
              </a:rPr>
              <a:t>    D</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(SYN</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0</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ACK</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0</a:t>
            </a:r>
            <a:r>
              <a:rPr lang="zh-CN" altLang="zh-CN" kern="100" dirty="0">
                <a:latin typeface="+mn-ea"/>
                <a:cs typeface="Times New Roman" panose="02020603050405020304" pitchFamily="18" charset="0"/>
              </a:rPr>
              <a:t>，</a:t>
            </a:r>
            <a:r>
              <a:rPr lang="en-US" altLang="zh-CN" kern="100" dirty="0" err="1">
                <a:latin typeface="+mn-ea"/>
                <a:cs typeface="Times New Roman" panose="02020603050405020304" pitchFamily="18" charset="0"/>
              </a:rPr>
              <a:t>seq</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3210</a:t>
            </a:r>
            <a:r>
              <a:rPr lang="zh-CN" altLang="zh-CN" kern="100" dirty="0">
                <a:latin typeface="+mn-ea"/>
                <a:cs typeface="Times New Roman" panose="02020603050405020304" pitchFamily="18" charset="0"/>
              </a:rPr>
              <a:t>，</a:t>
            </a:r>
            <a:r>
              <a:rPr lang="en-US" altLang="zh-CN" kern="100" dirty="0" err="1">
                <a:latin typeface="+mn-ea"/>
                <a:cs typeface="Times New Roman" panose="02020603050405020304" pitchFamily="18" charset="0"/>
              </a:rPr>
              <a:t>ack</a:t>
            </a:r>
            <a:r>
              <a:rPr lang="zh-CN" altLang="zh-CN" kern="100" dirty="0">
                <a:latin typeface="+mn-ea"/>
                <a:cs typeface="Times New Roman" panose="02020603050405020304" pitchFamily="18" charset="0"/>
              </a:rPr>
              <a:t>＝</a:t>
            </a:r>
            <a:r>
              <a:rPr lang="en-US" altLang="zh-CN" kern="100" dirty="0">
                <a:latin typeface="+mn-ea"/>
                <a:cs typeface="Times New Roman" panose="02020603050405020304" pitchFamily="18" charset="0"/>
              </a:rPr>
              <a:t>3210)</a:t>
            </a:r>
            <a:endParaRPr lang="zh-CN" altLang="zh-CN" kern="100" dirty="0">
              <a:latin typeface="+mn-ea"/>
              <a:cs typeface="Times New Roman" panose="02020603050405020304" pitchFamily="18" charset="0"/>
            </a:endParaRPr>
          </a:p>
          <a:p>
            <a:pPr algn="just">
              <a:spcAft>
                <a:spcPts val="0"/>
              </a:spcAft>
            </a:pPr>
            <a:endParaRPr lang="en-US" altLang="zh-CN" dirty="0">
              <a:latin typeface="+mn-ea"/>
            </a:endParaRPr>
          </a:p>
        </p:txBody>
      </p:sp>
    </p:spTree>
    <p:extLst>
      <p:ext uri="{BB962C8B-B14F-4D97-AF65-F5344CB8AC3E}">
        <p14:creationId xmlns:p14="http://schemas.microsoft.com/office/powerpoint/2010/main" val="25550299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2320925" y="4937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ea"/>
              <a:ea typeface="+mn-ea"/>
              <a:cs typeface="+mn-ea"/>
              <a:sym typeface="+mn-lt"/>
            </a:endParaRPr>
          </a:p>
        </p:txBody>
      </p:sp>
      <p:pic>
        <p:nvPicPr>
          <p:cNvPr id="6" name="图片 5"/>
          <p:cNvPicPr>
            <a:picLocks noChangeAspect="1"/>
          </p:cNvPicPr>
          <p:nvPr/>
        </p:nvPicPr>
        <p:blipFill>
          <a:blip r:embed="rId3"/>
          <a:stretch>
            <a:fillRect/>
          </a:stretch>
        </p:blipFill>
        <p:spPr>
          <a:xfrm>
            <a:off x="1867637" y="4238248"/>
            <a:ext cx="7857143" cy="2057143"/>
          </a:xfrm>
          <a:prstGeom prst="rect">
            <a:avLst/>
          </a:prstGeom>
        </p:spPr>
      </p:pic>
      <p:sp>
        <p:nvSpPr>
          <p:cNvPr id="4" name="矩形 3"/>
          <p:cNvSpPr/>
          <p:nvPr/>
        </p:nvSpPr>
        <p:spPr>
          <a:xfrm>
            <a:off x="491800" y="873190"/>
            <a:ext cx="9937185" cy="3046988"/>
          </a:xfrm>
          <a:prstGeom prst="rect">
            <a:avLst/>
          </a:prstGeom>
        </p:spPr>
        <p:txBody>
          <a:bodyPr wrap="square">
            <a:spAutoFit/>
          </a:bodyPr>
          <a:lstStyle/>
          <a:p>
            <a:r>
              <a:rPr lang="en-US" altLang="zh-CN" sz="2400" dirty="0" smtClean="0">
                <a:latin typeface="+mn-ea"/>
              </a:rPr>
              <a:t>【</a:t>
            </a:r>
            <a:r>
              <a:rPr lang="zh-CN" altLang="en-US" sz="2400" dirty="0">
                <a:latin typeface="+mn-ea"/>
              </a:rPr>
              <a:t>解</a:t>
            </a:r>
            <a:r>
              <a:rPr lang="en-US" altLang="zh-CN" sz="2400" dirty="0">
                <a:latin typeface="+mn-ea"/>
              </a:rPr>
              <a:t>】980 000 B</a:t>
            </a:r>
            <a:r>
              <a:rPr lang="zh-CN" altLang="en-US" sz="2400" dirty="0">
                <a:latin typeface="+mn-ea"/>
              </a:rPr>
              <a:t>大小的文件需要分</a:t>
            </a:r>
            <a:r>
              <a:rPr lang="en-US" altLang="zh-CN" sz="2400" b="1" dirty="0">
                <a:solidFill>
                  <a:srgbClr val="FF0000"/>
                </a:solidFill>
                <a:latin typeface="+mn-ea"/>
              </a:rPr>
              <a:t>1000</a:t>
            </a:r>
            <a:r>
              <a:rPr lang="zh-CN" altLang="en-US" sz="2400" dirty="0">
                <a:latin typeface="+mn-ea"/>
              </a:rPr>
              <a:t>个分组，每个分组</a:t>
            </a:r>
            <a:r>
              <a:rPr lang="en-US" altLang="zh-CN" sz="2400" dirty="0">
                <a:latin typeface="+mn-ea"/>
              </a:rPr>
              <a:t>1 000 B</a:t>
            </a:r>
            <a:r>
              <a:rPr lang="zh-CN" altLang="en-US" sz="2400" dirty="0" smtClean="0">
                <a:latin typeface="+mn-ea"/>
              </a:rPr>
              <a:t>。</a:t>
            </a:r>
            <a:endParaRPr lang="en-US" altLang="zh-CN" sz="2400" dirty="0" smtClean="0">
              <a:latin typeface="+mn-ea"/>
            </a:endParaRPr>
          </a:p>
          <a:p>
            <a:r>
              <a:rPr lang="en-US" altLang="zh-CN" sz="2400" dirty="0">
                <a:latin typeface="+mn-ea"/>
              </a:rPr>
              <a:t> </a:t>
            </a:r>
            <a:r>
              <a:rPr lang="en-US" altLang="zh-CN" sz="2400" dirty="0" smtClean="0">
                <a:latin typeface="+mn-ea"/>
              </a:rPr>
              <a:t>       </a:t>
            </a:r>
            <a:r>
              <a:rPr lang="zh-CN" altLang="en-US" sz="2400" dirty="0" smtClean="0">
                <a:latin typeface="+mn-ea"/>
              </a:rPr>
              <a:t>  </a:t>
            </a:r>
            <a:r>
              <a:rPr lang="en-US" altLang="zh-CN" sz="2400" dirty="0" smtClean="0">
                <a:latin typeface="+mn-ea"/>
              </a:rPr>
              <a:t>H1</a:t>
            </a:r>
            <a:r>
              <a:rPr lang="zh-CN" altLang="en-US" sz="2400" dirty="0">
                <a:latin typeface="+mn-ea"/>
              </a:rPr>
              <a:t>发送整个文件需要的传输延迟</a:t>
            </a:r>
            <a:r>
              <a:rPr lang="zh-CN" altLang="en-US" sz="2400" dirty="0" smtClean="0">
                <a:latin typeface="+mn-ea"/>
              </a:rPr>
              <a:t>为：</a:t>
            </a:r>
            <a:endParaRPr lang="en-US" altLang="zh-CN" sz="2400" dirty="0" smtClean="0">
              <a:latin typeface="+mn-ea"/>
            </a:endParaRPr>
          </a:p>
          <a:p>
            <a:r>
              <a:rPr lang="en-US" altLang="zh-CN" sz="2400" dirty="0">
                <a:latin typeface="+mn-ea"/>
              </a:rPr>
              <a:t>	</a:t>
            </a:r>
            <a:r>
              <a:rPr lang="en-US" altLang="zh-CN" sz="2400" dirty="0" smtClean="0">
                <a:latin typeface="+mn-ea"/>
              </a:rPr>
              <a:t>(</a:t>
            </a:r>
            <a:r>
              <a:rPr lang="en-US" altLang="zh-CN" sz="2400" dirty="0">
                <a:latin typeface="+mn-ea"/>
              </a:rPr>
              <a:t>980 000+20*1000)*8/100 000 000=</a:t>
            </a:r>
            <a:r>
              <a:rPr lang="en-US" altLang="zh-CN" sz="2400" b="1" dirty="0">
                <a:solidFill>
                  <a:srgbClr val="FF0000"/>
                </a:solidFill>
                <a:latin typeface="+mn-ea"/>
              </a:rPr>
              <a:t>80</a:t>
            </a:r>
            <a:r>
              <a:rPr lang="en-US" altLang="zh-CN" sz="2400" dirty="0">
                <a:latin typeface="+mn-ea"/>
              </a:rPr>
              <a:t>ms</a:t>
            </a:r>
            <a:r>
              <a:rPr lang="zh-CN" altLang="en-US" sz="2400" dirty="0" smtClean="0">
                <a:latin typeface="+mn-ea"/>
              </a:rPr>
              <a:t>；</a:t>
            </a:r>
            <a:endParaRPr lang="en-US" altLang="zh-CN" sz="2400" dirty="0">
              <a:latin typeface="+mn-ea"/>
            </a:endParaRPr>
          </a:p>
          <a:p>
            <a:r>
              <a:rPr lang="zh-CN" altLang="en-US" sz="2400" dirty="0" smtClean="0">
                <a:latin typeface="+mn-ea"/>
              </a:rPr>
              <a:t>       根据</a:t>
            </a:r>
            <a:r>
              <a:rPr lang="zh-CN" altLang="en-US" sz="2400" dirty="0">
                <a:latin typeface="+mn-ea"/>
              </a:rPr>
              <a:t>路由选择基本原理，所有数据分组应该经过两个路由器的转发</a:t>
            </a:r>
            <a:r>
              <a:rPr lang="zh-CN" altLang="en-US" sz="2400" dirty="0" smtClean="0">
                <a:latin typeface="+mn-ea"/>
              </a:rPr>
              <a:t>，</a:t>
            </a:r>
            <a:endParaRPr lang="en-US" altLang="zh-CN" sz="2400" dirty="0" smtClean="0">
              <a:latin typeface="+mn-ea"/>
            </a:endParaRPr>
          </a:p>
          <a:p>
            <a:r>
              <a:rPr lang="zh-CN" altLang="en-US" sz="2400" dirty="0" smtClean="0">
                <a:latin typeface="+mn-ea"/>
              </a:rPr>
              <a:t>所以</a:t>
            </a:r>
            <a:r>
              <a:rPr lang="zh-CN" altLang="en-US" sz="2400" dirty="0">
                <a:latin typeface="+mn-ea"/>
              </a:rPr>
              <a:t>再加上</a:t>
            </a:r>
            <a:r>
              <a:rPr lang="zh-CN" altLang="en-US" sz="2400" b="1" dirty="0">
                <a:solidFill>
                  <a:srgbClr val="FF0000"/>
                </a:solidFill>
                <a:latin typeface="+mn-ea"/>
              </a:rPr>
              <a:t>最后一个分组的两次转发的传输延迟</a:t>
            </a:r>
            <a:r>
              <a:rPr lang="zh-CN" altLang="en-US" sz="2400" dirty="0" smtClean="0">
                <a:latin typeface="+mn-ea"/>
              </a:rPr>
              <a:t>，即</a:t>
            </a:r>
            <a:endParaRPr lang="en-US" altLang="zh-CN" sz="2400" dirty="0" smtClean="0">
              <a:latin typeface="+mn-ea"/>
            </a:endParaRPr>
          </a:p>
          <a:p>
            <a:r>
              <a:rPr lang="en-US" altLang="zh-CN" sz="2400" dirty="0">
                <a:latin typeface="+mn-ea"/>
              </a:rPr>
              <a:t>	</a:t>
            </a:r>
            <a:r>
              <a:rPr lang="en-US" altLang="zh-CN" sz="2400" dirty="0" smtClean="0">
                <a:latin typeface="+mn-ea"/>
              </a:rPr>
              <a:t>2*1000*8/100 </a:t>
            </a:r>
            <a:r>
              <a:rPr lang="en-US" altLang="zh-CN" sz="2400" dirty="0">
                <a:latin typeface="+mn-ea"/>
              </a:rPr>
              <a:t>000 000=</a:t>
            </a:r>
            <a:r>
              <a:rPr lang="en-US" altLang="zh-CN" sz="2400" b="1" dirty="0">
                <a:solidFill>
                  <a:srgbClr val="FF0000"/>
                </a:solidFill>
                <a:latin typeface="+mn-ea"/>
              </a:rPr>
              <a:t>0.16</a:t>
            </a:r>
            <a:r>
              <a:rPr lang="en-US" altLang="zh-CN" sz="2400" dirty="0">
                <a:latin typeface="+mn-ea"/>
              </a:rPr>
              <a:t>ms</a:t>
            </a:r>
            <a:r>
              <a:rPr lang="zh-CN" altLang="en-US" sz="2400" dirty="0" smtClean="0">
                <a:latin typeface="+mn-ea"/>
              </a:rPr>
              <a:t>。</a:t>
            </a:r>
            <a:endParaRPr lang="en-US" altLang="zh-CN" sz="2400" dirty="0" smtClean="0">
              <a:latin typeface="+mn-ea"/>
            </a:endParaRPr>
          </a:p>
          <a:p>
            <a:endParaRPr lang="en-US" altLang="zh-CN" sz="2400" dirty="0">
              <a:latin typeface="+mn-ea"/>
            </a:endParaRPr>
          </a:p>
          <a:p>
            <a:r>
              <a:rPr lang="zh-CN" altLang="en-US" sz="2400" dirty="0" smtClean="0">
                <a:latin typeface="+mn-ea"/>
              </a:rPr>
              <a:t>所以</a:t>
            </a:r>
            <a:r>
              <a:rPr lang="en-US" altLang="zh-CN" sz="2400" dirty="0" smtClean="0">
                <a:latin typeface="+mn-ea"/>
              </a:rPr>
              <a:t>H2</a:t>
            </a:r>
            <a:r>
              <a:rPr lang="zh-CN" altLang="en-US" sz="2400" dirty="0">
                <a:latin typeface="+mn-ea"/>
              </a:rPr>
              <a:t>收完整个文件至少需要</a:t>
            </a:r>
            <a:r>
              <a:rPr lang="en-US" altLang="zh-CN" sz="2400" dirty="0">
                <a:latin typeface="+mn-ea"/>
              </a:rPr>
              <a:t>80+0.16=</a:t>
            </a:r>
            <a:r>
              <a:rPr lang="en-US" altLang="zh-CN" sz="2400" b="1" dirty="0">
                <a:solidFill>
                  <a:srgbClr val="FF0000"/>
                </a:solidFill>
                <a:latin typeface="+mn-ea"/>
              </a:rPr>
              <a:t>80.16</a:t>
            </a:r>
            <a:r>
              <a:rPr lang="en-US" altLang="zh-CN" sz="2400" dirty="0">
                <a:latin typeface="+mn-ea"/>
              </a:rPr>
              <a:t>ms</a:t>
            </a:r>
            <a:r>
              <a:rPr lang="zh-CN" altLang="en-US" sz="2400" dirty="0">
                <a:latin typeface="+mn-ea"/>
              </a:rPr>
              <a:t>。 </a:t>
            </a:r>
          </a:p>
        </p:txBody>
      </p:sp>
      <p:sp>
        <p:nvSpPr>
          <p:cNvPr id="7" name="Title 1"/>
          <p:cNvSpPr txBox="1">
            <a:spLocks/>
          </p:cNvSpPr>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p>
        </p:txBody>
      </p:sp>
    </p:spTree>
    <p:extLst>
      <p:ext uri="{BB962C8B-B14F-4D97-AF65-F5344CB8AC3E}">
        <p14:creationId xmlns:p14="http://schemas.microsoft.com/office/powerpoint/2010/main" val="12457889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dhweqv0">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计算机网络系统" id="{9F55DBF0-6092-41BA-BF86-BAD3B38786C0}" vid="{1B204A7E-167E-4F75-B904-EEA8F6D082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我的模板制作</Template>
  <TotalTime>4012</TotalTime>
  <Words>9459</Words>
  <Application>Microsoft Office PowerPoint</Application>
  <PresentationFormat>宽屏</PresentationFormat>
  <Paragraphs>1477</Paragraphs>
  <Slides>80</Slides>
  <Notes>80</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vt:i4>
      </vt:variant>
      <vt:variant>
        <vt:lpstr>幻灯片标题</vt:lpstr>
      </vt:variant>
      <vt:variant>
        <vt:i4>80</vt:i4>
      </vt:variant>
    </vt:vector>
  </HeadingPairs>
  <TitlesOfParts>
    <vt:vector size="103" baseType="lpstr">
      <vt:lpstr>Gill Sans MT</vt:lpstr>
      <vt:lpstr>Microsoft Yahei</vt:lpstr>
      <vt:lpstr>ＭＳ Ｐゴシック</vt:lpstr>
      <vt:lpstr>Roboto</vt:lpstr>
      <vt:lpstr>U.S. 101</vt:lpstr>
      <vt:lpstr>ZapfDingbats</vt:lpstr>
      <vt:lpstr>等线</vt:lpstr>
      <vt:lpstr>黑体</vt:lpstr>
      <vt:lpstr>华文中宋</vt:lpstr>
      <vt:lpstr>楷体_GB2312</vt:lpstr>
      <vt:lpstr>宋体</vt:lpstr>
      <vt:lpstr>微软雅黑</vt:lpstr>
      <vt:lpstr>微软雅黑</vt:lpstr>
      <vt:lpstr>Arial</vt:lpstr>
      <vt:lpstr>Calibri</vt:lpstr>
      <vt:lpstr>Comic Sans MS</vt:lpstr>
      <vt:lpstr>Courier New</vt:lpstr>
      <vt:lpstr>Symbol</vt:lpstr>
      <vt:lpstr>Tahoma</vt:lpstr>
      <vt:lpstr>Times New Roman</vt:lpstr>
      <vt:lpstr>Wingdings</vt:lpstr>
      <vt:lpstr>Office 主题​​</vt:lpstr>
      <vt:lpstr>Clip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Cookies: 跟踪用户</vt:lpstr>
      <vt:lpstr>Cookies: 跟踪用户(续.)</vt:lpstr>
      <vt:lpstr>PowerPoint 演示文稿</vt:lpstr>
      <vt:lpstr>PowerPoint 演示文稿</vt:lpstr>
      <vt:lpstr>PowerPoint 演示文稿</vt:lpstr>
      <vt:lpstr>PowerPoint 演示文稿</vt:lpstr>
      <vt:lpstr>电子邮件</vt:lpstr>
      <vt:lpstr>电子邮件: SMTP [RFC 5321] Simple Mail Transfer Protocol</vt:lpstr>
      <vt:lpstr>SMTP: 总结</vt:lpstr>
      <vt:lpstr>邮件消息的格式</vt:lpstr>
      <vt:lpstr>邮件消息的格式: 多媒体扩展</vt:lpstr>
      <vt:lpstr>邮件访问协议</vt:lpstr>
      <vt:lpstr>POP3协议</vt:lpstr>
      <vt:lpstr>PowerPoint 演示文稿</vt:lpstr>
      <vt:lpstr>DNS: 域名系统Domain Name System</vt:lpstr>
      <vt:lpstr>PowerPoint 演示文稿</vt:lpstr>
      <vt:lpstr>PowerPoint 演示文稿</vt:lpstr>
      <vt:lpstr>PowerPoint 演示文稿</vt:lpstr>
      <vt:lpstr>PowerPoint 演示文稿</vt:lpstr>
      <vt:lpstr>DNS记录</vt:lpstr>
      <vt:lpstr>DNS协议, 消息</vt:lpstr>
      <vt:lpstr>在DNS数据库中插入记录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形状加图片封面</dc:title>
  <dc:creator>舒锐</dc:creator>
  <cp:keywords>舒锐的PPT模板制作</cp:keywords>
  <cp:lastModifiedBy>j.huang</cp:lastModifiedBy>
  <cp:revision>392</cp:revision>
  <dcterms:created xsi:type="dcterms:W3CDTF">2018-07-12T01:56:47Z</dcterms:created>
  <dcterms:modified xsi:type="dcterms:W3CDTF">2021-04-15T01:40:38Z</dcterms:modified>
</cp:coreProperties>
</file>