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0.xml" ContentType="application/vnd.openxmlformats-officedocument.presentationml.tags+xml"/>
  <Override PartName="/ppt/notesSlides/notesSlide24.xml" ContentType="application/vnd.openxmlformats-officedocument.presentationml.notesSlide+xml"/>
  <Override PartName="/ppt/tags/tag21.xml" ContentType="application/vnd.openxmlformats-officedocument.presentationml.tags+xml"/>
  <Override PartName="/ppt/notesSlides/notesSlide25.xml" ContentType="application/vnd.openxmlformats-officedocument.presentationml.notesSlide+xml"/>
  <Override PartName="/ppt/tags/tag22.xml" ContentType="application/vnd.openxmlformats-officedocument.presentationml.tags+xml"/>
  <Override PartName="/ppt/notesSlides/notesSlide26.xml" ContentType="application/vnd.openxmlformats-officedocument.presentationml.notesSlide+xml"/>
  <Override PartName="/ppt/tags/tag23.xml" ContentType="application/vnd.openxmlformats-officedocument.presentationml.tags+xml"/>
  <Override PartName="/ppt/notesSlides/notesSlide27.xml" ContentType="application/vnd.openxmlformats-officedocument.presentationml.notesSlide+xml"/>
  <Override PartName="/ppt/tags/tag24.xml" ContentType="application/vnd.openxmlformats-officedocument.presentationml.tags+xml"/>
  <Override PartName="/ppt/notesSlides/notesSlide28.xml" ContentType="application/vnd.openxmlformats-officedocument.presentationml.notesSlide+xml"/>
  <Override PartName="/ppt/tags/tag25.xml" ContentType="application/vnd.openxmlformats-officedocument.presentationml.tags+xml"/>
  <Override PartName="/ppt/notesSlides/notesSlide29.xml" ContentType="application/vnd.openxmlformats-officedocument.presentationml.notesSlide+xml"/>
  <Override PartName="/ppt/tags/tag26.xml" ContentType="application/vnd.openxmlformats-officedocument.presentationml.tags+xml"/>
  <Override PartName="/ppt/notesSlides/notesSlide30.xml" ContentType="application/vnd.openxmlformats-officedocument.presentationml.notesSlide+xml"/>
  <Override PartName="/ppt/tags/tag27.xml" ContentType="application/vnd.openxmlformats-officedocument.presentationml.tags+xml"/>
  <Override PartName="/ppt/notesSlides/notesSlide31.xml" ContentType="application/vnd.openxmlformats-officedocument.presentationml.notesSlide+xml"/>
  <Override PartName="/ppt/tags/tag28.xml" ContentType="application/vnd.openxmlformats-officedocument.presentationml.tags+xml"/>
  <Override PartName="/ppt/notesSlides/notesSlide32.xml" ContentType="application/vnd.openxmlformats-officedocument.presentationml.notesSlide+xml"/>
  <Override PartName="/ppt/tags/tag29.xml" ContentType="application/vnd.openxmlformats-officedocument.presentationml.tags+xml"/>
  <Override PartName="/ppt/notesSlides/notesSlide33.xml" ContentType="application/vnd.openxmlformats-officedocument.presentationml.notesSlide+xml"/>
  <Override PartName="/ppt/tags/tag30.xml" ContentType="application/vnd.openxmlformats-officedocument.presentationml.tags+xml"/>
  <Override PartName="/ppt/notesSlides/notesSlide34.xml" ContentType="application/vnd.openxmlformats-officedocument.presentationml.notesSlide+xml"/>
  <Override PartName="/ppt/tags/tag31.xml" ContentType="application/vnd.openxmlformats-officedocument.presentationml.tags+xml"/>
  <Override PartName="/ppt/notesSlides/notesSlide35.xml" ContentType="application/vnd.openxmlformats-officedocument.presentationml.notesSlide+xml"/>
  <Override PartName="/ppt/tags/tag32.xml" ContentType="application/vnd.openxmlformats-officedocument.presentationml.tags+xml"/>
  <Override PartName="/ppt/notesSlides/notesSlide36.xml" ContentType="application/vnd.openxmlformats-officedocument.presentationml.notesSlide+xml"/>
  <Override PartName="/ppt/tags/tag33.xml" ContentType="application/vnd.openxmlformats-officedocument.presentationml.tags+xml"/>
  <Override PartName="/ppt/notesSlides/notesSlide37.xml" ContentType="application/vnd.openxmlformats-officedocument.presentationml.notesSlide+xml"/>
  <Override PartName="/ppt/tags/tag34.xml" ContentType="application/vnd.openxmlformats-officedocument.presentationml.tags+xml"/>
  <Override PartName="/ppt/notesSlides/notesSlide38.xml" ContentType="application/vnd.openxmlformats-officedocument.presentationml.notesSlide+xml"/>
  <Override PartName="/ppt/tags/tag35.xml" ContentType="application/vnd.openxmlformats-officedocument.presentationml.tags+xml"/>
  <Override PartName="/ppt/notesSlides/notesSlide39.xml" ContentType="application/vnd.openxmlformats-officedocument.presentationml.notesSlide+xml"/>
  <Override PartName="/ppt/tags/tag36.xml" ContentType="application/vnd.openxmlformats-officedocument.presentationml.tags+xml"/>
  <Override PartName="/ppt/notesSlides/notesSlide40.xml" ContentType="application/vnd.openxmlformats-officedocument.presentationml.notesSlide+xml"/>
  <Override PartName="/ppt/tags/tag37.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38.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39.xml" ContentType="application/vnd.openxmlformats-officedocument.presentationml.tags+xml"/>
  <Override PartName="/ppt/notesSlides/notesSlide45.xml" ContentType="application/vnd.openxmlformats-officedocument.presentationml.notesSlide+xml"/>
  <Override PartName="/ppt/tags/tag40.xml" ContentType="application/vnd.openxmlformats-officedocument.presentationml.tags+xml"/>
  <Override PartName="/ppt/notesSlides/notesSlide46.xml" ContentType="application/vnd.openxmlformats-officedocument.presentationml.notesSlide+xml"/>
  <Override PartName="/ppt/tags/tag41.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42.xml" ContentType="application/vnd.openxmlformats-officedocument.presentationml.tags+xml"/>
  <Override PartName="/ppt/notesSlides/notesSlide49.xml" ContentType="application/vnd.openxmlformats-officedocument.presentationml.notesSlide+xml"/>
  <Override PartName="/ppt/tags/tag43.xml" ContentType="application/vnd.openxmlformats-officedocument.presentationml.tags+xml"/>
  <Override PartName="/ppt/notesSlides/notesSlide50.xml" ContentType="application/vnd.openxmlformats-officedocument.presentationml.notesSlide+xml"/>
  <Override PartName="/ppt/tags/tag44.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45.xml" ContentType="application/vnd.openxmlformats-officedocument.presentationml.tags+xml"/>
  <Override PartName="/ppt/notesSlides/notesSlide54.xml" ContentType="application/vnd.openxmlformats-officedocument.presentationml.notesSlide+xml"/>
  <Override PartName="/ppt/tags/tag46.xml" ContentType="application/vnd.openxmlformats-officedocument.presentationml.tags+xml"/>
  <Override PartName="/ppt/notesSlides/notesSlide55.xml" ContentType="application/vnd.openxmlformats-officedocument.presentationml.notesSlide+xml"/>
  <Override PartName="/ppt/tags/tag47.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48.xml" ContentType="application/vnd.openxmlformats-officedocument.presentationml.tags+xml"/>
  <Override PartName="/ppt/notesSlides/notesSlide58.xml" ContentType="application/vnd.openxmlformats-officedocument.presentationml.notesSlide+xml"/>
  <Override PartName="/ppt/tags/tag49.xml" ContentType="application/vnd.openxmlformats-officedocument.presentationml.tags+xml"/>
  <Override PartName="/ppt/notesSlides/notesSlide59.xml" ContentType="application/vnd.openxmlformats-officedocument.presentationml.notesSlide+xml"/>
  <Override PartName="/ppt/tags/tag50.xml" ContentType="application/vnd.openxmlformats-officedocument.presentationml.tags+xml"/>
  <Override PartName="/ppt/notesSlides/notesSlide60.xml" ContentType="application/vnd.openxmlformats-officedocument.presentationml.notesSlide+xml"/>
  <Override PartName="/ppt/tags/tag51.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52.xml" ContentType="application/vnd.openxmlformats-officedocument.presentationml.tags+xml"/>
  <Override PartName="/ppt/notesSlides/notesSlide63.xml" ContentType="application/vnd.openxmlformats-officedocument.presentationml.notesSlide+xml"/>
  <Override PartName="/ppt/tags/tag53.xml" ContentType="application/vnd.openxmlformats-officedocument.presentationml.tags+xml"/>
  <Override PartName="/ppt/notesSlides/notesSlide64.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65.xml" ContentType="application/vnd.openxmlformats-officedocument.presentationml.notesSlide+xml"/>
  <Override PartName="/ppt/tags/tag56.xml" ContentType="application/vnd.openxmlformats-officedocument.presentationml.tags+xml"/>
  <Override PartName="/ppt/notesSlides/notesSlide66.xml" ContentType="application/vnd.openxmlformats-officedocument.presentationml.notesSlide+xml"/>
  <Override PartName="/ppt/tags/tag57.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58.xml" ContentType="application/vnd.openxmlformats-officedocument.presentationml.tags+xml"/>
  <Override PartName="/ppt/notesSlides/notesSlide69.xml" ContentType="application/vnd.openxmlformats-officedocument.presentationml.notesSlide+xml"/>
  <Override PartName="/ppt/tags/tag59.xml" ContentType="application/vnd.openxmlformats-officedocument.presentationml.tags+xml"/>
  <Override PartName="/ppt/notesSlides/notesSlide70.xml" ContentType="application/vnd.openxmlformats-officedocument.presentationml.notesSlide+xml"/>
  <Override PartName="/ppt/tags/tag60.xml" ContentType="application/vnd.openxmlformats-officedocument.presentationml.tags+xml"/>
  <Override PartName="/ppt/notesSlides/notesSlide71.xml" ContentType="application/vnd.openxmlformats-officedocument.presentationml.notesSlide+xml"/>
  <Override PartName="/ppt/tags/tag61.xml" ContentType="application/vnd.openxmlformats-officedocument.presentationml.tags+xml"/>
  <Override PartName="/ppt/notesSlides/notesSlide72.xml" ContentType="application/vnd.openxmlformats-officedocument.presentationml.notesSlide+xml"/>
  <Override PartName="/ppt/tags/tag62.xml" ContentType="application/vnd.openxmlformats-officedocument.presentationml.tags+xml"/>
  <Override PartName="/ppt/notesSlides/notesSlide73.xml" ContentType="application/vnd.openxmlformats-officedocument.presentationml.notesSlide+xml"/>
  <Override PartName="/ppt/tags/tag63.xml" ContentType="application/vnd.openxmlformats-officedocument.presentationml.tags+xml"/>
  <Override PartName="/ppt/notesSlides/notesSlide74.xml" ContentType="application/vnd.openxmlformats-officedocument.presentationml.notesSlide+xml"/>
  <Override PartName="/ppt/tags/tag64.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65.xml" ContentType="application/vnd.openxmlformats-officedocument.presentationml.tags+xml"/>
  <Override PartName="/ppt/notesSlides/notesSlide77.xml" ContentType="application/vnd.openxmlformats-officedocument.presentationml.notesSlide+xml"/>
  <Override PartName="/ppt/tags/tag66.xml" ContentType="application/vnd.openxmlformats-officedocument.presentationml.tags+xml"/>
  <Override PartName="/ppt/notesSlides/notesSlide78.xml" ContentType="application/vnd.openxmlformats-officedocument.presentationml.notesSlide+xml"/>
  <Override PartName="/ppt/tags/tag67.xml" ContentType="application/vnd.openxmlformats-officedocument.presentationml.tags+xml"/>
  <Override PartName="/ppt/notesSlides/notesSlide79.xml" ContentType="application/vnd.openxmlformats-officedocument.presentationml.notesSlide+xml"/>
  <Override PartName="/ppt/tags/tag68.xml" ContentType="application/vnd.openxmlformats-officedocument.presentationml.tags+xml"/>
  <Override PartName="/ppt/notesSlides/notesSlide80.xml" ContentType="application/vnd.openxmlformats-officedocument.presentationml.notesSlide+xml"/>
  <Override PartName="/ppt/tags/tag69.xml" ContentType="application/vnd.openxmlformats-officedocument.presentationml.tags+xml"/>
  <Override PartName="/ppt/notesSlides/notesSlide81.xml" ContentType="application/vnd.openxmlformats-officedocument.presentationml.notesSlide+xml"/>
  <Override PartName="/ppt/tags/tag70.xml" ContentType="application/vnd.openxmlformats-officedocument.presentationml.tags+xml"/>
  <Override PartName="/ppt/notesSlides/notesSlide82.xml" ContentType="application/vnd.openxmlformats-officedocument.presentationml.notesSlide+xml"/>
  <Override PartName="/ppt/tags/tag71.xml" ContentType="application/vnd.openxmlformats-officedocument.presentationml.tags+xml"/>
  <Override PartName="/ppt/notesSlides/notesSlide83.xml" ContentType="application/vnd.openxmlformats-officedocument.presentationml.notesSlide+xml"/>
  <Override PartName="/ppt/tags/tag72.xml" ContentType="application/vnd.openxmlformats-officedocument.presentationml.tags+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tags/tag73.xml" ContentType="application/vnd.openxmlformats-officedocument.presentationml.tags+xml"/>
  <Override PartName="/ppt/notesSlides/notesSlide87.xml" ContentType="application/vnd.openxmlformats-officedocument.presentationml.notesSlide+xml"/>
  <Override PartName="/ppt/tags/tag74.xml" ContentType="application/vnd.openxmlformats-officedocument.presentationml.tags+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tags/tag75.xml" ContentType="application/vnd.openxmlformats-officedocument.presentationml.tags+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tags/tag76.xml" ContentType="application/vnd.openxmlformats-officedocument.presentationml.tags+xml"/>
  <Override PartName="/ppt/notesSlides/notesSlide92.xml" ContentType="application/vnd.openxmlformats-officedocument.presentationml.notesSlide+xml"/>
  <Override PartName="/ppt/tags/tag77.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tags/tag78.xml" ContentType="application/vnd.openxmlformats-officedocument.presentationml.tags+xml"/>
  <Override PartName="/ppt/notesSlides/notesSlide95.xml" ContentType="application/vnd.openxmlformats-officedocument.presentationml.notesSlide+xml"/>
  <Override PartName="/ppt/tags/tag79.xml" ContentType="application/vnd.openxmlformats-officedocument.presentationml.tags+xml"/>
  <Override PartName="/ppt/notesSlides/notesSlide96.xml" ContentType="application/vnd.openxmlformats-officedocument.presentationml.notesSlide+xml"/>
  <Override PartName="/ppt/tags/tag80.xml" ContentType="application/vnd.openxmlformats-officedocument.presentationml.tags+xml"/>
  <Override PartName="/ppt/notesSlides/notesSlide97.xml" ContentType="application/vnd.openxmlformats-officedocument.presentationml.notesSlide+xml"/>
  <Override PartName="/ppt/tags/tag81.xml" ContentType="application/vnd.openxmlformats-officedocument.presentationml.tags+xml"/>
  <Override PartName="/ppt/notesSlides/notesSlide98.xml" ContentType="application/vnd.openxmlformats-officedocument.presentationml.notesSlide+xml"/>
  <Override PartName="/ppt/tags/tag82.xml" ContentType="application/vnd.openxmlformats-officedocument.presentationml.tags+xml"/>
  <Override PartName="/ppt/notesSlides/notesSlide99.xml" ContentType="application/vnd.openxmlformats-officedocument.presentationml.notesSlide+xml"/>
  <Override PartName="/ppt/tags/tag83.xml" ContentType="application/vnd.openxmlformats-officedocument.presentationml.tags+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tags/tag84.xml" ContentType="application/vnd.openxmlformats-officedocument.presentationml.tags+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tags/tag85.xml" ContentType="application/vnd.openxmlformats-officedocument.presentationml.tags+xml"/>
  <Override PartName="/ppt/notesSlides/notesSlide104.xml" ContentType="application/vnd.openxmlformats-officedocument.presentationml.notesSlide+xml"/>
  <Override PartName="/ppt/tags/tag86.xml" ContentType="application/vnd.openxmlformats-officedocument.presentationml.tags+xml"/>
  <Override PartName="/ppt/notesSlides/notesSlide105.xml" ContentType="application/vnd.openxmlformats-officedocument.presentationml.notesSlide+xml"/>
  <Override PartName="/ppt/tags/tag87.xml" ContentType="application/vnd.openxmlformats-officedocument.presentationml.tags+xml"/>
  <Override PartName="/ppt/notesSlides/notesSlide106.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107.xml" ContentType="application/vnd.openxmlformats-officedocument.presentationml.notesSlide+xml"/>
  <Override PartName="/ppt/tags/tag90.xml" ContentType="application/vnd.openxmlformats-officedocument.presentationml.tags+xml"/>
  <Override PartName="/ppt/notesSlides/notesSlide108.xml" ContentType="application/vnd.openxmlformats-officedocument.presentationml.notesSlide+xml"/>
  <Override PartName="/ppt/tags/tag91.xml" ContentType="application/vnd.openxmlformats-officedocument.presentationml.tags+xml"/>
  <Override PartName="/ppt/notesSlides/notesSlide109.xml" ContentType="application/vnd.openxmlformats-officedocument.presentationml.notesSlide+xml"/>
  <Override PartName="/ppt/tags/tag92.xml" ContentType="application/vnd.openxmlformats-officedocument.presentationml.tags+xml"/>
  <Override PartName="/ppt/notesSlides/notesSlide110.xml" ContentType="application/vnd.openxmlformats-officedocument.presentationml.notesSlide+xml"/>
  <Override PartName="/ppt/tags/tag93.xml" ContentType="application/vnd.openxmlformats-officedocument.presentationml.tags+xml"/>
  <Override PartName="/ppt/notesSlides/notesSlide111.xml" ContentType="application/vnd.openxmlformats-officedocument.presentationml.notesSlide+xml"/>
  <Override PartName="/ppt/tags/tag94.xml" ContentType="application/vnd.openxmlformats-officedocument.presentationml.tags+xml"/>
  <Override PartName="/ppt/notesSlides/notesSlide112.xml" ContentType="application/vnd.openxmlformats-officedocument.presentationml.notesSlide+xml"/>
  <Override PartName="/ppt/tags/tag95.xml" ContentType="application/vnd.openxmlformats-officedocument.presentationml.tags+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tags/tag96.xml" ContentType="application/vnd.openxmlformats-officedocument.presentationml.tags+xml"/>
  <Override PartName="/ppt/notesSlides/notesSlide115.xml" ContentType="application/vnd.openxmlformats-officedocument.presentationml.notesSlide+xml"/>
  <Override PartName="/ppt/tags/tag97.xml" ContentType="application/vnd.openxmlformats-officedocument.presentationml.tags+xml"/>
  <Override PartName="/ppt/notesSlides/notesSlide116.xml" ContentType="application/vnd.openxmlformats-officedocument.presentationml.notesSlide+xml"/>
  <Override PartName="/ppt/tags/tag98.xml" ContentType="application/vnd.openxmlformats-officedocument.presentationml.tags+xml"/>
  <Override PartName="/ppt/notesSlides/notesSlide117.xml" ContentType="application/vnd.openxmlformats-officedocument.presentationml.notesSlide+xml"/>
  <Override PartName="/ppt/tags/tag99.xml" ContentType="application/vnd.openxmlformats-officedocument.presentationml.tags+xml"/>
  <Override PartName="/ppt/notesSlides/notesSlide118.xml" ContentType="application/vnd.openxmlformats-officedocument.presentationml.notesSlide+xml"/>
  <Override PartName="/ppt/tags/tag100.xml" ContentType="application/vnd.openxmlformats-officedocument.presentationml.tags+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tags/tag101.xml" ContentType="application/vnd.openxmlformats-officedocument.presentationml.tags+xml"/>
  <Override PartName="/ppt/notesSlides/notesSlide122.xml" ContentType="application/vnd.openxmlformats-officedocument.presentationml.notesSlide+xml"/>
  <Override PartName="/ppt/tags/tag102.xml" ContentType="application/vnd.openxmlformats-officedocument.presentationml.tags+xml"/>
  <Override PartName="/ppt/notesSlides/notesSlide123.xml" ContentType="application/vnd.openxmlformats-officedocument.presentationml.notesSlide+xml"/>
  <Override PartName="/ppt/tags/tag103.xml" ContentType="application/vnd.openxmlformats-officedocument.presentationml.tags+xml"/>
  <Override PartName="/ppt/notesSlides/notesSlide124.xml" ContentType="application/vnd.openxmlformats-officedocument.presentationml.notesSlide+xml"/>
  <Override PartName="/ppt/tags/tag104.xml" ContentType="application/vnd.openxmlformats-officedocument.presentationml.tags+xml"/>
  <Override PartName="/ppt/notesSlides/notesSlide125.xml" ContentType="application/vnd.openxmlformats-officedocument.presentationml.notesSlide+xml"/>
  <Override PartName="/ppt/tags/tag105.xml" ContentType="application/vnd.openxmlformats-officedocument.presentationml.tags+xml"/>
  <Override PartName="/ppt/notesSlides/notesSlide126.xml" ContentType="application/vnd.openxmlformats-officedocument.presentationml.notesSlide+xml"/>
  <Override PartName="/ppt/tags/tag106.xml" ContentType="application/vnd.openxmlformats-officedocument.presentationml.tags+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tags/tag107.xml" ContentType="application/vnd.openxmlformats-officedocument.presentationml.tags+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tags/tag108.xml" ContentType="application/vnd.openxmlformats-officedocument.presentationml.tags+xml"/>
  <Override PartName="/ppt/notesSlides/notesSlide132.xml" ContentType="application/vnd.openxmlformats-officedocument.presentationml.notesSlide+xml"/>
  <Override PartName="/ppt/tags/tag109.xml" ContentType="application/vnd.openxmlformats-officedocument.presentationml.tags+xml"/>
  <Override PartName="/ppt/notesSlides/notesSlide133.xml" ContentType="application/vnd.openxmlformats-officedocument.presentationml.notesSlide+xml"/>
  <Override PartName="/ppt/tags/tag110.xml" ContentType="application/vnd.openxmlformats-officedocument.presentationml.tags+xml"/>
  <Override PartName="/ppt/notesSlides/notesSlide134.xml" ContentType="application/vnd.openxmlformats-officedocument.presentationml.notesSlide+xml"/>
  <Override PartName="/ppt/tags/tag111.xml" ContentType="application/vnd.openxmlformats-officedocument.presentationml.tags+xml"/>
  <Override PartName="/ppt/notesSlides/notesSlide135.xml" ContentType="application/vnd.openxmlformats-officedocument.presentationml.notesSlide+xml"/>
  <Override PartName="/ppt/tags/tag112.xml" ContentType="application/vnd.openxmlformats-officedocument.presentationml.tags+xml"/>
  <Override PartName="/ppt/notesSlides/notesSlide136.xml" ContentType="application/vnd.openxmlformats-officedocument.presentationml.notesSlide+xml"/>
  <Override PartName="/ppt/tags/tag113.xml" ContentType="application/vnd.openxmlformats-officedocument.presentationml.tags+xml"/>
  <Override PartName="/ppt/notesSlides/notesSlide137.xml" ContentType="application/vnd.openxmlformats-officedocument.presentationml.notesSlide+xml"/>
  <Override PartName="/ppt/notesSlides/notesSlide1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64" r:id="rId2"/>
  </p:sldMasterIdLst>
  <p:notesMasterIdLst>
    <p:notesMasterId r:id="rId150"/>
  </p:notesMasterIdLst>
  <p:sldIdLst>
    <p:sldId id="256" r:id="rId3"/>
    <p:sldId id="1273" r:id="rId4"/>
    <p:sldId id="687" r:id="rId5"/>
    <p:sldId id="1275" r:id="rId6"/>
    <p:sldId id="395" r:id="rId7"/>
    <p:sldId id="257" r:id="rId8"/>
    <p:sldId id="1276" r:id="rId9"/>
    <p:sldId id="698" r:id="rId10"/>
    <p:sldId id="1278" r:id="rId11"/>
    <p:sldId id="1280" r:id="rId12"/>
    <p:sldId id="1281" r:id="rId13"/>
    <p:sldId id="842" r:id="rId14"/>
    <p:sldId id="691" r:id="rId15"/>
    <p:sldId id="1285" r:id="rId16"/>
    <p:sldId id="693" r:id="rId17"/>
    <p:sldId id="694" r:id="rId18"/>
    <p:sldId id="695" r:id="rId19"/>
    <p:sldId id="696" r:id="rId20"/>
    <p:sldId id="697" r:id="rId21"/>
    <p:sldId id="699" r:id="rId22"/>
    <p:sldId id="701" r:id="rId23"/>
    <p:sldId id="703" r:id="rId24"/>
    <p:sldId id="705" r:id="rId25"/>
    <p:sldId id="1293" r:id="rId26"/>
    <p:sldId id="707" r:id="rId27"/>
    <p:sldId id="729" r:id="rId28"/>
    <p:sldId id="730" r:id="rId29"/>
    <p:sldId id="709" r:id="rId30"/>
    <p:sldId id="1287" r:id="rId31"/>
    <p:sldId id="715" r:id="rId32"/>
    <p:sldId id="716" r:id="rId33"/>
    <p:sldId id="717" r:id="rId34"/>
    <p:sldId id="718" r:id="rId35"/>
    <p:sldId id="711" r:id="rId36"/>
    <p:sldId id="713" r:id="rId37"/>
    <p:sldId id="714" r:id="rId38"/>
    <p:sldId id="720" r:id="rId39"/>
    <p:sldId id="721" r:id="rId40"/>
    <p:sldId id="722" r:id="rId41"/>
    <p:sldId id="723" r:id="rId42"/>
    <p:sldId id="724" r:id="rId43"/>
    <p:sldId id="725" r:id="rId44"/>
    <p:sldId id="726" r:id="rId45"/>
    <p:sldId id="727" r:id="rId46"/>
    <p:sldId id="728" r:id="rId47"/>
    <p:sldId id="843" r:id="rId48"/>
    <p:sldId id="833" r:id="rId49"/>
    <p:sldId id="731" r:id="rId50"/>
    <p:sldId id="732" r:id="rId51"/>
    <p:sldId id="1270" r:id="rId52"/>
    <p:sldId id="734" r:id="rId53"/>
    <p:sldId id="737" r:id="rId54"/>
    <p:sldId id="835" r:id="rId55"/>
    <p:sldId id="1233" r:id="rId56"/>
    <p:sldId id="1329" r:id="rId57"/>
    <p:sldId id="741" r:id="rId58"/>
    <p:sldId id="742" r:id="rId59"/>
    <p:sldId id="836" r:id="rId60"/>
    <p:sldId id="746" r:id="rId61"/>
    <p:sldId id="838" r:id="rId62"/>
    <p:sldId id="837" r:id="rId63"/>
    <p:sldId id="1271" r:id="rId64"/>
    <p:sldId id="750" r:id="rId65"/>
    <p:sldId id="751" r:id="rId66"/>
    <p:sldId id="752" r:id="rId67"/>
    <p:sldId id="753" r:id="rId68"/>
    <p:sldId id="754" r:id="rId69"/>
    <p:sldId id="755" r:id="rId70"/>
    <p:sldId id="757" r:id="rId71"/>
    <p:sldId id="839" r:id="rId72"/>
    <p:sldId id="758" r:id="rId73"/>
    <p:sldId id="759" r:id="rId74"/>
    <p:sldId id="760" r:id="rId75"/>
    <p:sldId id="762" r:id="rId76"/>
    <p:sldId id="764" r:id="rId77"/>
    <p:sldId id="765" r:id="rId78"/>
    <p:sldId id="767" r:id="rId79"/>
    <p:sldId id="768" r:id="rId80"/>
    <p:sldId id="769" r:id="rId81"/>
    <p:sldId id="844" r:id="rId82"/>
    <p:sldId id="777" r:id="rId83"/>
    <p:sldId id="778" r:id="rId84"/>
    <p:sldId id="779" r:id="rId85"/>
    <p:sldId id="780" r:id="rId86"/>
    <p:sldId id="781" r:id="rId87"/>
    <p:sldId id="783" r:id="rId88"/>
    <p:sldId id="784" r:id="rId89"/>
    <p:sldId id="785" r:id="rId90"/>
    <p:sldId id="845" r:id="rId91"/>
    <p:sldId id="787" r:id="rId92"/>
    <p:sldId id="788" r:id="rId93"/>
    <p:sldId id="789" r:id="rId94"/>
    <p:sldId id="846" r:id="rId95"/>
    <p:sldId id="791" r:id="rId96"/>
    <p:sldId id="792" r:id="rId97"/>
    <p:sldId id="793" r:id="rId98"/>
    <p:sldId id="794" r:id="rId99"/>
    <p:sldId id="847" r:id="rId100"/>
    <p:sldId id="796" r:id="rId101"/>
    <p:sldId id="795" r:id="rId102"/>
    <p:sldId id="798" r:id="rId103"/>
    <p:sldId id="800" r:id="rId104"/>
    <p:sldId id="802" r:id="rId105"/>
    <p:sldId id="803" r:id="rId106"/>
    <p:sldId id="852" r:id="rId107"/>
    <p:sldId id="850" r:id="rId108"/>
    <p:sldId id="853" r:id="rId109"/>
    <p:sldId id="806" r:id="rId110"/>
    <p:sldId id="854" r:id="rId111"/>
    <p:sldId id="807" r:id="rId112"/>
    <p:sldId id="808" r:id="rId113"/>
    <p:sldId id="855" r:id="rId114"/>
    <p:sldId id="809" r:id="rId115"/>
    <p:sldId id="1272" r:id="rId116"/>
    <p:sldId id="856" r:id="rId117"/>
    <p:sldId id="810" r:id="rId118"/>
    <p:sldId id="858" r:id="rId119"/>
    <p:sldId id="859" r:id="rId120"/>
    <p:sldId id="857" r:id="rId121"/>
    <p:sldId id="860" r:id="rId122"/>
    <p:sldId id="861" r:id="rId123"/>
    <p:sldId id="814" r:id="rId124"/>
    <p:sldId id="815" r:id="rId125"/>
    <p:sldId id="816" r:id="rId126"/>
    <p:sldId id="820" r:id="rId127"/>
    <p:sldId id="821" r:id="rId128"/>
    <p:sldId id="822" r:id="rId129"/>
    <p:sldId id="823" r:id="rId130"/>
    <p:sldId id="824" r:id="rId131"/>
    <p:sldId id="825" r:id="rId132"/>
    <p:sldId id="826" r:id="rId133"/>
    <p:sldId id="827" r:id="rId134"/>
    <p:sldId id="828" r:id="rId135"/>
    <p:sldId id="829" r:id="rId136"/>
    <p:sldId id="862" r:id="rId137"/>
    <p:sldId id="863" r:id="rId138"/>
    <p:sldId id="864" r:id="rId139"/>
    <p:sldId id="865" r:id="rId140"/>
    <p:sldId id="866" r:id="rId141"/>
    <p:sldId id="1225" r:id="rId142"/>
    <p:sldId id="1226" r:id="rId143"/>
    <p:sldId id="1227" r:id="rId144"/>
    <p:sldId id="1266" r:id="rId145"/>
    <p:sldId id="1268" r:id="rId146"/>
    <p:sldId id="1269" r:id="rId147"/>
    <p:sldId id="681" r:id="rId148"/>
    <p:sldId id="268" r:id="rId149"/>
  </p:sldIdLst>
  <p:sldSz cx="12198350" cy="6859588"/>
  <p:notesSz cx="6858000" cy="9144000"/>
  <p:defaultText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881">
          <p15:clr>
            <a:srgbClr val="A4A3A4"/>
          </p15:clr>
        </p15:guide>
        <p15:guide id="4"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333FF"/>
    <a:srgbClr val="1157AB"/>
    <a:srgbClr val="FDBF00"/>
    <a:srgbClr val="64C448"/>
    <a:srgbClr val="FFFFFF"/>
    <a:srgbClr val="74B836"/>
    <a:srgbClr val="FFFF00"/>
    <a:srgbClr val="1A8AB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2" autoAdjust="0"/>
    <p:restoredTop sz="81024" autoAdjust="0"/>
  </p:normalViewPr>
  <p:slideViewPr>
    <p:cSldViewPr>
      <p:cViewPr varScale="1">
        <p:scale>
          <a:sx n="70" d="100"/>
          <a:sy n="70" d="100"/>
        </p:scale>
        <p:origin x="1291" y="48"/>
      </p:cViewPr>
      <p:guideLst>
        <p:guide orient="horz" pos="2160"/>
        <p:guide pos="2880"/>
        <p:guide orient="horz" pos="2881"/>
        <p:guide pos="3842"/>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notesMaster" Target="notesMasters/notesMaster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presProps" Target="pres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theme" Target="theme/theme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tableStyles" Target="tableStyles.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emf"/><Relationship Id="rId5" Type="http://schemas.openxmlformats.org/officeDocument/2006/relationships/image" Target="../media/image48.emf"/><Relationship Id="rId4"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image" Target="../media/image74.e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image" Target="../media/image78.emf"/><Relationship Id="rId7" Type="http://schemas.openxmlformats.org/officeDocument/2006/relationships/image" Target="../media/image82.emf"/><Relationship Id="rId2" Type="http://schemas.openxmlformats.org/officeDocument/2006/relationships/image" Target="../media/image77.emf"/><Relationship Id="rId1" Type="http://schemas.openxmlformats.org/officeDocument/2006/relationships/image" Target="../media/image76.emf"/><Relationship Id="rId6" Type="http://schemas.openxmlformats.org/officeDocument/2006/relationships/image" Target="../media/image81.emf"/><Relationship Id="rId5" Type="http://schemas.openxmlformats.org/officeDocument/2006/relationships/image" Target="../media/image80.emf"/><Relationship Id="rId4" Type="http://schemas.openxmlformats.org/officeDocument/2006/relationships/image" Target="../media/image79.emf"/><Relationship Id="rId9" Type="http://schemas.openxmlformats.org/officeDocument/2006/relationships/image" Target="../media/image84.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image" Target="../media/image85.emf"/><Relationship Id="rId4" Type="http://schemas.openxmlformats.org/officeDocument/2006/relationships/image" Target="../media/image88.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image" Target="../media/image89.emf"/><Relationship Id="rId5" Type="http://schemas.openxmlformats.org/officeDocument/2006/relationships/image" Target="../media/image93.emf"/><Relationship Id="rId4" Type="http://schemas.openxmlformats.org/officeDocument/2006/relationships/image" Target="../media/image9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4" Type="http://schemas.openxmlformats.org/officeDocument/2006/relationships/image" Target="../media/image9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5202F-7878-4E07-BECC-B3FF5D4B8C96}" type="datetimeFigureOut">
              <a:rPr lang="zh-CN" altLang="en-US" smtClean="0"/>
              <a:t>2022-05-20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9A62E-562E-489C-A724-CD843F364A0E}" type="slidenum">
              <a:rPr lang="zh-CN" altLang="en-US" smtClean="0"/>
              <a:t>‹#›</a:t>
            </a:fld>
            <a:endParaRPr lang="zh-CN" altLang="en-US"/>
          </a:p>
        </p:txBody>
      </p:sp>
    </p:spTree>
    <p:extLst>
      <p:ext uri="{BB962C8B-B14F-4D97-AF65-F5344CB8AC3E}">
        <p14:creationId xmlns:p14="http://schemas.microsoft.com/office/powerpoint/2010/main" val="2908059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2</a:t>
            </a:fld>
            <a:endParaRPr lang="zh-CN" altLang="en-US"/>
          </a:p>
        </p:txBody>
      </p:sp>
    </p:spTree>
    <p:extLst>
      <p:ext uri="{BB962C8B-B14F-4D97-AF65-F5344CB8AC3E}">
        <p14:creationId xmlns:p14="http://schemas.microsoft.com/office/powerpoint/2010/main" val="304221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239A62E-562E-489C-A724-CD843F364A0E}" type="slidenum">
              <a:rPr lang="zh-CN" altLang="en-US" smtClean="0"/>
              <a:t>11</a:t>
            </a:fld>
            <a:endParaRPr lang="zh-CN" altLang="en-US"/>
          </a:p>
        </p:txBody>
      </p:sp>
    </p:spTree>
    <p:extLst>
      <p:ext uri="{BB962C8B-B14F-4D97-AF65-F5344CB8AC3E}">
        <p14:creationId xmlns:p14="http://schemas.microsoft.com/office/powerpoint/2010/main" val="337011718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104</a:t>
            </a:fld>
            <a:endParaRPr lang="zh-CN" altLang="en-US"/>
          </a:p>
        </p:txBody>
      </p:sp>
    </p:spTree>
    <p:extLst>
      <p:ext uri="{BB962C8B-B14F-4D97-AF65-F5344CB8AC3E}">
        <p14:creationId xmlns:p14="http://schemas.microsoft.com/office/powerpoint/2010/main" val="386968053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105</a:t>
            </a:fld>
            <a:endParaRPr lang="zh-CN" altLang="en-US"/>
          </a:p>
        </p:txBody>
      </p:sp>
    </p:spTree>
    <p:extLst>
      <p:ext uri="{BB962C8B-B14F-4D97-AF65-F5344CB8AC3E}">
        <p14:creationId xmlns:p14="http://schemas.microsoft.com/office/powerpoint/2010/main" val="306066589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107</a:t>
            </a:fld>
            <a:endParaRPr lang="zh-CN" altLang="en-US"/>
          </a:p>
        </p:txBody>
      </p:sp>
    </p:spTree>
    <p:extLst>
      <p:ext uri="{BB962C8B-B14F-4D97-AF65-F5344CB8AC3E}">
        <p14:creationId xmlns:p14="http://schemas.microsoft.com/office/powerpoint/2010/main" val="119809752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7E7C928-623F-4F6B-AD2C-45B7679A37B6}" type="slidenum">
              <a:rPr lang="zh-CN" altLang="en-US" sz="1200" smtClean="0">
                <a:solidFill>
                  <a:schemeClr val="tx1"/>
                </a:solidFill>
                <a:latin typeface="Arial" panose="020B0604020202020204" pitchFamily="34" charset="0"/>
                <a:ea typeface="宋体" panose="02010600030101010101" pitchFamily="2" charset="-122"/>
              </a:rPr>
              <a:pPr/>
              <a:t>108</a:t>
            </a:fld>
            <a:endParaRPr lang="en-US" altLang="zh-CN" sz="1200">
              <a:solidFill>
                <a:schemeClr val="tx1"/>
              </a:solidFill>
              <a:latin typeface="Arial" panose="020B0604020202020204" pitchFamily="34" charset="0"/>
              <a:ea typeface="宋体" panose="02010600030101010101" pitchFamily="2" charset="-122"/>
            </a:endParaRPr>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58571231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D690C38-8663-4128-901C-9C5EB53E2AEE}" type="slidenum">
              <a:rPr lang="zh-CN" altLang="en-US" sz="1200" smtClean="0">
                <a:solidFill>
                  <a:schemeClr val="tx1"/>
                </a:solidFill>
                <a:latin typeface="Arial" panose="020B0604020202020204" pitchFamily="34" charset="0"/>
                <a:ea typeface="宋体" panose="02010600030101010101" pitchFamily="2" charset="-122"/>
              </a:rPr>
              <a:pPr/>
              <a:t>109</a:t>
            </a:fld>
            <a:endParaRPr lang="en-US" altLang="zh-CN" sz="1200">
              <a:solidFill>
                <a:schemeClr val="tx1"/>
              </a:solidFill>
              <a:latin typeface="Arial" panose="020B0604020202020204" pitchFamily="34" charset="0"/>
              <a:ea typeface="宋体" panose="02010600030101010101" pitchFamily="2" charset="-122"/>
            </a:endParaRPr>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43980098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D690C38-8663-4128-901C-9C5EB53E2AEE}" type="slidenum">
              <a:rPr lang="zh-CN" altLang="en-US" sz="1200" smtClean="0">
                <a:solidFill>
                  <a:schemeClr val="tx1"/>
                </a:solidFill>
                <a:latin typeface="Arial" panose="020B0604020202020204" pitchFamily="34" charset="0"/>
                <a:ea typeface="宋体" panose="02010600030101010101" pitchFamily="2" charset="-122"/>
              </a:rPr>
              <a:pPr/>
              <a:t>110</a:t>
            </a:fld>
            <a:endParaRPr lang="en-US" altLang="zh-CN" sz="1200">
              <a:solidFill>
                <a:schemeClr val="tx1"/>
              </a:solidFill>
              <a:latin typeface="Arial" panose="020B0604020202020204" pitchFamily="34" charset="0"/>
              <a:ea typeface="宋体" panose="02010600030101010101" pitchFamily="2" charset="-122"/>
            </a:endParaRPr>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841233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C2EAD63-0504-4866-B9E7-B40FD3A36866}" type="slidenum">
              <a:rPr lang="zh-CN" altLang="en-US" sz="1200" smtClean="0">
                <a:solidFill>
                  <a:schemeClr val="tx1"/>
                </a:solidFill>
                <a:latin typeface="Arial" panose="020B0604020202020204" pitchFamily="34" charset="0"/>
                <a:ea typeface="宋体" panose="02010600030101010101" pitchFamily="2" charset="-122"/>
              </a:rPr>
              <a:pPr/>
              <a:t>111</a:t>
            </a:fld>
            <a:endParaRPr lang="en-US" altLang="zh-CN" sz="1200">
              <a:solidFill>
                <a:schemeClr val="tx1"/>
              </a:solidFill>
              <a:latin typeface="Arial" panose="020B0604020202020204" pitchFamily="34" charset="0"/>
              <a:ea typeface="宋体" panose="02010600030101010101" pitchFamily="2" charset="-122"/>
            </a:endParaRPr>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5205692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C1D1B101-6019-4AA1-B5D3-4DE6D1ECBA4D}" type="slidenum">
              <a:rPr lang="zh-CN" altLang="en-US" sz="1200" smtClean="0">
                <a:solidFill>
                  <a:schemeClr val="tx1"/>
                </a:solidFill>
                <a:latin typeface="Arial" panose="020B0604020202020204" pitchFamily="34" charset="0"/>
                <a:ea typeface="宋体" panose="02010600030101010101" pitchFamily="2" charset="-122"/>
              </a:rPr>
              <a:pPr/>
              <a:t>113</a:t>
            </a:fld>
            <a:endParaRPr lang="en-US" altLang="zh-CN" sz="1200">
              <a:solidFill>
                <a:schemeClr val="tx1"/>
              </a:solidFill>
              <a:latin typeface="Arial" panose="020B0604020202020204" pitchFamily="34" charset="0"/>
              <a:ea typeface="宋体" panose="02010600030101010101" pitchFamily="2" charset="-122"/>
            </a:endParaRPr>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3795780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C1D1B101-6019-4AA1-B5D3-4DE6D1ECBA4D}" type="slidenum">
              <a:rPr lang="zh-CN" altLang="en-US" sz="1200" smtClean="0">
                <a:solidFill>
                  <a:schemeClr val="tx1"/>
                </a:solidFill>
                <a:latin typeface="Arial" panose="020B0604020202020204" pitchFamily="34" charset="0"/>
                <a:ea typeface="宋体" panose="02010600030101010101" pitchFamily="2" charset="-122"/>
              </a:rPr>
              <a:pPr/>
              <a:t>115</a:t>
            </a:fld>
            <a:endParaRPr lang="en-US" altLang="zh-CN" sz="1200">
              <a:solidFill>
                <a:schemeClr val="tx1"/>
              </a:solidFill>
              <a:latin typeface="Arial" panose="020B0604020202020204" pitchFamily="34" charset="0"/>
              <a:ea typeface="宋体" panose="02010600030101010101" pitchFamily="2" charset="-122"/>
            </a:endParaRPr>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97100947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703F688-E1BF-4608-AFDA-1EBCC025D084}" type="slidenum">
              <a:rPr lang="zh-CN" altLang="en-US" sz="1200" smtClean="0">
                <a:solidFill>
                  <a:schemeClr val="tx1"/>
                </a:solidFill>
                <a:latin typeface="Arial" panose="020B0604020202020204" pitchFamily="34" charset="0"/>
                <a:ea typeface="宋体" panose="02010600030101010101" pitchFamily="2" charset="-122"/>
              </a:rPr>
              <a:pPr/>
              <a:t>116</a:t>
            </a:fld>
            <a:endParaRPr lang="en-US" altLang="zh-CN" sz="1200">
              <a:solidFill>
                <a:schemeClr val="tx1"/>
              </a:solidFill>
              <a:latin typeface="Arial" panose="020B0604020202020204" pitchFamily="34" charset="0"/>
              <a:ea typeface="宋体" panose="02010600030101010101" pitchFamily="2" charset="-122"/>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431391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12</a:t>
            </a:fld>
            <a:endParaRPr lang="zh-CN" altLang="en-US"/>
          </a:p>
        </p:txBody>
      </p:sp>
    </p:spTree>
    <p:extLst>
      <p:ext uri="{BB962C8B-B14F-4D97-AF65-F5344CB8AC3E}">
        <p14:creationId xmlns:p14="http://schemas.microsoft.com/office/powerpoint/2010/main" val="133030010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703F688-E1BF-4608-AFDA-1EBCC025D084}" type="slidenum">
              <a:rPr lang="zh-CN" altLang="en-US" sz="1200" smtClean="0">
                <a:solidFill>
                  <a:schemeClr val="tx1"/>
                </a:solidFill>
                <a:latin typeface="Arial" panose="020B0604020202020204" pitchFamily="34" charset="0"/>
                <a:ea typeface="宋体" panose="02010600030101010101" pitchFamily="2" charset="-122"/>
              </a:rPr>
              <a:pPr/>
              <a:t>117</a:t>
            </a:fld>
            <a:endParaRPr lang="en-US" altLang="zh-CN" sz="1200">
              <a:solidFill>
                <a:schemeClr val="tx1"/>
              </a:solidFill>
              <a:latin typeface="Arial" panose="020B0604020202020204" pitchFamily="34" charset="0"/>
              <a:ea typeface="宋体" panose="02010600030101010101" pitchFamily="2" charset="-122"/>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05419825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703F688-E1BF-4608-AFDA-1EBCC025D084}" type="slidenum">
              <a:rPr lang="zh-CN" altLang="en-US" sz="1200" smtClean="0">
                <a:solidFill>
                  <a:schemeClr val="tx1"/>
                </a:solidFill>
                <a:latin typeface="Arial" panose="020B0604020202020204" pitchFamily="34" charset="0"/>
                <a:ea typeface="宋体" panose="02010600030101010101" pitchFamily="2" charset="-122"/>
              </a:rPr>
              <a:pPr/>
              <a:t>118</a:t>
            </a:fld>
            <a:endParaRPr lang="en-US" altLang="zh-CN" sz="1200">
              <a:solidFill>
                <a:schemeClr val="tx1"/>
              </a:solidFill>
              <a:latin typeface="Arial" panose="020B0604020202020204" pitchFamily="34" charset="0"/>
              <a:ea typeface="宋体" panose="02010600030101010101" pitchFamily="2" charset="-122"/>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87342006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703F688-E1BF-4608-AFDA-1EBCC025D084}" type="slidenum">
              <a:rPr lang="zh-CN" altLang="en-US" sz="1200" smtClean="0">
                <a:solidFill>
                  <a:schemeClr val="tx1"/>
                </a:solidFill>
                <a:latin typeface="Arial" panose="020B0604020202020204" pitchFamily="34" charset="0"/>
                <a:ea typeface="宋体" panose="02010600030101010101" pitchFamily="2" charset="-122"/>
              </a:rPr>
              <a:pPr/>
              <a:t>119</a:t>
            </a:fld>
            <a:endParaRPr lang="en-US" altLang="zh-CN" sz="1200">
              <a:solidFill>
                <a:schemeClr val="tx1"/>
              </a:solidFill>
              <a:latin typeface="Arial" panose="020B0604020202020204" pitchFamily="34" charset="0"/>
              <a:ea typeface="宋体" panose="02010600030101010101" pitchFamily="2" charset="-122"/>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44661737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703F688-E1BF-4608-AFDA-1EBCC025D084}" type="slidenum">
              <a:rPr lang="zh-CN" altLang="en-US" sz="1200" smtClean="0">
                <a:solidFill>
                  <a:schemeClr val="tx1"/>
                </a:solidFill>
                <a:latin typeface="Arial" panose="020B0604020202020204" pitchFamily="34" charset="0"/>
                <a:ea typeface="宋体" panose="02010600030101010101" pitchFamily="2" charset="-122"/>
              </a:rPr>
              <a:pPr/>
              <a:t>120</a:t>
            </a:fld>
            <a:endParaRPr lang="en-US" altLang="zh-CN" sz="1200">
              <a:solidFill>
                <a:schemeClr val="tx1"/>
              </a:solidFill>
              <a:latin typeface="Arial" panose="020B0604020202020204" pitchFamily="34" charset="0"/>
              <a:ea typeface="宋体" panose="02010600030101010101" pitchFamily="2" charset="-122"/>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11647553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121</a:t>
            </a:fld>
            <a:endParaRPr lang="zh-CN" altLang="en-US"/>
          </a:p>
        </p:txBody>
      </p:sp>
    </p:spTree>
    <p:extLst>
      <p:ext uri="{BB962C8B-B14F-4D97-AF65-F5344CB8AC3E}">
        <p14:creationId xmlns:p14="http://schemas.microsoft.com/office/powerpoint/2010/main" val="396677770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FD13D16-58F9-4463-A228-97B54174813D}" type="slidenum">
              <a:rPr lang="zh-CN" altLang="en-US" sz="1200" smtClean="0">
                <a:solidFill>
                  <a:schemeClr val="tx1"/>
                </a:solidFill>
                <a:latin typeface="Arial" panose="020B0604020202020204" pitchFamily="34" charset="0"/>
                <a:ea typeface="宋体" panose="02010600030101010101" pitchFamily="2" charset="-122"/>
              </a:rPr>
              <a:pPr/>
              <a:t>122</a:t>
            </a:fld>
            <a:endParaRPr lang="en-US" altLang="zh-CN" sz="1200">
              <a:solidFill>
                <a:schemeClr val="tx1"/>
              </a:solidFill>
              <a:latin typeface="Arial" panose="020B0604020202020204" pitchFamily="34" charset="0"/>
              <a:ea typeface="宋体" panose="02010600030101010101" pitchFamily="2" charset="-122"/>
            </a:endParaRPr>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42504470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F5AF794A-15F2-44F9-8135-5AD2ECEEBB46}" type="slidenum">
              <a:rPr lang="zh-CN" altLang="en-US" sz="1200" smtClean="0">
                <a:solidFill>
                  <a:schemeClr val="tx1"/>
                </a:solidFill>
                <a:latin typeface="Arial" panose="020B0604020202020204" pitchFamily="34" charset="0"/>
                <a:ea typeface="宋体" panose="02010600030101010101" pitchFamily="2" charset="-122"/>
              </a:rPr>
              <a:pPr/>
              <a:t>123</a:t>
            </a:fld>
            <a:endParaRPr lang="en-US" altLang="zh-CN" sz="1200">
              <a:solidFill>
                <a:schemeClr val="tx1"/>
              </a:solidFill>
              <a:latin typeface="Arial" panose="020B0604020202020204" pitchFamily="34" charset="0"/>
              <a:ea typeface="宋体" panose="02010600030101010101" pitchFamily="2" charset="-122"/>
            </a:endParaRPr>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26876145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531AB3DD-2300-4347-B48A-939769CE9BB2}" type="slidenum">
              <a:rPr lang="zh-CN" altLang="en-US" sz="1200" smtClean="0">
                <a:solidFill>
                  <a:schemeClr val="tx1"/>
                </a:solidFill>
                <a:latin typeface="Arial" panose="020B0604020202020204" pitchFamily="34" charset="0"/>
                <a:ea typeface="宋体" panose="02010600030101010101" pitchFamily="2" charset="-122"/>
              </a:rPr>
              <a:pPr/>
              <a:t>124</a:t>
            </a:fld>
            <a:endParaRPr lang="en-US" altLang="zh-CN" sz="1200">
              <a:solidFill>
                <a:schemeClr val="tx1"/>
              </a:solidFill>
              <a:latin typeface="Arial" panose="020B0604020202020204" pitchFamily="34" charset="0"/>
              <a:ea typeface="宋体" panose="02010600030101010101" pitchFamily="2" charset="-122"/>
            </a:endParaRPr>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29201920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1462D039-5C18-4ECA-9A10-749038BDCC23}" type="slidenum">
              <a:rPr lang="zh-CN" altLang="en-US" sz="1200" smtClean="0">
                <a:solidFill>
                  <a:schemeClr val="tx1"/>
                </a:solidFill>
                <a:latin typeface="Arial" panose="020B0604020202020204" pitchFamily="34" charset="0"/>
                <a:ea typeface="宋体" panose="02010600030101010101" pitchFamily="2" charset="-122"/>
              </a:rPr>
              <a:pPr/>
              <a:t>125</a:t>
            </a:fld>
            <a:endParaRPr lang="en-US" altLang="zh-CN" sz="1200">
              <a:solidFill>
                <a:schemeClr val="tx1"/>
              </a:solidFill>
              <a:latin typeface="Arial" panose="020B0604020202020204" pitchFamily="34" charset="0"/>
              <a:ea typeface="宋体" panose="02010600030101010101" pitchFamily="2" charset="-122"/>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19095452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6796198-DDE2-43FD-9686-E1AF3B135EDB}" type="slidenum">
              <a:rPr lang="zh-CN" altLang="en-US" sz="1200" smtClean="0">
                <a:solidFill>
                  <a:schemeClr val="tx1"/>
                </a:solidFill>
                <a:latin typeface="Arial" panose="020B0604020202020204" pitchFamily="34" charset="0"/>
                <a:ea typeface="宋体" panose="02010600030101010101" pitchFamily="2" charset="-122"/>
              </a:rPr>
              <a:pPr/>
              <a:t>126</a:t>
            </a:fld>
            <a:endParaRPr lang="en-US" altLang="zh-CN" sz="1200">
              <a:solidFill>
                <a:schemeClr val="tx1"/>
              </a:solidFill>
              <a:latin typeface="Arial" panose="020B0604020202020204" pitchFamily="34" charset="0"/>
              <a:ea typeface="宋体" panose="02010600030101010101" pitchFamily="2" charset="-122"/>
            </a:endParaRPr>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229817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ABE0094-04D6-4896-97AE-1CBD06BCED11}" type="slidenum">
              <a:rPr lang="zh-CN" altLang="en-US" sz="1200" smtClean="0">
                <a:solidFill>
                  <a:schemeClr val="tx1"/>
                </a:solidFill>
                <a:latin typeface="Arial" panose="020B0604020202020204" pitchFamily="34" charset="0"/>
                <a:ea typeface="宋体" panose="02010600030101010101" pitchFamily="2" charset="-122"/>
              </a:rPr>
              <a:pPr/>
              <a:t>13</a:t>
            </a:fld>
            <a:endParaRPr lang="en-US" altLang="zh-CN" sz="1200">
              <a:solidFill>
                <a:schemeClr val="tx1"/>
              </a:solidFill>
              <a:latin typeface="Arial" panose="020B0604020202020204" pitchFamily="34" charset="0"/>
              <a:ea typeface="宋体" panose="02010600030101010101" pitchFamily="2" charset="-122"/>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28152801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F707240-20B1-4D97-8790-8ECFBE76B049}" type="slidenum">
              <a:rPr lang="zh-CN" altLang="en-US" sz="1200" smtClean="0">
                <a:solidFill>
                  <a:schemeClr val="tx1"/>
                </a:solidFill>
                <a:latin typeface="Arial" panose="020B0604020202020204" pitchFamily="34" charset="0"/>
                <a:ea typeface="宋体" panose="02010600030101010101" pitchFamily="2" charset="-122"/>
              </a:rPr>
              <a:pPr/>
              <a:t>127</a:t>
            </a:fld>
            <a:endParaRPr lang="en-US" altLang="zh-CN" sz="1200">
              <a:solidFill>
                <a:schemeClr val="tx1"/>
              </a:solidFill>
              <a:latin typeface="Arial" panose="020B0604020202020204" pitchFamily="34" charset="0"/>
              <a:ea typeface="宋体" panose="02010600030101010101" pitchFamily="2" charset="-122"/>
            </a:endParaRPr>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76986107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7AE8AED0-2CAF-4309-91FF-73184957F7CB}" type="slidenum">
              <a:rPr lang="zh-CN" altLang="en-US" sz="1200" smtClean="0">
                <a:solidFill>
                  <a:schemeClr val="tx1"/>
                </a:solidFill>
                <a:latin typeface="Arial" panose="020B0604020202020204" pitchFamily="34" charset="0"/>
                <a:ea typeface="宋体" panose="02010600030101010101" pitchFamily="2" charset="-122"/>
              </a:rPr>
              <a:pPr/>
              <a:t>128</a:t>
            </a:fld>
            <a:endParaRPr lang="en-US" altLang="zh-CN" sz="1200">
              <a:solidFill>
                <a:schemeClr val="tx1"/>
              </a:solidFill>
              <a:latin typeface="Arial" panose="020B0604020202020204" pitchFamily="34" charset="0"/>
              <a:ea typeface="宋体" panose="02010600030101010101" pitchFamily="2" charset="-122"/>
            </a:endParaRPr>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3471588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47E23702-495D-447D-9500-7DC1229408D1}" type="slidenum">
              <a:rPr lang="zh-CN" altLang="en-US" sz="1200" smtClean="0">
                <a:solidFill>
                  <a:schemeClr val="tx1"/>
                </a:solidFill>
                <a:latin typeface="Arial" panose="020B0604020202020204" pitchFamily="34" charset="0"/>
                <a:ea typeface="宋体" panose="02010600030101010101" pitchFamily="2" charset="-122"/>
              </a:rPr>
              <a:pPr/>
              <a:t>129</a:t>
            </a:fld>
            <a:endParaRPr lang="en-US" altLang="zh-CN" sz="1200">
              <a:solidFill>
                <a:schemeClr val="tx1"/>
              </a:solidFill>
              <a:latin typeface="Arial" panose="020B0604020202020204" pitchFamily="34" charset="0"/>
              <a:ea typeface="宋体" panose="02010600030101010101" pitchFamily="2" charset="-122"/>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778643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BF070A0-FA3A-4DE4-86C2-FF2D07269B8D}" type="slidenum">
              <a:rPr lang="zh-CN" altLang="en-US" sz="1200" smtClean="0">
                <a:solidFill>
                  <a:schemeClr val="tx1"/>
                </a:solidFill>
                <a:latin typeface="Arial" panose="020B0604020202020204" pitchFamily="34" charset="0"/>
                <a:ea typeface="宋体" panose="02010600030101010101" pitchFamily="2" charset="-122"/>
              </a:rPr>
              <a:pPr/>
              <a:t>130</a:t>
            </a:fld>
            <a:endParaRPr lang="en-US" altLang="zh-CN" sz="1200">
              <a:solidFill>
                <a:schemeClr val="tx1"/>
              </a:solidFill>
              <a:latin typeface="Arial" panose="020B0604020202020204" pitchFamily="34" charset="0"/>
              <a:ea typeface="宋体" panose="02010600030101010101" pitchFamily="2" charset="-122"/>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96741307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22C264D-87D4-4856-877A-6AA0BDD07D75}" type="slidenum">
              <a:rPr lang="zh-CN" altLang="en-US" sz="1200" smtClean="0">
                <a:solidFill>
                  <a:schemeClr val="tx1"/>
                </a:solidFill>
                <a:latin typeface="Arial" panose="020B0604020202020204" pitchFamily="34" charset="0"/>
                <a:ea typeface="宋体" panose="02010600030101010101" pitchFamily="2" charset="-122"/>
              </a:rPr>
              <a:pPr/>
              <a:t>131</a:t>
            </a:fld>
            <a:endParaRPr lang="en-US" altLang="zh-CN" sz="1200">
              <a:solidFill>
                <a:schemeClr val="tx1"/>
              </a:solidFill>
              <a:latin typeface="Arial" panose="020B0604020202020204" pitchFamily="34" charset="0"/>
              <a:ea typeface="宋体" panose="02010600030101010101" pitchFamily="2" charset="-122"/>
            </a:endParaRPr>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51027103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FEB4A6A-A6AA-48BA-B6A3-525DF9EA8A14}" type="slidenum">
              <a:rPr lang="zh-CN" altLang="en-US" sz="1200" smtClean="0">
                <a:solidFill>
                  <a:schemeClr val="tx1"/>
                </a:solidFill>
                <a:latin typeface="Arial" panose="020B0604020202020204" pitchFamily="34" charset="0"/>
                <a:ea typeface="宋体" panose="02010600030101010101" pitchFamily="2" charset="-122"/>
              </a:rPr>
              <a:pPr/>
              <a:t>132</a:t>
            </a:fld>
            <a:endParaRPr lang="en-US" altLang="zh-CN" sz="1200">
              <a:solidFill>
                <a:schemeClr val="tx1"/>
              </a:solidFill>
              <a:latin typeface="Arial" panose="020B0604020202020204" pitchFamily="34" charset="0"/>
              <a:ea typeface="宋体" panose="02010600030101010101" pitchFamily="2" charset="-122"/>
            </a:endParaRPr>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22370100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FB3034E-4446-454C-BC48-8EAA53EE6741}" type="slidenum">
              <a:rPr lang="zh-CN" altLang="en-US" sz="1200" smtClean="0">
                <a:solidFill>
                  <a:schemeClr val="tx1"/>
                </a:solidFill>
                <a:latin typeface="Arial" panose="020B0604020202020204" pitchFamily="34" charset="0"/>
                <a:ea typeface="宋体" panose="02010600030101010101" pitchFamily="2" charset="-122"/>
              </a:rPr>
              <a:pPr/>
              <a:t>133</a:t>
            </a:fld>
            <a:endParaRPr lang="en-US" altLang="zh-CN" sz="1200">
              <a:solidFill>
                <a:schemeClr val="tx1"/>
              </a:solidFill>
              <a:latin typeface="Arial" panose="020B0604020202020204" pitchFamily="34" charset="0"/>
              <a:ea typeface="宋体" panose="02010600030101010101" pitchFamily="2" charset="-122"/>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85380461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ED7D0D3-B40E-49E4-B657-94BA513A4FA4}" type="slidenum">
              <a:rPr lang="zh-CN" altLang="en-US" sz="1200" smtClean="0">
                <a:solidFill>
                  <a:schemeClr val="tx1"/>
                </a:solidFill>
                <a:latin typeface="Arial" panose="020B0604020202020204" pitchFamily="34" charset="0"/>
                <a:ea typeface="宋体" panose="02010600030101010101" pitchFamily="2" charset="-122"/>
              </a:rPr>
              <a:pPr/>
              <a:t>134</a:t>
            </a:fld>
            <a:endParaRPr lang="en-US" altLang="zh-CN" sz="1200">
              <a:solidFill>
                <a:schemeClr val="tx1"/>
              </a:solidFill>
              <a:latin typeface="Arial" panose="020B0604020202020204" pitchFamily="34" charset="0"/>
              <a:ea typeface="宋体" panose="02010600030101010101" pitchFamily="2" charset="-122"/>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30478443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135</a:t>
            </a:fld>
            <a:endParaRPr lang="zh-CN" altLang="en-US"/>
          </a:p>
        </p:txBody>
      </p:sp>
    </p:spTree>
    <p:extLst>
      <p:ext uri="{BB962C8B-B14F-4D97-AF65-F5344CB8AC3E}">
        <p14:creationId xmlns:p14="http://schemas.microsoft.com/office/powerpoint/2010/main" val="162085468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ED7D0D3-B40E-49E4-B657-94BA513A4FA4}" type="slidenum">
              <a:rPr lang="zh-CN" altLang="en-US" sz="1200" smtClean="0">
                <a:solidFill>
                  <a:schemeClr val="tx1"/>
                </a:solidFill>
                <a:latin typeface="Arial" panose="020B0604020202020204" pitchFamily="34" charset="0"/>
                <a:ea typeface="宋体" panose="02010600030101010101" pitchFamily="2" charset="-122"/>
              </a:rPr>
              <a:pPr/>
              <a:t>136</a:t>
            </a:fld>
            <a:endParaRPr lang="en-US" altLang="zh-CN" sz="1200">
              <a:solidFill>
                <a:schemeClr val="tx1"/>
              </a:solidFill>
              <a:latin typeface="Arial" panose="020B0604020202020204" pitchFamily="34" charset="0"/>
              <a:ea typeface="宋体" panose="02010600030101010101" pitchFamily="2" charset="-122"/>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779822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ABE0094-04D6-4896-97AE-1CBD06BCED11}" type="slidenum">
              <a:rPr lang="zh-CN" altLang="en-US" sz="1200" smtClean="0">
                <a:solidFill>
                  <a:schemeClr val="tx1"/>
                </a:solidFill>
                <a:latin typeface="Arial" panose="020B0604020202020204" pitchFamily="34" charset="0"/>
                <a:ea typeface="宋体" panose="02010600030101010101" pitchFamily="2" charset="-122"/>
              </a:rPr>
              <a:pPr/>
              <a:t>14</a:t>
            </a:fld>
            <a:endParaRPr lang="en-US" altLang="zh-CN" sz="1200">
              <a:solidFill>
                <a:schemeClr val="tx1"/>
              </a:solidFill>
              <a:latin typeface="Arial" panose="020B0604020202020204" pitchFamily="34" charset="0"/>
              <a:ea typeface="宋体" panose="02010600030101010101" pitchFamily="2" charset="-122"/>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46046092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ED7D0D3-B40E-49E4-B657-94BA513A4FA4}" type="slidenum">
              <a:rPr lang="zh-CN" altLang="en-US" sz="1200" smtClean="0">
                <a:solidFill>
                  <a:schemeClr val="tx1"/>
                </a:solidFill>
                <a:latin typeface="Arial" panose="020B0604020202020204" pitchFamily="34" charset="0"/>
                <a:ea typeface="宋体" panose="02010600030101010101" pitchFamily="2" charset="-122"/>
              </a:rPr>
              <a:pPr/>
              <a:t>137</a:t>
            </a:fld>
            <a:endParaRPr lang="en-US" altLang="zh-CN" sz="1200">
              <a:solidFill>
                <a:schemeClr val="tx1"/>
              </a:solidFill>
              <a:latin typeface="Arial" panose="020B0604020202020204" pitchFamily="34" charset="0"/>
              <a:ea typeface="宋体" panose="02010600030101010101" pitchFamily="2" charset="-122"/>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26727326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ED7D0D3-B40E-49E4-B657-94BA513A4FA4}" type="slidenum">
              <a:rPr lang="zh-CN" altLang="en-US" sz="1200" smtClean="0">
                <a:solidFill>
                  <a:schemeClr val="tx1"/>
                </a:solidFill>
                <a:latin typeface="Arial" panose="020B0604020202020204" pitchFamily="34" charset="0"/>
                <a:ea typeface="宋体" panose="02010600030101010101" pitchFamily="2" charset="-122"/>
              </a:rPr>
              <a:pPr/>
              <a:t>138</a:t>
            </a:fld>
            <a:endParaRPr lang="en-US" altLang="zh-CN" sz="1200">
              <a:solidFill>
                <a:schemeClr val="tx1"/>
              </a:solidFill>
              <a:latin typeface="Arial" panose="020B0604020202020204" pitchFamily="34" charset="0"/>
              <a:ea typeface="宋体" panose="02010600030101010101" pitchFamily="2" charset="-122"/>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897331025"/>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ED7D0D3-B40E-49E4-B657-94BA513A4FA4}" type="slidenum">
              <a:rPr lang="zh-CN" altLang="en-US" sz="1200" smtClean="0">
                <a:solidFill>
                  <a:schemeClr val="tx1"/>
                </a:solidFill>
                <a:latin typeface="Arial" panose="020B0604020202020204" pitchFamily="34" charset="0"/>
                <a:ea typeface="宋体" panose="02010600030101010101" pitchFamily="2" charset="-122"/>
              </a:rPr>
              <a:pPr/>
              <a:t>139</a:t>
            </a:fld>
            <a:endParaRPr lang="en-US" altLang="zh-CN" sz="1200">
              <a:solidFill>
                <a:schemeClr val="tx1"/>
              </a:solidFill>
              <a:latin typeface="Arial" panose="020B0604020202020204" pitchFamily="34" charset="0"/>
              <a:ea typeface="宋体" panose="02010600030101010101" pitchFamily="2" charset="-122"/>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01263829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9E1FD523-1D37-4C4C-973C-7EC585BC02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074A965-712F-463C-8F1F-579A55F8F83C}" type="slidenum">
              <a:rPr lang="zh-CN" altLang="en-US" sz="1200" smtClean="0">
                <a:solidFill>
                  <a:schemeClr val="tx1"/>
                </a:solidFill>
                <a:latin typeface="Arial" panose="020B0604020202020204" pitchFamily="34" charset="0"/>
                <a:ea typeface="宋体" panose="02010600030101010101" pitchFamily="2" charset="-122"/>
              </a:rPr>
              <a:pPr/>
              <a:t>140</a:t>
            </a:fld>
            <a:endParaRPr lang="en-US" altLang="zh-CN" sz="1200">
              <a:solidFill>
                <a:schemeClr val="tx1"/>
              </a:solidFill>
              <a:latin typeface="Arial" panose="020B0604020202020204" pitchFamily="34" charset="0"/>
              <a:ea typeface="宋体" panose="02010600030101010101" pitchFamily="2" charset="-122"/>
            </a:endParaRPr>
          </a:p>
        </p:txBody>
      </p:sp>
      <p:sp>
        <p:nvSpPr>
          <p:cNvPr id="98307" name="Rectangle 2">
            <a:extLst>
              <a:ext uri="{FF2B5EF4-FFF2-40B4-BE49-F238E27FC236}">
                <a16:creationId xmlns:a16="http://schemas.microsoft.com/office/drawing/2014/main" id="{26BD42DD-6D8A-4378-9CCB-9DC70EF38997}"/>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D143D350-1181-4B51-A3A1-931E058003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9E1FD523-1D37-4C4C-973C-7EC585BC02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074A965-712F-463C-8F1F-579A55F8F83C}" type="slidenum">
              <a:rPr lang="zh-CN" altLang="en-US" sz="1200" smtClean="0">
                <a:solidFill>
                  <a:schemeClr val="tx1"/>
                </a:solidFill>
                <a:latin typeface="Arial" panose="020B0604020202020204" pitchFamily="34" charset="0"/>
                <a:ea typeface="宋体" panose="02010600030101010101" pitchFamily="2" charset="-122"/>
              </a:rPr>
              <a:pPr/>
              <a:t>141</a:t>
            </a:fld>
            <a:endParaRPr lang="en-US" altLang="zh-CN" sz="1200">
              <a:solidFill>
                <a:schemeClr val="tx1"/>
              </a:solidFill>
              <a:latin typeface="Arial" panose="020B0604020202020204" pitchFamily="34" charset="0"/>
              <a:ea typeface="宋体" panose="02010600030101010101" pitchFamily="2" charset="-122"/>
            </a:endParaRPr>
          </a:p>
        </p:txBody>
      </p:sp>
      <p:sp>
        <p:nvSpPr>
          <p:cNvPr id="98307" name="Rectangle 2">
            <a:extLst>
              <a:ext uri="{FF2B5EF4-FFF2-40B4-BE49-F238E27FC236}">
                <a16:creationId xmlns:a16="http://schemas.microsoft.com/office/drawing/2014/main" id="{26BD42DD-6D8A-4378-9CCB-9DC70EF38997}"/>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D143D350-1181-4B51-A3A1-931E058003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50335446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ED7D0D3-B40E-49E4-B657-94BA513A4FA4}" type="slidenum">
              <a:rPr lang="zh-CN" altLang="en-US" sz="1200" smtClean="0">
                <a:solidFill>
                  <a:schemeClr val="tx1"/>
                </a:solidFill>
                <a:latin typeface="Arial" panose="020B0604020202020204" pitchFamily="34" charset="0"/>
                <a:ea typeface="宋体" panose="02010600030101010101" pitchFamily="2" charset="-122"/>
              </a:rPr>
              <a:pPr/>
              <a:t>142</a:t>
            </a:fld>
            <a:endParaRPr lang="en-US" altLang="zh-CN" sz="1200">
              <a:solidFill>
                <a:schemeClr val="tx1"/>
              </a:solidFill>
              <a:latin typeface="Arial" panose="020B0604020202020204" pitchFamily="34" charset="0"/>
              <a:ea typeface="宋体" panose="02010600030101010101" pitchFamily="2" charset="-122"/>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57713268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a:extLst>
              <a:ext uri="{FF2B5EF4-FFF2-40B4-BE49-F238E27FC236}">
                <a16:creationId xmlns:a16="http://schemas.microsoft.com/office/drawing/2014/main" id="{C03541CF-5346-41D9-B064-C140FAA886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3C008D6A-5051-4192-A135-0E63D46B274B}" type="slidenum">
              <a:rPr lang="zh-CN" altLang="en-US" sz="1200" smtClean="0">
                <a:solidFill>
                  <a:schemeClr val="tx1"/>
                </a:solidFill>
                <a:latin typeface="Arial" panose="020B0604020202020204" pitchFamily="34" charset="0"/>
                <a:ea typeface="宋体" panose="02010600030101010101" pitchFamily="2" charset="-122"/>
              </a:rPr>
              <a:pPr/>
              <a:t>143</a:t>
            </a:fld>
            <a:endParaRPr lang="en-US" altLang="zh-CN" sz="1200">
              <a:solidFill>
                <a:schemeClr val="tx1"/>
              </a:solidFill>
              <a:latin typeface="Arial" panose="020B0604020202020204" pitchFamily="34" charset="0"/>
              <a:ea typeface="宋体" panose="02010600030101010101" pitchFamily="2" charset="-122"/>
            </a:endParaRPr>
          </a:p>
        </p:txBody>
      </p:sp>
      <p:sp>
        <p:nvSpPr>
          <p:cNvPr id="188419" name="Rectangle 2">
            <a:extLst>
              <a:ext uri="{FF2B5EF4-FFF2-40B4-BE49-F238E27FC236}">
                <a16:creationId xmlns:a16="http://schemas.microsoft.com/office/drawing/2014/main" id="{86FB32AA-340C-4605-95E7-B5E947FD0164}"/>
              </a:ext>
            </a:extLst>
          </p:cNvPr>
          <p:cNvSpPr>
            <a:spLocks noGrp="1" noRot="1" noChangeAspect="1" noChangeArrowheads="1" noTextEdit="1"/>
          </p:cNvSpPr>
          <p:nvPr>
            <p:ph type="sldImg"/>
          </p:nvPr>
        </p:nvSpPr>
        <p:spPr>
          <a:ln/>
        </p:spPr>
      </p:sp>
      <p:sp>
        <p:nvSpPr>
          <p:cNvPr id="188420" name="Rectangle 3">
            <a:extLst>
              <a:ext uri="{FF2B5EF4-FFF2-40B4-BE49-F238E27FC236}">
                <a16:creationId xmlns:a16="http://schemas.microsoft.com/office/drawing/2014/main" id="{9C654D5C-E685-40B4-8812-D2EBF376D9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a:extLst>
              <a:ext uri="{FF2B5EF4-FFF2-40B4-BE49-F238E27FC236}">
                <a16:creationId xmlns:a16="http://schemas.microsoft.com/office/drawing/2014/main" id="{CFDF7F67-5591-4762-8D1E-E0086EB845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3D848264-C93F-43C4-9D74-FEFFD9517984}" type="slidenum">
              <a:rPr lang="zh-CN" altLang="en-US" sz="1200" smtClean="0">
                <a:solidFill>
                  <a:schemeClr val="tx1"/>
                </a:solidFill>
                <a:latin typeface="Arial" panose="020B0604020202020204" pitchFamily="34" charset="0"/>
                <a:ea typeface="宋体" panose="02010600030101010101" pitchFamily="2" charset="-122"/>
              </a:rPr>
              <a:pPr/>
              <a:t>144</a:t>
            </a:fld>
            <a:endParaRPr lang="en-US" altLang="zh-CN" sz="1200">
              <a:solidFill>
                <a:schemeClr val="tx1"/>
              </a:solidFill>
              <a:latin typeface="Arial" panose="020B0604020202020204" pitchFamily="34" charset="0"/>
              <a:ea typeface="宋体" panose="02010600030101010101" pitchFamily="2" charset="-122"/>
            </a:endParaRPr>
          </a:p>
        </p:txBody>
      </p:sp>
      <p:sp>
        <p:nvSpPr>
          <p:cNvPr id="192515" name="Rectangle 2">
            <a:extLst>
              <a:ext uri="{FF2B5EF4-FFF2-40B4-BE49-F238E27FC236}">
                <a16:creationId xmlns:a16="http://schemas.microsoft.com/office/drawing/2014/main" id="{9E6EFFC4-101C-4401-A12C-31185F45305D}"/>
              </a:ext>
            </a:extLst>
          </p:cNvPr>
          <p:cNvSpPr>
            <a:spLocks noGrp="1" noRot="1" noChangeAspect="1" noChangeArrowheads="1" noTextEdit="1"/>
          </p:cNvSpPr>
          <p:nvPr>
            <p:ph type="sldImg"/>
          </p:nvPr>
        </p:nvSpPr>
        <p:spPr>
          <a:ln/>
        </p:spPr>
      </p:sp>
      <p:sp>
        <p:nvSpPr>
          <p:cNvPr id="192516" name="Rectangle 3">
            <a:extLst>
              <a:ext uri="{FF2B5EF4-FFF2-40B4-BE49-F238E27FC236}">
                <a16:creationId xmlns:a16="http://schemas.microsoft.com/office/drawing/2014/main" id="{C1D21630-CFB1-429A-B58E-8A5ADEDBB1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145</a:t>
            </a:fld>
            <a:endParaRPr lang="zh-CN" altLang="en-US"/>
          </a:p>
        </p:txBody>
      </p:sp>
    </p:spTree>
    <p:extLst>
      <p:ext uri="{BB962C8B-B14F-4D97-AF65-F5344CB8AC3E}">
        <p14:creationId xmlns:p14="http://schemas.microsoft.com/office/powerpoint/2010/main" val="2103358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A129180-F651-47F7-9DBA-59BBF301379D}" type="slidenum">
              <a:rPr lang="zh-CN" altLang="en-US" sz="1200" smtClean="0">
                <a:solidFill>
                  <a:schemeClr val="tx1"/>
                </a:solidFill>
                <a:latin typeface="Arial" panose="020B0604020202020204" pitchFamily="34" charset="0"/>
                <a:ea typeface="宋体" panose="02010600030101010101" pitchFamily="2" charset="-122"/>
              </a:rPr>
              <a:pPr/>
              <a:t>15</a:t>
            </a:fld>
            <a:endParaRPr lang="en-US" altLang="zh-CN" sz="1200">
              <a:solidFill>
                <a:schemeClr val="tx1"/>
              </a:solidFill>
              <a:latin typeface="Arial" panose="020B0604020202020204" pitchFamily="34" charset="0"/>
              <a:ea typeface="宋体" panose="02010600030101010101" pitchFamily="2"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推广序偶的思想ꎬ 可以定义任意 ｎ 个元素的有序序列ꎮ</a:t>
            </a:r>
            <a:endParaRPr lang="zh-CN" altLang="en-US" dirty="0"/>
          </a:p>
        </p:txBody>
      </p:sp>
    </p:spTree>
    <p:extLst>
      <p:ext uri="{BB962C8B-B14F-4D97-AF65-F5344CB8AC3E}">
        <p14:creationId xmlns:p14="http://schemas.microsoft.com/office/powerpoint/2010/main" val="3024805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B8F8B49-C7D3-4FBF-964C-A6FC1C820583}" type="slidenum">
              <a:rPr lang="zh-CN" altLang="en-US" sz="1200" smtClean="0">
                <a:solidFill>
                  <a:schemeClr val="tx1"/>
                </a:solidFill>
                <a:latin typeface="Arial" panose="020B0604020202020204" pitchFamily="34" charset="0"/>
                <a:ea typeface="宋体" panose="02010600030101010101" pitchFamily="2" charset="-122"/>
              </a:rPr>
              <a:pPr/>
              <a:t>16</a:t>
            </a:fld>
            <a:endParaRPr lang="en-US" altLang="zh-CN" sz="1200">
              <a:solidFill>
                <a:schemeClr val="tx1"/>
              </a:solidFill>
              <a:latin typeface="Arial" panose="020B0604020202020204" pitchFamily="34" charset="0"/>
              <a:ea typeface="宋体" panose="02010600030101010101" pitchFamily="2" charset="-122"/>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404289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3A5655F-9F4F-44EF-9175-D8D99F9526A2}" type="slidenum">
              <a:rPr lang="zh-CN" altLang="en-US" sz="1200" smtClean="0">
                <a:solidFill>
                  <a:schemeClr val="tx1"/>
                </a:solidFill>
                <a:latin typeface="Arial" panose="020B0604020202020204" pitchFamily="34" charset="0"/>
                <a:ea typeface="宋体" panose="02010600030101010101" pitchFamily="2" charset="-122"/>
              </a:rPr>
              <a:pPr/>
              <a:t>17</a:t>
            </a:fld>
            <a:endParaRPr lang="en-US" altLang="zh-CN" sz="1200">
              <a:solidFill>
                <a:schemeClr val="tx1"/>
              </a:solidFill>
              <a:latin typeface="Arial" panose="020B0604020202020204" pitchFamily="34" charset="0"/>
              <a:ea typeface="宋体" panose="02010600030101010101" pitchFamily="2" charset="-122"/>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743514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12E8DA26-B44C-4240-8833-86642FC69022}" type="slidenum">
              <a:rPr lang="zh-CN" altLang="en-US" sz="1200" smtClean="0">
                <a:solidFill>
                  <a:schemeClr val="tx1"/>
                </a:solidFill>
                <a:latin typeface="Arial" panose="020B0604020202020204" pitchFamily="34" charset="0"/>
                <a:ea typeface="宋体" panose="02010600030101010101" pitchFamily="2" charset="-122"/>
              </a:rPr>
              <a:pPr/>
              <a:t>18</a:t>
            </a:fld>
            <a:endParaRPr lang="en-US" altLang="zh-CN" sz="1200">
              <a:solidFill>
                <a:schemeClr val="tx1"/>
              </a:solidFill>
              <a:latin typeface="Arial" panose="020B0604020202020204" pitchFamily="34" charset="0"/>
              <a:ea typeface="宋体" panose="02010600030101010101" pitchFamily="2"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032564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A13FB93-A230-458B-BBFF-5474CB0B7358}" type="slidenum">
              <a:rPr lang="zh-CN" altLang="en-US" sz="1200" smtClean="0">
                <a:solidFill>
                  <a:schemeClr val="tx1"/>
                </a:solidFill>
                <a:latin typeface="Arial" panose="020B0604020202020204" pitchFamily="34" charset="0"/>
                <a:ea typeface="宋体" panose="02010600030101010101" pitchFamily="2" charset="-122"/>
              </a:rPr>
              <a:pPr/>
              <a:t>19</a:t>
            </a:fld>
            <a:endParaRPr lang="en-US" altLang="zh-CN" sz="1200">
              <a:solidFill>
                <a:schemeClr val="tx1"/>
              </a:solidFill>
              <a:latin typeface="Arial" panose="020B0604020202020204" pitchFamily="34" charset="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964866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C212CC71-3B4D-4D46-9778-E552C5EAA08B}" type="slidenum">
              <a:rPr lang="zh-CN" altLang="en-US" sz="1200" smtClean="0">
                <a:solidFill>
                  <a:schemeClr val="tx1"/>
                </a:solidFill>
                <a:latin typeface="Arial" panose="020B0604020202020204" pitchFamily="34" charset="0"/>
                <a:ea typeface="宋体" panose="02010600030101010101" pitchFamily="2" charset="-122"/>
              </a:rPr>
              <a:pPr/>
              <a:t>20</a:t>
            </a:fld>
            <a:endParaRPr lang="en-US" altLang="zh-CN" sz="1200">
              <a:solidFill>
                <a:schemeClr val="tx1"/>
              </a:solidFill>
              <a:latin typeface="Arial" panose="020B0604020202020204" pitchFamily="34" charset="0"/>
              <a:ea typeface="宋体" panose="02010600030101010101" pitchFamily="2" charset="-122"/>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074773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11E0A72-C847-4021-8371-AEE5D4844C44}" type="slidenum">
              <a:rPr lang="zh-CN" altLang="en-US" sz="1200" smtClean="0">
                <a:solidFill>
                  <a:schemeClr val="tx1"/>
                </a:solidFill>
                <a:latin typeface="Arial" panose="020B0604020202020204" pitchFamily="34" charset="0"/>
                <a:ea typeface="宋体" panose="02010600030101010101" pitchFamily="2" charset="-122"/>
              </a:rPr>
              <a:pPr/>
              <a:t>3</a:t>
            </a:fld>
            <a:endParaRPr lang="en-US" altLang="zh-CN" sz="1200">
              <a:solidFill>
                <a:schemeClr val="tx1"/>
              </a:solidFill>
              <a:latin typeface="Arial" panose="020B0604020202020204" pitchFamily="34" charset="0"/>
              <a:ea typeface="宋体" panose="02010600030101010101" pitchFamily="2" charset="-122"/>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3581548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45D24817-5426-4391-BB6E-5D340DD8E2C6}" type="slidenum">
              <a:rPr lang="zh-CN" altLang="en-US" sz="1200" smtClean="0">
                <a:solidFill>
                  <a:schemeClr val="tx1"/>
                </a:solidFill>
                <a:latin typeface="Arial" panose="020B0604020202020204" pitchFamily="34" charset="0"/>
                <a:ea typeface="宋体" panose="02010600030101010101" pitchFamily="2" charset="-122"/>
              </a:rPr>
              <a:pPr/>
              <a:t>21</a:t>
            </a:fld>
            <a:endParaRPr lang="en-US" altLang="zh-CN" sz="1200">
              <a:solidFill>
                <a:schemeClr val="tx1"/>
              </a:solidFill>
              <a:latin typeface="Arial" panose="020B0604020202020204" pitchFamily="34" charset="0"/>
              <a:ea typeface="宋体" panose="02010600030101010101" pitchFamily="2" charset="-122"/>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294857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30F952D9-88D9-43FE-B9B7-696BBAC8C88B}" type="slidenum">
              <a:rPr lang="zh-CN" altLang="en-US" sz="1200" smtClean="0">
                <a:solidFill>
                  <a:schemeClr val="tx1"/>
                </a:solidFill>
                <a:latin typeface="Arial" panose="020B0604020202020204" pitchFamily="34" charset="0"/>
                <a:ea typeface="宋体" panose="02010600030101010101" pitchFamily="2" charset="-122"/>
              </a:rPr>
              <a:pPr/>
              <a:t>22</a:t>
            </a:fld>
            <a:endParaRPr lang="en-US" altLang="zh-CN" sz="1200">
              <a:solidFill>
                <a:schemeClr val="tx1"/>
              </a:solidFill>
              <a:latin typeface="Arial" panose="020B0604020202020204" pitchFamily="34" charset="0"/>
              <a:ea typeface="宋体" panose="02010600030101010101" pitchFamily="2" charset="-122"/>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Tree>
    <p:extLst>
      <p:ext uri="{BB962C8B-B14F-4D97-AF65-F5344CB8AC3E}">
        <p14:creationId xmlns:p14="http://schemas.microsoft.com/office/powerpoint/2010/main" val="2997979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57BD155-0E84-4303-A64D-882751E3590C}" type="slidenum">
              <a:rPr lang="zh-CN" altLang="en-US" sz="1200" smtClean="0">
                <a:solidFill>
                  <a:schemeClr val="tx1"/>
                </a:solidFill>
                <a:latin typeface="Arial" panose="020B0604020202020204" pitchFamily="34" charset="0"/>
                <a:ea typeface="宋体" panose="02010600030101010101" pitchFamily="2" charset="-122"/>
              </a:rPr>
              <a:pPr/>
              <a:t>23</a:t>
            </a:fld>
            <a:endParaRPr lang="en-US" altLang="zh-CN" sz="1200">
              <a:solidFill>
                <a:schemeClr val="tx1"/>
              </a:solidFill>
              <a:latin typeface="Arial" panose="020B0604020202020204" pitchFamily="34" charset="0"/>
              <a:ea typeface="宋体" panose="02010600030101010101" pitchFamily="2" charset="-122"/>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531936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marL="0" marR="0" lvl="0" indent="0" algn="r" defTabSz="1219627" rtl="0" eaLnBrk="1" fontAlgn="auto" latinLnBrk="0" hangingPunct="1">
              <a:lnSpc>
                <a:spcPct val="100000"/>
              </a:lnSpc>
              <a:spcBef>
                <a:spcPts val="0"/>
              </a:spcBef>
              <a:spcAft>
                <a:spcPts val="0"/>
              </a:spcAft>
              <a:buClrTx/>
              <a:buSzTx/>
              <a:buFontTx/>
              <a:buNone/>
              <a:tabLst/>
              <a:defRPr/>
            </a:pPr>
            <a:fld id="{EB2A8ED0-2FA0-4BFA-A7EF-C36D2E8B3322}"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4143366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7940539-51DA-42A4-A75E-516152C53B64}" type="slidenum">
              <a:rPr lang="zh-CN" altLang="en-US" sz="1200" smtClean="0">
                <a:solidFill>
                  <a:schemeClr val="tx1"/>
                </a:solidFill>
                <a:latin typeface="Arial" panose="020B0604020202020204" pitchFamily="34" charset="0"/>
                <a:ea typeface="宋体" panose="02010600030101010101" pitchFamily="2" charset="-122"/>
              </a:rPr>
              <a:pPr/>
              <a:t>25</a:t>
            </a:fld>
            <a:endParaRPr lang="en-US" altLang="zh-CN" sz="1200">
              <a:solidFill>
                <a:schemeClr val="tx1"/>
              </a:solidFill>
              <a:latin typeface="Arial" panose="020B0604020202020204" pitchFamily="34" charset="0"/>
              <a:ea typeface="宋体" panose="02010600030101010101" pitchFamily="2" charset="-122"/>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913539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7940539-51DA-42A4-A75E-516152C53B64}" type="slidenum">
              <a:rPr lang="zh-CN" altLang="en-US" sz="1200" smtClean="0">
                <a:solidFill>
                  <a:schemeClr val="tx1"/>
                </a:solidFill>
                <a:latin typeface="Arial" panose="020B0604020202020204" pitchFamily="34" charset="0"/>
                <a:ea typeface="宋体" panose="02010600030101010101" pitchFamily="2" charset="-122"/>
              </a:rPr>
              <a:pPr/>
              <a:t>26</a:t>
            </a:fld>
            <a:endParaRPr lang="en-US" altLang="zh-CN" sz="1200">
              <a:solidFill>
                <a:schemeClr val="tx1"/>
              </a:solidFill>
              <a:latin typeface="Arial" panose="020B0604020202020204" pitchFamily="34" charset="0"/>
              <a:ea typeface="宋体" panose="02010600030101010101" pitchFamily="2" charset="-122"/>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810384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7940539-51DA-42A4-A75E-516152C53B64}" type="slidenum">
              <a:rPr lang="zh-CN" altLang="en-US" sz="1200" smtClean="0">
                <a:solidFill>
                  <a:schemeClr val="tx1"/>
                </a:solidFill>
                <a:latin typeface="Arial" panose="020B0604020202020204" pitchFamily="34" charset="0"/>
                <a:ea typeface="宋体" panose="02010600030101010101" pitchFamily="2" charset="-122"/>
              </a:rPr>
              <a:pPr/>
              <a:t>27</a:t>
            </a:fld>
            <a:endParaRPr lang="en-US" altLang="zh-CN" sz="1200">
              <a:solidFill>
                <a:schemeClr val="tx1"/>
              </a:solidFill>
              <a:latin typeface="Arial" panose="020B0604020202020204" pitchFamily="34" charset="0"/>
              <a:ea typeface="宋体" panose="02010600030101010101" pitchFamily="2" charset="-122"/>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560817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001E54C-C1B7-4589-8E8D-B840759A8351}" type="slidenum">
              <a:rPr lang="zh-CN" altLang="en-US" sz="1200" smtClean="0">
                <a:solidFill>
                  <a:schemeClr val="tx1"/>
                </a:solidFill>
                <a:latin typeface="Arial" panose="020B0604020202020204" pitchFamily="34" charset="0"/>
                <a:ea typeface="宋体" panose="02010600030101010101" pitchFamily="2" charset="-122"/>
              </a:rPr>
              <a:pPr/>
              <a:t>28</a:t>
            </a:fld>
            <a:endParaRPr lang="en-US" altLang="zh-CN" sz="1200">
              <a:solidFill>
                <a:schemeClr val="tx1"/>
              </a:solidFill>
              <a:latin typeface="Arial" panose="020B0604020202020204" pitchFamily="34" charset="0"/>
              <a:ea typeface="宋体" panose="02010600030101010101" pitchFamily="2" charset="-122"/>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267166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001E54C-C1B7-4589-8E8D-B840759A8351}" type="slidenum">
              <a:rPr lang="zh-CN" altLang="en-US" sz="1200" smtClean="0">
                <a:solidFill>
                  <a:schemeClr val="tx1"/>
                </a:solidFill>
                <a:latin typeface="Arial" panose="020B0604020202020204" pitchFamily="34" charset="0"/>
                <a:ea typeface="宋体" panose="02010600030101010101" pitchFamily="2" charset="-122"/>
              </a:rPr>
              <a:pPr/>
              <a:t>29</a:t>
            </a:fld>
            <a:endParaRPr lang="en-US" altLang="zh-CN" sz="1200">
              <a:solidFill>
                <a:schemeClr val="tx1"/>
              </a:solidFill>
              <a:latin typeface="Arial" panose="020B0604020202020204" pitchFamily="34" charset="0"/>
              <a:ea typeface="宋体" panose="02010600030101010101" pitchFamily="2" charset="-122"/>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800137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848074C-E0C2-4BAD-AE1B-02456099B136}" type="slidenum">
              <a:rPr lang="zh-CN" altLang="en-US" sz="1200" smtClean="0">
                <a:solidFill>
                  <a:schemeClr val="tx1"/>
                </a:solidFill>
                <a:latin typeface="Arial" panose="020B0604020202020204" pitchFamily="34" charset="0"/>
                <a:ea typeface="宋体" panose="02010600030101010101" pitchFamily="2" charset="-122"/>
              </a:rPr>
              <a:pPr/>
              <a:t>30</a:t>
            </a:fld>
            <a:endParaRPr lang="en-US" altLang="zh-CN" sz="1200">
              <a:solidFill>
                <a:schemeClr val="tx1"/>
              </a:solidFill>
              <a:latin typeface="Arial" panose="020B0604020202020204" pitchFamily="34" charset="0"/>
              <a:ea typeface="宋体" panose="02010600030101010101" pitchFamily="2" charset="-122"/>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373824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11E0A72-C847-4021-8371-AEE5D4844C44}" type="slidenum">
              <a:rPr lang="zh-CN" altLang="en-US" sz="1200" smtClean="0">
                <a:solidFill>
                  <a:schemeClr val="tx1"/>
                </a:solidFill>
                <a:latin typeface="Arial" panose="020B0604020202020204" pitchFamily="34" charset="0"/>
                <a:ea typeface="宋体" panose="02010600030101010101" pitchFamily="2" charset="-122"/>
              </a:rPr>
              <a:pPr/>
              <a:t>4</a:t>
            </a:fld>
            <a:endParaRPr lang="en-US" altLang="zh-CN" sz="1200">
              <a:solidFill>
                <a:schemeClr val="tx1"/>
              </a:solidFill>
              <a:latin typeface="Arial" panose="020B0604020202020204" pitchFamily="34" charset="0"/>
              <a:ea typeface="宋体" panose="02010600030101010101" pitchFamily="2" charset="-122"/>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3227639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F4B370B-395C-4276-A77A-C82642DE9B9B}" type="slidenum">
              <a:rPr lang="zh-CN" altLang="en-US" sz="1200" smtClean="0">
                <a:solidFill>
                  <a:schemeClr val="tx1"/>
                </a:solidFill>
                <a:latin typeface="Arial" panose="020B0604020202020204" pitchFamily="34" charset="0"/>
                <a:ea typeface="宋体" panose="02010600030101010101" pitchFamily="2" charset="-122"/>
              </a:rPr>
              <a:pPr/>
              <a:t>31</a:t>
            </a:fld>
            <a:endParaRPr lang="en-US" altLang="zh-CN" sz="1200">
              <a:solidFill>
                <a:schemeClr val="tx1"/>
              </a:solidFill>
              <a:latin typeface="Arial" panose="020B0604020202020204" pitchFamily="34" charset="0"/>
              <a:ea typeface="宋体" panose="02010600030101010101" pitchFamily="2" charset="-122"/>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916133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76FF2170-3423-45F0-ADB2-14038BCF188F}" type="slidenum">
              <a:rPr lang="zh-CN" altLang="en-US" sz="1200" smtClean="0">
                <a:solidFill>
                  <a:schemeClr val="tx1"/>
                </a:solidFill>
                <a:latin typeface="Arial" panose="020B0604020202020204" pitchFamily="34" charset="0"/>
                <a:ea typeface="宋体" panose="02010600030101010101" pitchFamily="2" charset="-122"/>
              </a:rPr>
              <a:pPr/>
              <a:t>32</a:t>
            </a:fld>
            <a:endParaRPr lang="en-US" altLang="zh-CN" sz="1200">
              <a:solidFill>
                <a:schemeClr val="tx1"/>
              </a:solidFill>
              <a:latin typeface="Arial" panose="020B0604020202020204" pitchFamily="34" charset="0"/>
              <a:ea typeface="宋体" panose="02010600030101010101" pitchFamily="2" charset="-122"/>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760991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1AE08998-6AAB-4DEC-89D3-DB32A617A7C4}" type="slidenum">
              <a:rPr lang="zh-CN" altLang="en-US" sz="1200" smtClean="0">
                <a:solidFill>
                  <a:schemeClr val="tx1"/>
                </a:solidFill>
                <a:latin typeface="Arial" panose="020B0604020202020204" pitchFamily="34" charset="0"/>
                <a:ea typeface="宋体" panose="02010600030101010101" pitchFamily="2" charset="-122"/>
              </a:rPr>
              <a:pPr/>
              <a:t>33</a:t>
            </a:fld>
            <a:endParaRPr lang="en-US" altLang="zh-CN" sz="1200">
              <a:solidFill>
                <a:schemeClr val="tx1"/>
              </a:solidFill>
              <a:latin typeface="Arial" panose="020B0604020202020204" pitchFamily="34" charset="0"/>
              <a:ea typeface="宋体" panose="02010600030101010101" pitchFamily="2" charset="-122"/>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974954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3B2AB7DB-E534-4D53-BE39-123422611435}" type="slidenum">
              <a:rPr lang="zh-CN" altLang="en-US" sz="1200" smtClean="0">
                <a:solidFill>
                  <a:schemeClr val="tx1"/>
                </a:solidFill>
                <a:latin typeface="Arial" panose="020B0604020202020204" pitchFamily="34" charset="0"/>
                <a:ea typeface="宋体" panose="02010600030101010101" pitchFamily="2" charset="-122"/>
              </a:rPr>
              <a:pPr/>
              <a:t>34</a:t>
            </a:fld>
            <a:endParaRPr lang="en-US" altLang="zh-CN" sz="1200">
              <a:solidFill>
                <a:schemeClr val="tx1"/>
              </a:solidFill>
              <a:latin typeface="Arial" panose="020B0604020202020204" pitchFamily="34" charset="0"/>
              <a:ea typeface="宋体" panose="02010600030101010101" pitchFamily="2" charset="-122"/>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50499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180023CF-1660-4F5E-9E42-DDDFD0596E12}" type="slidenum">
              <a:rPr lang="zh-CN" altLang="en-US" sz="1200" smtClean="0">
                <a:solidFill>
                  <a:schemeClr val="tx1"/>
                </a:solidFill>
                <a:latin typeface="Arial" panose="020B0604020202020204" pitchFamily="34" charset="0"/>
                <a:ea typeface="宋体" panose="02010600030101010101" pitchFamily="2" charset="-122"/>
              </a:rPr>
              <a:pPr/>
              <a:t>35</a:t>
            </a:fld>
            <a:endParaRPr lang="en-US" altLang="zh-CN" sz="1200">
              <a:solidFill>
                <a:schemeClr val="tx1"/>
              </a:solidFill>
              <a:latin typeface="Arial" panose="020B0604020202020204" pitchFamily="34" charset="0"/>
              <a:ea typeface="宋体" panose="02010600030101010101" pitchFamily="2" charset="-122"/>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8157021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5CE47421-F212-49B0-8F6F-60D8A5B2526D}" type="slidenum">
              <a:rPr lang="zh-CN" altLang="en-US" sz="1200" smtClean="0">
                <a:solidFill>
                  <a:schemeClr val="tx1"/>
                </a:solidFill>
                <a:latin typeface="Arial" panose="020B0604020202020204" pitchFamily="34" charset="0"/>
                <a:ea typeface="宋体" panose="02010600030101010101" pitchFamily="2" charset="-122"/>
              </a:rPr>
              <a:pPr/>
              <a:t>36</a:t>
            </a:fld>
            <a:endParaRPr lang="en-US" altLang="zh-CN" sz="1200">
              <a:solidFill>
                <a:schemeClr val="tx1"/>
              </a:solidFill>
              <a:latin typeface="Arial" panose="020B0604020202020204" pitchFamily="34" charset="0"/>
              <a:ea typeface="宋体" panose="02010600030101010101" pitchFamily="2" charset="-122"/>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5501979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72399C78-E96D-4477-B9B8-F014A7BB2A5F}" type="slidenum">
              <a:rPr lang="zh-CN" altLang="en-US" sz="1200" smtClean="0">
                <a:solidFill>
                  <a:schemeClr val="tx1"/>
                </a:solidFill>
                <a:latin typeface="Arial" panose="020B0604020202020204" pitchFamily="34" charset="0"/>
                <a:ea typeface="宋体" panose="02010600030101010101" pitchFamily="2" charset="-122"/>
              </a:rPr>
              <a:pPr/>
              <a:t>37</a:t>
            </a:fld>
            <a:endParaRPr lang="en-US" altLang="zh-CN" sz="1200">
              <a:solidFill>
                <a:schemeClr val="tx1"/>
              </a:solidFill>
              <a:latin typeface="Arial" panose="020B0604020202020204" pitchFamily="34" charset="0"/>
              <a:ea typeface="宋体" panose="02010600030101010101" pitchFamily="2" charset="-122"/>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0074795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3A0CCC2-1A38-4C3E-A829-59B281F2D218}" type="slidenum">
              <a:rPr lang="zh-CN" altLang="en-US" sz="1200" smtClean="0">
                <a:solidFill>
                  <a:schemeClr val="tx1"/>
                </a:solidFill>
                <a:latin typeface="Arial" panose="020B0604020202020204" pitchFamily="34" charset="0"/>
                <a:ea typeface="宋体" panose="02010600030101010101" pitchFamily="2" charset="-122"/>
              </a:rPr>
              <a:pPr/>
              <a:t>38</a:t>
            </a:fld>
            <a:endParaRPr lang="en-US" altLang="zh-CN" sz="1200">
              <a:solidFill>
                <a:schemeClr val="tx1"/>
              </a:solidFill>
              <a:latin typeface="Arial" panose="020B0604020202020204" pitchFamily="34" charset="0"/>
              <a:ea typeface="宋体" panose="02010600030101010101" pitchFamily="2"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9034126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6C2B762D-6F50-4160-B193-4616561F0FC5}" type="slidenum">
              <a:rPr lang="zh-CN" altLang="en-US" sz="1200" smtClean="0">
                <a:solidFill>
                  <a:schemeClr val="tx1"/>
                </a:solidFill>
                <a:latin typeface="Arial" panose="020B0604020202020204" pitchFamily="34" charset="0"/>
                <a:ea typeface="宋体" panose="02010600030101010101" pitchFamily="2" charset="-122"/>
              </a:rPr>
              <a:pPr/>
              <a:t>39</a:t>
            </a:fld>
            <a:endParaRPr lang="en-US" altLang="zh-CN" sz="1200">
              <a:solidFill>
                <a:schemeClr val="tx1"/>
              </a:solidFill>
              <a:latin typeface="Arial" panose="020B0604020202020204" pitchFamily="34" charset="0"/>
              <a:ea typeface="宋体" panose="02010600030101010101" pitchFamily="2" charset="-122"/>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5636751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9FAAB0C-610D-4FFB-AD62-459D27DACDE7}" type="slidenum">
              <a:rPr lang="zh-CN" altLang="en-US" sz="1200" smtClean="0">
                <a:solidFill>
                  <a:schemeClr val="tx1"/>
                </a:solidFill>
                <a:latin typeface="Arial" panose="020B0604020202020204" pitchFamily="34" charset="0"/>
                <a:ea typeface="宋体" panose="02010600030101010101" pitchFamily="2" charset="-122"/>
              </a:rPr>
              <a:pPr/>
              <a:t>40</a:t>
            </a:fld>
            <a:endParaRPr lang="en-US" altLang="zh-CN" sz="1200">
              <a:solidFill>
                <a:schemeClr val="tx1"/>
              </a:solidFill>
              <a:latin typeface="Arial" panose="020B0604020202020204" pitchFamily="34" charset="0"/>
              <a:ea typeface="宋体" panose="02010600030101010101" pitchFamily="2"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82534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a:t>
            </a:fld>
            <a:endParaRPr lang="zh-CN" altLang="en-US"/>
          </a:p>
        </p:txBody>
      </p:sp>
    </p:spTree>
    <p:extLst>
      <p:ext uri="{BB962C8B-B14F-4D97-AF65-F5344CB8AC3E}">
        <p14:creationId xmlns:p14="http://schemas.microsoft.com/office/powerpoint/2010/main" val="12889077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420C9AD-E5A2-44D4-906A-2654B462A4C6}" type="slidenum">
              <a:rPr lang="zh-CN" altLang="en-US" sz="1200" smtClean="0">
                <a:solidFill>
                  <a:schemeClr val="tx1"/>
                </a:solidFill>
                <a:latin typeface="Arial" panose="020B0604020202020204" pitchFamily="34" charset="0"/>
                <a:ea typeface="宋体" panose="02010600030101010101" pitchFamily="2" charset="-122"/>
              </a:rPr>
              <a:pPr/>
              <a:t>41</a:t>
            </a:fld>
            <a:endParaRPr lang="en-US" altLang="zh-CN" sz="1200">
              <a:solidFill>
                <a:schemeClr val="tx1"/>
              </a:solidFill>
              <a:latin typeface="Arial" panose="020B0604020202020204" pitchFamily="34" charset="0"/>
              <a:ea typeface="宋体" panose="02010600030101010101" pitchFamily="2" charset="-122"/>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1065488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AD2A917-E3B4-42D1-978E-1D936011524D}" type="slidenum">
              <a:rPr lang="zh-CN" altLang="en-US" sz="1200" smtClean="0">
                <a:solidFill>
                  <a:schemeClr val="tx1"/>
                </a:solidFill>
                <a:latin typeface="Arial" panose="020B0604020202020204" pitchFamily="34" charset="0"/>
                <a:ea typeface="宋体" panose="02010600030101010101" pitchFamily="2" charset="-122"/>
              </a:rPr>
              <a:pPr/>
              <a:t>42</a:t>
            </a:fld>
            <a:endParaRPr lang="en-US" altLang="zh-CN" sz="1200">
              <a:solidFill>
                <a:schemeClr val="tx1"/>
              </a:solidFill>
              <a:latin typeface="Arial" panose="020B0604020202020204" pitchFamily="34" charset="0"/>
              <a:ea typeface="宋体" panose="02010600030101010101" pitchFamily="2" charset="-122"/>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4634497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56B711BB-B87C-4473-B5F9-02B792F8BB16}" type="slidenum">
              <a:rPr lang="zh-CN" altLang="en-US" sz="1200" smtClean="0">
                <a:solidFill>
                  <a:schemeClr val="tx1"/>
                </a:solidFill>
                <a:latin typeface="Arial" panose="020B0604020202020204" pitchFamily="34" charset="0"/>
                <a:ea typeface="宋体" panose="02010600030101010101" pitchFamily="2" charset="-122"/>
              </a:rPr>
              <a:pPr/>
              <a:t>43</a:t>
            </a:fld>
            <a:endParaRPr lang="en-US" altLang="zh-CN" sz="1200">
              <a:solidFill>
                <a:schemeClr val="tx1"/>
              </a:solidFill>
              <a:latin typeface="Arial" panose="020B0604020202020204" pitchFamily="34" charset="0"/>
              <a:ea typeface="宋体" panose="02010600030101010101" pitchFamily="2"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416011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47E3C5DB-0B4B-418B-A507-7FB56BE8FB34}" type="slidenum">
              <a:rPr lang="zh-CN" altLang="en-US" sz="1200" smtClean="0">
                <a:solidFill>
                  <a:schemeClr val="tx1"/>
                </a:solidFill>
                <a:latin typeface="Arial" panose="020B0604020202020204" pitchFamily="34" charset="0"/>
                <a:ea typeface="宋体" panose="02010600030101010101" pitchFamily="2" charset="-122"/>
              </a:rPr>
              <a:pPr/>
              <a:t>44</a:t>
            </a:fld>
            <a:endParaRPr lang="en-US" altLang="zh-CN" sz="1200">
              <a:solidFill>
                <a:schemeClr val="tx1"/>
              </a:solidFill>
              <a:latin typeface="Arial" panose="020B0604020202020204" pitchFamily="34" charset="0"/>
              <a:ea typeface="宋体" panose="02010600030101010101" pitchFamily="2" charset="-122"/>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5484238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46</a:t>
            </a:fld>
            <a:endParaRPr lang="zh-CN" altLang="en-US"/>
          </a:p>
        </p:txBody>
      </p:sp>
    </p:spTree>
    <p:extLst>
      <p:ext uri="{BB962C8B-B14F-4D97-AF65-F5344CB8AC3E}">
        <p14:creationId xmlns:p14="http://schemas.microsoft.com/office/powerpoint/2010/main" val="18505949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A3BC0AF-A3E6-43FA-95DD-CF4645827EC2}" type="slidenum">
              <a:rPr lang="zh-CN" altLang="en-US" sz="1200" smtClean="0">
                <a:solidFill>
                  <a:schemeClr val="tx1"/>
                </a:solidFill>
                <a:latin typeface="Arial" panose="020B0604020202020204" pitchFamily="34" charset="0"/>
                <a:ea typeface="宋体" panose="02010600030101010101" pitchFamily="2" charset="-122"/>
              </a:rPr>
              <a:pPr/>
              <a:t>47</a:t>
            </a:fld>
            <a:endParaRPr lang="en-US" altLang="zh-CN" sz="1200">
              <a:solidFill>
                <a:schemeClr val="tx1"/>
              </a:solidFill>
              <a:latin typeface="Arial" panose="020B0604020202020204" pitchFamily="34" charset="0"/>
              <a:ea typeface="宋体" panose="02010600030101010101" pitchFamily="2"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659599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A3BC0AF-A3E6-43FA-95DD-CF4645827EC2}" type="slidenum">
              <a:rPr lang="zh-CN" altLang="en-US" sz="1200" smtClean="0">
                <a:solidFill>
                  <a:schemeClr val="tx1"/>
                </a:solidFill>
                <a:latin typeface="Arial" panose="020B0604020202020204" pitchFamily="34" charset="0"/>
                <a:ea typeface="宋体" panose="02010600030101010101" pitchFamily="2" charset="-122"/>
              </a:rPr>
              <a:pPr/>
              <a:t>48</a:t>
            </a:fld>
            <a:endParaRPr lang="en-US" altLang="zh-CN" sz="1200">
              <a:solidFill>
                <a:schemeClr val="tx1"/>
              </a:solidFill>
              <a:latin typeface="Arial" panose="020B0604020202020204" pitchFamily="34" charset="0"/>
              <a:ea typeface="宋体" panose="02010600030101010101" pitchFamily="2"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7872368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B65DDC0-1E35-42FA-B60C-8D2EA9CABE48}" type="slidenum">
              <a:rPr lang="zh-CN" altLang="en-US" sz="1200" smtClean="0">
                <a:solidFill>
                  <a:schemeClr val="tx1"/>
                </a:solidFill>
                <a:latin typeface="Arial" panose="020B0604020202020204" pitchFamily="34" charset="0"/>
                <a:ea typeface="宋体" panose="02010600030101010101" pitchFamily="2" charset="-122"/>
              </a:rPr>
              <a:pPr/>
              <a:t>49</a:t>
            </a:fld>
            <a:endParaRPr lang="en-US" altLang="zh-CN" sz="1200">
              <a:solidFill>
                <a:schemeClr val="tx1"/>
              </a:solidFill>
              <a:latin typeface="Arial" panose="020B0604020202020204" pitchFamily="34" charset="0"/>
              <a:ea typeface="宋体" panose="02010600030101010101" pitchFamily="2" charset="-122"/>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0174350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假设关系</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表示城市之间的直达航线关系，</a:t>
            </a:r>
            <a:r>
              <a:rPr lang="en-US" altLang="zh-CN" sz="1200" kern="12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表示城市之间的直达公路路线关系。如果</a:t>
            </a:r>
            <a:r>
              <a:rPr lang="en-US" altLang="zh-CN" sz="1200" kern="1200" dirty="0">
                <a:solidFill>
                  <a:schemeClr val="tx1"/>
                </a:solidFill>
                <a:effectLst/>
                <a:latin typeface="+mn-lt"/>
                <a:ea typeface="+mn-ea"/>
                <a:cs typeface="+mn-cs"/>
              </a:rPr>
              <a:t>&lt;a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b&gt;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&lt;b</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c&gt;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，那么</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之间存在怎样的关系？又如何表示这样的关系呢？</a:t>
            </a:r>
          </a:p>
          <a:p>
            <a:r>
              <a:rPr lang="zh-CN" altLang="zh-CN" sz="1200" kern="1200" dirty="0">
                <a:solidFill>
                  <a:schemeClr val="tx1"/>
                </a:solidFill>
                <a:effectLst/>
                <a:latin typeface="+mn-lt"/>
                <a:ea typeface="+mn-ea"/>
                <a:cs typeface="+mn-cs"/>
              </a:rPr>
              <a:t>显然，集合的基本运算已经没有办法解决上述问题，为此引入一种新的运算—复合运算。</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1219627" rtl="0" eaLnBrk="1" fontAlgn="auto" latinLnBrk="0" hangingPunct="1">
              <a:lnSpc>
                <a:spcPct val="100000"/>
              </a:lnSpc>
              <a:spcBef>
                <a:spcPts val="0"/>
              </a:spcBef>
              <a:spcAft>
                <a:spcPts val="0"/>
              </a:spcAft>
              <a:buClrTx/>
              <a:buSzTx/>
              <a:buFontTx/>
              <a:buNone/>
              <a:tabLst/>
              <a:defRPr/>
            </a:pPr>
            <a:fld id="{2239A62E-562E-489C-A724-CD843F364A0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151361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marL="0" marR="0" lvl="0" indent="0" algn="r" defTabSz="1219627" rtl="0" eaLnBrk="1" fontAlgn="auto" latinLnBrk="0" hangingPunct="1">
              <a:lnSpc>
                <a:spcPct val="100000"/>
              </a:lnSpc>
              <a:spcBef>
                <a:spcPts val="0"/>
              </a:spcBef>
              <a:spcAft>
                <a:spcPts val="0"/>
              </a:spcAft>
              <a:buClrTx/>
              <a:buSzTx/>
              <a:buFontTx/>
              <a:buNone/>
              <a:tabLst/>
              <a:defRPr/>
            </a:pPr>
            <a:fld id="{9F89E359-939C-4F3E-8FBC-E0E8A595C2E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51</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261300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6</a:t>
            </a:fld>
            <a:endParaRPr lang="zh-CN" altLang="en-US"/>
          </a:p>
        </p:txBody>
      </p:sp>
    </p:spTree>
    <p:extLst>
      <p:ext uri="{BB962C8B-B14F-4D97-AF65-F5344CB8AC3E}">
        <p14:creationId xmlns:p14="http://schemas.microsoft.com/office/powerpoint/2010/main" val="33312614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marL="0" marR="0" lvl="0" indent="0" algn="r" defTabSz="1219627" rtl="0" eaLnBrk="1" fontAlgn="auto" latinLnBrk="0" hangingPunct="1">
              <a:lnSpc>
                <a:spcPct val="100000"/>
              </a:lnSpc>
              <a:spcBef>
                <a:spcPts val="0"/>
              </a:spcBef>
              <a:spcAft>
                <a:spcPts val="0"/>
              </a:spcAft>
              <a:buClrTx/>
              <a:buSzTx/>
              <a:buFontTx/>
              <a:buNone/>
              <a:tabLst/>
              <a:defRPr/>
            </a:pPr>
            <a:fld id="{E5A4C8D7-23CE-467D-B27A-A5DCDE487B67}"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52</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1085141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marL="0" marR="0" lvl="0" indent="0" algn="r" defTabSz="1219627" rtl="0" eaLnBrk="1" fontAlgn="auto" latinLnBrk="0" hangingPunct="1">
              <a:lnSpc>
                <a:spcPct val="100000"/>
              </a:lnSpc>
              <a:spcBef>
                <a:spcPts val="0"/>
              </a:spcBef>
              <a:spcAft>
                <a:spcPts val="0"/>
              </a:spcAft>
              <a:buClrTx/>
              <a:buSzTx/>
              <a:buFontTx/>
              <a:buNone/>
              <a:tabLst/>
              <a:defRPr/>
            </a:pPr>
            <a:fld id="{E5A4C8D7-23CE-467D-B27A-A5DCDE487B67}"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53</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9927086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7FECAFB-58C5-4A18-A146-FDDCAD2C4D69}" type="slidenum">
              <a:rPr lang="zh-CN" altLang="en-US" sz="1200">
                <a:solidFill>
                  <a:schemeClr val="tx1"/>
                </a:solidFill>
                <a:latin typeface="Arial" panose="020B0604020202020204" pitchFamily="34" charset="0"/>
                <a:ea typeface="宋体" panose="02010600030101010101" pitchFamily="2" charset="-122"/>
              </a:rPr>
              <a:pPr/>
              <a:t>54</a:t>
            </a:fld>
            <a:endParaRPr lang="en-US" altLang="zh-CN" sz="1200">
              <a:solidFill>
                <a:schemeClr val="tx1"/>
              </a:solidFill>
              <a:latin typeface="Arial" panose="020B0604020202020204" pitchFamily="34" charset="0"/>
              <a:ea typeface="宋体" panose="02010600030101010101" pitchFamily="2" charset="-122"/>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8929433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705BB096-A059-4D51-8F58-BF23A47F523B}" type="slidenum">
              <a:rPr lang="zh-CN" altLang="en-US" sz="1200">
                <a:solidFill>
                  <a:schemeClr val="tx1"/>
                </a:solidFill>
                <a:latin typeface="Arial" panose="020B0604020202020204" pitchFamily="34" charset="0"/>
                <a:ea typeface="宋体" panose="02010600030101010101" pitchFamily="2" charset="-122"/>
              </a:rPr>
              <a:pPr/>
              <a:t>55</a:t>
            </a:fld>
            <a:endParaRPr lang="en-US" altLang="zh-CN" sz="1200">
              <a:solidFill>
                <a:schemeClr val="tx1"/>
              </a:solidFill>
              <a:latin typeface="Arial" panose="020B0604020202020204" pitchFamily="34" charset="0"/>
              <a:ea typeface="宋体" panose="02010600030101010101" pitchFamily="2" charset="-12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864283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marL="0" marR="0" lvl="0" indent="0" algn="r" defTabSz="1219627" rtl="0" eaLnBrk="1" fontAlgn="auto" latinLnBrk="0" hangingPunct="1">
              <a:lnSpc>
                <a:spcPct val="100000"/>
              </a:lnSpc>
              <a:spcBef>
                <a:spcPts val="0"/>
              </a:spcBef>
              <a:spcAft>
                <a:spcPts val="0"/>
              </a:spcAft>
              <a:buClrTx/>
              <a:buSzTx/>
              <a:buFontTx/>
              <a:buNone/>
              <a:tabLst/>
              <a:defRPr/>
            </a:pPr>
            <a:fld id="{9D879E05-F9BB-4E0E-8591-B8C6F842D3D1}"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56</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9103568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marL="0" marR="0" lvl="0" indent="0" algn="r" defTabSz="1219627" rtl="0" eaLnBrk="1" fontAlgn="auto" latinLnBrk="0" hangingPunct="1">
              <a:lnSpc>
                <a:spcPct val="100000"/>
              </a:lnSpc>
              <a:spcBef>
                <a:spcPts val="0"/>
              </a:spcBef>
              <a:spcAft>
                <a:spcPts val="0"/>
              </a:spcAft>
              <a:buClrTx/>
              <a:buSzTx/>
              <a:buFontTx/>
              <a:buNone/>
              <a:tabLst/>
              <a:defRPr/>
            </a:pPr>
            <a:fld id="{95379DC1-7EB0-4EA1-B4E6-0FBA3BDE6AB7}"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57</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5126160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marL="0" marR="0" lvl="0" indent="0" algn="r" defTabSz="1219627" rtl="0" eaLnBrk="1" fontAlgn="auto" latinLnBrk="0" hangingPunct="1">
              <a:lnSpc>
                <a:spcPct val="100000"/>
              </a:lnSpc>
              <a:spcBef>
                <a:spcPts val="0"/>
              </a:spcBef>
              <a:spcAft>
                <a:spcPts val="0"/>
              </a:spcAft>
              <a:buClrTx/>
              <a:buSzTx/>
              <a:buFontTx/>
              <a:buNone/>
              <a:tabLst/>
              <a:defRPr/>
            </a:pPr>
            <a:fld id="{95379DC1-7EB0-4EA1-B4E6-0FBA3BDE6AB7}"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58</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8854870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marL="0" marR="0" lvl="0" indent="0" algn="r" defTabSz="1219627" rtl="0" eaLnBrk="1" fontAlgn="auto" latinLnBrk="0" hangingPunct="1">
              <a:lnSpc>
                <a:spcPct val="100000"/>
              </a:lnSpc>
              <a:spcBef>
                <a:spcPts val="0"/>
              </a:spcBef>
              <a:spcAft>
                <a:spcPts val="0"/>
              </a:spcAft>
              <a:buClrTx/>
              <a:buSzTx/>
              <a:buFontTx/>
              <a:buNone/>
              <a:tabLst/>
              <a:defRPr/>
            </a:pPr>
            <a:fld id="{0BCFA23A-5B06-4ABF-A78B-3833F65A6518}"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59</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4670748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marL="0" marR="0" lvl="0" indent="0" algn="r" defTabSz="1219627" rtl="0" eaLnBrk="1" fontAlgn="auto" latinLnBrk="0" hangingPunct="1">
              <a:lnSpc>
                <a:spcPct val="100000"/>
              </a:lnSpc>
              <a:spcBef>
                <a:spcPts val="0"/>
              </a:spcBef>
              <a:spcAft>
                <a:spcPts val="0"/>
              </a:spcAft>
              <a:buClrTx/>
              <a:buSzTx/>
              <a:buFontTx/>
              <a:buNone/>
              <a:tabLst/>
              <a:defRPr/>
            </a:pPr>
            <a:fld id="{0BCFA23A-5B06-4ABF-A78B-3833F65A6518}"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60</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7667084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219627" rtl="0" eaLnBrk="1" fontAlgn="auto" latinLnBrk="0" hangingPunct="1">
              <a:lnSpc>
                <a:spcPct val="100000"/>
              </a:lnSpc>
              <a:spcBef>
                <a:spcPts val="0"/>
              </a:spcBef>
              <a:spcAft>
                <a:spcPts val="0"/>
              </a:spcAft>
              <a:buClrTx/>
              <a:buSzTx/>
              <a:buFontTx/>
              <a:buNone/>
              <a:tabLst/>
              <a:defRPr/>
            </a:pPr>
            <a:fld id="{2239A62E-562E-489C-A724-CD843F364A0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39302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7</a:t>
            </a:fld>
            <a:endParaRPr lang="zh-CN" altLang="en-US"/>
          </a:p>
        </p:txBody>
      </p:sp>
    </p:spTree>
    <p:extLst>
      <p:ext uri="{BB962C8B-B14F-4D97-AF65-F5344CB8AC3E}">
        <p14:creationId xmlns:p14="http://schemas.microsoft.com/office/powerpoint/2010/main" val="6276396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62</a:t>
            </a:fld>
            <a:endParaRPr lang="zh-CN" altLang="en-US"/>
          </a:p>
        </p:txBody>
      </p:sp>
    </p:spTree>
    <p:extLst>
      <p:ext uri="{BB962C8B-B14F-4D97-AF65-F5344CB8AC3E}">
        <p14:creationId xmlns:p14="http://schemas.microsoft.com/office/powerpoint/2010/main" val="29223999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489B523-7C6F-4FAB-8DA2-CBDE83E195AE}" type="slidenum">
              <a:rPr lang="zh-CN" altLang="en-US" sz="1200" smtClean="0">
                <a:solidFill>
                  <a:schemeClr val="tx1"/>
                </a:solidFill>
                <a:latin typeface="Arial" panose="020B0604020202020204" pitchFamily="34" charset="0"/>
                <a:ea typeface="宋体" panose="02010600030101010101" pitchFamily="2" charset="-122"/>
              </a:rPr>
              <a:pPr/>
              <a:t>63</a:t>
            </a:fld>
            <a:endParaRPr lang="en-US" altLang="zh-CN" sz="1200">
              <a:solidFill>
                <a:schemeClr val="tx1"/>
              </a:solidFill>
              <a:latin typeface="Arial" panose="020B0604020202020204" pitchFamily="34" charset="0"/>
              <a:ea typeface="宋体" panose="02010600030101010101" pitchFamily="2" charset="-122"/>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8191242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FF32696-4320-4CDA-BFA6-DBE5739FBD7F}" type="slidenum">
              <a:rPr lang="zh-CN" altLang="en-US" sz="1200" smtClean="0">
                <a:solidFill>
                  <a:schemeClr val="tx1"/>
                </a:solidFill>
                <a:latin typeface="Arial" panose="020B0604020202020204" pitchFamily="34" charset="0"/>
                <a:ea typeface="宋体" panose="02010600030101010101" pitchFamily="2" charset="-122"/>
              </a:rPr>
              <a:pPr/>
              <a:t>64</a:t>
            </a:fld>
            <a:endParaRPr lang="en-US" altLang="zh-CN" sz="1200">
              <a:solidFill>
                <a:schemeClr val="tx1"/>
              </a:solidFill>
              <a:latin typeface="Arial" panose="020B0604020202020204" pitchFamily="34" charset="0"/>
              <a:ea typeface="宋体" panose="02010600030101010101" pitchFamily="2" charset="-122"/>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558134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9AB43E8-2C74-4C7D-B5AE-9F5BEC8A9165}" type="slidenum">
              <a:rPr lang="zh-CN" altLang="en-US" sz="1200" smtClean="0">
                <a:solidFill>
                  <a:schemeClr val="tx1"/>
                </a:solidFill>
                <a:latin typeface="Arial" panose="020B0604020202020204" pitchFamily="34" charset="0"/>
                <a:ea typeface="宋体" panose="02010600030101010101" pitchFamily="2" charset="-122"/>
              </a:rPr>
              <a:pPr/>
              <a:t>65</a:t>
            </a:fld>
            <a:endParaRPr lang="en-US" altLang="zh-CN" sz="1200">
              <a:solidFill>
                <a:schemeClr val="tx1"/>
              </a:solidFill>
              <a:latin typeface="Arial" panose="020B0604020202020204" pitchFamily="34" charset="0"/>
              <a:ea typeface="宋体" panose="02010600030101010101" pitchFamily="2" charset="-122"/>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7555054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52A8DD30-7187-431A-BB1F-43A269FC05A0}" type="slidenum">
              <a:rPr lang="zh-CN" altLang="en-US" sz="1200" smtClean="0">
                <a:solidFill>
                  <a:schemeClr val="tx1"/>
                </a:solidFill>
                <a:latin typeface="Arial" panose="020B0604020202020204" pitchFamily="34" charset="0"/>
                <a:ea typeface="宋体" panose="02010600030101010101" pitchFamily="2" charset="-122"/>
              </a:rPr>
              <a:pPr/>
              <a:t>66</a:t>
            </a:fld>
            <a:endParaRPr lang="en-US" altLang="zh-CN" sz="1200">
              <a:solidFill>
                <a:schemeClr val="tx1"/>
              </a:solidFill>
              <a:latin typeface="Arial" panose="020B0604020202020204" pitchFamily="34" charset="0"/>
              <a:ea typeface="宋体" panose="02010600030101010101" pitchFamily="2" charset="-122"/>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6434332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B8A9103-A495-44D0-ACFD-DD1503FABE5D}" type="slidenum">
              <a:rPr lang="zh-CN" altLang="en-US" sz="1200" smtClean="0">
                <a:solidFill>
                  <a:schemeClr val="tx1"/>
                </a:solidFill>
                <a:latin typeface="Arial" panose="020B0604020202020204" pitchFamily="34" charset="0"/>
                <a:ea typeface="宋体" panose="02010600030101010101" pitchFamily="2" charset="-122"/>
              </a:rPr>
              <a:pPr/>
              <a:t>69</a:t>
            </a:fld>
            <a:endParaRPr lang="en-US" altLang="zh-CN" sz="1200">
              <a:solidFill>
                <a:schemeClr val="tx1"/>
              </a:solidFill>
              <a:latin typeface="Arial" panose="020B0604020202020204" pitchFamily="34" charset="0"/>
              <a:ea typeface="宋体" panose="02010600030101010101" pitchFamily="2" charset="-122"/>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4034116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39DB1A00-BF27-4053-885F-EB9BC5E970B0}" type="slidenum">
              <a:rPr lang="zh-CN" altLang="en-US" sz="1200" smtClean="0">
                <a:solidFill>
                  <a:schemeClr val="tx1"/>
                </a:solidFill>
                <a:latin typeface="Arial" panose="020B0604020202020204" pitchFamily="34" charset="0"/>
                <a:ea typeface="宋体" panose="02010600030101010101" pitchFamily="2" charset="-122"/>
              </a:rPr>
              <a:pPr/>
              <a:t>70</a:t>
            </a:fld>
            <a:endParaRPr lang="en-US" altLang="zh-CN" sz="1200">
              <a:solidFill>
                <a:schemeClr val="tx1"/>
              </a:solidFill>
              <a:latin typeface="Arial" panose="020B0604020202020204" pitchFamily="34" charset="0"/>
              <a:ea typeface="宋体" panose="02010600030101010101" pitchFamily="2" charset="-122"/>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8172265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39DB1A00-BF27-4053-885F-EB9BC5E970B0}" type="slidenum">
              <a:rPr lang="zh-CN" altLang="en-US" sz="1200" smtClean="0">
                <a:solidFill>
                  <a:schemeClr val="tx1"/>
                </a:solidFill>
                <a:latin typeface="Arial" panose="020B0604020202020204" pitchFamily="34" charset="0"/>
                <a:ea typeface="宋体" panose="02010600030101010101" pitchFamily="2" charset="-122"/>
              </a:rPr>
              <a:pPr/>
              <a:t>71</a:t>
            </a:fld>
            <a:endParaRPr lang="en-US" altLang="zh-CN" sz="1200">
              <a:solidFill>
                <a:schemeClr val="tx1"/>
              </a:solidFill>
              <a:latin typeface="Arial" panose="020B0604020202020204" pitchFamily="34" charset="0"/>
              <a:ea typeface="宋体" panose="02010600030101010101" pitchFamily="2" charset="-122"/>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2363810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5ED73E0A-7701-4A5B-85DB-311C234684EC}" type="slidenum">
              <a:rPr lang="zh-CN" altLang="en-US" sz="1200" smtClean="0">
                <a:solidFill>
                  <a:schemeClr val="tx1"/>
                </a:solidFill>
                <a:latin typeface="Arial" panose="020B0604020202020204" pitchFamily="34" charset="0"/>
                <a:ea typeface="宋体" panose="02010600030101010101" pitchFamily="2" charset="-122"/>
              </a:rPr>
              <a:pPr/>
              <a:t>72</a:t>
            </a:fld>
            <a:endParaRPr lang="en-US" altLang="zh-CN" sz="1200">
              <a:solidFill>
                <a:schemeClr val="tx1"/>
              </a:solidFill>
              <a:latin typeface="Arial" panose="020B0604020202020204" pitchFamily="34" charset="0"/>
              <a:ea typeface="宋体" panose="02010600030101010101" pitchFamily="2" charset="-122"/>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710334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94197458-9786-4527-84FD-EE6F8F98C200}" type="slidenum">
              <a:rPr lang="zh-CN" altLang="en-US" sz="1200" smtClean="0">
                <a:solidFill>
                  <a:schemeClr val="tx1"/>
                </a:solidFill>
                <a:latin typeface="Arial" panose="020B0604020202020204" pitchFamily="34" charset="0"/>
                <a:ea typeface="宋体" panose="02010600030101010101" pitchFamily="2" charset="-122"/>
              </a:rPr>
              <a:pPr/>
              <a:t>73</a:t>
            </a:fld>
            <a:endParaRPr lang="en-US" altLang="zh-CN" sz="1200">
              <a:solidFill>
                <a:schemeClr val="tx1"/>
              </a:solidFill>
              <a:latin typeface="Arial" panose="020B0604020202020204" pitchFamily="34" charset="0"/>
              <a:ea typeface="宋体" panose="02010600030101010101" pitchFamily="2" charset="-122"/>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72496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a:defRPr/>
            </a:pPr>
            <a:endParaRPr lang="zh-CN" altLang="en-US" dirty="0"/>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0E12841-2CDE-4203-A2F4-AE0FE6ECC206}" type="slidenum">
              <a:rPr lang="zh-CN" altLang="en-US" sz="1200" smtClean="0">
                <a:solidFill>
                  <a:schemeClr val="tx1"/>
                </a:solidFill>
                <a:latin typeface="Arial" panose="020B0604020202020204" pitchFamily="34" charset="0"/>
                <a:ea typeface="宋体" panose="02010600030101010101" pitchFamily="2" charset="-122"/>
              </a:rPr>
              <a:pPr/>
              <a:t>8</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15295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1F4D4F4-AC23-4B91-B908-4990782B0113}" type="slidenum">
              <a:rPr lang="zh-CN" altLang="en-US" sz="1200" smtClean="0">
                <a:solidFill>
                  <a:schemeClr val="tx1"/>
                </a:solidFill>
                <a:latin typeface="Arial" panose="020B0604020202020204" pitchFamily="34" charset="0"/>
                <a:ea typeface="宋体" panose="02010600030101010101" pitchFamily="2" charset="-122"/>
              </a:rPr>
              <a:pPr/>
              <a:t>74</a:t>
            </a:fld>
            <a:endParaRPr lang="en-US" altLang="zh-CN" sz="1200">
              <a:solidFill>
                <a:schemeClr val="tx1"/>
              </a:solidFill>
              <a:latin typeface="Arial" panose="020B0604020202020204" pitchFamily="34" charset="0"/>
              <a:ea typeface="宋体" panose="02010600030101010101" pitchFamily="2" charset="-122"/>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5015435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FAF0559F-D293-4BFF-B505-E6B1A230229B}" type="slidenum">
              <a:rPr lang="zh-CN" altLang="en-US" sz="1200" smtClean="0">
                <a:solidFill>
                  <a:schemeClr val="tx1"/>
                </a:solidFill>
                <a:latin typeface="Arial" panose="020B0604020202020204" pitchFamily="34" charset="0"/>
                <a:ea typeface="宋体" panose="02010600030101010101" pitchFamily="2" charset="-122"/>
              </a:rPr>
              <a:pPr/>
              <a:t>75</a:t>
            </a:fld>
            <a:endParaRPr lang="en-US" altLang="zh-CN" sz="1200">
              <a:solidFill>
                <a:schemeClr val="tx1"/>
              </a:solidFill>
              <a:latin typeface="Arial" panose="020B0604020202020204" pitchFamily="34" charset="0"/>
              <a:ea typeface="宋体" panose="02010600030101010101" pitchFamily="2" charset="-122"/>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6302568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7261DECB-398A-4157-B201-8907A4EDAAA2}" type="slidenum">
              <a:rPr lang="zh-CN" altLang="en-US" sz="1200" smtClean="0">
                <a:solidFill>
                  <a:schemeClr val="tx1"/>
                </a:solidFill>
                <a:latin typeface="Arial" panose="020B0604020202020204" pitchFamily="34" charset="0"/>
                <a:ea typeface="宋体" panose="02010600030101010101" pitchFamily="2" charset="-122"/>
              </a:rPr>
              <a:pPr/>
              <a:t>76</a:t>
            </a:fld>
            <a:endParaRPr lang="en-US" altLang="zh-CN" sz="1200">
              <a:solidFill>
                <a:schemeClr val="tx1"/>
              </a:solidFill>
              <a:latin typeface="Arial" panose="020B0604020202020204" pitchFamily="34" charset="0"/>
              <a:ea typeface="宋体" panose="02010600030101010101" pitchFamily="2" charset="-122"/>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6372400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C97C0EC-45F4-497F-947C-DF2E343136F8}" type="slidenum">
              <a:rPr lang="zh-CN" altLang="en-US" sz="1200" smtClean="0">
                <a:solidFill>
                  <a:schemeClr val="tx1"/>
                </a:solidFill>
                <a:latin typeface="Arial" panose="020B0604020202020204" pitchFamily="34" charset="0"/>
                <a:ea typeface="宋体" panose="02010600030101010101" pitchFamily="2" charset="-122"/>
              </a:rPr>
              <a:pPr/>
              <a:t>77</a:t>
            </a:fld>
            <a:endParaRPr lang="en-US" altLang="zh-CN" sz="1200">
              <a:solidFill>
                <a:schemeClr val="tx1"/>
              </a:solidFill>
              <a:latin typeface="Arial" panose="020B0604020202020204" pitchFamily="34" charset="0"/>
              <a:ea typeface="宋体" panose="02010600030101010101" pitchFamily="2" charset="-122"/>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10232926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A4D364A-A597-4062-8596-ACCFCFAE8FCD}" type="slidenum">
              <a:rPr lang="zh-CN" altLang="en-US" sz="1200" smtClean="0">
                <a:solidFill>
                  <a:schemeClr val="tx1"/>
                </a:solidFill>
                <a:latin typeface="Arial" panose="020B0604020202020204" pitchFamily="34" charset="0"/>
                <a:ea typeface="宋体" panose="02010600030101010101" pitchFamily="2" charset="-122"/>
              </a:rPr>
              <a:pPr/>
              <a:t>78</a:t>
            </a:fld>
            <a:endParaRPr lang="en-US" altLang="zh-CN" sz="1200">
              <a:solidFill>
                <a:schemeClr val="tx1"/>
              </a:solidFill>
              <a:latin typeface="Arial" panose="020B0604020202020204" pitchFamily="34" charset="0"/>
              <a:ea typeface="宋体" panose="02010600030101010101" pitchFamily="2" charset="-122"/>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49790031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86C2282-E48E-4C4A-8E97-0ACA7E73B73A}" type="slidenum">
              <a:rPr lang="zh-CN" altLang="en-US" sz="1200" smtClean="0">
                <a:solidFill>
                  <a:schemeClr val="tx1"/>
                </a:solidFill>
                <a:latin typeface="Arial" panose="020B0604020202020204" pitchFamily="34" charset="0"/>
                <a:ea typeface="宋体" panose="02010600030101010101" pitchFamily="2" charset="-122"/>
              </a:rPr>
              <a:pPr/>
              <a:t>79</a:t>
            </a:fld>
            <a:endParaRPr lang="en-US" altLang="zh-CN" sz="1200">
              <a:solidFill>
                <a:schemeClr val="tx1"/>
              </a:solidFill>
              <a:latin typeface="Arial" panose="020B0604020202020204" pitchFamily="34" charset="0"/>
              <a:ea typeface="宋体" panose="02010600030101010101" pitchFamily="2" charset="-122"/>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948439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80</a:t>
            </a:fld>
            <a:endParaRPr lang="zh-CN" altLang="en-US"/>
          </a:p>
        </p:txBody>
      </p:sp>
    </p:spTree>
    <p:extLst>
      <p:ext uri="{BB962C8B-B14F-4D97-AF65-F5344CB8AC3E}">
        <p14:creationId xmlns:p14="http://schemas.microsoft.com/office/powerpoint/2010/main" val="113051695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81</a:t>
            </a:fld>
            <a:endParaRPr lang="zh-CN" altLang="en-US"/>
          </a:p>
        </p:txBody>
      </p:sp>
    </p:spTree>
    <p:extLst>
      <p:ext uri="{BB962C8B-B14F-4D97-AF65-F5344CB8AC3E}">
        <p14:creationId xmlns:p14="http://schemas.microsoft.com/office/powerpoint/2010/main" val="177166631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73EA770D-883B-4CBC-9FD8-C1F04F28DAC6}" type="slidenum">
              <a:rPr lang="zh-CN" altLang="en-US" sz="1200" smtClean="0">
                <a:solidFill>
                  <a:schemeClr val="tx1"/>
                </a:solidFill>
                <a:latin typeface="Arial" panose="020B0604020202020204" pitchFamily="34" charset="0"/>
                <a:ea typeface="宋体" panose="02010600030101010101" pitchFamily="2" charset="-122"/>
              </a:rPr>
              <a:pPr/>
              <a:t>82</a:t>
            </a:fld>
            <a:endParaRPr lang="en-US" altLang="zh-CN" sz="1200">
              <a:solidFill>
                <a:schemeClr val="tx1"/>
              </a:solidFill>
              <a:latin typeface="Arial" panose="020B0604020202020204" pitchFamily="34" charset="0"/>
              <a:ea typeface="宋体" panose="02010600030101010101" pitchFamily="2" charset="-122"/>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42158332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7F39AF5-A360-4269-BB23-1654F87F8E65}" type="slidenum">
              <a:rPr lang="zh-CN" altLang="en-US" sz="1200" smtClean="0">
                <a:solidFill>
                  <a:schemeClr val="tx1"/>
                </a:solidFill>
                <a:latin typeface="Arial" panose="020B0604020202020204" pitchFamily="34" charset="0"/>
                <a:ea typeface="宋体" panose="02010600030101010101" pitchFamily="2" charset="-122"/>
              </a:rPr>
              <a:pPr/>
              <a:t>83</a:t>
            </a:fld>
            <a:endParaRPr lang="en-US" altLang="zh-CN" sz="1200">
              <a:solidFill>
                <a:schemeClr val="tx1"/>
              </a:solidFill>
              <a:latin typeface="Arial" panose="020B0604020202020204" pitchFamily="34" charset="0"/>
              <a:ea typeface="宋体" panose="02010600030101010101" pitchFamily="2" charset="-122"/>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377232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ct val="150000"/>
              </a:lnSpc>
            </a:pPr>
            <a:endParaRPr lang="en-US" altLang="zh-CN" b="1" dirty="0">
              <a:solidFill>
                <a:srgbClr val="000000"/>
              </a:solidFill>
              <a:latin typeface="+mn-ea"/>
            </a:endParaRPr>
          </a:p>
        </p:txBody>
      </p:sp>
      <p:sp>
        <p:nvSpPr>
          <p:cNvPr id="4" name="灯片编号占位符 3"/>
          <p:cNvSpPr>
            <a:spLocks noGrp="1"/>
          </p:cNvSpPr>
          <p:nvPr>
            <p:ph type="sldNum" sz="quarter" idx="5"/>
          </p:nvPr>
        </p:nvSpPr>
        <p:spPr/>
        <p:txBody>
          <a:bodyPr/>
          <a:lstStyle/>
          <a:p>
            <a:fld id="{2239A62E-562E-489C-A724-CD843F364A0E}" type="slidenum">
              <a:rPr lang="zh-CN" altLang="en-US" smtClean="0"/>
              <a:t>9</a:t>
            </a:fld>
            <a:endParaRPr lang="zh-CN" altLang="en-US"/>
          </a:p>
        </p:txBody>
      </p:sp>
    </p:spTree>
    <p:extLst>
      <p:ext uri="{BB962C8B-B14F-4D97-AF65-F5344CB8AC3E}">
        <p14:creationId xmlns:p14="http://schemas.microsoft.com/office/powerpoint/2010/main" val="8847939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9AE50E2C-C327-46AB-AB94-90588863AEFD}" type="slidenum">
              <a:rPr lang="zh-CN" altLang="en-US" sz="1200" smtClean="0">
                <a:solidFill>
                  <a:schemeClr val="tx1"/>
                </a:solidFill>
                <a:latin typeface="Arial" panose="020B0604020202020204" pitchFamily="34" charset="0"/>
                <a:ea typeface="宋体" panose="02010600030101010101" pitchFamily="2" charset="-122"/>
              </a:rPr>
              <a:pPr/>
              <a:t>84</a:t>
            </a:fld>
            <a:endParaRPr lang="en-US" altLang="zh-CN" sz="1200">
              <a:solidFill>
                <a:schemeClr val="tx1"/>
              </a:solidFill>
              <a:latin typeface="Arial" panose="020B0604020202020204" pitchFamily="34" charset="0"/>
              <a:ea typeface="宋体" panose="02010600030101010101" pitchFamily="2" charset="-122"/>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07379535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3F40C186-F906-42EE-8099-61E8518D97F7}" type="slidenum">
              <a:rPr lang="zh-CN" altLang="en-US" sz="1200" smtClean="0">
                <a:solidFill>
                  <a:schemeClr val="tx1"/>
                </a:solidFill>
                <a:latin typeface="Arial" panose="020B0604020202020204" pitchFamily="34" charset="0"/>
                <a:ea typeface="宋体" panose="02010600030101010101" pitchFamily="2" charset="-122"/>
              </a:rPr>
              <a:pPr/>
              <a:t>85</a:t>
            </a:fld>
            <a:endParaRPr lang="en-US" altLang="zh-CN" sz="1200">
              <a:solidFill>
                <a:schemeClr val="tx1"/>
              </a:solidFill>
              <a:latin typeface="Arial" panose="020B0604020202020204" pitchFamily="34" charset="0"/>
              <a:ea typeface="宋体" panose="02010600030101010101" pitchFamily="2" charset="-122"/>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09553828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8E2BC9F-D1BB-450F-B829-DB966A908254}" type="slidenum">
              <a:rPr lang="zh-CN" altLang="en-US" sz="1200" smtClean="0">
                <a:solidFill>
                  <a:schemeClr val="tx1"/>
                </a:solidFill>
                <a:latin typeface="Arial" panose="020B0604020202020204" pitchFamily="34" charset="0"/>
                <a:ea typeface="宋体" panose="02010600030101010101" pitchFamily="2" charset="-122"/>
              </a:rPr>
              <a:pPr/>
              <a:t>86</a:t>
            </a:fld>
            <a:endParaRPr lang="en-US" altLang="zh-CN" sz="1200">
              <a:solidFill>
                <a:schemeClr val="tx1"/>
              </a:solidFill>
              <a:latin typeface="Arial" panose="020B0604020202020204" pitchFamily="34" charset="0"/>
              <a:ea typeface="宋体" panose="02010600030101010101" pitchFamily="2" charset="-122"/>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34114508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9099C1CD-4342-43D4-837F-7586E0631352}" type="slidenum">
              <a:rPr lang="zh-CN" altLang="en-US" sz="1200" smtClean="0">
                <a:solidFill>
                  <a:schemeClr val="tx1"/>
                </a:solidFill>
                <a:latin typeface="Arial" panose="020B0604020202020204" pitchFamily="34" charset="0"/>
                <a:ea typeface="宋体" panose="02010600030101010101" pitchFamily="2" charset="-122"/>
              </a:rPr>
              <a:pPr/>
              <a:t>87</a:t>
            </a:fld>
            <a:endParaRPr lang="en-US" altLang="zh-CN" sz="1200">
              <a:solidFill>
                <a:schemeClr val="tx1"/>
              </a:solidFill>
              <a:latin typeface="Arial" panose="020B0604020202020204" pitchFamily="34" charset="0"/>
              <a:ea typeface="宋体" panose="02010600030101010101" pitchFamily="2" charset="-122"/>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32819516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CA299C2E-3BF7-4185-A2AF-45362FA6A3AC}" type="slidenum">
              <a:rPr lang="zh-CN" altLang="en-US" sz="1200" smtClean="0">
                <a:solidFill>
                  <a:schemeClr val="tx1"/>
                </a:solidFill>
                <a:latin typeface="Arial" panose="020B0604020202020204" pitchFamily="34" charset="0"/>
                <a:ea typeface="宋体" panose="02010600030101010101" pitchFamily="2" charset="-122"/>
              </a:rPr>
              <a:pPr/>
              <a:t>88</a:t>
            </a:fld>
            <a:endParaRPr lang="en-US" altLang="zh-CN" sz="1200">
              <a:solidFill>
                <a:schemeClr val="tx1"/>
              </a:solidFill>
              <a:latin typeface="Arial" panose="020B0604020202020204" pitchFamily="34" charset="0"/>
              <a:ea typeface="宋体" panose="02010600030101010101" pitchFamily="2" charset="-122"/>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5827316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8E2BC9F-D1BB-450F-B829-DB966A908254}" type="slidenum">
              <a:rPr lang="zh-CN" altLang="en-US" sz="1200" smtClean="0">
                <a:solidFill>
                  <a:schemeClr val="tx1"/>
                </a:solidFill>
                <a:latin typeface="Arial" panose="020B0604020202020204" pitchFamily="34" charset="0"/>
                <a:ea typeface="宋体" panose="02010600030101010101" pitchFamily="2" charset="-122"/>
              </a:rPr>
              <a:pPr/>
              <a:t>89</a:t>
            </a:fld>
            <a:endParaRPr lang="en-US" altLang="zh-CN" sz="1200">
              <a:solidFill>
                <a:schemeClr val="tx1"/>
              </a:solidFill>
              <a:latin typeface="Arial" panose="020B0604020202020204" pitchFamily="34" charset="0"/>
              <a:ea typeface="宋体" panose="02010600030101010101" pitchFamily="2" charset="-122"/>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77848504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21ED583-FA5E-4D72-91F8-407CDC92A888}" type="slidenum">
              <a:rPr lang="zh-CN" altLang="en-US" sz="1200" smtClean="0">
                <a:solidFill>
                  <a:schemeClr val="tx1"/>
                </a:solidFill>
                <a:latin typeface="Arial" panose="020B0604020202020204" pitchFamily="34" charset="0"/>
                <a:ea typeface="宋体" panose="02010600030101010101" pitchFamily="2" charset="-122"/>
              </a:rPr>
              <a:pPr/>
              <a:t>90</a:t>
            </a:fld>
            <a:endParaRPr lang="en-US" altLang="zh-CN" sz="1200">
              <a:solidFill>
                <a:schemeClr val="tx1"/>
              </a:solidFill>
              <a:latin typeface="Arial" panose="020B0604020202020204" pitchFamily="34" charset="0"/>
              <a:ea typeface="宋体" panose="02010600030101010101" pitchFamily="2" charset="-122"/>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8046600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17A217F-DCCB-409A-9837-EFE0BCDFF394}" type="slidenum">
              <a:rPr lang="zh-CN" altLang="en-US" sz="1200" smtClean="0">
                <a:solidFill>
                  <a:schemeClr val="tx1"/>
                </a:solidFill>
                <a:latin typeface="Arial" panose="020B0604020202020204" pitchFamily="34" charset="0"/>
                <a:ea typeface="宋体" panose="02010600030101010101" pitchFamily="2" charset="-122"/>
              </a:rPr>
              <a:pPr/>
              <a:t>91</a:t>
            </a:fld>
            <a:endParaRPr lang="en-US" altLang="zh-CN" sz="1200">
              <a:solidFill>
                <a:schemeClr val="tx1"/>
              </a:solidFill>
              <a:latin typeface="Arial" panose="020B0604020202020204" pitchFamily="34" charset="0"/>
              <a:ea typeface="宋体" panose="02010600030101010101" pitchFamily="2" charset="-122"/>
            </a:endParaRP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7018470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971355B9-8CB4-406A-961D-5EBC446633E9}" type="slidenum">
              <a:rPr lang="zh-CN" altLang="en-US" sz="1200" smtClean="0">
                <a:solidFill>
                  <a:schemeClr val="tx1"/>
                </a:solidFill>
                <a:latin typeface="Arial" panose="020B0604020202020204" pitchFamily="34" charset="0"/>
                <a:ea typeface="宋体" panose="02010600030101010101" pitchFamily="2" charset="-122"/>
              </a:rPr>
              <a:pPr/>
              <a:t>92</a:t>
            </a:fld>
            <a:endParaRPr lang="en-US" altLang="zh-CN" sz="1200">
              <a:solidFill>
                <a:schemeClr val="tx1"/>
              </a:solidFill>
              <a:latin typeface="Arial" panose="020B0604020202020204" pitchFamily="34" charset="0"/>
              <a:ea typeface="宋体" panose="02010600030101010101" pitchFamily="2" charset="-122"/>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57594638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8E2BC9F-D1BB-450F-B829-DB966A908254}" type="slidenum">
              <a:rPr lang="zh-CN" altLang="en-US" sz="1200" smtClean="0">
                <a:solidFill>
                  <a:schemeClr val="tx1"/>
                </a:solidFill>
                <a:latin typeface="Arial" panose="020B0604020202020204" pitchFamily="34" charset="0"/>
                <a:ea typeface="宋体" panose="02010600030101010101" pitchFamily="2" charset="-122"/>
              </a:rPr>
              <a:pPr/>
              <a:t>93</a:t>
            </a:fld>
            <a:endParaRPr lang="en-US" altLang="zh-CN" sz="1200">
              <a:solidFill>
                <a:schemeClr val="tx1"/>
              </a:solidFill>
              <a:latin typeface="Arial" panose="020B0604020202020204" pitchFamily="34" charset="0"/>
              <a:ea typeface="宋体" panose="02010600030101010101" pitchFamily="2" charset="-122"/>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4371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zh-CN" altLang="en-US" b="1" dirty="0">
              <a:solidFill>
                <a:srgbClr val="000000"/>
              </a:solidFill>
              <a:latin typeface="+mn-ea"/>
            </a:endParaRPr>
          </a:p>
        </p:txBody>
      </p:sp>
      <p:sp>
        <p:nvSpPr>
          <p:cNvPr id="4" name="灯片编号占位符 3"/>
          <p:cNvSpPr>
            <a:spLocks noGrp="1"/>
          </p:cNvSpPr>
          <p:nvPr>
            <p:ph type="sldNum" sz="quarter" idx="5"/>
          </p:nvPr>
        </p:nvSpPr>
        <p:spPr/>
        <p:txBody>
          <a:bodyPr/>
          <a:lstStyle/>
          <a:p>
            <a:fld id="{2239A62E-562E-489C-A724-CD843F364A0E}" type="slidenum">
              <a:rPr lang="zh-CN" altLang="en-US" smtClean="0"/>
              <a:t>10</a:t>
            </a:fld>
            <a:endParaRPr lang="zh-CN" altLang="en-US"/>
          </a:p>
        </p:txBody>
      </p:sp>
    </p:spTree>
    <p:extLst>
      <p:ext uri="{BB962C8B-B14F-4D97-AF65-F5344CB8AC3E}">
        <p14:creationId xmlns:p14="http://schemas.microsoft.com/office/powerpoint/2010/main" val="418241731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C5102AE-418B-4330-BE2C-2336874A1D5B}" type="slidenum">
              <a:rPr lang="zh-CN" altLang="en-US" sz="1200" smtClean="0">
                <a:solidFill>
                  <a:schemeClr val="tx1"/>
                </a:solidFill>
                <a:latin typeface="Arial" panose="020B0604020202020204" pitchFamily="34" charset="0"/>
                <a:ea typeface="宋体" panose="02010600030101010101" pitchFamily="2" charset="-122"/>
              </a:rPr>
              <a:pPr/>
              <a:t>94</a:t>
            </a:fld>
            <a:endParaRPr lang="en-US" altLang="zh-CN" sz="1200">
              <a:solidFill>
                <a:schemeClr val="tx1"/>
              </a:solidFill>
              <a:latin typeface="Arial" panose="020B0604020202020204" pitchFamily="34" charset="0"/>
              <a:ea typeface="宋体" panose="02010600030101010101" pitchFamily="2" charset="-122"/>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0159157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6F48181D-9CD3-4D7C-BA9A-5B438815A66D}" type="slidenum">
              <a:rPr lang="zh-CN" altLang="en-US" sz="1200" smtClean="0">
                <a:solidFill>
                  <a:schemeClr val="tx1"/>
                </a:solidFill>
                <a:latin typeface="Arial" panose="020B0604020202020204" pitchFamily="34" charset="0"/>
                <a:ea typeface="宋体" panose="02010600030101010101" pitchFamily="2" charset="-122"/>
              </a:rPr>
              <a:pPr/>
              <a:t>95</a:t>
            </a:fld>
            <a:endParaRPr lang="en-US" altLang="zh-CN" sz="1200">
              <a:solidFill>
                <a:schemeClr val="tx1"/>
              </a:solidFill>
              <a:latin typeface="Arial" panose="020B0604020202020204" pitchFamily="34" charset="0"/>
              <a:ea typeface="宋体" panose="02010600030101010101" pitchFamily="2" charset="-122"/>
            </a:endParaRPr>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84944833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60460AA6-1434-423E-9923-657796878AF3}" type="slidenum">
              <a:rPr lang="zh-CN" altLang="en-US" sz="1200" smtClean="0">
                <a:solidFill>
                  <a:schemeClr val="tx1"/>
                </a:solidFill>
                <a:latin typeface="Arial" panose="020B0604020202020204" pitchFamily="34" charset="0"/>
                <a:ea typeface="宋体" panose="02010600030101010101" pitchFamily="2" charset="-122"/>
              </a:rPr>
              <a:pPr/>
              <a:t>96</a:t>
            </a:fld>
            <a:endParaRPr lang="en-US" altLang="zh-CN" sz="1200">
              <a:solidFill>
                <a:schemeClr val="tx1"/>
              </a:solidFill>
              <a:latin typeface="Arial" panose="020B0604020202020204" pitchFamily="34" charset="0"/>
              <a:ea typeface="宋体" panose="02010600030101010101" pitchFamily="2" charset="-122"/>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52494893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97</a:t>
            </a:fld>
            <a:endParaRPr lang="zh-CN" altLang="en-US"/>
          </a:p>
        </p:txBody>
      </p:sp>
    </p:spTree>
    <p:extLst>
      <p:ext uri="{BB962C8B-B14F-4D97-AF65-F5344CB8AC3E}">
        <p14:creationId xmlns:p14="http://schemas.microsoft.com/office/powerpoint/2010/main" val="301069417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8E2BC9F-D1BB-450F-B829-DB966A908254}" type="slidenum">
              <a:rPr lang="zh-CN" altLang="en-US" sz="1200" smtClean="0">
                <a:solidFill>
                  <a:schemeClr val="tx1"/>
                </a:solidFill>
                <a:latin typeface="Arial" panose="020B0604020202020204" pitchFamily="34" charset="0"/>
                <a:ea typeface="宋体" panose="02010600030101010101" pitchFamily="2" charset="-122"/>
              </a:rPr>
              <a:pPr/>
              <a:t>98</a:t>
            </a:fld>
            <a:endParaRPr lang="en-US" altLang="zh-CN" sz="1200">
              <a:solidFill>
                <a:schemeClr val="tx1"/>
              </a:solidFill>
              <a:latin typeface="Arial" panose="020B0604020202020204" pitchFamily="34" charset="0"/>
              <a:ea typeface="宋体" panose="02010600030101010101" pitchFamily="2" charset="-122"/>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30757424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CE9D4813-CA97-411B-B037-91953FE155FE}" type="slidenum">
              <a:rPr lang="zh-CN" altLang="en-US" sz="1200" smtClean="0">
                <a:solidFill>
                  <a:schemeClr val="tx1"/>
                </a:solidFill>
                <a:latin typeface="Arial" panose="020B0604020202020204" pitchFamily="34" charset="0"/>
                <a:ea typeface="宋体" panose="02010600030101010101" pitchFamily="2" charset="-122"/>
              </a:rPr>
              <a:pPr/>
              <a:t>99</a:t>
            </a:fld>
            <a:endParaRPr lang="en-US" altLang="zh-CN" sz="1200">
              <a:solidFill>
                <a:schemeClr val="tx1"/>
              </a:solidFill>
              <a:latin typeface="Arial" panose="020B0604020202020204" pitchFamily="34" charset="0"/>
              <a:ea typeface="宋体" panose="02010600030101010101" pitchFamily="2" charset="-122"/>
            </a:endParaRPr>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64799865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5BC1CAB5-EC42-4CDF-9D2F-2320B4B8C9F2}" type="slidenum">
              <a:rPr lang="zh-CN" altLang="en-US" sz="1200" smtClean="0">
                <a:solidFill>
                  <a:schemeClr val="tx1"/>
                </a:solidFill>
                <a:latin typeface="Arial" panose="020B0604020202020204" pitchFamily="34" charset="0"/>
                <a:ea typeface="宋体" panose="02010600030101010101" pitchFamily="2" charset="-122"/>
              </a:rPr>
              <a:pPr/>
              <a:t>100</a:t>
            </a:fld>
            <a:endParaRPr lang="en-US" altLang="zh-CN" sz="1200">
              <a:solidFill>
                <a:schemeClr val="tx1"/>
              </a:solidFill>
              <a:latin typeface="Arial" panose="020B0604020202020204" pitchFamily="34" charset="0"/>
              <a:ea typeface="宋体" panose="02010600030101010101" pitchFamily="2" charset="-122"/>
            </a:endParaRPr>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21553005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54BFFA54-0B9C-4131-9A8D-CB42EEBA4A0D}" type="slidenum">
              <a:rPr lang="zh-CN" altLang="en-US" sz="1200" smtClean="0">
                <a:solidFill>
                  <a:schemeClr val="tx1"/>
                </a:solidFill>
                <a:latin typeface="Arial" panose="020B0604020202020204" pitchFamily="34" charset="0"/>
                <a:ea typeface="宋体" panose="02010600030101010101" pitchFamily="2" charset="-122"/>
              </a:rPr>
              <a:pPr/>
              <a:t>101</a:t>
            </a:fld>
            <a:endParaRPr lang="en-US" altLang="zh-CN" sz="1200">
              <a:solidFill>
                <a:schemeClr val="tx1"/>
              </a:solidFill>
              <a:latin typeface="Arial" panose="020B0604020202020204" pitchFamily="34" charset="0"/>
              <a:ea typeface="宋体" panose="02010600030101010101" pitchFamily="2" charset="-122"/>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66572565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65A1D1C-B9A8-4DB4-A3FB-78792EB40A8F}" type="slidenum">
              <a:rPr lang="zh-CN" altLang="en-US" sz="1200" smtClean="0">
                <a:solidFill>
                  <a:schemeClr val="tx1"/>
                </a:solidFill>
                <a:latin typeface="Arial" panose="020B0604020202020204" pitchFamily="34" charset="0"/>
                <a:ea typeface="宋体" panose="02010600030101010101" pitchFamily="2" charset="-122"/>
              </a:rPr>
              <a:pPr/>
              <a:t>102</a:t>
            </a:fld>
            <a:endParaRPr lang="en-US" altLang="zh-CN" sz="1200">
              <a:solidFill>
                <a:schemeClr val="tx1"/>
              </a:solidFill>
              <a:latin typeface="Arial" panose="020B0604020202020204" pitchFamily="34" charset="0"/>
              <a:ea typeface="宋体" panose="02010600030101010101" pitchFamily="2" charset="-122"/>
            </a:endParaRPr>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84884636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99164AAA-93B6-41D0-AF24-2D3FC7FA271C}" type="slidenum">
              <a:rPr lang="zh-CN" altLang="en-US" sz="1200" smtClean="0">
                <a:solidFill>
                  <a:schemeClr val="tx1"/>
                </a:solidFill>
                <a:latin typeface="Arial" panose="020B0604020202020204" pitchFamily="34" charset="0"/>
                <a:ea typeface="宋体" panose="02010600030101010101" pitchFamily="2" charset="-122"/>
              </a:rPr>
              <a:pPr/>
              <a:t>103</a:t>
            </a:fld>
            <a:endParaRPr lang="en-US" altLang="zh-CN" sz="1200">
              <a:solidFill>
                <a:schemeClr val="tx1"/>
              </a:solidFill>
              <a:latin typeface="Arial" panose="020B0604020202020204" pitchFamily="34" charset="0"/>
              <a:ea typeface="宋体" panose="02010600030101010101" pitchFamily="2" charset="-122"/>
            </a:endParaRPr>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764449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813" indent="0" algn="ctr">
              <a:buNone/>
              <a:defRPr>
                <a:solidFill>
                  <a:schemeClr val="tx1">
                    <a:tint val="75000"/>
                  </a:schemeClr>
                </a:solidFill>
              </a:defRPr>
            </a:lvl2pPr>
            <a:lvl3pPr marL="1219627" indent="0" algn="ctr">
              <a:buNone/>
              <a:defRPr>
                <a:solidFill>
                  <a:schemeClr val="tx1">
                    <a:tint val="75000"/>
                  </a:schemeClr>
                </a:solidFill>
              </a:defRPr>
            </a:lvl3pPr>
            <a:lvl4pPr marL="1829440" indent="0" algn="ctr">
              <a:buNone/>
              <a:defRPr>
                <a:solidFill>
                  <a:schemeClr val="tx1">
                    <a:tint val="75000"/>
                  </a:schemeClr>
                </a:solidFill>
              </a:defRPr>
            </a:lvl4pPr>
            <a:lvl5pPr marL="2439253" indent="0" algn="ctr">
              <a:buNone/>
              <a:defRPr>
                <a:solidFill>
                  <a:schemeClr val="tx1">
                    <a:tint val="75000"/>
                  </a:schemeClr>
                </a:solidFill>
              </a:defRPr>
            </a:lvl5pPr>
            <a:lvl6pPr marL="3049067" indent="0" algn="ctr">
              <a:buNone/>
              <a:defRPr>
                <a:solidFill>
                  <a:schemeClr val="tx1">
                    <a:tint val="75000"/>
                  </a:schemeClr>
                </a:solidFill>
              </a:defRPr>
            </a:lvl6pPr>
            <a:lvl7pPr marL="3658880" indent="0" algn="ctr">
              <a:buNone/>
              <a:defRPr>
                <a:solidFill>
                  <a:schemeClr val="tx1">
                    <a:tint val="75000"/>
                  </a:schemeClr>
                </a:solidFill>
              </a:defRPr>
            </a:lvl7pPr>
            <a:lvl8pPr marL="4268694" indent="0" algn="ctr">
              <a:buNone/>
              <a:defRPr>
                <a:solidFill>
                  <a:schemeClr val="tx1">
                    <a:tint val="75000"/>
                  </a:schemeClr>
                </a:solidFill>
              </a:defRPr>
            </a:lvl8pPr>
            <a:lvl9pPr marL="487850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9343051" y="8535194"/>
            <a:ext cx="2846282" cy="486946"/>
          </a:xfrm>
          <a:prstGeom prst="rect">
            <a:avLst/>
          </a:prstGeom>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15342" y="552578"/>
            <a:ext cx="10758267" cy="585924"/>
          </a:xfrm>
        </p:spPr>
        <p:txBody>
          <a:bodyPr/>
          <a:lstStyle/>
          <a:p>
            <a:r>
              <a:rPr lang="zh-CN" altLang="en-US"/>
              <a:t>单击此处编辑母版标题样式</a:t>
            </a:r>
          </a:p>
        </p:txBody>
      </p:sp>
      <p:sp>
        <p:nvSpPr>
          <p:cNvPr id="3" name="文本占位符 2"/>
          <p:cNvSpPr>
            <a:spLocks noGrp="1"/>
          </p:cNvSpPr>
          <p:nvPr>
            <p:ph type="body" sz="half" idx="1"/>
          </p:nvPr>
        </p:nvSpPr>
        <p:spPr>
          <a:xfrm>
            <a:off x="815342" y="1341749"/>
            <a:ext cx="5277481" cy="29994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6128" y="1341749"/>
            <a:ext cx="5277481" cy="29994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BD4AFEFE-12F7-4B8D-9971-7DAE1A6E8AB4}"/>
              </a:ext>
            </a:extLst>
          </p:cNvPr>
          <p:cNvSpPr>
            <a:spLocks noGrp="1" noChangeArrowheads="1"/>
          </p:cNvSpPr>
          <p:nvPr>
            <p:ph type="dt" sz="half" idx="10"/>
          </p:nvPr>
        </p:nvSpPr>
        <p:spPr>
          <a:ln/>
        </p:spPr>
        <p:txBody>
          <a:bodyPr/>
          <a:lstStyle>
            <a:lvl1pPr>
              <a:defRPr/>
            </a:lvl1pPr>
          </a:lstStyle>
          <a:p>
            <a:pPr>
              <a:defRPr/>
            </a:pPr>
            <a:endParaRPr lang="en-US" altLang="zh-CN" dirty="0"/>
          </a:p>
        </p:txBody>
      </p:sp>
    </p:spTree>
    <p:extLst>
      <p:ext uri="{BB962C8B-B14F-4D97-AF65-F5344CB8AC3E}">
        <p14:creationId xmlns:p14="http://schemas.microsoft.com/office/powerpoint/2010/main" val="971072534"/>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15342" y="552578"/>
            <a:ext cx="10758267" cy="585924"/>
          </a:xfrm>
        </p:spPr>
        <p:txBody>
          <a:bodyPr/>
          <a:lstStyle/>
          <a:p>
            <a:r>
              <a:rPr lang="zh-CN" altLang="en-US"/>
              <a:t>单击此处编辑母版标题样式</a:t>
            </a:r>
          </a:p>
        </p:txBody>
      </p:sp>
      <p:sp>
        <p:nvSpPr>
          <p:cNvPr id="3" name="文本占位符 2"/>
          <p:cNvSpPr>
            <a:spLocks noGrp="1"/>
          </p:cNvSpPr>
          <p:nvPr>
            <p:ph type="body" sz="half" idx="1"/>
          </p:nvPr>
        </p:nvSpPr>
        <p:spPr>
          <a:xfrm>
            <a:off x="815342" y="1341749"/>
            <a:ext cx="5277481" cy="29994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96128" y="1341749"/>
            <a:ext cx="5277481" cy="142272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96128" y="2916914"/>
            <a:ext cx="5277481" cy="142431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5">
            <a:extLst>
              <a:ext uri="{FF2B5EF4-FFF2-40B4-BE49-F238E27FC236}">
                <a16:creationId xmlns:a16="http://schemas.microsoft.com/office/drawing/2014/main" id="{BD4AFEFE-12F7-4B8D-9971-7DAE1A6E8AB4}"/>
              </a:ext>
            </a:extLst>
          </p:cNvPr>
          <p:cNvSpPr>
            <a:spLocks noGrp="1" noChangeArrowheads="1"/>
          </p:cNvSpPr>
          <p:nvPr>
            <p:ph type="dt" sz="half" idx="10"/>
          </p:nvPr>
        </p:nvSpPr>
        <p:spPr>
          <a:ln/>
        </p:spPr>
        <p:txBody>
          <a:bodyPr/>
          <a:lstStyle>
            <a:lvl1pPr>
              <a:defRPr/>
            </a:lvl1pPr>
          </a:lstStyle>
          <a:p>
            <a:pPr>
              <a:defRPr/>
            </a:pPr>
            <a:endParaRPr lang="en-US" altLang="zh-CN" dirty="0"/>
          </a:p>
        </p:txBody>
      </p:sp>
    </p:spTree>
    <p:extLst>
      <p:ext uri="{BB962C8B-B14F-4D97-AF65-F5344CB8AC3E}">
        <p14:creationId xmlns:p14="http://schemas.microsoft.com/office/powerpoint/2010/main" val="1557454058"/>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15342" y="552578"/>
            <a:ext cx="10758267" cy="378865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5">
            <a:extLst>
              <a:ext uri="{FF2B5EF4-FFF2-40B4-BE49-F238E27FC236}">
                <a16:creationId xmlns:a16="http://schemas.microsoft.com/office/drawing/2014/main" id="{BD4AFEFE-12F7-4B8D-9971-7DAE1A6E8AB4}"/>
              </a:ext>
            </a:extLst>
          </p:cNvPr>
          <p:cNvSpPr>
            <a:spLocks noGrp="1" noChangeArrowheads="1"/>
          </p:cNvSpPr>
          <p:nvPr>
            <p:ph type="dt" sz="half" idx="10"/>
          </p:nvPr>
        </p:nvSpPr>
        <p:spPr>
          <a:ln/>
        </p:spPr>
        <p:txBody>
          <a:bodyPr/>
          <a:lstStyle>
            <a:lvl1pPr>
              <a:defRPr/>
            </a:lvl1pPr>
          </a:lstStyle>
          <a:p>
            <a:pPr>
              <a:defRPr/>
            </a:pPr>
            <a:endParaRPr lang="en-US" altLang="zh-CN" dirty="0"/>
          </a:p>
        </p:txBody>
      </p:sp>
    </p:spTree>
    <p:extLst>
      <p:ext uri="{BB962C8B-B14F-4D97-AF65-F5344CB8AC3E}">
        <p14:creationId xmlns:p14="http://schemas.microsoft.com/office/powerpoint/2010/main" val="2635088481"/>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6"/>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4" y="5182801"/>
            <a:ext cx="8538845" cy="2337341"/>
          </a:xfrm>
          <a:prstGeom prst="rect">
            <a:avLst/>
          </a:prstGeom>
        </p:spPr>
        <p:txBody>
          <a:bodyPr/>
          <a:lstStyle>
            <a:lvl1pPr marL="0" indent="0" algn="ctr">
              <a:buNone/>
              <a:defRPr>
                <a:solidFill>
                  <a:schemeClr val="tx1">
                    <a:tint val="75000"/>
                  </a:schemeClr>
                </a:solidFill>
              </a:defRPr>
            </a:lvl1pPr>
            <a:lvl2pPr marL="609630" indent="0" algn="ctr">
              <a:buNone/>
              <a:defRPr>
                <a:solidFill>
                  <a:schemeClr val="tx1">
                    <a:tint val="75000"/>
                  </a:schemeClr>
                </a:solidFill>
              </a:defRPr>
            </a:lvl2pPr>
            <a:lvl3pPr marL="1219261" indent="0" algn="ctr">
              <a:buNone/>
              <a:defRPr>
                <a:solidFill>
                  <a:schemeClr val="tx1">
                    <a:tint val="75000"/>
                  </a:schemeClr>
                </a:solidFill>
              </a:defRPr>
            </a:lvl3pPr>
            <a:lvl4pPr marL="1828891" indent="0" algn="ctr">
              <a:buNone/>
              <a:defRPr>
                <a:solidFill>
                  <a:schemeClr val="tx1">
                    <a:tint val="75000"/>
                  </a:schemeClr>
                </a:solidFill>
              </a:defRPr>
            </a:lvl4pPr>
            <a:lvl5pPr marL="2438521" indent="0" algn="ctr">
              <a:buNone/>
              <a:defRPr>
                <a:solidFill>
                  <a:schemeClr val="tx1">
                    <a:tint val="75000"/>
                  </a:schemeClr>
                </a:solidFill>
              </a:defRPr>
            </a:lvl5pPr>
            <a:lvl6pPr marL="3048152" indent="0" algn="ctr">
              <a:buNone/>
              <a:defRPr>
                <a:solidFill>
                  <a:schemeClr val="tx1">
                    <a:tint val="75000"/>
                  </a:schemeClr>
                </a:solidFill>
              </a:defRPr>
            </a:lvl6pPr>
            <a:lvl7pPr marL="3657782" indent="0" algn="ctr">
              <a:buNone/>
              <a:defRPr>
                <a:solidFill>
                  <a:schemeClr val="tx1">
                    <a:tint val="75000"/>
                  </a:schemeClr>
                </a:solidFill>
              </a:defRPr>
            </a:lvl7pPr>
            <a:lvl8pPr marL="4267413" indent="0" algn="ctr">
              <a:buNone/>
              <a:defRPr>
                <a:solidFill>
                  <a:schemeClr val="tx1">
                    <a:tint val="75000"/>
                  </a:schemeClr>
                </a:solidFill>
              </a:defRPr>
            </a:lvl8pPr>
            <a:lvl9pPr marL="487704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9343051" y="8535194"/>
            <a:ext cx="2846282" cy="486946"/>
          </a:xfrm>
          <a:prstGeom prst="rect">
            <a:avLst/>
          </a:prstGeom>
        </p:spPr>
        <p:txBody>
          <a:bodyPr/>
          <a:lstStyle/>
          <a:p>
            <a:endParaRPr lang="en-US" dirty="0"/>
          </a:p>
        </p:txBody>
      </p:sp>
    </p:spTree>
    <p:extLst>
      <p:ext uri="{BB962C8B-B14F-4D97-AF65-F5344CB8AC3E}">
        <p14:creationId xmlns:p14="http://schemas.microsoft.com/office/powerpoint/2010/main" val="259054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1" y="352425"/>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9" y="1143795"/>
            <a:ext cx="10978515" cy="5029200"/>
          </a:xfrm>
          <a:prstGeom prst="rect">
            <a:avLst/>
          </a:prstGeom>
        </p:spPr>
        <p:txBody>
          <a:bodyPr/>
          <a:lstStyle>
            <a:lvl1pPr marL="457222" indent="-457222">
              <a:lnSpc>
                <a:spcPct val="120000"/>
              </a:lnSpc>
              <a:buSzPct val="80000"/>
              <a:buFont typeface="Wingdings" pitchFamily="2" charset="2"/>
              <a:buChar char="l"/>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167771" y="8477097"/>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7"/>
            <a:ext cx="2846282" cy="486946"/>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37234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1" y="362744"/>
            <a:ext cx="6581775" cy="40005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9" y="1600994"/>
            <a:ext cx="10978515" cy="4572000"/>
          </a:xfrm>
          <a:prstGeom prst="rect">
            <a:avLst/>
          </a:prstGeom>
        </p:spPr>
        <p:txBody>
          <a:bodyPr/>
          <a:lstStyle>
            <a:lvl1pPr marL="457222" indent="-457222">
              <a:lnSpc>
                <a:spcPct val="120000"/>
              </a:lnSpc>
              <a:buSzPct val="80000"/>
              <a:buFont typeface="Wingdings" pitchFamily="2" charset="2"/>
              <a:buChar char="l"/>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917" y="8477097"/>
            <a:ext cx="2846282" cy="486946"/>
          </a:xfrm>
          <a:prstGeom prst="rect">
            <a:avLst/>
          </a:prstGeom>
        </p:spPr>
        <p:txBody>
          <a:bodyPr/>
          <a:lstStyle/>
          <a:p>
            <a:endParaRPr lang="en-US" dirty="0"/>
          </a:p>
        </p:txBody>
      </p:sp>
      <p:sp>
        <p:nvSpPr>
          <p:cNvPr id="5" name="Footer Placeholder 4"/>
          <p:cNvSpPr>
            <a:spLocks noGrp="1"/>
          </p:cNvSpPr>
          <p:nvPr>
            <p:ph type="ftr" sz="quarter" idx="11"/>
          </p:nvPr>
        </p:nvSpPr>
        <p:spPr>
          <a:xfrm>
            <a:off x="4167771" y="8477097"/>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7"/>
            <a:ext cx="2846282" cy="486946"/>
          </a:xfrm>
          <a:prstGeom prst="rect">
            <a:avLst/>
          </a:prstGeom>
        </p:spPr>
        <p:txBody>
          <a:bodyPr/>
          <a:lstStyle/>
          <a:p>
            <a:fld id="{B6F15528-21DE-4FAA-801E-634DDDAF4B2B}" type="slidenum">
              <a:rPr lang="en-US" smtClean="0"/>
              <a:pPr/>
              <a:t>‹#›</a:t>
            </a:fld>
            <a:endParaRPr lang="en-US" dirty="0"/>
          </a:p>
        </p:txBody>
      </p:sp>
      <p:sp>
        <p:nvSpPr>
          <p:cNvPr id="7" name="Content Placeholder 2"/>
          <p:cNvSpPr>
            <a:spLocks noGrp="1"/>
          </p:cNvSpPr>
          <p:nvPr>
            <p:ph idx="13" hasCustomPrompt="1"/>
          </p:nvPr>
        </p:nvSpPr>
        <p:spPr>
          <a:xfrm>
            <a:off x="841375" y="984137"/>
            <a:ext cx="10747058" cy="464458"/>
          </a:xfrm>
          <a:prstGeom prst="rect">
            <a:avLst/>
          </a:prstGeom>
        </p:spPr>
        <p:txBody>
          <a:bodyPr/>
          <a:lstStyle>
            <a:lvl1pPr marL="0" indent="0">
              <a:lnSpc>
                <a:spcPct val="120000"/>
              </a:lnSpc>
              <a:buSzPct val="80000"/>
              <a:buFont typeface="Wingdings" pitchFamily="2" charset="2"/>
              <a:buNone/>
              <a:defRPr b="0">
                <a:solidFill>
                  <a:schemeClr val="tx1">
                    <a:lumMod val="95000"/>
                    <a:lumOff val="5000"/>
                  </a:schemeClr>
                </a:solidFill>
              </a:defRPr>
            </a:lvl1pPr>
          </a:lstStyle>
          <a:p>
            <a:pPr lvl="0"/>
            <a:r>
              <a:rPr lang="en-US" dirty="0"/>
              <a:t>Click to edit Master text styles</a:t>
            </a:r>
          </a:p>
        </p:txBody>
      </p:sp>
    </p:spTree>
    <p:extLst>
      <p:ext uri="{BB962C8B-B14F-4D97-AF65-F5344CB8AC3E}">
        <p14:creationId xmlns:p14="http://schemas.microsoft.com/office/powerpoint/2010/main" val="30385849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5"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28" tIns="60963" rIns="121928" bIns="60963" rtlCol="0" anchor="ctr"/>
          <a:lstStyle/>
          <a:p>
            <a:pPr algn="ctr"/>
            <a:endParaRPr lang="zh-CN" altLang="en-US" sz="1799"/>
          </a:p>
        </p:txBody>
      </p:sp>
      <p:sp>
        <p:nvSpPr>
          <p:cNvPr id="4" name="Date Placeholder 3"/>
          <p:cNvSpPr>
            <a:spLocks noGrp="1"/>
          </p:cNvSpPr>
          <p:nvPr>
            <p:ph type="dt" sz="half" idx="10"/>
          </p:nvPr>
        </p:nvSpPr>
        <p:spPr>
          <a:xfrm>
            <a:off x="609917" y="8477097"/>
            <a:ext cx="2846282" cy="486946"/>
          </a:xfrm>
          <a:prstGeom prst="rect">
            <a:avLst/>
          </a:prstGeom>
        </p:spPr>
        <p:txBody>
          <a:bodyPr/>
          <a:lstStyle/>
          <a:p>
            <a:endParaRPr lang="en-US" dirty="0"/>
          </a:p>
        </p:txBody>
      </p:sp>
      <p:sp>
        <p:nvSpPr>
          <p:cNvPr id="5" name="Footer Placeholder 4"/>
          <p:cNvSpPr>
            <a:spLocks noGrp="1"/>
          </p:cNvSpPr>
          <p:nvPr>
            <p:ph type="ftr" sz="quarter" idx="11"/>
          </p:nvPr>
        </p:nvSpPr>
        <p:spPr>
          <a:xfrm>
            <a:off x="4167771" y="8477097"/>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7"/>
            <a:ext cx="2846282" cy="486946"/>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465235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9" y="366270"/>
            <a:ext cx="10978515" cy="1524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699"/>
            </a:lvl1pPr>
            <a:lvl2pPr>
              <a:defRPr sz="3199"/>
            </a:lvl2pPr>
            <a:lvl3pPr>
              <a:defRPr sz="2700"/>
            </a:lvl3pPr>
            <a:lvl4pPr>
              <a:defRPr sz="2399"/>
            </a:lvl4pPr>
            <a:lvl5pPr>
              <a:defRPr sz="2399"/>
            </a:lvl5pPr>
            <a:lvl6pPr>
              <a:defRPr sz="2399"/>
            </a:lvl6pPr>
            <a:lvl7pPr>
              <a:defRPr sz="2399"/>
            </a:lvl7pPr>
            <a:lvl8pPr>
              <a:defRPr sz="2399"/>
            </a:lvl8pPr>
            <a:lvl9pPr>
              <a:defRPr sz="23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0829" y="2134095"/>
            <a:ext cx="5387605" cy="6036015"/>
          </a:xfrm>
          <a:prstGeom prst="rect">
            <a:avLst/>
          </a:prstGeom>
        </p:spPr>
        <p:txBody>
          <a:bodyPr/>
          <a:lstStyle>
            <a:lvl1pPr>
              <a:defRPr sz="3699"/>
            </a:lvl1pPr>
            <a:lvl2pPr>
              <a:defRPr sz="3199"/>
            </a:lvl2pPr>
            <a:lvl3pPr>
              <a:defRPr sz="2700"/>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917" y="8477097"/>
            <a:ext cx="2846282" cy="486946"/>
          </a:xfrm>
          <a:prstGeom prst="rect">
            <a:avLst/>
          </a:prstGeom>
        </p:spPr>
        <p:txBody>
          <a:bodyPr/>
          <a:lstStyle/>
          <a:p>
            <a:endParaRPr lang="en-US" dirty="0"/>
          </a:p>
        </p:txBody>
      </p:sp>
      <p:sp>
        <p:nvSpPr>
          <p:cNvPr id="6" name="Footer Placeholder 5"/>
          <p:cNvSpPr>
            <a:spLocks noGrp="1"/>
          </p:cNvSpPr>
          <p:nvPr>
            <p:ph type="ftr" sz="quarter" idx="11"/>
          </p:nvPr>
        </p:nvSpPr>
        <p:spPr>
          <a:xfrm>
            <a:off x="4167771" y="8477097"/>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7"/>
            <a:ext cx="2846282" cy="486946"/>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7778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143795"/>
            <a:ext cx="10978515" cy="5029200"/>
          </a:xfrm>
          <a:prstGeom prst="rect">
            <a:avLst/>
          </a:prstGeom>
        </p:spPr>
        <p:txBody>
          <a:bodyPr/>
          <a:lstStyle>
            <a:lvl1pPr marL="457360" indent="-457360">
              <a:lnSpc>
                <a:spcPct val="120000"/>
              </a:lnSpc>
              <a:buSzPct val="80000"/>
              <a:buFont typeface="Wingdings" pitchFamily="2" charset="2"/>
              <a:buChar char="l"/>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9" y="366270"/>
            <a:ext cx="10978515" cy="15243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9" y="2047291"/>
            <a:ext cx="5389723" cy="853214"/>
          </a:xfrm>
          <a:prstGeom prst="rect">
            <a:avLst/>
          </a:prstGeom>
        </p:spPr>
        <p:txBody>
          <a:bodyPr anchor="b"/>
          <a:lstStyle>
            <a:lvl1pPr marL="0" indent="0">
              <a:buNone/>
              <a:defRPr sz="3199" b="1"/>
            </a:lvl1pPr>
            <a:lvl2pPr marL="609630" indent="0">
              <a:buNone/>
              <a:defRPr sz="2700" b="1"/>
            </a:lvl2pPr>
            <a:lvl3pPr marL="1219261" indent="0">
              <a:buNone/>
              <a:defRPr sz="2399" b="1"/>
            </a:lvl3pPr>
            <a:lvl4pPr marL="1828891" indent="0">
              <a:buNone/>
              <a:defRPr sz="2099" b="1"/>
            </a:lvl4pPr>
            <a:lvl5pPr marL="2438521" indent="0">
              <a:buNone/>
              <a:defRPr sz="2099" b="1"/>
            </a:lvl5pPr>
            <a:lvl6pPr marL="3048152" indent="0">
              <a:buNone/>
              <a:defRPr sz="2099" b="1"/>
            </a:lvl6pPr>
            <a:lvl7pPr marL="3657782" indent="0">
              <a:buNone/>
              <a:defRPr sz="2099" b="1"/>
            </a:lvl7pPr>
            <a:lvl8pPr marL="4267413" indent="0">
              <a:buNone/>
              <a:defRPr sz="2099" b="1"/>
            </a:lvl8pPr>
            <a:lvl9pPr marL="4877043" indent="0">
              <a:buNone/>
              <a:defRPr sz="2099" b="1"/>
            </a:lvl9pPr>
          </a:lstStyle>
          <a:p>
            <a:pPr lvl="0"/>
            <a:r>
              <a:rPr lang="en-US"/>
              <a:t>Click to edit Master text styles</a:t>
            </a:r>
          </a:p>
        </p:txBody>
      </p:sp>
      <p:sp>
        <p:nvSpPr>
          <p:cNvPr id="4" name="Content Placeholder 3"/>
          <p:cNvSpPr>
            <a:spLocks noGrp="1"/>
          </p:cNvSpPr>
          <p:nvPr>
            <p:ph sz="half" idx="2"/>
          </p:nvPr>
        </p:nvSpPr>
        <p:spPr>
          <a:xfrm>
            <a:off x="609919" y="2900505"/>
            <a:ext cx="5389723" cy="5269604"/>
          </a:xfrm>
          <a:prstGeom prst="rect">
            <a:avLst/>
          </a:prstGeom>
        </p:spPr>
        <p:txBody>
          <a:bodyPr/>
          <a:lstStyle>
            <a:lvl1pPr>
              <a:defRPr sz="3199"/>
            </a:lvl1pPr>
            <a:lvl2pPr>
              <a:defRPr sz="2700"/>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199" b="1"/>
            </a:lvl1pPr>
            <a:lvl2pPr marL="609630" indent="0">
              <a:buNone/>
              <a:defRPr sz="2700" b="1"/>
            </a:lvl2pPr>
            <a:lvl3pPr marL="1219261" indent="0">
              <a:buNone/>
              <a:defRPr sz="2399" b="1"/>
            </a:lvl3pPr>
            <a:lvl4pPr marL="1828891" indent="0">
              <a:buNone/>
              <a:defRPr sz="2099" b="1"/>
            </a:lvl4pPr>
            <a:lvl5pPr marL="2438521" indent="0">
              <a:buNone/>
              <a:defRPr sz="2099" b="1"/>
            </a:lvl5pPr>
            <a:lvl6pPr marL="3048152" indent="0">
              <a:buNone/>
              <a:defRPr sz="2099" b="1"/>
            </a:lvl6pPr>
            <a:lvl7pPr marL="3657782" indent="0">
              <a:buNone/>
              <a:defRPr sz="2099" b="1"/>
            </a:lvl7pPr>
            <a:lvl8pPr marL="4267413" indent="0">
              <a:buNone/>
              <a:defRPr sz="2099" b="1"/>
            </a:lvl8pPr>
            <a:lvl9pPr marL="4877043"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199"/>
            </a:lvl1pPr>
            <a:lvl2pPr>
              <a:defRPr sz="2700"/>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917" y="8477097"/>
            <a:ext cx="2846282" cy="486946"/>
          </a:xfrm>
          <a:prstGeom prst="rect">
            <a:avLst/>
          </a:prstGeom>
        </p:spPr>
        <p:txBody>
          <a:bodyPr/>
          <a:lstStyle/>
          <a:p>
            <a:endParaRPr lang="en-US" dirty="0"/>
          </a:p>
        </p:txBody>
      </p:sp>
      <p:sp>
        <p:nvSpPr>
          <p:cNvPr id="8" name="Footer Placeholder 7"/>
          <p:cNvSpPr>
            <a:spLocks noGrp="1"/>
          </p:cNvSpPr>
          <p:nvPr>
            <p:ph type="ftr" sz="quarter" idx="11"/>
          </p:nvPr>
        </p:nvSpPr>
        <p:spPr>
          <a:xfrm>
            <a:off x="4167771" y="8477097"/>
            <a:ext cx="3862811" cy="486946"/>
          </a:xfrm>
          <a:prstGeom prst="rect">
            <a:avLst/>
          </a:prstGeom>
        </p:spPr>
        <p:txBody>
          <a:bodyPr/>
          <a:lstStyle/>
          <a:p>
            <a:endParaRPr lang="en-US" dirty="0"/>
          </a:p>
        </p:txBody>
      </p:sp>
      <p:sp>
        <p:nvSpPr>
          <p:cNvPr id="9" name="Slide Number Placeholder 8"/>
          <p:cNvSpPr>
            <a:spLocks noGrp="1"/>
          </p:cNvSpPr>
          <p:nvPr>
            <p:ph type="sldNum" sz="quarter" idx="12"/>
          </p:nvPr>
        </p:nvSpPr>
        <p:spPr>
          <a:xfrm>
            <a:off x="8742151" y="8477097"/>
            <a:ext cx="2846282" cy="486946"/>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848254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917" y="8477097"/>
            <a:ext cx="2846282" cy="486946"/>
          </a:xfrm>
          <a:prstGeom prst="rect">
            <a:avLst/>
          </a:prstGeom>
        </p:spPr>
        <p:txBody>
          <a:bodyPr/>
          <a:lstStyle/>
          <a:p>
            <a:endParaRPr lang="en-US" dirty="0"/>
          </a:p>
        </p:txBody>
      </p:sp>
      <p:sp>
        <p:nvSpPr>
          <p:cNvPr id="3" name="Footer Placeholder 2"/>
          <p:cNvSpPr>
            <a:spLocks noGrp="1"/>
          </p:cNvSpPr>
          <p:nvPr>
            <p:ph type="ftr" sz="quarter" idx="11"/>
          </p:nvPr>
        </p:nvSpPr>
        <p:spPr>
          <a:xfrm>
            <a:off x="4167771" y="8477097"/>
            <a:ext cx="3862811" cy="486946"/>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42151" y="8477097"/>
            <a:ext cx="2846282" cy="486946"/>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17047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9" y="364151"/>
            <a:ext cx="4013173" cy="1549759"/>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9216" y="364153"/>
            <a:ext cx="6819216" cy="7805958"/>
          </a:xfrm>
          <a:prstGeom prst="rect">
            <a:avLst/>
          </a:prstGeom>
        </p:spPr>
        <p:txBody>
          <a:bodyPr/>
          <a:lstStyle>
            <a:lvl1pPr>
              <a:defRPr sz="4299"/>
            </a:lvl1pPr>
            <a:lvl2pPr>
              <a:defRPr sz="3699"/>
            </a:lvl2pPr>
            <a:lvl3pPr>
              <a:defRPr sz="3199"/>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919" y="1913911"/>
            <a:ext cx="4013173" cy="6256199"/>
          </a:xfrm>
          <a:prstGeom prst="rect">
            <a:avLst/>
          </a:prstGeom>
        </p:spPr>
        <p:txBody>
          <a:bodyPr/>
          <a:lstStyle>
            <a:lvl1pPr marL="0" indent="0">
              <a:buNone/>
              <a:defRPr sz="1899"/>
            </a:lvl1pPr>
            <a:lvl2pPr marL="609630" indent="0">
              <a:buNone/>
              <a:defRPr sz="1599"/>
            </a:lvl2pPr>
            <a:lvl3pPr marL="1219261" indent="0">
              <a:buNone/>
              <a:defRPr sz="1299"/>
            </a:lvl3pPr>
            <a:lvl4pPr marL="1828891" indent="0">
              <a:buNone/>
              <a:defRPr sz="1199"/>
            </a:lvl4pPr>
            <a:lvl5pPr marL="2438521" indent="0">
              <a:buNone/>
              <a:defRPr sz="1199"/>
            </a:lvl5pPr>
            <a:lvl6pPr marL="3048152" indent="0">
              <a:buNone/>
              <a:defRPr sz="1199"/>
            </a:lvl6pPr>
            <a:lvl7pPr marL="3657782" indent="0">
              <a:buNone/>
              <a:defRPr sz="1199"/>
            </a:lvl7pPr>
            <a:lvl8pPr marL="4267413" indent="0">
              <a:buNone/>
              <a:defRPr sz="1199"/>
            </a:lvl8pPr>
            <a:lvl9pPr marL="4877043" indent="0">
              <a:buNone/>
              <a:defRPr sz="1199"/>
            </a:lvl9pPr>
          </a:lstStyle>
          <a:p>
            <a:pPr lvl="0"/>
            <a:r>
              <a:rPr lang="en-US"/>
              <a:t>Click to edit Master text styles</a:t>
            </a:r>
          </a:p>
        </p:txBody>
      </p:sp>
      <p:sp>
        <p:nvSpPr>
          <p:cNvPr id="5" name="Date Placeholder 4"/>
          <p:cNvSpPr>
            <a:spLocks noGrp="1"/>
          </p:cNvSpPr>
          <p:nvPr>
            <p:ph type="dt" sz="half" idx="10"/>
          </p:nvPr>
        </p:nvSpPr>
        <p:spPr>
          <a:xfrm>
            <a:off x="609917" y="8477097"/>
            <a:ext cx="2846282" cy="486946"/>
          </a:xfrm>
          <a:prstGeom prst="rect">
            <a:avLst/>
          </a:prstGeom>
        </p:spPr>
        <p:txBody>
          <a:bodyPr/>
          <a:lstStyle/>
          <a:p>
            <a:endParaRPr lang="en-US" dirty="0"/>
          </a:p>
        </p:txBody>
      </p:sp>
      <p:sp>
        <p:nvSpPr>
          <p:cNvPr id="6" name="Footer Placeholder 5"/>
          <p:cNvSpPr>
            <a:spLocks noGrp="1"/>
          </p:cNvSpPr>
          <p:nvPr>
            <p:ph type="ftr" sz="quarter" idx="11"/>
          </p:nvPr>
        </p:nvSpPr>
        <p:spPr>
          <a:xfrm>
            <a:off x="4167771" y="8477097"/>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7"/>
            <a:ext cx="2846282" cy="486946"/>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275914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3"/>
            <a:ext cx="7319010" cy="755826"/>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299"/>
            </a:lvl1pPr>
            <a:lvl2pPr marL="609630" indent="0">
              <a:buNone/>
              <a:defRPr sz="3699"/>
            </a:lvl2pPr>
            <a:lvl3pPr marL="1219261" indent="0">
              <a:buNone/>
              <a:defRPr sz="3199"/>
            </a:lvl3pPr>
            <a:lvl4pPr marL="1828891" indent="0">
              <a:buNone/>
              <a:defRPr sz="2700"/>
            </a:lvl4pPr>
            <a:lvl5pPr marL="2438521" indent="0">
              <a:buNone/>
              <a:defRPr sz="2700"/>
            </a:lvl5pPr>
            <a:lvl6pPr marL="3048152" indent="0">
              <a:buNone/>
              <a:defRPr sz="2700"/>
            </a:lvl6pPr>
            <a:lvl7pPr marL="3657782" indent="0">
              <a:buNone/>
              <a:defRPr sz="2700"/>
            </a:lvl7pPr>
            <a:lvl8pPr marL="4267413" indent="0">
              <a:buNone/>
              <a:defRPr sz="2700"/>
            </a:lvl8pPr>
            <a:lvl9pPr marL="4877043" indent="0">
              <a:buNone/>
              <a:defRPr sz="2700"/>
            </a:lvl9pPr>
          </a:lstStyle>
          <a:p>
            <a:endParaRPr lang="en-US" dirty="0"/>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899"/>
            </a:lvl1pPr>
            <a:lvl2pPr marL="609630" indent="0">
              <a:buNone/>
              <a:defRPr sz="1599"/>
            </a:lvl2pPr>
            <a:lvl3pPr marL="1219261" indent="0">
              <a:buNone/>
              <a:defRPr sz="1299"/>
            </a:lvl3pPr>
            <a:lvl4pPr marL="1828891" indent="0">
              <a:buNone/>
              <a:defRPr sz="1199"/>
            </a:lvl4pPr>
            <a:lvl5pPr marL="2438521" indent="0">
              <a:buNone/>
              <a:defRPr sz="1199"/>
            </a:lvl5pPr>
            <a:lvl6pPr marL="3048152" indent="0">
              <a:buNone/>
              <a:defRPr sz="1199"/>
            </a:lvl6pPr>
            <a:lvl7pPr marL="3657782" indent="0">
              <a:buNone/>
              <a:defRPr sz="1199"/>
            </a:lvl7pPr>
            <a:lvl8pPr marL="4267413" indent="0">
              <a:buNone/>
              <a:defRPr sz="1199"/>
            </a:lvl8pPr>
            <a:lvl9pPr marL="4877043" indent="0">
              <a:buNone/>
              <a:defRPr sz="1199"/>
            </a:lvl9pPr>
          </a:lstStyle>
          <a:p>
            <a:pPr lvl="0"/>
            <a:r>
              <a:rPr lang="en-US"/>
              <a:t>Click to edit Master text styles</a:t>
            </a:r>
          </a:p>
        </p:txBody>
      </p:sp>
      <p:sp>
        <p:nvSpPr>
          <p:cNvPr id="5" name="Date Placeholder 4"/>
          <p:cNvSpPr>
            <a:spLocks noGrp="1"/>
          </p:cNvSpPr>
          <p:nvPr>
            <p:ph type="dt" sz="half" idx="10"/>
          </p:nvPr>
        </p:nvSpPr>
        <p:spPr>
          <a:xfrm>
            <a:off x="609917" y="8477097"/>
            <a:ext cx="2846282" cy="486946"/>
          </a:xfrm>
          <a:prstGeom prst="rect">
            <a:avLst/>
          </a:prstGeom>
        </p:spPr>
        <p:txBody>
          <a:bodyPr/>
          <a:lstStyle/>
          <a:p>
            <a:endParaRPr lang="en-US" dirty="0"/>
          </a:p>
        </p:txBody>
      </p:sp>
      <p:sp>
        <p:nvSpPr>
          <p:cNvPr id="6" name="Footer Placeholder 5"/>
          <p:cNvSpPr>
            <a:spLocks noGrp="1"/>
          </p:cNvSpPr>
          <p:nvPr>
            <p:ph type="ftr" sz="quarter" idx="11"/>
          </p:nvPr>
        </p:nvSpPr>
        <p:spPr>
          <a:xfrm>
            <a:off x="4167771" y="8477097"/>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7"/>
            <a:ext cx="2846282" cy="486946"/>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26237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9" y="366270"/>
            <a:ext cx="10978515" cy="15243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919" y="2134095"/>
            <a:ext cx="10978515" cy="603601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917" y="8477097"/>
            <a:ext cx="2846282" cy="486946"/>
          </a:xfrm>
          <a:prstGeom prst="rect">
            <a:avLst/>
          </a:prstGeom>
        </p:spPr>
        <p:txBody>
          <a:bodyPr/>
          <a:lstStyle/>
          <a:p>
            <a:endParaRPr lang="en-US" dirty="0"/>
          </a:p>
        </p:txBody>
      </p:sp>
      <p:sp>
        <p:nvSpPr>
          <p:cNvPr id="5" name="Footer Placeholder 4"/>
          <p:cNvSpPr>
            <a:spLocks noGrp="1"/>
          </p:cNvSpPr>
          <p:nvPr>
            <p:ph type="ftr" sz="quarter" idx="11"/>
          </p:nvPr>
        </p:nvSpPr>
        <p:spPr>
          <a:xfrm>
            <a:off x="4167771" y="8477097"/>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7"/>
            <a:ext cx="2846282" cy="486946"/>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539567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5" y="366269"/>
            <a:ext cx="2744629" cy="78038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917" y="8477097"/>
            <a:ext cx="2846282" cy="486946"/>
          </a:xfrm>
          <a:prstGeom prst="rect">
            <a:avLst/>
          </a:prstGeom>
        </p:spPr>
        <p:txBody>
          <a:bodyPr/>
          <a:lstStyle/>
          <a:p>
            <a:endParaRPr lang="en-US" dirty="0"/>
          </a:p>
        </p:txBody>
      </p:sp>
      <p:sp>
        <p:nvSpPr>
          <p:cNvPr id="5" name="Footer Placeholder 4"/>
          <p:cNvSpPr>
            <a:spLocks noGrp="1"/>
          </p:cNvSpPr>
          <p:nvPr>
            <p:ph type="ftr" sz="quarter" idx="11"/>
          </p:nvPr>
        </p:nvSpPr>
        <p:spPr>
          <a:xfrm>
            <a:off x="4167771" y="8477097"/>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7"/>
            <a:ext cx="2846282" cy="486946"/>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45363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15343" y="552578"/>
            <a:ext cx="10758267" cy="585924"/>
          </a:xfrm>
        </p:spPr>
        <p:txBody>
          <a:bodyPr/>
          <a:lstStyle/>
          <a:p>
            <a:r>
              <a:rPr lang="zh-CN" altLang="en-US"/>
              <a:t>单击此处编辑母版标题样式</a:t>
            </a:r>
          </a:p>
        </p:txBody>
      </p:sp>
      <p:sp>
        <p:nvSpPr>
          <p:cNvPr id="3" name="文本占位符 2"/>
          <p:cNvSpPr>
            <a:spLocks noGrp="1"/>
          </p:cNvSpPr>
          <p:nvPr>
            <p:ph type="body" sz="half" idx="1"/>
          </p:nvPr>
        </p:nvSpPr>
        <p:spPr>
          <a:xfrm>
            <a:off x="815343" y="1341750"/>
            <a:ext cx="5277481" cy="29994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6129" y="1341750"/>
            <a:ext cx="5277481" cy="29994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BD4AFEFE-12F7-4B8D-9971-7DAE1A6E8AB4}"/>
              </a:ext>
            </a:extLst>
          </p:cNvPr>
          <p:cNvSpPr>
            <a:spLocks noGrp="1" noChangeArrowheads="1"/>
          </p:cNvSpPr>
          <p:nvPr>
            <p:ph type="dt" sz="half" idx="10"/>
          </p:nvPr>
        </p:nvSpPr>
        <p:spPr>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711512463"/>
      </p:ext>
    </p:extLst>
  </p:cSld>
  <p:clrMapOvr>
    <a:masterClrMapping/>
  </p:clrMapOvr>
  <p:transition spd="med">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15343" y="552578"/>
            <a:ext cx="10758267" cy="585924"/>
          </a:xfrm>
        </p:spPr>
        <p:txBody>
          <a:bodyPr/>
          <a:lstStyle/>
          <a:p>
            <a:r>
              <a:rPr lang="zh-CN" altLang="en-US"/>
              <a:t>单击此处编辑母版标题样式</a:t>
            </a:r>
          </a:p>
        </p:txBody>
      </p:sp>
      <p:sp>
        <p:nvSpPr>
          <p:cNvPr id="3" name="文本占位符 2"/>
          <p:cNvSpPr>
            <a:spLocks noGrp="1"/>
          </p:cNvSpPr>
          <p:nvPr>
            <p:ph type="body" sz="half" idx="1"/>
          </p:nvPr>
        </p:nvSpPr>
        <p:spPr>
          <a:xfrm>
            <a:off x="815343" y="1341750"/>
            <a:ext cx="5277481" cy="29994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96129" y="1341750"/>
            <a:ext cx="5277481" cy="142272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96129" y="2916915"/>
            <a:ext cx="5277481" cy="142431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5">
            <a:extLst>
              <a:ext uri="{FF2B5EF4-FFF2-40B4-BE49-F238E27FC236}">
                <a16:creationId xmlns:a16="http://schemas.microsoft.com/office/drawing/2014/main" id="{BD4AFEFE-12F7-4B8D-9971-7DAE1A6E8AB4}"/>
              </a:ext>
            </a:extLst>
          </p:cNvPr>
          <p:cNvSpPr>
            <a:spLocks noGrp="1" noChangeArrowheads="1"/>
          </p:cNvSpPr>
          <p:nvPr>
            <p:ph type="dt" sz="half" idx="10"/>
          </p:nvPr>
        </p:nvSpPr>
        <p:spPr>
          <a:ln/>
        </p:spPr>
        <p:txBody>
          <a:bodyPr/>
          <a:lstStyle>
            <a:lvl1pPr>
              <a:defRPr/>
            </a:lvl1pPr>
          </a:lstStyle>
          <a:p>
            <a:pPr>
              <a:defRPr/>
            </a:pPr>
            <a:endParaRPr lang="en-US" altLang="zh-CN" dirty="0"/>
          </a:p>
        </p:txBody>
      </p:sp>
    </p:spTree>
    <p:extLst>
      <p:ext uri="{BB962C8B-B14F-4D97-AF65-F5344CB8AC3E}">
        <p14:creationId xmlns:p14="http://schemas.microsoft.com/office/powerpoint/2010/main" val="648248431"/>
      </p:ext>
    </p:extLst>
  </p:cSld>
  <p:clrMapOvr>
    <a:masterClrMapping/>
  </p:clrMapOvr>
  <p:transition spd="med">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15343" y="552578"/>
            <a:ext cx="10758267" cy="378865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5">
            <a:extLst>
              <a:ext uri="{FF2B5EF4-FFF2-40B4-BE49-F238E27FC236}">
                <a16:creationId xmlns:a16="http://schemas.microsoft.com/office/drawing/2014/main" id="{BD4AFEFE-12F7-4B8D-9971-7DAE1A6E8AB4}"/>
              </a:ext>
            </a:extLst>
          </p:cNvPr>
          <p:cNvSpPr>
            <a:spLocks noGrp="1" noChangeArrowheads="1"/>
          </p:cNvSpPr>
          <p:nvPr>
            <p:ph type="dt" sz="half" idx="10"/>
          </p:nvPr>
        </p:nvSpPr>
        <p:spPr>
          <a:ln/>
        </p:spPr>
        <p:txBody>
          <a:bodyPr/>
          <a:lstStyle>
            <a:lvl1pPr>
              <a:defRPr/>
            </a:lvl1pPr>
          </a:lstStyle>
          <a:p>
            <a:pPr>
              <a:defRPr/>
            </a:pPr>
            <a:endParaRPr lang="en-US" altLang="zh-CN" dirty="0"/>
          </a:p>
        </p:txBody>
      </p:sp>
    </p:spTree>
    <p:extLst>
      <p:ext uri="{BB962C8B-B14F-4D97-AF65-F5344CB8AC3E}">
        <p14:creationId xmlns:p14="http://schemas.microsoft.com/office/powerpoint/2010/main" val="934441225"/>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600994"/>
            <a:ext cx="10978515" cy="4572000"/>
          </a:xfrm>
          <a:prstGeom prst="rect">
            <a:avLst/>
          </a:prstGeom>
        </p:spPr>
        <p:txBody>
          <a:bodyPr/>
          <a:lstStyle>
            <a:lvl1pPr marL="457360" indent="-457360">
              <a:lnSpc>
                <a:spcPct val="120000"/>
              </a:lnSpc>
              <a:buSzPct val="80000"/>
              <a:buFont typeface="Wingdings" pitchFamily="2" charset="2"/>
              <a:buChar char="l"/>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
        <p:nvSpPr>
          <p:cNvPr id="7" name="Content Placeholder 2"/>
          <p:cNvSpPr>
            <a:spLocks noGrp="1"/>
          </p:cNvSpPr>
          <p:nvPr>
            <p:ph idx="13" hasCustomPrompt="1"/>
          </p:nvPr>
        </p:nvSpPr>
        <p:spPr>
          <a:xfrm>
            <a:off x="841375" y="984137"/>
            <a:ext cx="10747058" cy="464458"/>
          </a:xfrm>
          <a:prstGeom prst="rect">
            <a:avLst/>
          </a:prstGeom>
        </p:spPr>
        <p:txBody>
          <a:bodyPr/>
          <a:lstStyle>
            <a:lvl1pPr marL="0" indent="0">
              <a:lnSpc>
                <a:spcPct val="120000"/>
              </a:lnSpc>
              <a:buSzPct val="80000"/>
              <a:buFont typeface="Wingdings" pitchFamily="2" charset="2"/>
              <a:buNone/>
              <a:defRPr b="0">
                <a:solidFill>
                  <a:schemeClr val="tx1">
                    <a:lumMod val="95000"/>
                    <a:lumOff val="5000"/>
                  </a:schemeClr>
                </a:solidFill>
              </a:defRPr>
            </a:lvl1pPr>
          </a:lstStyle>
          <a:p>
            <a:pPr lvl="0"/>
            <a:r>
              <a:rPr lang="en-US" dirty="0"/>
              <a:t>Click to edit Master text styles</a:t>
            </a:r>
          </a:p>
        </p:txBody>
      </p:sp>
    </p:spTree>
    <p:extLst>
      <p:ext uri="{BB962C8B-B14F-4D97-AF65-F5344CB8AC3E}">
        <p14:creationId xmlns:p14="http://schemas.microsoft.com/office/powerpoint/2010/main" val="355080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a:xfrm>
            <a:off x="609917" y="8477096"/>
            <a:ext cx="2846282" cy="486946"/>
          </a:xfrm>
          <a:prstGeom prst="rect">
            <a:avLst/>
          </a:prstGeom>
        </p:spPr>
        <p:txBody>
          <a:bodyPr/>
          <a:lstStyle/>
          <a:p>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917" y="8477096"/>
            <a:ext cx="2846282" cy="486946"/>
          </a:xfrm>
          <a:prstGeom prst="rect">
            <a:avLst/>
          </a:prstGeom>
        </p:spPr>
        <p:txBody>
          <a:bodyPr/>
          <a:lstStyle/>
          <a:p>
            <a:endParaRPr lang="en-US" dirty="0"/>
          </a:p>
        </p:txBody>
      </p:sp>
      <p:sp>
        <p:nvSpPr>
          <p:cNvPr id="6" name="Footer Placeholder 5"/>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917" y="8477096"/>
            <a:ext cx="2846282" cy="486946"/>
          </a:xfrm>
          <a:prstGeom prst="rect">
            <a:avLst/>
          </a:prstGeom>
        </p:spPr>
        <p:txBody>
          <a:bodyPr/>
          <a:lstStyle/>
          <a:p>
            <a:endParaRPr lang="en-US" dirty="0"/>
          </a:p>
        </p:txBody>
      </p:sp>
      <p:sp>
        <p:nvSpPr>
          <p:cNvPr id="8" name="Footer Placeholder 7"/>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9" name="Slide Number Placeholder 8"/>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917" y="8477096"/>
            <a:ext cx="2846282" cy="486946"/>
          </a:xfrm>
          <a:prstGeom prst="rect">
            <a:avLst/>
          </a:prstGeom>
        </p:spPr>
        <p:txBody>
          <a:bodyPr/>
          <a:lstStyle/>
          <a:p>
            <a:endParaRPr lang="en-US" dirty="0"/>
          </a:p>
        </p:txBody>
      </p:sp>
      <p:sp>
        <p:nvSpPr>
          <p:cNvPr id="3" name="Footer Placeholder 2"/>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917" y="8477096"/>
            <a:ext cx="2846282" cy="486946"/>
          </a:xfrm>
          <a:prstGeom prst="rect">
            <a:avLst/>
          </a:prstGeom>
        </p:spPr>
        <p:txBody>
          <a:bodyPr/>
          <a:lstStyle/>
          <a:p>
            <a:endParaRPr lang="en-US" dirty="0"/>
          </a:p>
        </p:txBody>
      </p:sp>
      <p:sp>
        <p:nvSpPr>
          <p:cNvPr id="6" name="Footer Placeholder 5"/>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813" indent="0">
              <a:buNone/>
              <a:defRPr sz="3700"/>
            </a:lvl2pPr>
            <a:lvl3pPr marL="1219627" indent="0">
              <a:buNone/>
              <a:defRPr sz="3200"/>
            </a:lvl3pPr>
            <a:lvl4pPr marL="1829440" indent="0">
              <a:buNone/>
              <a:defRPr sz="2700"/>
            </a:lvl4pPr>
            <a:lvl5pPr marL="2439253" indent="0">
              <a:buNone/>
              <a:defRPr sz="2700"/>
            </a:lvl5pPr>
            <a:lvl6pPr marL="3049067" indent="0">
              <a:buNone/>
              <a:defRPr sz="2700"/>
            </a:lvl6pPr>
            <a:lvl7pPr marL="3658880" indent="0">
              <a:buNone/>
              <a:defRPr sz="2700"/>
            </a:lvl7pPr>
            <a:lvl8pPr marL="4268694" indent="0">
              <a:buNone/>
              <a:defRPr sz="2700"/>
            </a:lvl8pPr>
            <a:lvl9pPr marL="4878507" indent="0">
              <a:buNone/>
              <a:defRPr sz="2700"/>
            </a:lvl9pPr>
          </a:lstStyle>
          <a:p>
            <a:endParaRPr lang="en-US" dirty="0"/>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917" y="8477096"/>
            <a:ext cx="2846282" cy="486946"/>
          </a:xfrm>
          <a:prstGeom prst="rect">
            <a:avLst/>
          </a:prstGeom>
        </p:spPr>
        <p:txBody>
          <a:bodyPr/>
          <a:lstStyle/>
          <a:p>
            <a:endParaRPr lang="en-US" dirty="0"/>
          </a:p>
        </p:txBody>
      </p:sp>
      <p:sp>
        <p:nvSpPr>
          <p:cNvPr id="6" name="Footer Placeholder 5"/>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27" name="TextBox 15"/>
          <p:cNvSpPr txBox="1"/>
          <p:nvPr userDrawn="1"/>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7927975" y="332656"/>
            <a:ext cx="28194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itchFamily="34" charset="-122"/>
                <a:ea typeface="微软雅黑" pitchFamily="34" charset="-122"/>
              </a:rPr>
              <a:t>第 </a:t>
            </a:r>
            <a:r>
              <a:rPr lang="en-US" altLang="zh-CN" sz="2000" b="1">
                <a:latin typeface="微软雅黑" pitchFamily="34" charset="-122"/>
                <a:ea typeface="微软雅黑" pitchFamily="34" charset="-122"/>
              </a:rPr>
              <a:t>4</a:t>
            </a:r>
            <a:r>
              <a:rPr lang="zh-CN" altLang="en-US" sz="2000" b="1">
                <a:latin typeface="微软雅黑" pitchFamily="34" charset="-122"/>
                <a:ea typeface="微软雅黑" pitchFamily="34" charset="-122"/>
              </a:rPr>
              <a:t>章   二</a:t>
            </a:r>
            <a:r>
              <a:rPr lang="zh-CN" altLang="en-US" sz="2000" b="1" dirty="0">
                <a:latin typeface="微软雅黑" pitchFamily="34" charset="-122"/>
                <a:ea typeface="微软雅黑" pitchFamily="34" charset="-122"/>
              </a:rPr>
              <a:t>元关系</a:t>
            </a: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userDrawn="1"/>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userDrawn="1"/>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sldNum="0" hdr="0" ftr="0" dt="0"/>
  <p:txStyles>
    <p:titleStyle>
      <a:lvl1pPr algn="l" defTabSz="1219627" rtl="0" eaLnBrk="1" latinLnBrk="0" hangingPunct="1">
        <a:spcBef>
          <a:spcPct val="0"/>
        </a:spcBef>
        <a:buNone/>
        <a:defRPr sz="2200" b="1" kern="1200">
          <a:solidFill>
            <a:schemeClr val="bg1"/>
          </a:solidFill>
          <a:latin typeface="+mn-ea"/>
          <a:ea typeface="+mn-ea"/>
          <a:cs typeface="+mj-cs"/>
        </a:defRPr>
      </a:lvl1pPr>
    </p:titleStyle>
    <p:body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609522" y="1143795"/>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2" tIns="60940" rIns="121882" bIns="60940" rtlCol="0" anchor="ctr"/>
          <a:lstStyle/>
          <a:p>
            <a:pPr lvl="0" algn="ctr"/>
            <a:endParaRPr lang="zh-CN" altLang="en-US" sz="1799"/>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26" name="椭圆 25"/>
          <p:cNvSpPr/>
          <p:nvPr userDrawn="1"/>
        </p:nvSpPr>
        <p:spPr>
          <a:xfrm>
            <a:off x="11280775" y="330108"/>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b="0" dirty="0">
              <a:latin typeface="微软雅黑" pitchFamily="34" charset="-122"/>
              <a:ea typeface="微软雅黑" pitchFamily="34" charset="-122"/>
            </a:endParaRPr>
          </a:p>
        </p:txBody>
      </p:sp>
      <p:sp>
        <p:nvSpPr>
          <p:cNvPr id="27" name="TextBox 15"/>
          <p:cNvSpPr txBox="1"/>
          <p:nvPr userDrawn="1"/>
        </p:nvSpPr>
        <p:spPr>
          <a:xfrm>
            <a:off x="11283363" y="442092"/>
            <a:ext cx="483393" cy="246221"/>
          </a:xfrm>
          <a:prstGeom prst="rect">
            <a:avLst/>
          </a:prstGeom>
          <a:noFill/>
        </p:spPr>
        <p:txBody>
          <a:bodyPr wrap="square" lIns="0" tIns="0" rIns="0" bIns="0" rtlCol="0">
            <a:spAutoFit/>
          </a:bodyPr>
          <a:lstStyle/>
          <a:p>
            <a:pPr algn="ctr"/>
            <a:fld id="{2EEF1883-7A0E-4F66-9932-E581691AD397}" type="slidenum">
              <a:rPr lang="zh-CN" altLang="en-US" sz="1599"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599">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599"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7927975" y="332656"/>
            <a:ext cx="28194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999" b="1">
                <a:latin typeface="微软雅黑" pitchFamily="34" charset="-122"/>
                <a:ea typeface="微软雅黑" pitchFamily="34" charset="-122"/>
              </a:rPr>
              <a:t>第 </a:t>
            </a:r>
            <a:r>
              <a:rPr lang="en-US" altLang="zh-CN" sz="1999" b="1">
                <a:latin typeface="微软雅黑" pitchFamily="34" charset="-122"/>
                <a:ea typeface="微软雅黑" pitchFamily="34" charset="-122"/>
              </a:rPr>
              <a:t>4</a:t>
            </a:r>
            <a:r>
              <a:rPr lang="zh-CN" altLang="en-US" sz="1999" b="1">
                <a:latin typeface="微软雅黑" pitchFamily="34" charset="-122"/>
                <a:ea typeface="微软雅黑" pitchFamily="34" charset="-122"/>
              </a:rPr>
              <a:t>章   二</a:t>
            </a:r>
            <a:r>
              <a:rPr lang="zh-CN" altLang="en-US" sz="1999" b="1" dirty="0">
                <a:latin typeface="微软雅黑" pitchFamily="34" charset="-122"/>
                <a:ea typeface="微软雅黑" pitchFamily="34" charset="-122"/>
              </a:rPr>
              <a:t>元关系</a:t>
            </a: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8" y="517776"/>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82" tIns="60940" rIns="121882" bIns="6094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99"/>
          </a:p>
        </p:txBody>
      </p:sp>
      <p:sp>
        <p:nvSpPr>
          <p:cNvPr id="41" name="等腰三角形 40">
            <a:hlinkClick r:id="" action="ppaction://hlinkshowjump?jump=previousslide"/>
          </p:cNvPr>
          <p:cNvSpPr/>
          <p:nvPr userDrawn="1"/>
        </p:nvSpPr>
        <p:spPr>
          <a:xfrm rot="5400000" flipH="1">
            <a:off x="525118" y="517776"/>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82" tIns="60940" rIns="121882" bIns="6094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99"/>
          </a:p>
        </p:txBody>
      </p:sp>
      <p:sp>
        <p:nvSpPr>
          <p:cNvPr id="42" name="等腰三角形 41">
            <a:hlinkClick r:id="" action="ppaction://hlinkshowjump?jump=previousslide"/>
          </p:cNvPr>
          <p:cNvSpPr/>
          <p:nvPr userDrawn="1"/>
        </p:nvSpPr>
        <p:spPr>
          <a:xfrm rot="5400000" flipH="1">
            <a:off x="658468" y="517776"/>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82" tIns="60940" rIns="121882" bIns="6094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99"/>
          </a:p>
        </p:txBody>
      </p:sp>
    </p:spTree>
    <p:extLst>
      <p:ext uri="{BB962C8B-B14F-4D97-AF65-F5344CB8AC3E}">
        <p14:creationId xmlns:p14="http://schemas.microsoft.com/office/powerpoint/2010/main" val="389177512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hf sldNum="0" hdr="0" ftr="0" dt="0"/>
  <p:txStyles>
    <p:titleStyle>
      <a:lvl1pPr algn="l" defTabSz="1219261" rtl="0" eaLnBrk="1" latinLnBrk="0" hangingPunct="1">
        <a:spcBef>
          <a:spcPct val="0"/>
        </a:spcBef>
        <a:buNone/>
        <a:defRPr sz="2199" b="1" kern="1200">
          <a:solidFill>
            <a:schemeClr val="bg1"/>
          </a:solidFill>
          <a:latin typeface="+mn-ea"/>
          <a:ea typeface="+mn-ea"/>
          <a:cs typeface="+mj-cs"/>
        </a:defRPr>
      </a:lvl1pPr>
    </p:titleStyle>
    <p:bodyStyle>
      <a:lvl1pPr marL="457222" indent="-457222" algn="l" defTabSz="1219261" rtl="0" eaLnBrk="1" latinLnBrk="0" hangingPunct="1">
        <a:lnSpc>
          <a:spcPct val="150000"/>
        </a:lnSpc>
        <a:spcBef>
          <a:spcPts val="0"/>
        </a:spcBef>
        <a:buSzPct val="80000"/>
        <a:buFont typeface="Wingdings" pitchFamily="2" charset="2"/>
        <a:buChar char="l"/>
        <a:defRPr sz="2399" b="1" kern="1200">
          <a:solidFill>
            <a:schemeClr val="tx1"/>
          </a:solidFill>
          <a:latin typeface="+mn-ea"/>
          <a:ea typeface="+mn-ea"/>
          <a:cs typeface="+mn-cs"/>
        </a:defRPr>
      </a:lvl1pPr>
      <a:lvl2pPr marL="990650" indent="-381018" algn="l" defTabSz="1219261" rtl="0" eaLnBrk="1" latinLnBrk="0" hangingPunct="1">
        <a:spcBef>
          <a:spcPct val="20000"/>
        </a:spcBef>
        <a:buFont typeface="Arial" pitchFamily="34" charset="0"/>
        <a:buChar char="–"/>
        <a:defRPr sz="2399" b="1" kern="1200">
          <a:solidFill>
            <a:schemeClr val="tx1">
              <a:lumMod val="75000"/>
              <a:lumOff val="25000"/>
            </a:schemeClr>
          </a:solidFill>
          <a:latin typeface="+mn-lt"/>
          <a:ea typeface="+mn-ea"/>
          <a:cs typeface="+mn-cs"/>
        </a:defRPr>
      </a:lvl2pPr>
      <a:lvl3pPr marL="1524076" indent="-304816" algn="l" defTabSz="1219261" rtl="0" eaLnBrk="1" latinLnBrk="0" hangingPunct="1">
        <a:spcBef>
          <a:spcPct val="20000"/>
        </a:spcBef>
        <a:buFont typeface="Arial" pitchFamily="34" charset="0"/>
        <a:buChar char="•"/>
        <a:defRPr sz="2399" b="1" kern="1200">
          <a:solidFill>
            <a:schemeClr val="tx1"/>
          </a:solidFill>
          <a:latin typeface="+mn-lt"/>
          <a:ea typeface="+mn-ea"/>
          <a:cs typeface="+mn-cs"/>
        </a:defRPr>
      </a:lvl3pPr>
      <a:lvl4pPr marL="2133707" indent="-304816" algn="l" defTabSz="1219261" rtl="0" eaLnBrk="1" latinLnBrk="0" hangingPunct="1">
        <a:spcBef>
          <a:spcPct val="20000"/>
        </a:spcBef>
        <a:buFont typeface="Arial" pitchFamily="34" charset="0"/>
        <a:buChar char="–"/>
        <a:defRPr sz="2399" b="1" kern="1200">
          <a:solidFill>
            <a:schemeClr val="tx1"/>
          </a:solidFill>
          <a:latin typeface="+mn-lt"/>
          <a:ea typeface="+mn-ea"/>
          <a:cs typeface="+mn-cs"/>
        </a:defRPr>
      </a:lvl4pPr>
      <a:lvl5pPr marL="2743337" indent="-304816" algn="l" defTabSz="1219261" rtl="0" eaLnBrk="1" latinLnBrk="0" hangingPunct="1">
        <a:spcBef>
          <a:spcPct val="20000"/>
        </a:spcBef>
        <a:buFont typeface="Arial" pitchFamily="34" charset="0"/>
        <a:buChar char="»"/>
        <a:defRPr sz="2399" b="1" kern="1200">
          <a:solidFill>
            <a:schemeClr val="tx1"/>
          </a:solidFill>
          <a:latin typeface="+mn-lt"/>
          <a:ea typeface="+mn-ea"/>
          <a:cs typeface="+mn-cs"/>
        </a:defRPr>
      </a:lvl5pPr>
      <a:lvl6pPr marL="3352966" indent="-304816" algn="l" defTabSz="1219261"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597" indent="-304816" algn="l" defTabSz="1219261"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227" indent="-304816" algn="l" defTabSz="1219261"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858" indent="-304816" algn="l" defTabSz="1219261"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261" rtl="0" eaLnBrk="1" latinLnBrk="0" hangingPunct="1">
        <a:defRPr sz="2399" kern="1200">
          <a:solidFill>
            <a:schemeClr val="tx1"/>
          </a:solidFill>
          <a:latin typeface="+mn-lt"/>
          <a:ea typeface="+mn-ea"/>
          <a:cs typeface="+mn-cs"/>
        </a:defRPr>
      </a:lvl1pPr>
      <a:lvl2pPr marL="609630" algn="l" defTabSz="1219261" rtl="0" eaLnBrk="1" latinLnBrk="0" hangingPunct="1">
        <a:defRPr sz="2399" kern="1200">
          <a:solidFill>
            <a:schemeClr val="tx1"/>
          </a:solidFill>
          <a:latin typeface="+mn-lt"/>
          <a:ea typeface="+mn-ea"/>
          <a:cs typeface="+mn-cs"/>
        </a:defRPr>
      </a:lvl2pPr>
      <a:lvl3pPr marL="1219261" algn="l" defTabSz="1219261" rtl="0" eaLnBrk="1" latinLnBrk="0" hangingPunct="1">
        <a:defRPr sz="2399" kern="1200">
          <a:solidFill>
            <a:schemeClr val="tx1"/>
          </a:solidFill>
          <a:latin typeface="+mn-lt"/>
          <a:ea typeface="+mn-ea"/>
          <a:cs typeface="+mn-cs"/>
        </a:defRPr>
      </a:lvl3pPr>
      <a:lvl4pPr marL="1828891" algn="l" defTabSz="1219261" rtl="0" eaLnBrk="1" latinLnBrk="0" hangingPunct="1">
        <a:defRPr sz="2399" kern="1200">
          <a:solidFill>
            <a:schemeClr val="tx1"/>
          </a:solidFill>
          <a:latin typeface="+mn-lt"/>
          <a:ea typeface="+mn-ea"/>
          <a:cs typeface="+mn-cs"/>
        </a:defRPr>
      </a:lvl4pPr>
      <a:lvl5pPr marL="2438521" algn="l" defTabSz="1219261" rtl="0" eaLnBrk="1" latinLnBrk="0" hangingPunct="1">
        <a:defRPr sz="2399" kern="1200">
          <a:solidFill>
            <a:schemeClr val="tx1"/>
          </a:solidFill>
          <a:latin typeface="+mn-lt"/>
          <a:ea typeface="+mn-ea"/>
          <a:cs typeface="+mn-cs"/>
        </a:defRPr>
      </a:lvl5pPr>
      <a:lvl6pPr marL="3048152" algn="l" defTabSz="1219261" rtl="0" eaLnBrk="1" latinLnBrk="0" hangingPunct="1">
        <a:defRPr sz="2399" kern="1200">
          <a:solidFill>
            <a:schemeClr val="tx1"/>
          </a:solidFill>
          <a:latin typeface="+mn-lt"/>
          <a:ea typeface="+mn-ea"/>
          <a:cs typeface="+mn-cs"/>
        </a:defRPr>
      </a:lvl6pPr>
      <a:lvl7pPr marL="3657782" algn="l" defTabSz="1219261" rtl="0" eaLnBrk="1" latinLnBrk="0" hangingPunct="1">
        <a:defRPr sz="2399" kern="1200">
          <a:solidFill>
            <a:schemeClr val="tx1"/>
          </a:solidFill>
          <a:latin typeface="+mn-lt"/>
          <a:ea typeface="+mn-ea"/>
          <a:cs typeface="+mn-cs"/>
        </a:defRPr>
      </a:lvl7pPr>
      <a:lvl8pPr marL="4267413" algn="l" defTabSz="1219261" rtl="0" eaLnBrk="1" latinLnBrk="0" hangingPunct="1">
        <a:defRPr sz="2399" kern="1200">
          <a:solidFill>
            <a:schemeClr val="tx1"/>
          </a:solidFill>
          <a:latin typeface="+mn-lt"/>
          <a:ea typeface="+mn-ea"/>
          <a:cs typeface="+mn-cs"/>
        </a:defRPr>
      </a:lvl8pPr>
      <a:lvl9pPr marL="4877043" algn="l" defTabSz="1219261"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slideLayout" Target="../slideLayouts/slideLayout2.xml"/><Relationship Id="rId7" Type="http://schemas.openxmlformats.org/officeDocument/2006/relationships/oleObject" Target="../embeddings/oleObject61.bin"/><Relationship Id="rId2" Type="http://schemas.openxmlformats.org/officeDocument/2006/relationships/tags" Target="../tags/tag79.xml"/><Relationship Id="rId1" Type="http://schemas.openxmlformats.org/officeDocument/2006/relationships/vmlDrawing" Target="../drawings/vmlDrawing25.vml"/><Relationship Id="rId6" Type="http://schemas.openxmlformats.org/officeDocument/2006/relationships/image" Target="../media/image67.wmf"/><Relationship Id="rId5" Type="http://schemas.openxmlformats.org/officeDocument/2006/relationships/oleObject" Target="../embeddings/oleObject60.bin"/><Relationship Id="rId4" Type="http://schemas.openxmlformats.org/officeDocument/2006/relationships/notesSlide" Target="../notesSlides/notesSlide96.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81.xml"/><Relationship Id="rId6" Type="http://schemas.openxmlformats.org/officeDocument/2006/relationships/image" Target="../media/image82.pn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 Id="rId5" Type="http://schemas.openxmlformats.org/officeDocument/2006/relationships/image" Target="../media/image155.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 Id="rId5" Type="http://schemas.openxmlformats.org/officeDocument/2006/relationships/image" Target="../media/image157.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 Id="rId5" Type="http://schemas.openxmlformats.org/officeDocument/2006/relationships/image" Target="../media/image159.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tags" Target="../tags/tag85.xml"/><Relationship Id="rId6" Type="http://schemas.openxmlformats.org/officeDocument/2006/relationships/image" Target="../media/image8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8.jpeg"/><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05.xml"/><Relationship Id="rId7" Type="http://schemas.openxmlformats.org/officeDocument/2006/relationships/image" Target="../media/image880.png"/><Relationship Id="rId2" Type="http://schemas.openxmlformats.org/officeDocument/2006/relationships/slideLayout" Target="../slideLayouts/slideLayout2.xml"/><Relationship Id="rId1" Type="http://schemas.openxmlformats.org/officeDocument/2006/relationships/tags" Target="../tags/tag86.xml"/><Relationship Id="rId6" Type="http://schemas.openxmlformats.org/officeDocument/2006/relationships/image" Target="../media/image87.png"/></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06.xml"/><Relationship Id="rId7" Type="http://schemas.openxmlformats.org/officeDocument/2006/relationships/image" Target="../media/image90.png"/><Relationship Id="rId2" Type="http://schemas.openxmlformats.org/officeDocument/2006/relationships/slideLayout" Target="../slideLayouts/slideLayout2.xml"/><Relationship Id="rId1" Type="http://schemas.openxmlformats.org/officeDocument/2006/relationships/tags" Target="../tags/tag87.xml"/><Relationship Id="rId6" Type="http://schemas.openxmlformats.org/officeDocument/2006/relationships/image" Target="../media/image164.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2.xml"/><Relationship Id="rId1" Type="http://schemas.openxmlformats.org/officeDocument/2006/relationships/tags" Target="../tags/tag99.xml"/><Relationship Id="rId5" Type="http://schemas.openxmlformats.org/officeDocument/2006/relationships/image" Target="../media/image70.png"/><Relationship Id="rId4" Type="http://schemas.openxmlformats.org/officeDocument/2006/relationships/image" Target="../media/image69.png"/></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2.xml"/><Relationship Id="rId1" Type="http://schemas.openxmlformats.org/officeDocument/2006/relationships/tags" Target="../tags/tag100.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1.xml"/><Relationship Id="rId7" Type="http://schemas.openxmlformats.org/officeDocument/2006/relationships/image" Target="../media/image75.e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63.bin"/><Relationship Id="rId5" Type="http://schemas.openxmlformats.org/officeDocument/2006/relationships/image" Target="../media/image74.emf"/><Relationship Id="rId4" Type="http://schemas.openxmlformats.org/officeDocument/2006/relationships/oleObject" Target="../embeddings/oleObject62.bin"/></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30.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oleObject" Target="../embeddings/oleObject68.bin"/><Relationship Id="rId18" Type="http://schemas.openxmlformats.org/officeDocument/2006/relationships/image" Target="../media/image82.emf"/><Relationship Id="rId3" Type="http://schemas.openxmlformats.org/officeDocument/2006/relationships/slideLayout" Target="../slideLayouts/slideLayout2.xml"/><Relationship Id="rId21" Type="http://schemas.openxmlformats.org/officeDocument/2006/relationships/oleObject" Target="../embeddings/oleObject72.bin"/><Relationship Id="rId7" Type="http://schemas.openxmlformats.org/officeDocument/2006/relationships/oleObject" Target="../embeddings/oleObject65.bin"/><Relationship Id="rId12" Type="http://schemas.openxmlformats.org/officeDocument/2006/relationships/image" Target="../media/image79.emf"/><Relationship Id="rId17" Type="http://schemas.openxmlformats.org/officeDocument/2006/relationships/oleObject" Target="../embeddings/oleObject70.bin"/><Relationship Id="rId2" Type="http://schemas.openxmlformats.org/officeDocument/2006/relationships/tags" Target="../tags/tag102.xml"/><Relationship Id="rId16" Type="http://schemas.openxmlformats.org/officeDocument/2006/relationships/image" Target="../media/image81.emf"/><Relationship Id="rId20" Type="http://schemas.openxmlformats.org/officeDocument/2006/relationships/image" Target="../media/image83.emf"/><Relationship Id="rId1" Type="http://schemas.openxmlformats.org/officeDocument/2006/relationships/vmlDrawing" Target="../drawings/vmlDrawing27.vml"/><Relationship Id="rId6" Type="http://schemas.openxmlformats.org/officeDocument/2006/relationships/image" Target="../media/image76.e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oleObject" Target="../embeddings/oleObject69.bin"/><Relationship Id="rId10" Type="http://schemas.openxmlformats.org/officeDocument/2006/relationships/image" Target="../media/image78.emf"/><Relationship Id="rId19" Type="http://schemas.openxmlformats.org/officeDocument/2006/relationships/oleObject" Target="../embeddings/oleObject71.bin"/><Relationship Id="rId4" Type="http://schemas.openxmlformats.org/officeDocument/2006/relationships/notesSlide" Target="../notesSlides/notesSlide123.xml"/><Relationship Id="rId9" Type="http://schemas.openxmlformats.org/officeDocument/2006/relationships/oleObject" Target="../embeddings/oleObject66.bin"/><Relationship Id="rId14" Type="http://schemas.openxmlformats.org/officeDocument/2006/relationships/image" Target="../media/image80.emf"/><Relationship Id="rId22" Type="http://schemas.openxmlformats.org/officeDocument/2006/relationships/image" Target="../media/image84.emf"/></Relationships>
</file>

<file path=ppt/slides/_rels/slide131.xml.rels><?xml version="1.0" encoding="UTF-8" standalone="yes"?>
<Relationships xmlns="http://schemas.openxmlformats.org/package/2006/relationships"><Relationship Id="rId8" Type="http://schemas.openxmlformats.org/officeDocument/2006/relationships/image" Target="../media/image86.emf"/><Relationship Id="rId3" Type="http://schemas.openxmlformats.org/officeDocument/2006/relationships/slideLayout" Target="../slideLayouts/slideLayout2.xml"/><Relationship Id="rId7" Type="http://schemas.openxmlformats.org/officeDocument/2006/relationships/oleObject" Target="../embeddings/oleObject74.bin"/><Relationship Id="rId12" Type="http://schemas.openxmlformats.org/officeDocument/2006/relationships/image" Target="../media/image88.emf"/><Relationship Id="rId2" Type="http://schemas.openxmlformats.org/officeDocument/2006/relationships/tags" Target="../tags/tag103.xml"/><Relationship Id="rId1" Type="http://schemas.openxmlformats.org/officeDocument/2006/relationships/vmlDrawing" Target="../drawings/vmlDrawing28.vml"/><Relationship Id="rId6" Type="http://schemas.openxmlformats.org/officeDocument/2006/relationships/image" Target="../media/image85.emf"/><Relationship Id="rId11" Type="http://schemas.openxmlformats.org/officeDocument/2006/relationships/oleObject" Target="../embeddings/oleObject76.bin"/><Relationship Id="rId5" Type="http://schemas.openxmlformats.org/officeDocument/2006/relationships/oleObject" Target="../embeddings/oleObject73.bin"/><Relationship Id="rId10" Type="http://schemas.openxmlformats.org/officeDocument/2006/relationships/image" Target="../media/image87.emf"/><Relationship Id="rId4" Type="http://schemas.openxmlformats.org/officeDocument/2006/relationships/notesSlide" Target="../notesSlides/notesSlide124.xml"/><Relationship Id="rId9" Type="http://schemas.openxmlformats.org/officeDocument/2006/relationships/oleObject" Target="../embeddings/oleObject75.bin"/></Relationships>
</file>

<file path=ppt/slides/_rels/slide132.xml.rels><?xml version="1.0" encoding="UTF-8" standalone="yes"?>
<Relationships xmlns="http://schemas.openxmlformats.org/package/2006/relationships"><Relationship Id="rId8" Type="http://schemas.openxmlformats.org/officeDocument/2006/relationships/image" Target="../media/image90.emf"/><Relationship Id="rId13" Type="http://schemas.openxmlformats.org/officeDocument/2006/relationships/oleObject" Target="../embeddings/oleObject81.bin"/><Relationship Id="rId3" Type="http://schemas.openxmlformats.org/officeDocument/2006/relationships/slideLayout" Target="../slideLayouts/slideLayout12.xml"/><Relationship Id="rId7" Type="http://schemas.openxmlformats.org/officeDocument/2006/relationships/oleObject" Target="../embeddings/oleObject78.bin"/><Relationship Id="rId12" Type="http://schemas.openxmlformats.org/officeDocument/2006/relationships/image" Target="../media/image92.emf"/><Relationship Id="rId2" Type="http://schemas.openxmlformats.org/officeDocument/2006/relationships/tags" Target="../tags/tag104.xml"/><Relationship Id="rId1" Type="http://schemas.openxmlformats.org/officeDocument/2006/relationships/vmlDrawing" Target="../drawings/vmlDrawing29.vml"/><Relationship Id="rId6" Type="http://schemas.openxmlformats.org/officeDocument/2006/relationships/image" Target="../media/image89.emf"/><Relationship Id="rId11" Type="http://schemas.openxmlformats.org/officeDocument/2006/relationships/oleObject" Target="../embeddings/oleObject80.bin"/><Relationship Id="rId5" Type="http://schemas.openxmlformats.org/officeDocument/2006/relationships/oleObject" Target="../embeddings/oleObject77.bin"/><Relationship Id="rId10" Type="http://schemas.openxmlformats.org/officeDocument/2006/relationships/image" Target="../media/image91.emf"/><Relationship Id="rId4" Type="http://schemas.openxmlformats.org/officeDocument/2006/relationships/notesSlide" Target="../notesSlides/notesSlide125.xml"/><Relationship Id="rId9" Type="http://schemas.openxmlformats.org/officeDocument/2006/relationships/oleObject" Target="../embeddings/oleObject79.bin"/><Relationship Id="rId14" Type="http://schemas.openxmlformats.org/officeDocument/2006/relationships/image" Target="../media/image93.emf"/></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slideLayout" Target="../slideLayouts/slideLayout2.xml"/><Relationship Id="rId7" Type="http://schemas.openxmlformats.org/officeDocument/2006/relationships/oleObject" Target="../embeddings/oleObject83.bin"/><Relationship Id="rId12" Type="http://schemas.openxmlformats.org/officeDocument/2006/relationships/image" Target="../media/image97.wmf"/><Relationship Id="rId2" Type="http://schemas.openxmlformats.org/officeDocument/2006/relationships/tags" Target="../tags/tag108.xml"/><Relationship Id="rId1" Type="http://schemas.openxmlformats.org/officeDocument/2006/relationships/vmlDrawing" Target="../drawings/vmlDrawing30.vml"/><Relationship Id="rId6" Type="http://schemas.openxmlformats.org/officeDocument/2006/relationships/image" Target="../media/image94.wmf"/><Relationship Id="rId11" Type="http://schemas.openxmlformats.org/officeDocument/2006/relationships/oleObject" Target="../embeddings/oleObject85.bin"/><Relationship Id="rId5" Type="http://schemas.openxmlformats.org/officeDocument/2006/relationships/oleObject" Target="../embeddings/oleObject82.bin"/><Relationship Id="rId10" Type="http://schemas.openxmlformats.org/officeDocument/2006/relationships/image" Target="../media/image96.wmf"/><Relationship Id="rId4" Type="http://schemas.openxmlformats.org/officeDocument/2006/relationships/notesSlide" Target="../notesSlides/notesSlide132.xml"/><Relationship Id="rId9" Type="http://schemas.openxmlformats.org/officeDocument/2006/relationships/oleObject" Target="../embeddings/oleObject8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12.xml"/><Relationship Id="rId1" Type="http://schemas.openxmlformats.org/officeDocument/2006/relationships/tags" Target="../tags/tag109.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12.xml"/><Relationship Id="rId1" Type="http://schemas.openxmlformats.org/officeDocument/2006/relationships/tags" Target="../tags/tag110.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13.xml"/><Relationship Id="rId1" Type="http://schemas.openxmlformats.org/officeDocument/2006/relationships/tags" Target="../tags/tag112.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12.xml"/><Relationship Id="rId1" Type="http://schemas.openxmlformats.org/officeDocument/2006/relationships/tags" Target="../tags/tag11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0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6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1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6.bin"/><Relationship Id="rId3" Type="http://schemas.openxmlformats.org/officeDocument/2006/relationships/slideLayout" Target="../slideLayouts/slideLayout2.xml"/><Relationship Id="rId7" Type="http://schemas.openxmlformats.org/officeDocument/2006/relationships/oleObject" Target="../embeddings/oleObject3.bin"/><Relationship Id="rId12" Type="http://schemas.openxmlformats.org/officeDocument/2006/relationships/image" Target="../media/image13.wmf"/><Relationship Id="rId2" Type="http://schemas.openxmlformats.org/officeDocument/2006/relationships/tags" Target="../tags/tag33.xml"/><Relationship Id="rId16" Type="http://schemas.openxmlformats.org/officeDocument/2006/relationships/image" Target="../media/image15.emf"/><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12.wmf"/><Relationship Id="rId4" Type="http://schemas.openxmlformats.org/officeDocument/2006/relationships/notesSlide" Target="../notesSlides/notesSlide37.xml"/><Relationship Id="rId9" Type="http://schemas.openxmlformats.org/officeDocument/2006/relationships/oleObject" Target="../embeddings/oleObject4.bin"/><Relationship Id="rId14" Type="http://schemas.openxmlformats.org/officeDocument/2006/relationships/image" Target="../media/image14.emf"/></Relationships>
</file>

<file path=ppt/slides/_rels/slide3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slideLayout" Target="../slideLayouts/slideLayout2.xml"/><Relationship Id="rId7" Type="http://schemas.openxmlformats.org/officeDocument/2006/relationships/oleObject" Target="../embeddings/oleObject9.bin"/><Relationship Id="rId2" Type="http://schemas.openxmlformats.org/officeDocument/2006/relationships/tags" Target="../tags/tag34.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slideLayout" Target="../slideLayouts/slideLayout2.xml"/><Relationship Id="rId7" Type="http://schemas.openxmlformats.org/officeDocument/2006/relationships/oleObject" Target="../embeddings/oleObject11.bin"/><Relationship Id="rId2" Type="http://schemas.openxmlformats.org/officeDocument/2006/relationships/tags" Target="../tags/tag35.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10.bin"/><Relationship Id="rId4"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slideLayout" Target="../slideLayouts/slideLayout12.xml"/><Relationship Id="rId7" Type="http://schemas.openxmlformats.org/officeDocument/2006/relationships/oleObject" Target="../embeddings/oleObject13.bin"/><Relationship Id="rId2" Type="http://schemas.openxmlformats.org/officeDocument/2006/relationships/tags" Target="../tags/tag36.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12.bin"/><Relationship Id="rId4"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14.bin"/><Relationship Id="rId4"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42.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6.bin"/><Relationship Id="rId5" Type="http://schemas.openxmlformats.org/officeDocument/2006/relationships/image" Target="../media/image23.wmf"/><Relationship Id="rId4" Type="http://schemas.openxmlformats.org/officeDocument/2006/relationships/oleObject" Target="../embeddings/oleObject15.bin"/><Relationship Id="rId9" Type="http://schemas.openxmlformats.org/officeDocument/2006/relationships/image" Target="../media/image25.wmf"/></Relationships>
</file>

<file path=ppt/slides/_rels/slide44.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slideLayout" Target="../slideLayouts/slideLayout2.xml"/><Relationship Id="rId7" Type="http://schemas.openxmlformats.org/officeDocument/2006/relationships/oleObject" Target="../embeddings/oleObject19.bin"/><Relationship Id="rId2" Type="http://schemas.openxmlformats.org/officeDocument/2006/relationships/tags" Target="../tags/tag38.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18.bin"/><Relationship Id="rId10" Type="http://schemas.openxmlformats.org/officeDocument/2006/relationships/image" Target="../media/image28.wmf"/><Relationship Id="rId4" Type="http://schemas.openxmlformats.org/officeDocument/2006/relationships/notesSlide" Target="../notesSlides/notesSlide43.xml"/><Relationship Id="rId9" Type="http://schemas.openxmlformats.org/officeDocument/2006/relationships/oleObject" Target="../embeddings/oleObject20.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39.xml"/></Relationships>
</file>

<file path=ppt/slides/_rels/slide4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notesSlide" Target="../notesSlides/notesSlide46.xml"/><Relationship Id="rId7" Type="http://schemas.openxmlformats.org/officeDocument/2006/relationships/image" Target="../media/image43.png"/><Relationship Id="rId2" Type="http://schemas.openxmlformats.org/officeDocument/2006/relationships/slideLayout" Target="../slideLayouts/slideLayout13.xml"/><Relationship Id="rId1" Type="http://schemas.openxmlformats.org/officeDocument/2006/relationships/tags" Target="../tags/tag40.xml"/><Relationship Id="rId6" Type="http://schemas.openxmlformats.org/officeDocument/2006/relationships/image" Target="../media/image42.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41.xml"/><Relationship Id="rId6" Type="http://schemas.openxmlformats.org/officeDocument/2006/relationships/image" Target="../media/image4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6.xml"/><Relationship Id="rId1" Type="http://schemas.openxmlformats.org/officeDocument/2006/relationships/tags" Target="../tags/tag4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6.xml"/><Relationship Id="rId1" Type="http://schemas.openxmlformats.org/officeDocument/2006/relationships/tags" Target="../tags/tag4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6.xml"/><Relationship Id="rId1" Type="http://schemas.openxmlformats.org/officeDocument/2006/relationships/tags" Target="../tags/tag44.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52.xml"/><Relationship Id="rId7" Type="http://schemas.openxmlformats.org/officeDocument/2006/relationships/image" Target="../media/image30.wmf"/><Relationship Id="rId2" Type="http://schemas.openxmlformats.org/officeDocument/2006/relationships/slideLayout" Target="../slideLayouts/slideLayout26.xml"/><Relationship Id="rId1" Type="http://schemas.openxmlformats.org/officeDocument/2006/relationships/vmlDrawing" Target="../drawings/vmlDrawing9.vml"/><Relationship Id="rId6" Type="http://schemas.openxmlformats.org/officeDocument/2006/relationships/oleObject" Target="../embeddings/oleObject22.bin"/><Relationship Id="rId5" Type="http://schemas.openxmlformats.org/officeDocument/2006/relationships/image" Target="../media/image29.wmf"/><Relationship Id="rId4" Type="http://schemas.openxmlformats.org/officeDocument/2006/relationships/oleObject" Target="../embeddings/oleObject21.bin"/><Relationship Id="rId9" Type="http://schemas.openxmlformats.org/officeDocument/2006/relationships/image" Target="../media/image31.w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6.xml"/><Relationship Id="rId1" Type="http://schemas.openxmlformats.org/officeDocument/2006/relationships/tags" Target="../tags/tag45.xml"/><Relationship Id="rId6" Type="http://schemas.openxmlformats.org/officeDocument/2006/relationships/image" Target="../media/image600.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46.xml"/><Relationship Id="rId1" Type="http://schemas.openxmlformats.org/officeDocument/2006/relationships/vmlDrawing" Target="../drawings/vmlDrawing10.vml"/><Relationship Id="rId6" Type="http://schemas.openxmlformats.org/officeDocument/2006/relationships/image" Target="../media/image32.wmf"/><Relationship Id="rId5" Type="http://schemas.openxmlformats.org/officeDocument/2006/relationships/oleObject" Target="../embeddings/oleObject24.bin"/><Relationship Id="rId4"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47.xml"/><Relationship Id="rId1" Type="http://schemas.openxmlformats.org/officeDocument/2006/relationships/vmlDrawing" Target="../drawings/vmlDrawing11.vml"/><Relationship Id="rId6" Type="http://schemas.openxmlformats.org/officeDocument/2006/relationships/image" Target="../media/image32.wmf"/><Relationship Id="rId5" Type="http://schemas.openxmlformats.org/officeDocument/2006/relationships/oleObject" Target="../embeddings/oleObject25.bin"/><Relationship Id="rId4"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6.xml"/><Relationship Id="rId1" Type="http://schemas.openxmlformats.org/officeDocument/2006/relationships/tags" Target="../tags/tag4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6.xml"/><Relationship Id="rId1" Type="http://schemas.openxmlformats.org/officeDocument/2006/relationships/tags" Target="../tags/tag49.xml"/><Relationship Id="rId6" Type="http://schemas.openxmlformats.org/officeDocument/2006/relationships/image" Target="../media/image64.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4.xml"/><Relationship Id="rId1" Type="http://schemas.openxmlformats.org/officeDocument/2006/relationships/tags" Target="../tags/tag5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vmlDrawing" Target="../drawings/vmlDrawing12.vml"/><Relationship Id="rId6" Type="http://schemas.openxmlformats.org/officeDocument/2006/relationships/image" Target="../media/image33.emf"/><Relationship Id="rId5" Type="http://schemas.openxmlformats.org/officeDocument/2006/relationships/oleObject" Target="../embeddings/oleObject26.bin"/><Relationship Id="rId4" Type="http://schemas.openxmlformats.org/officeDocument/2006/relationships/notesSlide" Target="../notesSlides/notesSlide6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https://gss1.bdstatic.com/-vo3dSag_xI4khGkpoWK1HF6hhy/baike/s%3D220/sign=8a39fa29251f95caa2f595b4f9167fc5/7a899e510fb30f245f941354c895d143ad4b035e.jpg" TargetMode="External"/><Relationship Id="rId4" Type="http://schemas.openxmlformats.org/officeDocument/2006/relationships/image" Target="../media/image2.jpe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6.xml"/><Relationship Id="rId1" Type="http://schemas.openxmlformats.org/officeDocument/2006/relationships/vmlDrawing" Target="../drawings/vmlDrawing13.vml"/><Relationship Id="rId6" Type="http://schemas.openxmlformats.org/officeDocument/2006/relationships/image" Target="../media/image34.wmf"/><Relationship Id="rId5" Type="http://schemas.openxmlformats.org/officeDocument/2006/relationships/oleObject" Target="../embeddings/oleObject27.bin"/><Relationship Id="rId4" Type="http://schemas.openxmlformats.org/officeDocument/2006/relationships/notesSlide" Target="../notesSlides/notesSlide66.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4.xml"/><Relationship Id="rId1" Type="http://schemas.openxmlformats.org/officeDocument/2006/relationships/tags" Target="../tags/tag57.xml"/></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68.xml"/><Relationship Id="rId7" Type="http://schemas.openxmlformats.org/officeDocument/2006/relationships/image" Target="../media/image36.wmf"/><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oleObject" Target="../embeddings/oleObject29.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7.wmf"/></Relationships>
</file>

<file path=ppt/slides/_rels/slide73.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slideLayout" Target="../slideLayouts/slideLayout13.xml"/><Relationship Id="rId7" Type="http://schemas.openxmlformats.org/officeDocument/2006/relationships/oleObject" Target="../embeddings/oleObject33.bin"/><Relationship Id="rId2" Type="http://schemas.openxmlformats.org/officeDocument/2006/relationships/tags" Target="../tags/tag58.xml"/><Relationship Id="rId1" Type="http://schemas.openxmlformats.org/officeDocument/2006/relationships/vmlDrawing" Target="../drawings/vmlDrawing15.vml"/><Relationship Id="rId6" Type="http://schemas.openxmlformats.org/officeDocument/2006/relationships/image" Target="../media/image39.wmf"/><Relationship Id="rId5" Type="http://schemas.openxmlformats.org/officeDocument/2006/relationships/oleObject" Target="../embeddings/oleObject32.bin"/><Relationship Id="rId10" Type="http://schemas.openxmlformats.org/officeDocument/2006/relationships/image" Target="../media/image41.wmf"/><Relationship Id="rId4" Type="http://schemas.openxmlformats.org/officeDocument/2006/relationships/notesSlide" Target="../notesSlides/notesSlide69.xml"/><Relationship Id="rId9" Type="http://schemas.openxmlformats.org/officeDocument/2006/relationships/oleObject" Target="../embeddings/oleObject34.bin"/></Relationships>
</file>

<file path=ppt/slides/_rels/slide74.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slideLayout" Target="../slideLayouts/slideLayout2.xml"/><Relationship Id="rId7" Type="http://schemas.openxmlformats.org/officeDocument/2006/relationships/oleObject" Target="../embeddings/oleObject36.bin"/><Relationship Id="rId2" Type="http://schemas.openxmlformats.org/officeDocument/2006/relationships/tags" Target="../tags/tag59.xml"/><Relationship Id="rId1" Type="http://schemas.openxmlformats.org/officeDocument/2006/relationships/vmlDrawing" Target="../drawings/vmlDrawing16.vml"/><Relationship Id="rId6" Type="http://schemas.openxmlformats.org/officeDocument/2006/relationships/image" Target="../media/image42.wmf"/><Relationship Id="rId5" Type="http://schemas.openxmlformats.org/officeDocument/2006/relationships/oleObject" Target="../embeddings/oleObject35.bin"/><Relationship Id="rId4" Type="http://schemas.openxmlformats.org/officeDocument/2006/relationships/notesSlide" Target="../notesSlides/notesSlide70.xml"/></Relationships>
</file>

<file path=ppt/slides/_rels/slide75.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1.bin"/><Relationship Id="rId3" Type="http://schemas.openxmlformats.org/officeDocument/2006/relationships/slideLayout" Target="../slideLayouts/slideLayout2.xml"/><Relationship Id="rId7" Type="http://schemas.openxmlformats.org/officeDocument/2006/relationships/oleObject" Target="../embeddings/oleObject38.bin"/><Relationship Id="rId12" Type="http://schemas.openxmlformats.org/officeDocument/2006/relationships/image" Target="../media/image47.wmf"/><Relationship Id="rId2" Type="http://schemas.openxmlformats.org/officeDocument/2006/relationships/tags" Target="../tags/tag60.xml"/><Relationship Id="rId1" Type="http://schemas.openxmlformats.org/officeDocument/2006/relationships/vmlDrawing" Target="../drawings/vmlDrawing17.vml"/><Relationship Id="rId6" Type="http://schemas.openxmlformats.org/officeDocument/2006/relationships/image" Target="../media/image44.e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46.wmf"/><Relationship Id="rId4" Type="http://schemas.openxmlformats.org/officeDocument/2006/relationships/notesSlide" Target="../notesSlides/notesSlide71.xml"/><Relationship Id="rId9" Type="http://schemas.openxmlformats.org/officeDocument/2006/relationships/oleObject" Target="../embeddings/oleObject39.bin"/><Relationship Id="rId14" Type="http://schemas.openxmlformats.org/officeDocument/2006/relationships/image" Target="../media/image48.emf"/></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vmlDrawing" Target="../drawings/vmlDrawing18.vml"/><Relationship Id="rId6" Type="http://schemas.openxmlformats.org/officeDocument/2006/relationships/image" Target="../media/image49.emf"/><Relationship Id="rId5" Type="http://schemas.openxmlformats.org/officeDocument/2006/relationships/oleObject" Target="../embeddings/oleObject42.bin"/><Relationship Id="rId4" Type="http://schemas.openxmlformats.org/officeDocument/2006/relationships/notesSlide" Target="../notesSlides/notesSlide72.xml"/></Relationships>
</file>

<file path=ppt/slides/_rels/slide77.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slideLayout" Target="../slideLayouts/slideLayout2.xml"/><Relationship Id="rId7" Type="http://schemas.openxmlformats.org/officeDocument/2006/relationships/oleObject" Target="../embeddings/oleObject44.bin"/><Relationship Id="rId12" Type="http://schemas.openxmlformats.org/officeDocument/2006/relationships/image" Target="../media/image53.wmf"/><Relationship Id="rId2" Type="http://schemas.openxmlformats.org/officeDocument/2006/relationships/tags" Target="../tags/tag62.xml"/><Relationship Id="rId1" Type="http://schemas.openxmlformats.org/officeDocument/2006/relationships/vmlDrawing" Target="../drawings/vmlDrawing19.vml"/><Relationship Id="rId6" Type="http://schemas.openxmlformats.org/officeDocument/2006/relationships/image" Target="../media/image50.w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52.wmf"/><Relationship Id="rId4" Type="http://schemas.openxmlformats.org/officeDocument/2006/relationships/notesSlide" Target="../notesSlides/notesSlide73.xml"/><Relationship Id="rId9" Type="http://schemas.openxmlformats.org/officeDocument/2006/relationships/oleObject" Target="../embeddings/oleObject45.bin"/></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vmlDrawing" Target="../drawings/vmlDrawing20.vml"/><Relationship Id="rId6" Type="http://schemas.openxmlformats.org/officeDocument/2006/relationships/image" Target="../media/image54.emf"/><Relationship Id="rId5" Type="http://schemas.openxmlformats.org/officeDocument/2006/relationships/oleObject" Target="../embeddings/oleObject47.bin"/><Relationship Id="rId4" Type="http://schemas.openxmlformats.org/officeDocument/2006/relationships/notesSlide" Target="../notesSlides/notesSlide74.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vmlDrawing" Target="../drawings/vmlDrawing21.vml"/><Relationship Id="rId6" Type="http://schemas.openxmlformats.org/officeDocument/2006/relationships/image" Target="../media/image55.emf"/><Relationship Id="rId5" Type="http://schemas.openxmlformats.org/officeDocument/2006/relationships/oleObject" Target="../embeddings/oleObject48.bin"/><Relationship Id="rId4"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7" Type="http://schemas.openxmlformats.org/officeDocument/2006/relationships/image" Target="../media/image510.png"/><Relationship Id="rId2" Type="http://schemas.openxmlformats.org/officeDocument/2006/relationships/slideLayout" Target="../slideLayouts/slideLayout2.xml"/><Relationship Id="rId1" Type="http://schemas.openxmlformats.org/officeDocument/2006/relationships/tags" Target="../tags/tag65.xml"/><Relationship Id="rId6" Type="http://schemas.openxmlformats.org/officeDocument/2006/relationships/image" Target="../media/image500.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66.xml"/><Relationship Id="rId6" Type="http://schemas.openxmlformats.org/officeDocument/2006/relationships/image" Target="../media/image111.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2.xml"/><Relationship Id="rId1" Type="http://schemas.openxmlformats.org/officeDocument/2006/relationships/tags" Target="../tags/tag67.xml"/><Relationship Id="rId6" Type="http://schemas.openxmlformats.org/officeDocument/2006/relationships/image" Target="../media/image113.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68.xml"/><Relationship Id="rId6" Type="http://schemas.openxmlformats.org/officeDocument/2006/relationships/image" Target="../media/image115.png"/></Relationships>
</file>

<file path=ppt/slides/_rels/slide85.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slideLayout" Target="../slideLayouts/slideLayout13.xml"/><Relationship Id="rId7" Type="http://schemas.openxmlformats.org/officeDocument/2006/relationships/oleObject" Target="../embeddings/oleObject50.bin"/><Relationship Id="rId2" Type="http://schemas.openxmlformats.org/officeDocument/2006/relationships/tags" Target="../tags/tag69.xml"/><Relationship Id="rId1" Type="http://schemas.openxmlformats.org/officeDocument/2006/relationships/vmlDrawing" Target="../drawings/vmlDrawing22.vml"/><Relationship Id="rId6" Type="http://schemas.openxmlformats.org/officeDocument/2006/relationships/image" Target="../media/image56.wmf"/><Relationship Id="rId5" Type="http://schemas.openxmlformats.org/officeDocument/2006/relationships/oleObject" Target="../embeddings/oleObject49.bin"/><Relationship Id="rId10" Type="http://schemas.openxmlformats.org/officeDocument/2006/relationships/image" Target="../media/image58.wmf"/><Relationship Id="rId4" Type="http://schemas.openxmlformats.org/officeDocument/2006/relationships/notesSlide" Target="../notesSlides/notesSlide81.xml"/><Relationship Id="rId9" Type="http://schemas.openxmlformats.org/officeDocument/2006/relationships/oleObject" Target="../embeddings/oleObject51.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70.xml"/><Relationship Id="rId6" Type="http://schemas.openxmlformats.org/officeDocument/2006/relationships/image" Target="../media/image630.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71.xml"/><Relationship Id="rId6" Type="http://schemas.openxmlformats.org/officeDocument/2006/relationships/image" Target="../media/image122.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72.xml"/><Relationship Id="rId6" Type="http://schemas.openxmlformats.org/officeDocument/2006/relationships/image" Target="../media/image124.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12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5.jpeg"/><Relationship Id="rId4" Type="http://schemas.openxmlformats.org/officeDocument/2006/relationships/image" Target="../media/image4.jpe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2.xml"/><Relationship Id="rId1" Type="http://schemas.openxmlformats.org/officeDocument/2006/relationships/tags" Target="../tags/tag73.xml"/></Relationships>
</file>

<file path=ppt/slides/_rels/slide92.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slideLayout" Target="../slideLayouts/slideLayout2.xml"/><Relationship Id="rId7" Type="http://schemas.openxmlformats.org/officeDocument/2006/relationships/oleObject" Target="../embeddings/oleObject53.bin"/><Relationship Id="rId12" Type="http://schemas.openxmlformats.org/officeDocument/2006/relationships/image" Target="../media/image62.wmf"/><Relationship Id="rId2" Type="http://schemas.openxmlformats.org/officeDocument/2006/relationships/tags" Target="../tags/tag74.xml"/><Relationship Id="rId1" Type="http://schemas.openxmlformats.org/officeDocument/2006/relationships/vmlDrawing" Target="../drawings/vmlDrawing23.vml"/><Relationship Id="rId6" Type="http://schemas.openxmlformats.org/officeDocument/2006/relationships/image" Target="../media/image59.w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61.wmf"/><Relationship Id="rId4" Type="http://schemas.openxmlformats.org/officeDocument/2006/relationships/notesSlide" Target="../notesSlides/notesSlide88.xml"/><Relationship Id="rId9" Type="http://schemas.openxmlformats.org/officeDocument/2006/relationships/oleObject" Target="../embeddings/oleObject54.bin"/></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 Id="rId5" Type="http://schemas.openxmlformats.org/officeDocument/2006/relationships/image" Target="../media/image710.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2.xml"/><Relationship Id="rId1" Type="http://schemas.openxmlformats.org/officeDocument/2006/relationships/tags" Target="../tags/tag75.xml"/><Relationship Id="rId6" Type="http://schemas.openxmlformats.org/officeDocument/2006/relationships/image" Target="../media/image136.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76.xml"/><Relationship Id="rId6" Type="http://schemas.openxmlformats.org/officeDocument/2006/relationships/image" Target="../media/image730.png"/></Relationships>
</file>

<file path=ppt/slides/_rels/slide97.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slideLayout" Target="../slideLayouts/slideLayout2.xml"/><Relationship Id="rId7" Type="http://schemas.openxmlformats.org/officeDocument/2006/relationships/oleObject" Target="../embeddings/oleObject57.bin"/><Relationship Id="rId12" Type="http://schemas.openxmlformats.org/officeDocument/2006/relationships/image" Target="../media/image66.wmf"/><Relationship Id="rId2" Type="http://schemas.openxmlformats.org/officeDocument/2006/relationships/tags" Target="../tags/tag77.xml"/><Relationship Id="rId1" Type="http://schemas.openxmlformats.org/officeDocument/2006/relationships/vmlDrawing" Target="../drawings/vmlDrawing24.vml"/><Relationship Id="rId6" Type="http://schemas.openxmlformats.org/officeDocument/2006/relationships/image" Target="../media/image63.w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65.wmf"/><Relationship Id="rId4" Type="http://schemas.openxmlformats.org/officeDocument/2006/relationships/notesSlide" Target="../notesSlides/notesSlide93.xml"/><Relationship Id="rId9" Type="http://schemas.openxmlformats.org/officeDocument/2006/relationships/oleObject" Target="../embeddings/oleObject58.bin"/></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 Id="rId5" Type="http://schemas.openxmlformats.org/officeDocument/2006/relationships/image" Target="../media/image780.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tags" Target="../tags/tag78.xml"/><Relationship Id="rId6" Type="http://schemas.openxmlformats.org/officeDocument/2006/relationships/image" Target="../media/image1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56" y="-76200"/>
            <a:ext cx="12198350" cy="6859588"/>
          </a:xfrm>
          <a:prstGeom prst="rect">
            <a:avLst/>
          </a:prstGeom>
        </p:spPr>
      </p:pic>
      <p:sp>
        <p:nvSpPr>
          <p:cNvPr id="17" name="TextBox 16"/>
          <p:cNvSpPr txBox="1"/>
          <p:nvPr/>
        </p:nvSpPr>
        <p:spPr>
          <a:xfrm>
            <a:off x="3901096" y="2310557"/>
            <a:ext cx="4560279" cy="492485"/>
          </a:xfrm>
          <a:prstGeom prst="rect">
            <a:avLst/>
          </a:prstGeom>
          <a:noFill/>
        </p:spPr>
        <p:txBody>
          <a:bodyPr wrap="square" lIns="121963" tIns="60981" rIns="121963" bIns="60981" rtlCol="0">
            <a:spAutoFit/>
          </a:bodyPr>
          <a:lstStyle/>
          <a:p>
            <a:r>
              <a:rPr lang="en-US" altLang="zh-CN" dirty="0">
                <a:solidFill>
                  <a:schemeClr val="bg1"/>
                </a:solidFill>
                <a:latin typeface="+mn-ea"/>
              </a:rPr>
              <a:t>《</a:t>
            </a:r>
            <a:r>
              <a:rPr lang="zh-CN" altLang="en-US" dirty="0">
                <a:solidFill>
                  <a:schemeClr val="bg1"/>
                </a:solidFill>
                <a:latin typeface="+mn-ea"/>
              </a:rPr>
              <a:t>离散数学</a:t>
            </a:r>
            <a:r>
              <a:rPr lang="en-US" altLang="zh-CN" dirty="0">
                <a:solidFill>
                  <a:schemeClr val="bg1"/>
                </a:solidFill>
                <a:latin typeface="+mn-ea"/>
              </a:rPr>
              <a:t>》</a:t>
            </a:r>
            <a:endParaRPr lang="zh-CN" altLang="en-US" dirty="0">
              <a:solidFill>
                <a:schemeClr val="bg1"/>
              </a:solidFill>
              <a:latin typeface="+mn-ea"/>
            </a:endParaRPr>
          </a:p>
        </p:txBody>
      </p:sp>
      <p:sp>
        <p:nvSpPr>
          <p:cNvPr id="18" name="TextBox 17"/>
          <p:cNvSpPr txBox="1"/>
          <p:nvPr/>
        </p:nvSpPr>
        <p:spPr>
          <a:xfrm>
            <a:off x="4117975" y="1116654"/>
            <a:ext cx="2076056" cy="861817"/>
          </a:xfrm>
          <a:prstGeom prst="rect">
            <a:avLst/>
          </a:prstGeom>
          <a:solidFill>
            <a:srgbClr val="28A7E1"/>
          </a:solidFill>
        </p:spPr>
        <p:txBody>
          <a:bodyPr wrap="square" lIns="121963" tIns="60981" rIns="121963" bIns="60981" rtlCol="0">
            <a:spAutoFit/>
          </a:bodyPr>
          <a:lstStyle/>
          <a:p>
            <a:pPr algn="ctr"/>
            <a:r>
              <a:rPr lang="zh-CN" altLang="en-US" sz="4800" dirty="0">
                <a:solidFill>
                  <a:schemeClr val="bg1"/>
                </a:solidFill>
                <a:latin typeface="+mn-ea"/>
              </a:rPr>
              <a:t>第</a:t>
            </a:r>
            <a:r>
              <a:rPr lang="en-US" altLang="zh-CN" sz="4800">
                <a:solidFill>
                  <a:schemeClr val="bg1"/>
                </a:solidFill>
                <a:latin typeface="+mn-ea"/>
              </a:rPr>
              <a:t>4</a:t>
            </a:r>
            <a:r>
              <a:rPr lang="zh-CN" altLang="en-US" sz="4800">
                <a:solidFill>
                  <a:schemeClr val="bg1"/>
                </a:solidFill>
                <a:latin typeface="+mn-ea"/>
              </a:rPr>
              <a:t>章 </a:t>
            </a:r>
            <a:endParaRPr lang="zh-CN" altLang="en-US" sz="4800" dirty="0">
              <a:solidFill>
                <a:schemeClr val="bg1"/>
              </a:solidFill>
              <a:latin typeface="+mn-ea"/>
            </a:endParaRPr>
          </a:p>
        </p:txBody>
      </p:sp>
      <p:sp>
        <p:nvSpPr>
          <p:cNvPr id="19" name="TextBox 18"/>
          <p:cNvSpPr txBox="1"/>
          <p:nvPr/>
        </p:nvSpPr>
        <p:spPr>
          <a:xfrm>
            <a:off x="6254537" y="1368889"/>
            <a:ext cx="1946669" cy="615596"/>
          </a:xfrm>
          <a:prstGeom prst="rect">
            <a:avLst/>
          </a:prstGeom>
          <a:noFill/>
        </p:spPr>
        <p:txBody>
          <a:bodyPr wrap="square" lIns="121963" tIns="60981" rIns="121963" bIns="60981" rtlCol="0">
            <a:spAutoFit/>
          </a:bodyPr>
          <a:lstStyle/>
          <a:p>
            <a:r>
              <a:rPr lang="zh-CN" altLang="en-US" sz="3200" dirty="0">
                <a:solidFill>
                  <a:schemeClr val="bg1"/>
                </a:solidFill>
                <a:latin typeface="+mn-ea"/>
              </a:rPr>
              <a:t>二元关系</a:t>
            </a:r>
          </a:p>
        </p:txBody>
      </p:sp>
      <p:sp>
        <p:nvSpPr>
          <p:cNvPr id="20" name="TextBox 19"/>
          <p:cNvSpPr txBox="1"/>
          <p:nvPr/>
        </p:nvSpPr>
        <p:spPr>
          <a:xfrm>
            <a:off x="4521135" y="3519164"/>
            <a:ext cx="3548170" cy="492557"/>
          </a:xfrm>
          <a:prstGeom prst="rect">
            <a:avLst/>
          </a:prstGeom>
          <a:noFill/>
        </p:spPr>
        <p:txBody>
          <a:bodyPr wrap="square" lIns="121963" tIns="60981" rIns="121963" bIns="60981" rtlCol="0">
            <a:spAutoFit/>
          </a:bodyPr>
          <a:lstStyle/>
          <a:p>
            <a:r>
              <a:rPr lang="zh-CN" altLang="en-US" dirty="0">
                <a:solidFill>
                  <a:srgbClr val="00B0F0"/>
                </a:solidFill>
                <a:latin typeface="+mn-ea"/>
              </a:rPr>
              <a:t>人民邮电出版社</a:t>
            </a:r>
          </a:p>
        </p:txBody>
      </p:sp>
      <p:sp>
        <p:nvSpPr>
          <p:cNvPr id="22" name="矩形 21"/>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26" name="矩形 25"/>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0" name="TextBox 9"/>
          <p:cNvSpPr txBox="1"/>
          <p:nvPr/>
        </p:nvSpPr>
        <p:spPr>
          <a:xfrm>
            <a:off x="5794375" y="2861109"/>
            <a:ext cx="3200400" cy="492485"/>
          </a:xfrm>
          <a:prstGeom prst="rect">
            <a:avLst/>
          </a:prstGeom>
          <a:noFill/>
        </p:spPr>
        <p:txBody>
          <a:bodyPr wrap="square" lIns="121963" tIns="60981" rIns="121963" bIns="60981" rtlCol="0">
            <a:spAutoFit/>
          </a:bodyPr>
          <a:lstStyle/>
          <a:p>
            <a:r>
              <a:rPr lang="en-US" altLang="zh-CN">
                <a:solidFill>
                  <a:schemeClr val="bg1"/>
                </a:solidFill>
                <a:latin typeface="+mn-ea"/>
              </a:rPr>
              <a:t> </a:t>
            </a:r>
            <a:r>
              <a:rPr lang="en-US" altLang="zh-CN" sz="1800">
                <a:solidFill>
                  <a:schemeClr val="bg1">
                    <a:lumMod val="85000"/>
                  </a:schemeClr>
                </a:solidFill>
                <a:latin typeface="+mn-ea"/>
              </a:rPr>
              <a:t>Discrete Mathematics</a:t>
            </a:r>
            <a:endParaRPr lang="zh-CN" altLang="en-US" sz="1800" dirty="0">
              <a:solidFill>
                <a:schemeClr val="bg1">
                  <a:lumMod val="85000"/>
                </a:schemeClr>
              </a:solidFill>
              <a:latin typeface="+mn-ea"/>
            </a:endParaRPr>
          </a:p>
        </p:txBody>
      </p:sp>
      <p:sp>
        <p:nvSpPr>
          <p:cNvPr id="11" name="TextBox 10"/>
          <p:cNvSpPr txBox="1"/>
          <p:nvPr/>
        </p:nvSpPr>
        <p:spPr>
          <a:xfrm>
            <a:off x="2060575" y="2884848"/>
            <a:ext cx="3885061" cy="461707"/>
          </a:xfrm>
          <a:prstGeom prst="rect">
            <a:avLst/>
          </a:prstGeom>
          <a:noFill/>
        </p:spPr>
        <p:txBody>
          <a:bodyPr wrap="square" lIns="121963" tIns="60981" rIns="121963" bIns="60981" rtlCol="0">
            <a:spAutoFit/>
          </a:bodyPr>
          <a:lstStyle/>
          <a:p>
            <a:r>
              <a:rPr lang="zh-CN" altLang="en-US" sz="2200" dirty="0">
                <a:solidFill>
                  <a:schemeClr val="bg1">
                    <a:lumMod val="85000"/>
                  </a:schemeClr>
                </a:solidFill>
                <a:latin typeface="+mn-ea"/>
              </a:rPr>
              <a:t>王</a:t>
            </a:r>
            <a:r>
              <a:rPr lang="zh-CN" altLang="en-US" sz="2200">
                <a:solidFill>
                  <a:schemeClr val="bg1">
                    <a:lumMod val="85000"/>
                  </a:schemeClr>
                </a:solidFill>
                <a:latin typeface="+mn-ea"/>
              </a:rPr>
              <a:t>庆先 顾小丰 王丽杰  编著</a:t>
            </a:r>
            <a:endParaRPr lang="zh-CN" altLang="en-US" sz="2200" dirty="0">
              <a:solidFill>
                <a:schemeClr val="bg1">
                  <a:lumMod val="85000"/>
                </a:schemeClr>
              </a:solidFill>
              <a:latin typeface="+mn-ea"/>
            </a:endParaRPr>
          </a:p>
        </p:txBody>
      </p:sp>
      <p:sp>
        <p:nvSpPr>
          <p:cNvPr id="2" name="矩形 1"/>
          <p:cNvSpPr/>
          <p:nvPr/>
        </p:nvSpPr>
        <p:spPr>
          <a:xfrm>
            <a:off x="5748656" y="2975515"/>
            <a:ext cx="45719" cy="3217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BE336F-2DC9-4301-8CDC-00B672A8FBCE}"/>
              </a:ext>
            </a:extLst>
          </p:cNvPr>
          <p:cNvSpPr/>
          <p:nvPr/>
        </p:nvSpPr>
        <p:spPr>
          <a:xfrm>
            <a:off x="5546070" y="1802822"/>
            <a:ext cx="6480175" cy="1689052"/>
          </a:xfrm>
          <a:prstGeom prst="rect">
            <a:avLst/>
          </a:prstGeom>
        </p:spPr>
        <p:txBody>
          <a:bodyPr wrap="square">
            <a:spAutoFit/>
          </a:bodyPr>
          <a:lstStyle/>
          <a:p>
            <a:pPr marL="342900" indent="-342900">
              <a:lnSpc>
                <a:spcPct val="150000"/>
              </a:lnSpc>
              <a:buFont typeface="Wingdings" panose="05000000000000000000" pitchFamily="2" charset="2"/>
              <a:buChar char="u"/>
            </a:pPr>
            <a:r>
              <a:rPr lang="en-US" altLang="zh-CN" b="1" dirty="0">
                <a:solidFill>
                  <a:srgbClr val="000000"/>
                </a:solidFill>
                <a:latin typeface="+mn-ea"/>
              </a:rPr>
              <a:t>1963</a:t>
            </a:r>
            <a:r>
              <a:rPr lang="zh-CN" altLang="zh-CN" b="1" dirty="0">
                <a:solidFill>
                  <a:srgbClr val="000000"/>
                </a:solidFill>
                <a:latin typeface="+mn-ea"/>
              </a:rPr>
              <a:t>年获得计算机与通信专业硕土学位</a:t>
            </a:r>
            <a:endParaRPr lang="en-US" altLang="zh-CN" b="1" dirty="0">
              <a:solidFill>
                <a:srgbClr val="000000"/>
              </a:solidFill>
              <a:latin typeface="+mn-ea"/>
            </a:endParaRPr>
          </a:p>
          <a:p>
            <a:pPr marL="342900" indent="-342900">
              <a:lnSpc>
                <a:spcPct val="150000"/>
              </a:lnSpc>
              <a:buFont typeface="Wingdings" panose="05000000000000000000" pitchFamily="2" charset="2"/>
              <a:buChar char="u"/>
            </a:pPr>
            <a:r>
              <a:rPr lang="en-US" altLang="zh-CN" b="1" dirty="0">
                <a:solidFill>
                  <a:srgbClr val="000000"/>
                </a:solidFill>
                <a:latin typeface="+mn-ea"/>
              </a:rPr>
              <a:t>1965</a:t>
            </a:r>
            <a:r>
              <a:rPr lang="zh-CN" altLang="zh-CN" b="1" dirty="0">
                <a:solidFill>
                  <a:srgbClr val="000000"/>
                </a:solidFill>
                <a:latin typeface="+mn-ea"/>
              </a:rPr>
              <a:t>年获得计算机与通信专业博土学位</a:t>
            </a:r>
            <a:endParaRPr lang="en-US" altLang="zh-CN" b="1" dirty="0">
              <a:solidFill>
                <a:srgbClr val="000000"/>
              </a:solidFill>
              <a:latin typeface="+mn-ea"/>
            </a:endParaRPr>
          </a:p>
          <a:p>
            <a:pPr marL="342900" indent="-342900">
              <a:lnSpc>
                <a:spcPct val="150000"/>
              </a:lnSpc>
              <a:buFont typeface="Wingdings" panose="05000000000000000000" pitchFamily="2" charset="2"/>
              <a:buChar char="u"/>
            </a:pPr>
            <a:r>
              <a:rPr lang="en-US" altLang="zh-CN" b="1" dirty="0">
                <a:solidFill>
                  <a:srgbClr val="000000"/>
                </a:solidFill>
                <a:latin typeface="+mn-ea"/>
              </a:rPr>
              <a:t>1970</a:t>
            </a:r>
            <a:r>
              <a:rPr lang="zh-CN" altLang="zh-CN" b="1" dirty="0">
                <a:solidFill>
                  <a:srgbClr val="000000"/>
                </a:solidFill>
                <a:latin typeface="+mn-ea"/>
              </a:rPr>
              <a:t>年，科德首次提出了数据库的关系模型</a:t>
            </a:r>
            <a:endParaRPr lang="zh-CN" altLang="en-US" b="1" dirty="0">
              <a:solidFill>
                <a:srgbClr val="000000"/>
              </a:solidFill>
              <a:latin typeface="+mn-ea"/>
            </a:endParaRPr>
          </a:p>
        </p:txBody>
      </p:sp>
      <p:grpSp>
        <p:nvGrpSpPr>
          <p:cNvPr id="11" name="组合 10">
            <a:extLst>
              <a:ext uri="{FF2B5EF4-FFF2-40B4-BE49-F238E27FC236}">
                <a16:creationId xmlns:a16="http://schemas.microsoft.com/office/drawing/2014/main" id="{7006031D-D1DA-4720-AE84-F54CE13344E1}"/>
              </a:ext>
            </a:extLst>
          </p:cNvPr>
          <p:cNvGrpSpPr/>
          <p:nvPr/>
        </p:nvGrpSpPr>
        <p:grpSpPr>
          <a:xfrm>
            <a:off x="772942" y="362834"/>
            <a:ext cx="5305686" cy="399960"/>
            <a:chOff x="772942" y="362834"/>
            <a:chExt cx="5305686" cy="399960"/>
          </a:xfrm>
        </p:grpSpPr>
        <p:sp>
          <p:nvSpPr>
            <p:cNvPr id="12" name="Rectangle 2">
              <a:extLst>
                <a:ext uri="{FF2B5EF4-FFF2-40B4-BE49-F238E27FC236}">
                  <a16:creationId xmlns:a16="http://schemas.microsoft.com/office/drawing/2014/main" id="{D68D419E-7300-40E7-821C-1ECB072E0A76}"/>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b="1" dirty="0">
                  <a:latin typeface="+mn-ea"/>
                  <a:ea typeface="+mn-ea"/>
                </a:rPr>
                <a:t>   </a:t>
              </a:r>
              <a:r>
                <a:rPr lang="zh-CN" altLang="en-US" b="1" dirty="0">
                  <a:latin typeface="+mn-ea"/>
                  <a:ea typeface="+mn-ea"/>
                </a:rPr>
                <a:t>历史人物</a:t>
              </a:r>
              <a:r>
                <a:rPr lang="en-US" altLang="zh-CN" b="1" dirty="0">
                  <a:latin typeface="+mn-ea"/>
                  <a:ea typeface="+mn-ea"/>
                </a:rPr>
                <a:t>-</a:t>
              </a:r>
              <a:r>
                <a:rPr lang="zh-CN" altLang="en-US" b="1" dirty="0">
                  <a:latin typeface="+mn-ea"/>
                  <a:ea typeface="+mn-ea"/>
                </a:rPr>
                <a:t>科德</a:t>
              </a:r>
            </a:p>
          </p:txBody>
        </p:sp>
        <p:sp>
          <p:nvSpPr>
            <p:cNvPr id="13" name="等腰三角形 12">
              <a:extLst>
                <a:ext uri="{FF2B5EF4-FFF2-40B4-BE49-F238E27FC236}">
                  <a16:creationId xmlns:a16="http://schemas.microsoft.com/office/drawing/2014/main" id="{846F8882-B235-4AEA-B410-5D03A987C5AA}"/>
                </a:ext>
              </a:extLst>
            </p:cNvPr>
            <p:cNvSpPr/>
            <p:nvPr/>
          </p:nvSpPr>
          <p:spPr>
            <a:xfrm>
              <a:off x="772942" y="389028"/>
              <a:ext cx="304800" cy="267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endParaRPr>
            </a:p>
          </p:txBody>
        </p:sp>
      </p:grpSp>
      <p:sp>
        <p:nvSpPr>
          <p:cNvPr id="8" name="矩形 7">
            <a:extLst>
              <a:ext uri="{FF2B5EF4-FFF2-40B4-BE49-F238E27FC236}">
                <a16:creationId xmlns:a16="http://schemas.microsoft.com/office/drawing/2014/main" id="{F22058FC-27DA-485F-BB20-92990BE28715}"/>
              </a:ext>
            </a:extLst>
          </p:cNvPr>
          <p:cNvSpPr/>
          <p:nvPr/>
        </p:nvSpPr>
        <p:spPr>
          <a:xfrm>
            <a:off x="5870575" y="3692187"/>
            <a:ext cx="4343400" cy="2797048"/>
          </a:xfrm>
          <a:prstGeom prst="rect">
            <a:avLst/>
          </a:prstGeom>
        </p:spPr>
        <p:txBody>
          <a:bodyPr wrap="square">
            <a:spAutoFit/>
          </a:bodyPr>
          <a:lstStyle/>
          <a:p>
            <a:pPr>
              <a:lnSpc>
                <a:spcPct val="150000"/>
              </a:lnSpc>
            </a:pPr>
            <a:endParaRPr lang="en-US" altLang="zh-CN" b="1" dirty="0">
              <a:solidFill>
                <a:srgbClr val="0000CC"/>
              </a:solidFill>
              <a:latin typeface="+mn-ea"/>
              <a:cs typeface="Times New Roman" panose="02020603050405020304" pitchFamily="18" charset="0"/>
            </a:endParaRPr>
          </a:p>
          <a:p>
            <a:pPr>
              <a:lnSpc>
                <a:spcPct val="150000"/>
              </a:lnSpc>
            </a:pPr>
            <a:r>
              <a:rPr lang="zh-CN" altLang="en-US" b="1" dirty="0">
                <a:solidFill>
                  <a:srgbClr val="0000CC"/>
                </a:solidFill>
                <a:latin typeface="+mn-ea"/>
                <a:cs typeface="Times New Roman" panose="02020603050405020304" pitchFamily="18" charset="0"/>
              </a:rPr>
              <a:t>主要贡献</a:t>
            </a:r>
            <a:endParaRPr lang="en-US" altLang="zh-CN" b="1" dirty="0">
              <a:solidFill>
                <a:srgbClr val="0000CC"/>
              </a:solidFill>
              <a:latin typeface="+mn-ea"/>
              <a:cs typeface="Times New Roman" panose="02020603050405020304" pitchFamily="18" charset="0"/>
            </a:endParaRPr>
          </a:p>
          <a:p>
            <a:pPr marL="342900" indent="-342900">
              <a:lnSpc>
                <a:spcPct val="150000"/>
              </a:lnSpc>
              <a:buFont typeface="Wingdings" panose="05000000000000000000" pitchFamily="2" charset="2"/>
              <a:buChar char="u"/>
            </a:pPr>
            <a:r>
              <a:rPr lang="en-US" altLang="zh-CN" b="1" dirty="0">
                <a:latin typeface="+mn-ea"/>
                <a:cs typeface="Times New Roman" panose="02020603050405020304" pitchFamily="18" charset="0"/>
              </a:rPr>
              <a:t>1</a:t>
            </a:r>
            <a:r>
              <a:rPr lang="zh-CN" altLang="en-US" b="1" dirty="0">
                <a:latin typeface="+mn-ea"/>
                <a:cs typeface="Times New Roman" panose="02020603050405020304" pitchFamily="18" charset="0"/>
              </a:rPr>
              <a:t>、科德十二定律</a:t>
            </a:r>
          </a:p>
          <a:p>
            <a:pPr marL="342900" indent="-342900">
              <a:lnSpc>
                <a:spcPct val="150000"/>
              </a:lnSpc>
              <a:buFont typeface="Wingdings" panose="05000000000000000000" pitchFamily="2" charset="2"/>
              <a:buChar char="u"/>
            </a:pPr>
            <a:r>
              <a:rPr lang="en-US" altLang="zh-CN" b="1" dirty="0">
                <a:latin typeface="+mn-ea"/>
                <a:cs typeface="Times New Roman" panose="02020603050405020304" pitchFamily="18" charset="0"/>
              </a:rPr>
              <a:t>2</a:t>
            </a:r>
            <a:r>
              <a:rPr lang="zh-CN" altLang="en-US" b="1" dirty="0">
                <a:latin typeface="+mn-ea"/>
                <a:cs typeface="Times New Roman" panose="02020603050405020304" pitchFamily="18" charset="0"/>
              </a:rPr>
              <a:t>、科德 </a:t>
            </a:r>
            <a:r>
              <a:rPr lang="en-US" altLang="zh-CN" b="1" dirty="0">
                <a:latin typeface="+mn-ea"/>
                <a:cs typeface="Times New Roman" panose="02020603050405020304" pitchFamily="18" charset="0"/>
              </a:rPr>
              <a:t>cellular </a:t>
            </a:r>
            <a:r>
              <a:rPr lang="zh-CN" altLang="en-US" b="1" dirty="0">
                <a:latin typeface="+mn-ea"/>
                <a:cs typeface="Times New Roman" panose="02020603050405020304" pitchFamily="18" charset="0"/>
              </a:rPr>
              <a:t>机器人</a:t>
            </a:r>
          </a:p>
          <a:p>
            <a:pPr marL="342900" indent="-342900">
              <a:lnSpc>
                <a:spcPct val="150000"/>
              </a:lnSpc>
              <a:buFont typeface="Wingdings" panose="05000000000000000000" pitchFamily="2" charset="2"/>
              <a:buChar char="u"/>
            </a:pPr>
            <a:r>
              <a:rPr lang="en-US" altLang="zh-CN" b="1" dirty="0">
                <a:latin typeface="+mn-ea"/>
                <a:cs typeface="Times New Roman" panose="02020603050405020304" pitchFamily="18" charset="0"/>
              </a:rPr>
              <a:t>3</a:t>
            </a:r>
            <a:r>
              <a:rPr lang="zh-CN" altLang="en-US" b="1" dirty="0">
                <a:latin typeface="+mn-ea"/>
                <a:cs typeface="Times New Roman" panose="02020603050405020304" pitchFamily="18" charset="0"/>
              </a:rPr>
              <a:t>、数据库正规化</a:t>
            </a:r>
          </a:p>
        </p:txBody>
      </p:sp>
      <p:pic>
        <p:nvPicPr>
          <p:cNvPr id="4" name="图片 3">
            <a:extLst>
              <a:ext uri="{FF2B5EF4-FFF2-40B4-BE49-F238E27FC236}">
                <a16:creationId xmlns:a16="http://schemas.microsoft.com/office/drawing/2014/main" id="{305802BC-A03B-471C-8402-F67F69FC438E}"/>
              </a:ext>
            </a:extLst>
          </p:cNvPr>
          <p:cNvPicPr>
            <a:picLocks noChangeAspect="1"/>
          </p:cNvPicPr>
          <p:nvPr/>
        </p:nvPicPr>
        <p:blipFill>
          <a:blip r:embed="rId4"/>
          <a:stretch>
            <a:fillRect/>
          </a:stretch>
        </p:blipFill>
        <p:spPr>
          <a:xfrm>
            <a:off x="307975" y="1163421"/>
            <a:ext cx="5238095" cy="5333333"/>
          </a:xfrm>
          <a:prstGeom prst="rect">
            <a:avLst/>
          </a:prstGeom>
        </p:spPr>
      </p:pic>
    </p:spTree>
    <p:custDataLst>
      <p:tags r:id="rId1"/>
    </p:custDataLst>
    <p:extLst>
      <p:ext uri="{BB962C8B-B14F-4D97-AF65-F5344CB8AC3E}">
        <p14:creationId xmlns:p14="http://schemas.microsoft.com/office/powerpoint/2010/main" val="2820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randombar(horizontal)">
                                      <p:cBhvr>
                                        <p:cTn id="25" dur="500"/>
                                        <p:tgtEl>
                                          <p:spTgt spid="8">
                                            <p:txEl>
                                              <p:pRg st="1" end="1"/>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randombar(horizontal)">
                                      <p:cBhvr>
                                        <p:cTn id="28" dur="500"/>
                                        <p:tgtEl>
                                          <p:spTgt spid="8">
                                            <p:txEl>
                                              <p:pRg st="2" end="2"/>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Effect transition="in" filter="randombar(horizontal)">
                                      <p:cBhvr>
                                        <p:cTn id="31" dur="500"/>
                                        <p:tgtEl>
                                          <p:spTgt spid="8">
                                            <p:txEl>
                                              <p:pRg st="3" end="3"/>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randombar(horizontal)">
                                      <p:cBhvr>
                                        <p:cTn id="34"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2"/>
          <p:cNvSpPr>
            <a:spLocks noGrp="1" noChangeArrowheads="1"/>
          </p:cNvSpPr>
          <p:nvPr>
            <p:ph type="title"/>
          </p:nvPr>
        </p:nvSpPr>
        <p:spPr>
          <a:xfrm>
            <a:off x="855931" y="273478"/>
            <a:ext cx="8066367" cy="585923"/>
          </a:xfrm>
        </p:spPr>
        <p:txBody>
          <a:bodyPr/>
          <a:lstStyle/>
          <a:p>
            <a:pPr eaLnBrk="1" hangingPunct="1"/>
            <a:r>
              <a:rPr lang="zh-CN" altLang="en-US" dirty="0"/>
              <a:t>例</a:t>
            </a:r>
            <a:r>
              <a:rPr lang="en-US" altLang="zh-CN" dirty="0"/>
              <a:t>4.23</a:t>
            </a:r>
            <a:endParaRPr lang="zh-CN" altLang="en-US" dirty="0"/>
          </a:p>
        </p:txBody>
      </p:sp>
      <p:sp>
        <p:nvSpPr>
          <p:cNvPr id="1562627" name="Rectangle 3"/>
          <p:cNvSpPr>
            <a:spLocks noGrp="1" noChangeArrowheads="1"/>
          </p:cNvSpPr>
          <p:nvPr>
            <p:ph type="body" idx="1"/>
          </p:nvPr>
        </p:nvSpPr>
        <p:spPr>
          <a:xfrm>
            <a:off x="363823" y="921287"/>
            <a:ext cx="11450352" cy="1366536"/>
          </a:xfrm>
        </p:spPr>
        <p:txBody>
          <a:bodyPr>
            <a:normAutofit/>
          </a:bodyPr>
          <a:lstStyle/>
          <a:p>
            <a:pPr marL="0" indent="0">
              <a:lnSpc>
                <a:spcPct val="150000"/>
              </a:lnSpc>
              <a:buNone/>
            </a:pPr>
            <a:r>
              <a:rPr lang="zh-CN" altLang="en-US" dirty="0">
                <a:solidFill>
                  <a:srgbClr val="C00000"/>
                </a:solidFill>
              </a:rPr>
              <a:t>例</a:t>
            </a:r>
            <a:r>
              <a:rPr lang="en-US" altLang="zh-CN" dirty="0">
                <a:solidFill>
                  <a:srgbClr val="C00000"/>
                </a:solidFill>
              </a:rPr>
              <a:t>4.23  </a:t>
            </a:r>
            <a:r>
              <a:rPr lang="zh-CN" altLang="en-US" dirty="0"/>
              <a:t>设</a:t>
            </a:r>
            <a:r>
              <a:rPr lang="en-US" altLang="zh-CN" dirty="0"/>
              <a:t>A</a:t>
            </a:r>
            <a:r>
              <a:rPr lang="zh-CN" altLang="en-US" dirty="0"/>
              <a:t>＝</a:t>
            </a:r>
            <a:r>
              <a:rPr lang="en-US" altLang="zh-CN" dirty="0"/>
              <a:t>{1,2,3}</a:t>
            </a:r>
            <a:r>
              <a:rPr lang="zh-CN" altLang="en-US" dirty="0"/>
              <a:t>，</a:t>
            </a:r>
            <a:r>
              <a:rPr lang="en-US" altLang="zh-CN" dirty="0"/>
              <a:t>A</a:t>
            </a:r>
            <a:r>
              <a:rPr lang="zh-CN" altLang="en-US" dirty="0"/>
              <a:t>上的关系</a:t>
            </a:r>
            <a:r>
              <a:rPr lang="en-US" altLang="zh-CN" dirty="0"/>
              <a:t>R</a:t>
            </a:r>
            <a:r>
              <a:rPr lang="zh-CN" altLang="en-US" dirty="0"/>
              <a:t>和</a:t>
            </a:r>
            <a:r>
              <a:rPr lang="en-US" altLang="zh-CN" dirty="0"/>
              <a:t>S</a:t>
            </a:r>
            <a:r>
              <a:rPr lang="zh-CN" altLang="en-US" dirty="0"/>
              <a:t>的关系矩阵为</a:t>
            </a:r>
            <a:r>
              <a:rPr lang="es-ES" altLang="zh-CN" dirty="0"/>
              <a:t>M</a:t>
            </a:r>
            <a:r>
              <a:rPr lang="es-ES" altLang="zh-CN" baseline="-25000" dirty="0"/>
              <a:t>R</a:t>
            </a:r>
            <a:r>
              <a:rPr lang="zh-CN" altLang="zh-CN" dirty="0"/>
              <a:t>和</a:t>
            </a:r>
            <a:r>
              <a:rPr lang="es-ES" altLang="zh-CN" dirty="0"/>
              <a:t>M</a:t>
            </a:r>
            <a:r>
              <a:rPr lang="es-ES" altLang="zh-CN" baseline="-25000" dirty="0"/>
              <a:t>S </a:t>
            </a:r>
            <a:r>
              <a:rPr lang="zh-CN" altLang="en-US" dirty="0"/>
              <a:t>，关系</a:t>
            </a:r>
            <a:r>
              <a:rPr lang="en-US" altLang="zh-CN" dirty="0"/>
              <a:t>T</a:t>
            </a:r>
            <a:r>
              <a:rPr lang="zh-CN" altLang="en-US" dirty="0"/>
              <a:t>和</a:t>
            </a:r>
            <a:r>
              <a:rPr lang="en-US" altLang="zh-CN" dirty="0"/>
              <a:t>V</a:t>
            </a:r>
            <a:r>
              <a:rPr lang="zh-CN" altLang="en-US" dirty="0"/>
              <a:t>的关系图如下图</a:t>
            </a:r>
            <a:r>
              <a:rPr lang="en-US" altLang="zh-CN" dirty="0"/>
              <a:t>(a)</a:t>
            </a:r>
            <a:r>
              <a:rPr lang="zh-CN" altLang="en-US" dirty="0"/>
              <a:t>和</a:t>
            </a:r>
            <a:r>
              <a:rPr lang="en-US" altLang="zh-CN" dirty="0"/>
              <a:t>(b)</a:t>
            </a:r>
            <a:r>
              <a:rPr lang="zh-CN" altLang="en-US" dirty="0"/>
              <a:t>。试判定它们所具有的特殊性质。</a:t>
            </a:r>
          </a:p>
        </p:txBody>
      </p:sp>
      <p:graphicFrame>
        <p:nvGraphicFramePr>
          <p:cNvPr id="2" name="对象 1">
            <a:extLst>
              <a:ext uri="{FF2B5EF4-FFF2-40B4-BE49-F238E27FC236}">
                <a16:creationId xmlns:a16="http://schemas.microsoft.com/office/drawing/2014/main" id="{4AC1FADA-8086-42F3-A68E-88ED29B7907A}"/>
              </a:ext>
            </a:extLst>
          </p:cNvPr>
          <p:cNvGraphicFramePr>
            <a:graphicFrameLocks noChangeAspect="1"/>
          </p:cNvGraphicFramePr>
          <p:nvPr>
            <p:extLst>
              <p:ext uri="{D42A27DB-BD31-4B8C-83A1-F6EECF244321}">
                <p14:modId xmlns:p14="http://schemas.microsoft.com/office/powerpoint/2010/main" val="777820712"/>
              </p:ext>
            </p:extLst>
          </p:nvPr>
        </p:nvGraphicFramePr>
        <p:xfrm>
          <a:off x="1336675" y="2265363"/>
          <a:ext cx="2973388" cy="1858962"/>
        </p:xfrm>
        <a:graphic>
          <a:graphicData uri="http://schemas.openxmlformats.org/presentationml/2006/ole">
            <mc:AlternateContent xmlns:mc="http://schemas.openxmlformats.org/markup-compatibility/2006">
              <mc:Choice xmlns:v="urn:schemas-microsoft-com:vml" Requires="v">
                <p:oleObj spid="_x0000_s256279" name="Equation" r:id="rId5" imgW="888840" imgH="558720" progId="Equation.DSMT4">
                  <p:embed/>
                </p:oleObj>
              </mc:Choice>
              <mc:Fallback>
                <p:oleObj name="Equation" r:id="rId5" imgW="888840" imgH="558720" progId="Equation.DSMT4">
                  <p:embed/>
                  <p:pic>
                    <p:nvPicPr>
                      <p:cNvPr id="0" name="Object 2"/>
                      <p:cNvPicPr>
                        <a:picLocks noChangeAspect="1" noChangeArrowheads="1"/>
                      </p:cNvPicPr>
                      <p:nvPr/>
                    </p:nvPicPr>
                    <p:blipFill>
                      <a:blip r:embed="rId6"/>
                      <a:srcRect/>
                      <a:stretch>
                        <a:fillRect/>
                      </a:stretch>
                    </p:blipFill>
                    <p:spPr bwMode="auto">
                      <a:xfrm>
                        <a:off x="1336675" y="2265363"/>
                        <a:ext cx="2973388" cy="1858962"/>
                      </a:xfrm>
                      <a:prstGeom prst="rect">
                        <a:avLst/>
                      </a:prstGeom>
                      <a:noFill/>
                    </p:spPr>
                  </p:pic>
                </p:oleObj>
              </mc:Fallback>
            </mc:AlternateContent>
          </a:graphicData>
        </a:graphic>
      </p:graphicFrame>
      <p:graphicFrame>
        <p:nvGraphicFramePr>
          <p:cNvPr id="3" name="对象 2">
            <a:extLst>
              <a:ext uri="{FF2B5EF4-FFF2-40B4-BE49-F238E27FC236}">
                <a16:creationId xmlns:a16="http://schemas.microsoft.com/office/drawing/2014/main" id="{40D0E163-1389-415C-902C-614596871967}"/>
              </a:ext>
            </a:extLst>
          </p:cNvPr>
          <p:cNvGraphicFramePr>
            <a:graphicFrameLocks noChangeAspect="1"/>
          </p:cNvGraphicFramePr>
          <p:nvPr>
            <p:extLst>
              <p:ext uri="{D42A27DB-BD31-4B8C-83A1-F6EECF244321}">
                <p14:modId xmlns:p14="http://schemas.microsoft.com/office/powerpoint/2010/main" val="153001870"/>
              </p:ext>
            </p:extLst>
          </p:nvPr>
        </p:nvGraphicFramePr>
        <p:xfrm>
          <a:off x="1466850" y="4686300"/>
          <a:ext cx="2798763" cy="1801813"/>
        </p:xfrm>
        <a:graphic>
          <a:graphicData uri="http://schemas.openxmlformats.org/presentationml/2006/ole">
            <mc:AlternateContent xmlns:mc="http://schemas.openxmlformats.org/markup-compatibility/2006">
              <mc:Choice xmlns:v="urn:schemas-microsoft-com:vml" Requires="v">
                <p:oleObj spid="_x0000_s256280" name="Equation" r:id="rId7" imgW="876240" imgH="558720" progId="Equation.DSMT4">
                  <p:embed/>
                </p:oleObj>
              </mc:Choice>
              <mc:Fallback>
                <p:oleObj name="Equation" r:id="rId7" imgW="876240" imgH="558720" progId="Equation.DSMT4">
                  <p:embed/>
                  <p:pic>
                    <p:nvPicPr>
                      <p:cNvPr id="0" name="Object 1"/>
                      <p:cNvPicPr>
                        <a:picLocks noChangeAspect="1" noChangeArrowheads="1"/>
                      </p:cNvPicPr>
                      <p:nvPr/>
                    </p:nvPicPr>
                    <p:blipFill>
                      <a:blip r:embed="rId8"/>
                      <a:srcRect/>
                      <a:stretch>
                        <a:fillRect/>
                      </a:stretch>
                    </p:blipFill>
                    <p:spPr bwMode="auto">
                      <a:xfrm>
                        <a:off x="1466850" y="4686300"/>
                        <a:ext cx="2798763" cy="1801813"/>
                      </a:xfrm>
                      <a:prstGeom prst="rect">
                        <a:avLst/>
                      </a:prstGeom>
                      <a:noFill/>
                    </p:spPr>
                  </p:pic>
                </p:oleObj>
              </mc:Fallback>
            </mc:AlternateContent>
          </a:graphicData>
        </a:graphic>
      </p:graphicFrame>
      <p:sp>
        <p:nvSpPr>
          <p:cNvPr id="4" name="Rectangle 3">
            <a:extLst>
              <a:ext uri="{FF2B5EF4-FFF2-40B4-BE49-F238E27FC236}">
                <a16:creationId xmlns:a16="http://schemas.microsoft.com/office/drawing/2014/main" id="{97490FFC-2791-4F57-850F-CDD7D4E3D88D}"/>
              </a:ext>
            </a:extLst>
          </p:cNvPr>
          <p:cNvSpPr>
            <a:spLocks noChangeArrowheads="1"/>
          </p:cNvSpPr>
          <p:nvPr/>
        </p:nvSpPr>
        <p:spPr bwMode="auto">
          <a:xfrm>
            <a:off x="621720" y="2146494"/>
            <a:ext cx="1219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0D6FC72A-1095-45CA-9266-A7BD36F7A57B}"/>
              </a:ext>
            </a:extLst>
          </p:cNvPr>
          <p:cNvSpPr>
            <a:spLocks noChangeArrowheads="1"/>
          </p:cNvSpPr>
          <p:nvPr/>
        </p:nvSpPr>
        <p:spPr bwMode="auto">
          <a:xfrm>
            <a:off x="621720" y="3165669"/>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8001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grpSp>
        <p:nvGrpSpPr>
          <p:cNvPr id="41" name="Group 4154">
            <a:extLst>
              <a:ext uri="{FF2B5EF4-FFF2-40B4-BE49-F238E27FC236}">
                <a16:creationId xmlns:a16="http://schemas.microsoft.com/office/drawing/2014/main" id="{7D50B24F-528C-4BF5-B910-5BCAFED6F0CE}"/>
              </a:ext>
            </a:extLst>
          </p:cNvPr>
          <p:cNvGrpSpPr>
            <a:grpSpLocks/>
          </p:cNvGrpSpPr>
          <p:nvPr/>
        </p:nvGrpSpPr>
        <p:grpSpPr bwMode="auto">
          <a:xfrm>
            <a:off x="5643782" y="2602586"/>
            <a:ext cx="5092066" cy="3285815"/>
            <a:chOff x="6439" y="9611"/>
            <a:chExt cx="3078" cy="1998"/>
          </a:xfrm>
        </p:grpSpPr>
        <p:sp>
          <p:nvSpPr>
            <p:cNvPr id="42" name="Text Box 3067">
              <a:extLst>
                <a:ext uri="{FF2B5EF4-FFF2-40B4-BE49-F238E27FC236}">
                  <a16:creationId xmlns:a16="http://schemas.microsoft.com/office/drawing/2014/main" id="{CB7B1546-D5DD-43A7-B7BD-768225DD9DA5}"/>
                </a:ext>
              </a:extLst>
            </p:cNvPr>
            <p:cNvSpPr txBox="1">
              <a:spLocks noChangeArrowheads="1"/>
            </p:cNvSpPr>
            <p:nvPr/>
          </p:nvSpPr>
          <p:spPr bwMode="auto">
            <a:xfrm>
              <a:off x="6524" y="10334"/>
              <a:ext cx="36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2</a:t>
              </a:r>
              <a:endParaRPr lang="zh-CN" b="1" kern="100">
                <a:effectLst/>
                <a:latin typeface="+mn-ea"/>
                <a:cs typeface="宋体" panose="02010600030101010101" pitchFamily="2" charset="-122"/>
              </a:endParaRPr>
            </a:p>
          </p:txBody>
        </p:sp>
        <p:sp>
          <p:nvSpPr>
            <p:cNvPr id="43" name="Text Box 3069">
              <a:extLst>
                <a:ext uri="{FF2B5EF4-FFF2-40B4-BE49-F238E27FC236}">
                  <a16:creationId xmlns:a16="http://schemas.microsoft.com/office/drawing/2014/main" id="{8E8C3810-2639-4B1D-B40B-0F3D54D3516A}"/>
                </a:ext>
              </a:extLst>
            </p:cNvPr>
            <p:cNvSpPr txBox="1">
              <a:spLocks noChangeArrowheads="1"/>
            </p:cNvSpPr>
            <p:nvPr/>
          </p:nvSpPr>
          <p:spPr bwMode="auto">
            <a:xfrm>
              <a:off x="8136" y="10280"/>
              <a:ext cx="36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2</a:t>
              </a:r>
              <a:endParaRPr lang="zh-CN" b="1" kern="100">
                <a:effectLst/>
                <a:latin typeface="+mn-ea"/>
                <a:cs typeface="宋体" panose="02010600030101010101" pitchFamily="2" charset="-122"/>
              </a:endParaRPr>
            </a:p>
          </p:txBody>
        </p:sp>
        <p:sp>
          <p:nvSpPr>
            <p:cNvPr id="44" name="Text Box 3084">
              <a:extLst>
                <a:ext uri="{FF2B5EF4-FFF2-40B4-BE49-F238E27FC236}">
                  <a16:creationId xmlns:a16="http://schemas.microsoft.com/office/drawing/2014/main" id="{0D2D5C40-D2AE-4777-AF0B-B1F6149F7DF8}"/>
                </a:ext>
              </a:extLst>
            </p:cNvPr>
            <p:cNvSpPr txBox="1">
              <a:spLocks noChangeArrowheads="1"/>
            </p:cNvSpPr>
            <p:nvPr/>
          </p:nvSpPr>
          <p:spPr bwMode="auto">
            <a:xfrm>
              <a:off x="6763" y="10793"/>
              <a:ext cx="253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114300" algn="just">
                <a:spcAft>
                  <a:spcPts val="0"/>
                </a:spcAft>
              </a:pPr>
              <a:r>
                <a:rPr lang="en-US" b="1" kern="100" dirty="0">
                  <a:effectLst/>
                  <a:latin typeface="+mn-ea"/>
                  <a:cs typeface="宋体" panose="02010600030101010101" pitchFamily="2" charset="-122"/>
                </a:rPr>
                <a:t>(a)                             (b)</a:t>
              </a:r>
              <a:endParaRPr lang="zh-CN" b="1" kern="100" dirty="0">
                <a:effectLst/>
                <a:latin typeface="+mn-ea"/>
                <a:cs typeface="宋体" panose="02010600030101010101" pitchFamily="2" charset="-122"/>
              </a:endParaRPr>
            </a:p>
          </p:txBody>
        </p:sp>
        <p:sp>
          <p:nvSpPr>
            <p:cNvPr id="45" name="未知">
              <a:extLst>
                <a:ext uri="{FF2B5EF4-FFF2-40B4-BE49-F238E27FC236}">
                  <a16:creationId xmlns:a16="http://schemas.microsoft.com/office/drawing/2014/main" id="{7EC0A2C9-5DA9-4728-98C8-CB4C93C9FCEE}"/>
                </a:ext>
              </a:extLst>
            </p:cNvPr>
            <p:cNvSpPr>
              <a:spLocks/>
            </p:cNvSpPr>
            <p:nvPr/>
          </p:nvSpPr>
          <p:spPr bwMode="auto">
            <a:xfrm>
              <a:off x="6779" y="9911"/>
              <a:ext cx="1" cy="850"/>
            </a:xfrm>
            <a:custGeom>
              <a:avLst/>
              <a:gdLst>
                <a:gd name="T0" fmla="*/ 0 w 1"/>
                <a:gd name="T1" fmla="*/ 0 h 850"/>
                <a:gd name="T2" fmla="*/ 0 w 1"/>
                <a:gd name="T3" fmla="*/ 850 h 850"/>
              </a:gdLst>
              <a:ahLst/>
              <a:cxnLst>
                <a:cxn ang="0">
                  <a:pos x="T0" y="T1"/>
                </a:cxn>
                <a:cxn ang="0">
                  <a:pos x="T2" y="T3"/>
                </a:cxn>
              </a:cxnLst>
              <a:rect l="0" t="0" r="r" b="b"/>
              <a:pathLst>
                <a:path w="1" h="850">
                  <a:moveTo>
                    <a:pt x="0" y="0"/>
                  </a:moveTo>
                  <a:lnTo>
                    <a:pt x="0" y="850"/>
                  </a:lnTo>
                </a:path>
              </a:pathLst>
            </a:custGeom>
            <a:noFill/>
            <a:ln w="9525" cap="flat" cmpd="sng">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46" name="Arc 3093">
              <a:extLst>
                <a:ext uri="{FF2B5EF4-FFF2-40B4-BE49-F238E27FC236}">
                  <a16:creationId xmlns:a16="http://schemas.microsoft.com/office/drawing/2014/main" id="{14045792-0AAF-4D1F-BDE0-97E9649948D4}"/>
                </a:ext>
              </a:extLst>
            </p:cNvPr>
            <p:cNvSpPr>
              <a:spLocks/>
            </p:cNvSpPr>
            <p:nvPr/>
          </p:nvSpPr>
          <p:spPr bwMode="auto">
            <a:xfrm rot="240000" flipH="1">
              <a:off x="6439" y="9719"/>
              <a:ext cx="340" cy="340"/>
            </a:xfrm>
            <a:custGeom>
              <a:avLst/>
              <a:gdLst>
                <a:gd name="G0" fmla="+- 21600 0 0"/>
                <a:gd name="G1" fmla="+- 21600 0 0"/>
                <a:gd name="G2" fmla="+- 21600 0 0"/>
                <a:gd name="T0" fmla="*/ 814 w 43200"/>
                <a:gd name="T1" fmla="*/ 15725 h 43200"/>
                <a:gd name="T2" fmla="*/ 1 w 43200"/>
                <a:gd name="T3" fmla="*/ 21384 h 43200"/>
                <a:gd name="T4" fmla="*/ 21600 w 43200"/>
                <a:gd name="T5" fmla="*/ 21600 h 43200"/>
              </a:gdLst>
              <a:ahLst/>
              <a:cxnLst>
                <a:cxn ang="0">
                  <a:pos x="T0" y="T1"/>
                </a:cxn>
                <a:cxn ang="0">
                  <a:pos x="T2" y="T3"/>
                </a:cxn>
                <a:cxn ang="0">
                  <a:pos x="T4" y="T5"/>
                </a:cxn>
              </a:cxnLst>
              <a:rect l="0" t="0" r="r" b="b"/>
              <a:pathLst>
                <a:path w="43200" h="43200" fill="none" extrusionOk="0">
                  <a:moveTo>
                    <a:pt x="814" y="15725"/>
                  </a:moveTo>
                  <a:cubicBezTo>
                    <a:pt x="3443" y="6422"/>
                    <a:pt x="1193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path>
                <a:path w="43200" h="43200" stroke="0" extrusionOk="0">
                  <a:moveTo>
                    <a:pt x="814" y="15725"/>
                  </a:moveTo>
                  <a:cubicBezTo>
                    <a:pt x="3443" y="6422"/>
                    <a:pt x="1193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lnTo>
                    <a:pt x="21600" y="21600"/>
                  </a:lnTo>
                  <a:close/>
                </a:path>
              </a:pathLst>
            </a:custGeom>
            <a:noFill/>
            <a:ln w="9525">
              <a:solidFill>
                <a:srgbClr val="000000"/>
              </a:solidFill>
              <a:round/>
              <a:headEnd type="triangle" w="sm"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47" name="Text Box 3094">
              <a:extLst>
                <a:ext uri="{FF2B5EF4-FFF2-40B4-BE49-F238E27FC236}">
                  <a16:creationId xmlns:a16="http://schemas.microsoft.com/office/drawing/2014/main" id="{20549916-6F37-4022-87DF-7D0A93C473D7}"/>
                </a:ext>
              </a:extLst>
            </p:cNvPr>
            <p:cNvSpPr txBox="1">
              <a:spLocks noChangeArrowheads="1"/>
            </p:cNvSpPr>
            <p:nvPr/>
          </p:nvSpPr>
          <p:spPr bwMode="auto">
            <a:xfrm>
              <a:off x="6557" y="9665"/>
              <a:ext cx="36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1</a:t>
              </a:r>
              <a:endParaRPr lang="zh-CN" b="1" kern="100">
                <a:effectLst/>
                <a:latin typeface="+mn-ea"/>
                <a:cs typeface="宋体" panose="02010600030101010101" pitchFamily="2" charset="-122"/>
              </a:endParaRPr>
            </a:p>
          </p:txBody>
        </p:sp>
        <p:sp>
          <p:nvSpPr>
            <p:cNvPr id="48" name="Oval 3095">
              <a:extLst>
                <a:ext uri="{FF2B5EF4-FFF2-40B4-BE49-F238E27FC236}">
                  <a16:creationId xmlns:a16="http://schemas.microsoft.com/office/drawing/2014/main" id="{94F735DD-58C6-40AF-9BDB-1D6250989F7C}"/>
                </a:ext>
              </a:extLst>
            </p:cNvPr>
            <p:cNvSpPr>
              <a:spLocks noChangeArrowheads="1"/>
            </p:cNvSpPr>
            <p:nvPr/>
          </p:nvSpPr>
          <p:spPr bwMode="auto">
            <a:xfrm>
              <a:off x="7699" y="9845"/>
              <a:ext cx="57" cy="5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49" name="Oval 3096">
              <a:extLst>
                <a:ext uri="{FF2B5EF4-FFF2-40B4-BE49-F238E27FC236}">
                  <a16:creationId xmlns:a16="http://schemas.microsoft.com/office/drawing/2014/main" id="{0957F122-258B-4C1F-ADAB-D51F0D279B28}"/>
                </a:ext>
              </a:extLst>
            </p:cNvPr>
            <p:cNvSpPr>
              <a:spLocks noChangeArrowheads="1"/>
            </p:cNvSpPr>
            <p:nvPr/>
          </p:nvSpPr>
          <p:spPr bwMode="auto">
            <a:xfrm>
              <a:off x="6749" y="10752"/>
              <a:ext cx="57" cy="5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50" name="Text Box 3098">
              <a:extLst>
                <a:ext uri="{FF2B5EF4-FFF2-40B4-BE49-F238E27FC236}">
                  <a16:creationId xmlns:a16="http://schemas.microsoft.com/office/drawing/2014/main" id="{F14555EE-65BF-4522-ADF2-EA98E83E05CE}"/>
                </a:ext>
              </a:extLst>
            </p:cNvPr>
            <p:cNvSpPr txBox="1">
              <a:spLocks noChangeArrowheads="1"/>
            </p:cNvSpPr>
            <p:nvPr/>
          </p:nvSpPr>
          <p:spPr bwMode="auto">
            <a:xfrm>
              <a:off x="7731" y="9649"/>
              <a:ext cx="36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3</a:t>
              </a:r>
              <a:endParaRPr lang="zh-CN" b="1" kern="100">
                <a:effectLst/>
                <a:latin typeface="+mn-ea"/>
                <a:cs typeface="宋体" panose="02010600030101010101" pitchFamily="2" charset="-122"/>
              </a:endParaRPr>
            </a:p>
          </p:txBody>
        </p:sp>
        <p:sp>
          <p:nvSpPr>
            <p:cNvPr id="51" name="未知">
              <a:extLst>
                <a:ext uri="{FF2B5EF4-FFF2-40B4-BE49-F238E27FC236}">
                  <a16:creationId xmlns:a16="http://schemas.microsoft.com/office/drawing/2014/main" id="{B8E77A3B-E010-428D-AD79-B41571BCFF82}"/>
                </a:ext>
              </a:extLst>
            </p:cNvPr>
            <p:cNvSpPr>
              <a:spLocks/>
            </p:cNvSpPr>
            <p:nvPr/>
          </p:nvSpPr>
          <p:spPr bwMode="auto">
            <a:xfrm>
              <a:off x="6789" y="9855"/>
              <a:ext cx="930" cy="143"/>
            </a:xfrm>
            <a:custGeom>
              <a:avLst/>
              <a:gdLst>
                <a:gd name="T0" fmla="*/ 0 w 930"/>
                <a:gd name="T1" fmla="*/ 30 h 143"/>
                <a:gd name="T2" fmla="*/ 350 w 930"/>
                <a:gd name="T3" fmla="*/ 130 h 143"/>
                <a:gd name="T4" fmla="*/ 660 w 930"/>
                <a:gd name="T5" fmla="*/ 110 h 143"/>
                <a:gd name="T6" fmla="*/ 930 w 930"/>
                <a:gd name="T7" fmla="*/ 0 h 143"/>
              </a:gdLst>
              <a:ahLst/>
              <a:cxnLst>
                <a:cxn ang="0">
                  <a:pos x="T0" y="T1"/>
                </a:cxn>
                <a:cxn ang="0">
                  <a:pos x="T2" y="T3"/>
                </a:cxn>
                <a:cxn ang="0">
                  <a:pos x="T4" y="T5"/>
                </a:cxn>
                <a:cxn ang="0">
                  <a:pos x="T6" y="T7"/>
                </a:cxn>
              </a:cxnLst>
              <a:rect l="0" t="0" r="r" b="b"/>
              <a:pathLst>
                <a:path w="930" h="143">
                  <a:moveTo>
                    <a:pt x="0" y="30"/>
                  </a:moveTo>
                  <a:cubicBezTo>
                    <a:pt x="58" y="47"/>
                    <a:pt x="240" y="117"/>
                    <a:pt x="350" y="130"/>
                  </a:cubicBezTo>
                  <a:cubicBezTo>
                    <a:pt x="460" y="143"/>
                    <a:pt x="563" y="132"/>
                    <a:pt x="660" y="110"/>
                  </a:cubicBezTo>
                  <a:cubicBezTo>
                    <a:pt x="757" y="88"/>
                    <a:pt x="874" y="23"/>
                    <a:pt x="930" y="0"/>
                  </a:cubicBezTo>
                </a:path>
              </a:pathLst>
            </a:custGeom>
            <a:noFill/>
            <a:ln w="9525" cmpd="sng">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mn-ea"/>
              </a:endParaRPr>
            </a:p>
          </p:txBody>
        </p:sp>
        <p:sp>
          <p:nvSpPr>
            <p:cNvPr id="52" name="Arc 3101">
              <a:extLst>
                <a:ext uri="{FF2B5EF4-FFF2-40B4-BE49-F238E27FC236}">
                  <a16:creationId xmlns:a16="http://schemas.microsoft.com/office/drawing/2014/main" id="{8A05D574-F55E-4787-8277-2C6CA0C87ED0}"/>
                </a:ext>
              </a:extLst>
            </p:cNvPr>
            <p:cNvSpPr>
              <a:spLocks/>
            </p:cNvSpPr>
            <p:nvPr/>
          </p:nvSpPr>
          <p:spPr bwMode="auto">
            <a:xfrm rot="240000" flipH="1">
              <a:off x="8059" y="9649"/>
              <a:ext cx="340" cy="340"/>
            </a:xfrm>
            <a:custGeom>
              <a:avLst/>
              <a:gdLst>
                <a:gd name="G0" fmla="+- 21600 0 0"/>
                <a:gd name="G1" fmla="+- 21600 0 0"/>
                <a:gd name="G2" fmla="+- 21600 0 0"/>
                <a:gd name="T0" fmla="*/ 814 w 43200"/>
                <a:gd name="T1" fmla="*/ 15725 h 43200"/>
                <a:gd name="T2" fmla="*/ 1 w 43200"/>
                <a:gd name="T3" fmla="*/ 21384 h 43200"/>
                <a:gd name="T4" fmla="*/ 21600 w 43200"/>
                <a:gd name="T5" fmla="*/ 21600 h 43200"/>
              </a:gdLst>
              <a:ahLst/>
              <a:cxnLst>
                <a:cxn ang="0">
                  <a:pos x="T0" y="T1"/>
                </a:cxn>
                <a:cxn ang="0">
                  <a:pos x="T2" y="T3"/>
                </a:cxn>
                <a:cxn ang="0">
                  <a:pos x="T4" y="T5"/>
                </a:cxn>
              </a:cxnLst>
              <a:rect l="0" t="0" r="r" b="b"/>
              <a:pathLst>
                <a:path w="43200" h="43200" fill="none" extrusionOk="0">
                  <a:moveTo>
                    <a:pt x="814" y="15725"/>
                  </a:moveTo>
                  <a:cubicBezTo>
                    <a:pt x="3443" y="6422"/>
                    <a:pt x="1193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path>
                <a:path w="43200" h="43200" stroke="0" extrusionOk="0">
                  <a:moveTo>
                    <a:pt x="814" y="15725"/>
                  </a:moveTo>
                  <a:cubicBezTo>
                    <a:pt x="3443" y="6422"/>
                    <a:pt x="1193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lnTo>
                    <a:pt x="21600" y="21600"/>
                  </a:lnTo>
                  <a:close/>
                </a:path>
              </a:pathLst>
            </a:custGeom>
            <a:noFill/>
            <a:ln w="9525">
              <a:solidFill>
                <a:srgbClr val="000000"/>
              </a:solidFill>
              <a:round/>
              <a:headEnd type="triangle" w="sm"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53" name="Text Box 3102">
              <a:extLst>
                <a:ext uri="{FF2B5EF4-FFF2-40B4-BE49-F238E27FC236}">
                  <a16:creationId xmlns:a16="http://schemas.microsoft.com/office/drawing/2014/main" id="{1E78787D-CAAD-4112-B17A-13E23EF630CE}"/>
                </a:ext>
              </a:extLst>
            </p:cNvPr>
            <p:cNvSpPr txBox="1">
              <a:spLocks noChangeArrowheads="1"/>
            </p:cNvSpPr>
            <p:nvPr/>
          </p:nvSpPr>
          <p:spPr bwMode="auto">
            <a:xfrm>
              <a:off x="8169" y="9611"/>
              <a:ext cx="36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1</a:t>
              </a:r>
              <a:endParaRPr lang="zh-CN" b="1" kern="100">
                <a:effectLst/>
                <a:latin typeface="+mn-ea"/>
                <a:cs typeface="宋体" panose="02010600030101010101" pitchFamily="2" charset="-122"/>
              </a:endParaRPr>
            </a:p>
          </p:txBody>
        </p:sp>
        <p:sp>
          <p:nvSpPr>
            <p:cNvPr id="54" name="Oval 3103">
              <a:extLst>
                <a:ext uri="{FF2B5EF4-FFF2-40B4-BE49-F238E27FC236}">
                  <a16:creationId xmlns:a16="http://schemas.microsoft.com/office/drawing/2014/main" id="{382255ED-9D5A-441B-B3FC-DB306181F85D}"/>
                </a:ext>
              </a:extLst>
            </p:cNvPr>
            <p:cNvSpPr>
              <a:spLocks noChangeArrowheads="1"/>
            </p:cNvSpPr>
            <p:nvPr/>
          </p:nvSpPr>
          <p:spPr bwMode="auto">
            <a:xfrm>
              <a:off x="9069" y="9775"/>
              <a:ext cx="57" cy="5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55" name="Oval 3104">
              <a:extLst>
                <a:ext uri="{FF2B5EF4-FFF2-40B4-BE49-F238E27FC236}">
                  <a16:creationId xmlns:a16="http://schemas.microsoft.com/office/drawing/2014/main" id="{949F2B84-A9E1-4246-8A6E-8695A9D51943}"/>
                </a:ext>
              </a:extLst>
            </p:cNvPr>
            <p:cNvSpPr>
              <a:spLocks noChangeArrowheads="1"/>
            </p:cNvSpPr>
            <p:nvPr/>
          </p:nvSpPr>
          <p:spPr bwMode="auto">
            <a:xfrm>
              <a:off x="8369" y="10682"/>
              <a:ext cx="57" cy="5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56" name="Text Box 3106">
              <a:extLst>
                <a:ext uri="{FF2B5EF4-FFF2-40B4-BE49-F238E27FC236}">
                  <a16:creationId xmlns:a16="http://schemas.microsoft.com/office/drawing/2014/main" id="{5539EB8D-00C1-4CC5-88DE-DF3DAE61E800}"/>
                </a:ext>
              </a:extLst>
            </p:cNvPr>
            <p:cNvSpPr txBox="1">
              <a:spLocks noChangeArrowheads="1"/>
            </p:cNvSpPr>
            <p:nvPr/>
          </p:nvSpPr>
          <p:spPr bwMode="auto">
            <a:xfrm>
              <a:off x="9157" y="9619"/>
              <a:ext cx="36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3</a:t>
              </a:r>
              <a:endParaRPr lang="zh-CN" b="1" kern="100">
                <a:effectLst/>
                <a:latin typeface="+mn-ea"/>
                <a:cs typeface="宋体" panose="02010600030101010101" pitchFamily="2" charset="-122"/>
              </a:endParaRPr>
            </a:p>
          </p:txBody>
        </p:sp>
        <p:sp>
          <p:nvSpPr>
            <p:cNvPr id="57" name="Oval 3108">
              <a:extLst>
                <a:ext uri="{FF2B5EF4-FFF2-40B4-BE49-F238E27FC236}">
                  <a16:creationId xmlns:a16="http://schemas.microsoft.com/office/drawing/2014/main" id="{F993D3B0-9535-4B8A-917B-942DA8ED6FF0}"/>
                </a:ext>
              </a:extLst>
            </p:cNvPr>
            <p:cNvSpPr>
              <a:spLocks noChangeArrowheads="1"/>
            </p:cNvSpPr>
            <p:nvPr/>
          </p:nvSpPr>
          <p:spPr bwMode="auto">
            <a:xfrm>
              <a:off x="8369" y="9775"/>
              <a:ext cx="57" cy="5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58" name="Oval 3109">
              <a:extLst>
                <a:ext uri="{FF2B5EF4-FFF2-40B4-BE49-F238E27FC236}">
                  <a16:creationId xmlns:a16="http://schemas.microsoft.com/office/drawing/2014/main" id="{1B87D1DE-D4F8-44B4-95B3-DA32E643CB75}"/>
                </a:ext>
              </a:extLst>
            </p:cNvPr>
            <p:cNvSpPr>
              <a:spLocks noChangeArrowheads="1"/>
            </p:cNvSpPr>
            <p:nvPr/>
          </p:nvSpPr>
          <p:spPr bwMode="auto">
            <a:xfrm>
              <a:off x="6749" y="9845"/>
              <a:ext cx="57" cy="57"/>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59" name="Arc 3110">
              <a:extLst>
                <a:ext uri="{FF2B5EF4-FFF2-40B4-BE49-F238E27FC236}">
                  <a16:creationId xmlns:a16="http://schemas.microsoft.com/office/drawing/2014/main" id="{BF8349F7-7C9C-41C0-8EF6-3DFBF6097C98}"/>
                </a:ext>
              </a:extLst>
            </p:cNvPr>
            <p:cNvSpPr>
              <a:spLocks/>
            </p:cNvSpPr>
            <p:nvPr/>
          </p:nvSpPr>
          <p:spPr bwMode="auto">
            <a:xfrm rot="240000" flipH="1">
              <a:off x="8069" y="10555"/>
              <a:ext cx="340" cy="340"/>
            </a:xfrm>
            <a:custGeom>
              <a:avLst/>
              <a:gdLst>
                <a:gd name="G0" fmla="+- 21600 0 0"/>
                <a:gd name="G1" fmla="+- 21600 0 0"/>
                <a:gd name="G2" fmla="+- 21600 0 0"/>
                <a:gd name="T0" fmla="*/ 814 w 43200"/>
                <a:gd name="T1" fmla="*/ 15725 h 43200"/>
                <a:gd name="T2" fmla="*/ 1 w 43200"/>
                <a:gd name="T3" fmla="*/ 21384 h 43200"/>
                <a:gd name="T4" fmla="*/ 21600 w 43200"/>
                <a:gd name="T5" fmla="*/ 21600 h 43200"/>
              </a:gdLst>
              <a:ahLst/>
              <a:cxnLst>
                <a:cxn ang="0">
                  <a:pos x="T0" y="T1"/>
                </a:cxn>
                <a:cxn ang="0">
                  <a:pos x="T2" y="T3"/>
                </a:cxn>
                <a:cxn ang="0">
                  <a:pos x="T4" y="T5"/>
                </a:cxn>
              </a:cxnLst>
              <a:rect l="0" t="0" r="r" b="b"/>
              <a:pathLst>
                <a:path w="43200" h="43200" fill="none" extrusionOk="0">
                  <a:moveTo>
                    <a:pt x="814" y="15725"/>
                  </a:moveTo>
                  <a:cubicBezTo>
                    <a:pt x="3443" y="6422"/>
                    <a:pt x="1193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path>
                <a:path w="43200" h="43200" stroke="0" extrusionOk="0">
                  <a:moveTo>
                    <a:pt x="814" y="15725"/>
                  </a:moveTo>
                  <a:cubicBezTo>
                    <a:pt x="3443" y="6422"/>
                    <a:pt x="1193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lnTo>
                    <a:pt x="21600" y="21600"/>
                  </a:lnTo>
                  <a:close/>
                </a:path>
              </a:pathLst>
            </a:custGeom>
            <a:noFill/>
            <a:ln w="9525">
              <a:solidFill>
                <a:srgbClr val="000000"/>
              </a:solidFill>
              <a:round/>
              <a:headEnd type="triangle" w="sm"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60" name="Arc 3111">
              <a:extLst>
                <a:ext uri="{FF2B5EF4-FFF2-40B4-BE49-F238E27FC236}">
                  <a16:creationId xmlns:a16="http://schemas.microsoft.com/office/drawing/2014/main" id="{D0044EE0-CD53-4CE7-85FF-8492CF6E8806}"/>
                </a:ext>
              </a:extLst>
            </p:cNvPr>
            <p:cNvSpPr>
              <a:spLocks/>
            </p:cNvSpPr>
            <p:nvPr/>
          </p:nvSpPr>
          <p:spPr bwMode="auto">
            <a:xfrm rot="11820000" flipH="1">
              <a:off x="9107" y="9658"/>
              <a:ext cx="340" cy="340"/>
            </a:xfrm>
            <a:custGeom>
              <a:avLst/>
              <a:gdLst>
                <a:gd name="G0" fmla="+- 21600 0 0"/>
                <a:gd name="G1" fmla="+- 21600 0 0"/>
                <a:gd name="G2" fmla="+- 21600 0 0"/>
                <a:gd name="T0" fmla="*/ 1602 w 43200"/>
                <a:gd name="T1" fmla="*/ 13437 h 43200"/>
                <a:gd name="T2" fmla="*/ 1 w 43200"/>
                <a:gd name="T3" fmla="*/ 21384 h 43200"/>
                <a:gd name="T4" fmla="*/ 21600 w 43200"/>
                <a:gd name="T5" fmla="*/ 21600 h 43200"/>
              </a:gdLst>
              <a:ahLst/>
              <a:cxnLst>
                <a:cxn ang="0">
                  <a:pos x="T0" y="T1"/>
                </a:cxn>
                <a:cxn ang="0">
                  <a:pos x="T2" y="T3"/>
                </a:cxn>
                <a:cxn ang="0">
                  <a:pos x="T4" y="T5"/>
                </a:cxn>
              </a:cxnLst>
              <a:rect l="0" t="0" r="r" b="b"/>
              <a:pathLst>
                <a:path w="43200" h="43200" fill="none" extrusionOk="0">
                  <a:moveTo>
                    <a:pt x="1601" y="13436"/>
                  </a:moveTo>
                  <a:cubicBezTo>
                    <a:pt x="4918" y="5310"/>
                    <a:pt x="1282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path>
                <a:path w="43200" h="43200" stroke="0" extrusionOk="0">
                  <a:moveTo>
                    <a:pt x="1601" y="13436"/>
                  </a:moveTo>
                  <a:cubicBezTo>
                    <a:pt x="4918" y="5310"/>
                    <a:pt x="1282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lnTo>
                    <a:pt x="21600"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61" name="Text Box 3112">
              <a:extLst>
                <a:ext uri="{FF2B5EF4-FFF2-40B4-BE49-F238E27FC236}">
                  <a16:creationId xmlns:a16="http://schemas.microsoft.com/office/drawing/2014/main" id="{80F48880-FA41-4647-B62A-271B82140784}"/>
                </a:ext>
              </a:extLst>
            </p:cNvPr>
            <p:cNvSpPr txBox="1">
              <a:spLocks noChangeArrowheads="1"/>
            </p:cNvSpPr>
            <p:nvPr/>
          </p:nvSpPr>
          <p:spPr bwMode="auto">
            <a:xfrm>
              <a:off x="7699" y="11141"/>
              <a:ext cx="1015"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28600" algn="just">
                <a:spcAft>
                  <a:spcPts val="0"/>
                </a:spcAft>
              </a:pPr>
              <a:endParaRPr lang="zh-CN" b="1" kern="100" dirty="0">
                <a:effectLst/>
                <a:latin typeface="+mn-ea"/>
                <a:cs typeface="宋体" panose="02010600030101010101" pitchFamily="2" charset="-122"/>
              </a:endParaRPr>
            </a:p>
          </p:txBody>
        </p:sp>
      </p:grpSp>
      <p:sp>
        <p:nvSpPr>
          <p:cNvPr id="29" name="圆角矩形标注 29">
            <a:extLst>
              <a:ext uri="{FF2B5EF4-FFF2-40B4-BE49-F238E27FC236}">
                <a16:creationId xmlns:a16="http://schemas.microsoft.com/office/drawing/2014/main" id="{C038C438-3995-4432-9B0E-3C32A8485F78}"/>
              </a:ext>
            </a:extLst>
          </p:cNvPr>
          <p:cNvSpPr>
            <a:spLocks noChangeArrowheads="1"/>
          </p:cNvSpPr>
          <p:nvPr/>
        </p:nvSpPr>
        <p:spPr bwMode="auto">
          <a:xfrm>
            <a:off x="3361885" y="1861804"/>
            <a:ext cx="2297113" cy="727075"/>
          </a:xfrm>
          <a:prstGeom prst="wedgeRoundRectCallout">
            <a:avLst>
              <a:gd name="adj1" fmla="val -47396"/>
              <a:gd name="adj2" fmla="val 83346"/>
              <a:gd name="adj3" fmla="val 16667"/>
            </a:avLst>
          </a:prstGeom>
          <a:solidFill>
            <a:srgbClr val="1157AB"/>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2400">
                <a:solidFill>
                  <a:schemeClr val="bg1"/>
                </a:solidFill>
                <a:latin typeface="微软雅黑" panose="020B0503020204020204" pitchFamily="34" charset="-122"/>
                <a:ea typeface="微软雅黑" panose="020B0503020204020204" pitchFamily="34" charset="-122"/>
              </a:rPr>
              <a:t>R</a:t>
            </a:r>
            <a:r>
              <a:rPr lang="zh-CN" altLang="zh-CN" sz="2400">
                <a:solidFill>
                  <a:schemeClr val="bg1"/>
                </a:solidFill>
                <a:latin typeface="微软雅黑" panose="020B0503020204020204" pitchFamily="34" charset="-122"/>
                <a:ea typeface="微软雅黑" panose="020B0503020204020204" pitchFamily="34" charset="-122"/>
              </a:rPr>
              <a:t>是自反的、对称的和传递的</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30" name="圆角矩形标注 33">
            <a:extLst>
              <a:ext uri="{FF2B5EF4-FFF2-40B4-BE49-F238E27FC236}">
                <a16:creationId xmlns:a16="http://schemas.microsoft.com/office/drawing/2014/main" id="{890321AB-2934-4BB1-8817-B3D05A653568}"/>
              </a:ext>
            </a:extLst>
          </p:cNvPr>
          <p:cNvSpPr>
            <a:spLocks noChangeArrowheads="1"/>
          </p:cNvSpPr>
          <p:nvPr/>
        </p:nvSpPr>
        <p:spPr bwMode="auto">
          <a:xfrm>
            <a:off x="1550602" y="3900706"/>
            <a:ext cx="3338512" cy="727075"/>
          </a:xfrm>
          <a:prstGeom prst="wedgeRoundRectCallout">
            <a:avLst>
              <a:gd name="adj1" fmla="val 10829"/>
              <a:gd name="adj2" fmla="val 98366"/>
              <a:gd name="adj3" fmla="val 16667"/>
            </a:avLst>
          </a:prstGeom>
          <a:solidFill>
            <a:srgbClr val="1157AB"/>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2400" dirty="0">
                <a:solidFill>
                  <a:schemeClr val="bg1"/>
                </a:solidFill>
                <a:latin typeface="微软雅黑" panose="020B0503020204020204" pitchFamily="34" charset="-122"/>
                <a:ea typeface="微软雅黑" panose="020B0503020204020204" pitchFamily="34" charset="-122"/>
              </a:rPr>
              <a:t>S</a:t>
            </a:r>
            <a:r>
              <a:rPr lang="zh-CN" altLang="zh-CN" sz="2400" dirty="0">
                <a:solidFill>
                  <a:schemeClr val="bg1"/>
                </a:solidFill>
                <a:latin typeface="微软雅黑" panose="020B0503020204020204" pitchFamily="34" charset="-122"/>
                <a:ea typeface="微软雅黑" panose="020B0503020204020204" pitchFamily="34" charset="-122"/>
              </a:rPr>
              <a:t>是反自反的、对称的、反对称的和传递的</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1" name="圆角矩形标注 34">
            <a:extLst>
              <a:ext uri="{FF2B5EF4-FFF2-40B4-BE49-F238E27FC236}">
                <a16:creationId xmlns:a16="http://schemas.microsoft.com/office/drawing/2014/main" id="{8FFAD66C-4AC1-4D78-BC51-C3AA50342871}"/>
              </a:ext>
            </a:extLst>
          </p:cNvPr>
          <p:cNvSpPr>
            <a:spLocks noChangeArrowheads="1"/>
          </p:cNvSpPr>
          <p:nvPr/>
        </p:nvSpPr>
        <p:spPr bwMode="auto">
          <a:xfrm>
            <a:off x="5234785" y="5798656"/>
            <a:ext cx="3340100" cy="727075"/>
          </a:xfrm>
          <a:prstGeom prst="wedgeRoundRectCallout">
            <a:avLst>
              <a:gd name="adj1" fmla="val -8519"/>
              <a:gd name="adj2" fmla="val -168343"/>
              <a:gd name="adj3" fmla="val 16667"/>
            </a:avLst>
          </a:prstGeom>
          <a:solidFill>
            <a:srgbClr val="1157AB"/>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2400">
                <a:solidFill>
                  <a:schemeClr val="bg1"/>
                </a:solidFill>
                <a:latin typeface="微软雅黑" panose="020B0503020204020204" pitchFamily="34" charset="-122"/>
                <a:ea typeface="微软雅黑" panose="020B0503020204020204" pitchFamily="34" charset="-122"/>
              </a:rPr>
              <a:t>T</a:t>
            </a:r>
            <a:r>
              <a:rPr lang="zh-CN" altLang="en-US" sz="2400">
                <a:solidFill>
                  <a:schemeClr val="bg1"/>
                </a:solidFill>
                <a:latin typeface="微软雅黑" panose="020B0503020204020204" pitchFamily="34" charset="-122"/>
                <a:ea typeface="微软雅黑" panose="020B0503020204020204" pitchFamily="34" charset="-122"/>
              </a:rPr>
              <a:t>是反对称的和传递的</a:t>
            </a:r>
          </a:p>
        </p:txBody>
      </p:sp>
      <p:sp>
        <p:nvSpPr>
          <p:cNvPr id="32" name="圆角矩形标注 35">
            <a:extLst>
              <a:ext uri="{FF2B5EF4-FFF2-40B4-BE49-F238E27FC236}">
                <a16:creationId xmlns:a16="http://schemas.microsoft.com/office/drawing/2014/main" id="{53A8FFA8-E3D8-4995-A332-4C6748CD0FF0}"/>
              </a:ext>
            </a:extLst>
          </p:cNvPr>
          <p:cNvSpPr>
            <a:spLocks noChangeArrowheads="1"/>
          </p:cNvSpPr>
          <p:nvPr/>
        </p:nvSpPr>
        <p:spPr bwMode="auto">
          <a:xfrm>
            <a:off x="8304999" y="1696724"/>
            <a:ext cx="3340100" cy="727075"/>
          </a:xfrm>
          <a:prstGeom prst="wedgeRoundRectCallout">
            <a:avLst>
              <a:gd name="adj1" fmla="val -478"/>
              <a:gd name="adj2" fmla="val 94264"/>
              <a:gd name="adj3" fmla="val 16667"/>
            </a:avLst>
          </a:prstGeom>
          <a:solidFill>
            <a:srgbClr val="1157AB"/>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2400">
                <a:solidFill>
                  <a:schemeClr val="bg1"/>
                </a:solidFill>
                <a:latin typeface="微软雅黑" panose="020B0503020204020204" pitchFamily="34" charset="-122"/>
                <a:ea typeface="微软雅黑" panose="020B0503020204020204" pitchFamily="34" charset="-122"/>
              </a:rPr>
              <a:t>V</a:t>
            </a:r>
            <a:r>
              <a:rPr lang="zh-CN" altLang="en-US" sz="2400">
                <a:solidFill>
                  <a:schemeClr val="bg1"/>
                </a:solidFill>
                <a:latin typeface="微软雅黑" panose="020B0503020204020204" pitchFamily="34" charset="-122"/>
                <a:ea typeface="微软雅黑" panose="020B0503020204020204" pitchFamily="34" charset="-122"/>
              </a:rPr>
              <a:t>是自反的、对称的、反对称和传递的</a:t>
            </a:r>
          </a:p>
        </p:txBody>
      </p:sp>
    </p:spTree>
    <p:custDataLst>
      <p:tags r:id="rId2"/>
    </p:custDataLst>
    <p:extLst>
      <p:ext uri="{BB962C8B-B14F-4D97-AF65-F5344CB8AC3E}">
        <p14:creationId xmlns:p14="http://schemas.microsoft.com/office/powerpoint/2010/main" val="82063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ircle(in)">
                                      <p:cBhvr>
                                        <p:cTn id="7" dur="2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circle(in)">
                                      <p:cBhvr>
                                        <p:cTn id="12" dur="20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down)">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2"/>
          <p:cNvSpPr>
            <a:spLocks noGrp="1" noChangeArrowheads="1"/>
          </p:cNvSpPr>
          <p:nvPr>
            <p:ph type="title"/>
          </p:nvPr>
        </p:nvSpPr>
        <p:spPr/>
        <p:txBody>
          <a:bodyPr/>
          <a:lstStyle/>
          <a:p>
            <a:pPr eaLnBrk="1" hangingPunct="1"/>
            <a:r>
              <a:rPr lang="zh-CN" altLang="en-US" dirty="0"/>
              <a:t>例</a:t>
            </a:r>
            <a:r>
              <a:rPr lang="en-US" altLang="zh-CN" dirty="0"/>
              <a:t>4.24</a:t>
            </a:r>
            <a:endParaRPr lang="zh-CN" altLang="en-US" dirty="0"/>
          </a:p>
        </p:txBody>
      </p:sp>
      <p:sp>
        <p:nvSpPr>
          <p:cNvPr id="1568771" name="Rectangle 3"/>
          <p:cNvSpPr>
            <a:spLocks noGrp="1" noChangeArrowheads="1"/>
          </p:cNvSpPr>
          <p:nvPr>
            <p:ph type="body" idx="1"/>
          </p:nvPr>
        </p:nvSpPr>
        <p:spPr>
          <a:xfrm>
            <a:off x="231775" y="1067594"/>
            <a:ext cx="11658600" cy="4419600"/>
          </a:xfrm>
        </p:spPr>
        <p:txBody>
          <a:bodyPr/>
          <a:lstStyle/>
          <a:p>
            <a:pPr marL="0" indent="0">
              <a:lnSpc>
                <a:spcPct val="150000"/>
              </a:lnSpc>
              <a:spcBef>
                <a:spcPct val="0"/>
              </a:spcBef>
              <a:buNone/>
            </a:pPr>
            <a:r>
              <a:rPr lang="zh-CN" altLang="en-US" dirty="0">
                <a:solidFill>
                  <a:srgbClr val="C00000"/>
                </a:solidFill>
              </a:rPr>
              <a:t>例</a:t>
            </a:r>
            <a:r>
              <a:rPr lang="en-US" altLang="zh-CN" dirty="0">
                <a:solidFill>
                  <a:srgbClr val="C00000"/>
                </a:solidFill>
              </a:rPr>
              <a:t>4.24  </a:t>
            </a:r>
            <a:r>
              <a:rPr lang="zh-CN" altLang="en-US" dirty="0"/>
              <a:t>判定下列关系所具有的特殊性质。</a:t>
            </a:r>
          </a:p>
          <a:p>
            <a:pPr marL="0" indent="0">
              <a:lnSpc>
                <a:spcPct val="150000"/>
              </a:lnSpc>
              <a:spcBef>
                <a:spcPct val="0"/>
              </a:spcBef>
              <a:buNone/>
            </a:pPr>
            <a:r>
              <a:rPr lang="zh-CN" altLang="en-US" dirty="0"/>
              <a:t>（</a:t>
            </a:r>
            <a:r>
              <a:rPr lang="en-US" altLang="zh-CN" dirty="0"/>
              <a:t>1</a:t>
            </a:r>
            <a:r>
              <a:rPr lang="zh-CN" altLang="en-US" dirty="0"/>
              <a:t>）集合</a:t>
            </a:r>
            <a:r>
              <a:rPr lang="en-US" altLang="zh-CN" dirty="0"/>
              <a:t>A</a:t>
            </a:r>
            <a:r>
              <a:rPr lang="zh-CN" altLang="en-US" dirty="0"/>
              <a:t>上的</a:t>
            </a:r>
            <a:r>
              <a:rPr lang="zh-CN" altLang="en-US" dirty="0">
                <a:solidFill>
                  <a:srgbClr val="FF0000"/>
                </a:solidFill>
              </a:rPr>
              <a:t>全关系</a:t>
            </a:r>
            <a:r>
              <a:rPr lang="zh-CN" altLang="en-US" dirty="0"/>
              <a:t>。</a:t>
            </a:r>
          </a:p>
          <a:p>
            <a:pPr marL="0" indent="0">
              <a:lnSpc>
                <a:spcPct val="150000"/>
              </a:lnSpc>
              <a:spcBef>
                <a:spcPct val="0"/>
              </a:spcBef>
              <a:buNone/>
            </a:pPr>
            <a:r>
              <a:rPr lang="zh-CN" altLang="en-US" dirty="0"/>
              <a:t>（</a:t>
            </a:r>
            <a:r>
              <a:rPr lang="en-US" altLang="zh-CN" dirty="0"/>
              <a:t>2</a:t>
            </a:r>
            <a:r>
              <a:rPr lang="zh-CN" altLang="en-US" dirty="0"/>
              <a:t>）集合</a:t>
            </a:r>
            <a:r>
              <a:rPr lang="en-US" altLang="zh-CN" dirty="0"/>
              <a:t>A</a:t>
            </a:r>
            <a:r>
              <a:rPr lang="zh-CN" altLang="en-US" dirty="0"/>
              <a:t>上的</a:t>
            </a:r>
            <a:r>
              <a:rPr lang="zh-CN" altLang="en-US" dirty="0">
                <a:solidFill>
                  <a:srgbClr val="0000CC"/>
                </a:solidFill>
              </a:rPr>
              <a:t>空关系</a:t>
            </a:r>
            <a:r>
              <a:rPr lang="zh-CN" altLang="en-US" dirty="0"/>
              <a:t>。</a:t>
            </a:r>
            <a:endParaRPr lang="en-US" altLang="zh-CN" dirty="0"/>
          </a:p>
          <a:p>
            <a:pPr marL="0" indent="0">
              <a:lnSpc>
                <a:spcPct val="150000"/>
              </a:lnSpc>
              <a:spcBef>
                <a:spcPct val="0"/>
              </a:spcBef>
              <a:buNone/>
            </a:pPr>
            <a:r>
              <a:rPr lang="zh-CN" altLang="en-US" dirty="0"/>
              <a:t>（</a:t>
            </a:r>
            <a:r>
              <a:rPr lang="en-US" altLang="zh-CN" dirty="0"/>
              <a:t>3</a:t>
            </a:r>
            <a:r>
              <a:rPr lang="zh-CN" altLang="en-US" dirty="0"/>
              <a:t>）集合</a:t>
            </a:r>
            <a:r>
              <a:rPr lang="en-US" altLang="zh-CN" dirty="0"/>
              <a:t>A</a:t>
            </a:r>
            <a:r>
              <a:rPr lang="zh-CN" altLang="en-US" dirty="0"/>
              <a:t>上的</a:t>
            </a:r>
            <a:r>
              <a:rPr lang="zh-CN" altLang="en-US" dirty="0">
                <a:solidFill>
                  <a:srgbClr val="C00000"/>
                </a:solidFill>
              </a:rPr>
              <a:t>恒等关系</a:t>
            </a:r>
            <a:r>
              <a:rPr lang="zh-CN" altLang="en-US" dirty="0"/>
              <a:t>。</a:t>
            </a:r>
          </a:p>
          <a:p>
            <a:pPr marL="0" indent="0">
              <a:lnSpc>
                <a:spcPct val="150000"/>
              </a:lnSpc>
              <a:spcBef>
                <a:spcPct val="0"/>
              </a:spcBef>
              <a:buNone/>
            </a:pPr>
            <a:r>
              <a:rPr lang="zh-CN" altLang="en-US" dirty="0">
                <a:solidFill>
                  <a:srgbClr val="C00000"/>
                </a:solidFill>
              </a:rPr>
              <a:t>解    </a:t>
            </a:r>
            <a:r>
              <a:rPr lang="en-US" altLang="zh-CN" dirty="0"/>
              <a:t>(1)</a:t>
            </a:r>
            <a:r>
              <a:rPr lang="zh-CN" altLang="en-US" dirty="0"/>
              <a:t>集合</a:t>
            </a:r>
            <a:r>
              <a:rPr lang="en-US" altLang="zh-CN" dirty="0"/>
              <a:t>A</a:t>
            </a:r>
            <a:r>
              <a:rPr lang="zh-CN" altLang="en-US" dirty="0"/>
              <a:t>上的</a:t>
            </a:r>
            <a:r>
              <a:rPr lang="zh-CN" altLang="en-US" dirty="0">
                <a:solidFill>
                  <a:srgbClr val="0000CC"/>
                </a:solidFill>
              </a:rPr>
              <a:t>全关系具有自反性，对称性和传递性</a:t>
            </a:r>
            <a:r>
              <a:rPr lang="zh-CN" altLang="en-US" dirty="0"/>
              <a:t>。</a:t>
            </a:r>
          </a:p>
          <a:p>
            <a:pPr marL="0" indent="0">
              <a:lnSpc>
                <a:spcPct val="150000"/>
              </a:lnSpc>
              <a:spcBef>
                <a:spcPct val="0"/>
              </a:spcBef>
              <a:buNone/>
            </a:pPr>
            <a:r>
              <a:rPr lang="en-US" altLang="zh-CN" dirty="0"/>
              <a:t>(2)</a:t>
            </a:r>
            <a:r>
              <a:rPr lang="zh-CN" altLang="en-US" dirty="0"/>
              <a:t>集合</a:t>
            </a:r>
            <a:r>
              <a:rPr lang="en-US" altLang="zh-CN" dirty="0"/>
              <a:t>A</a:t>
            </a:r>
            <a:r>
              <a:rPr lang="zh-CN" altLang="en-US" dirty="0"/>
              <a:t>上的</a:t>
            </a:r>
            <a:r>
              <a:rPr lang="zh-CN" altLang="en-US" dirty="0">
                <a:solidFill>
                  <a:srgbClr val="FF0000"/>
                </a:solidFill>
              </a:rPr>
              <a:t>空关系具有反自反性、对称性、反对称性和传递性</a:t>
            </a:r>
            <a:r>
              <a:rPr lang="zh-CN" altLang="en-US" dirty="0"/>
              <a:t>。</a:t>
            </a:r>
          </a:p>
          <a:p>
            <a:pPr marL="0" indent="0">
              <a:lnSpc>
                <a:spcPct val="150000"/>
              </a:lnSpc>
              <a:spcBef>
                <a:spcPct val="0"/>
              </a:spcBef>
              <a:buNone/>
            </a:pPr>
            <a:r>
              <a:rPr lang="en-US" altLang="zh-CN" dirty="0"/>
              <a:t>(3)</a:t>
            </a:r>
            <a:r>
              <a:rPr lang="zh-CN" altLang="en-US" dirty="0"/>
              <a:t>集合</a:t>
            </a:r>
            <a:r>
              <a:rPr lang="en-US" altLang="zh-CN" dirty="0"/>
              <a:t>A</a:t>
            </a:r>
            <a:r>
              <a:rPr lang="zh-CN" altLang="en-US" dirty="0"/>
              <a:t>上的</a:t>
            </a:r>
            <a:r>
              <a:rPr lang="zh-CN" altLang="en-US" dirty="0">
                <a:solidFill>
                  <a:srgbClr val="0000CC"/>
                </a:solidFill>
              </a:rPr>
              <a:t>恒等关系具有自反性、对称性、反对称性和传递性</a:t>
            </a:r>
            <a:r>
              <a:rPr lang="zh-CN" altLang="en-US" dirty="0"/>
              <a:t>。</a:t>
            </a:r>
          </a:p>
        </p:txBody>
      </p:sp>
    </p:spTree>
    <p:custDataLst>
      <p:tags r:id="rId1"/>
    </p:custDataLst>
    <p:extLst>
      <p:ext uri="{BB962C8B-B14F-4D97-AF65-F5344CB8AC3E}">
        <p14:creationId xmlns:p14="http://schemas.microsoft.com/office/powerpoint/2010/main" val="2972321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68771">
                                            <p:txEl>
                                              <p:pRg st="4" end="4"/>
                                            </p:txEl>
                                          </p:spTgt>
                                        </p:tgtEl>
                                        <p:attrNameLst>
                                          <p:attrName>style.visibility</p:attrName>
                                        </p:attrNameLst>
                                      </p:cBhvr>
                                      <p:to>
                                        <p:strVal val="visible"/>
                                      </p:to>
                                    </p:set>
                                    <p:anim calcmode="lin" valueType="num">
                                      <p:cBhvr additive="base">
                                        <p:cTn id="7" dur="500" fill="hold"/>
                                        <p:tgtEl>
                                          <p:spTgt spid="156877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87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68771">
                                            <p:txEl>
                                              <p:pRg st="5" end="5"/>
                                            </p:txEl>
                                          </p:spTgt>
                                        </p:tgtEl>
                                        <p:attrNameLst>
                                          <p:attrName>style.visibility</p:attrName>
                                        </p:attrNameLst>
                                      </p:cBhvr>
                                      <p:to>
                                        <p:strVal val="visible"/>
                                      </p:to>
                                    </p:set>
                                    <p:anim calcmode="lin" valueType="num">
                                      <p:cBhvr additive="base">
                                        <p:cTn id="13" dur="500" fill="hold"/>
                                        <p:tgtEl>
                                          <p:spTgt spid="1568771">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687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68771">
                                            <p:txEl>
                                              <p:pRg st="6" end="6"/>
                                            </p:txEl>
                                          </p:spTgt>
                                        </p:tgtEl>
                                        <p:attrNameLst>
                                          <p:attrName>style.visibility</p:attrName>
                                        </p:attrNameLst>
                                      </p:cBhvr>
                                      <p:to>
                                        <p:strVal val="visible"/>
                                      </p:to>
                                    </p:set>
                                    <p:anim calcmode="lin" valueType="num">
                                      <p:cBhvr additive="base">
                                        <p:cTn id="19" dur="500" fill="hold"/>
                                        <p:tgtEl>
                                          <p:spTgt spid="156877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687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8771" grpId="0" uiExpand="1"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72867" name="Rectangle 3"/>
              <p:cNvSpPr>
                <a:spLocks noGrp="1" noChangeArrowheads="1"/>
              </p:cNvSpPr>
              <p:nvPr>
                <p:ph type="body" idx="1"/>
              </p:nvPr>
            </p:nvSpPr>
            <p:spPr>
              <a:xfrm>
                <a:off x="384175" y="991394"/>
                <a:ext cx="11430000" cy="4800600"/>
              </a:xfrm>
            </p:spPr>
            <p:txBody>
              <a:bodyPr>
                <a:normAutofit fontScale="92500"/>
              </a:bodyPr>
              <a:lstStyle/>
              <a:p>
                <a:pPr marL="0" indent="0">
                  <a:lnSpc>
                    <a:spcPct val="150000"/>
                  </a:lnSpc>
                  <a:buNone/>
                </a:pPr>
                <a:r>
                  <a:rPr lang="zh-CN" altLang="en-US" dirty="0">
                    <a:solidFill>
                      <a:srgbClr val="C00000"/>
                    </a:solidFill>
                  </a:rPr>
                  <a:t>例</a:t>
                </a:r>
                <a:r>
                  <a:rPr lang="en-US" altLang="zh-CN" dirty="0">
                    <a:solidFill>
                      <a:srgbClr val="C00000"/>
                    </a:solidFill>
                  </a:rPr>
                  <a:t>4.25  </a:t>
                </a:r>
                <a:r>
                  <a:rPr lang="zh-CN" altLang="en-US" dirty="0"/>
                  <a:t>假设</a:t>
                </a:r>
                <a:r>
                  <a:rPr lang="en-US" altLang="zh-CN" dirty="0"/>
                  <a:t>A={1,2,3,4}</a:t>
                </a:r>
                <a:r>
                  <a:rPr lang="zh-CN" altLang="en-US" dirty="0"/>
                  <a:t>，</a:t>
                </a:r>
                <a:r>
                  <a:rPr lang="en-US" altLang="zh-CN" dirty="0"/>
                  <a:t>R={&lt;1,1&gt;,&lt;1,2&gt;,&lt;2,1&gt;,&lt;3,4&gt;} </a:t>
                </a:r>
                <a:r>
                  <a:rPr lang="zh-CN" altLang="en-US" dirty="0"/>
                  <a:t>是定义在</a:t>
                </a:r>
                <a:r>
                  <a:rPr lang="en-US" altLang="zh-CN" dirty="0"/>
                  <a:t>A</a:t>
                </a:r>
                <a:r>
                  <a:rPr lang="zh-CN" altLang="en-US" dirty="0"/>
                  <a:t>上的关系。试判定</a:t>
                </a:r>
                <a:r>
                  <a:rPr lang="en-US" altLang="zh-CN" dirty="0"/>
                  <a:t>R</a:t>
                </a:r>
                <a:r>
                  <a:rPr lang="zh-CN" altLang="en-US" dirty="0"/>
                  <a:t>所具有的特殊性质。</a:t>
                </a:r>
              </a:p>
              <a:p>
                <a:pPr marL="0" indent="0">
                  <a:lnSpc>
                    <a:spcPct val="150000"/>
                  </a:lnSpc>
                  <a:buNone/>
                </a:pPr>
                <a:r>
                  <a:rPr lang="zh-CN" altLang="en-US" dirty="0">
                    <a:solidFill>
                      <a:srgbClr val="C00000"/>
                    </a:solidFill>
                  </a:rPr>
                  <a:t>解</a:t>
                </a:r>
                <a:r>
                  <a:rPr lang="zh-CN" altLang="en-US" dirty="0">
                    <a:solidFill>
                      <a:srgbClr val="FF0000"/>
                    </a:solidFill>
                  </a:rPr>
                  <a:t>   </a:t>
                </a:r>
                <a:r>
                  <a:rPr lang="zh-CN" altLang="en-US" dirty="0"/>
                  <a:t>因为存在</a:t>
                </a:r>
                <a:r>
                  <a:rPr lang="en-US" altLang="zh-CN" dirty="0"/>
                  <a:t>2∈A</a:t>
                </a:r>
                <a:r>
                  <a:rPr lang="zh-CN" altLang="en-US" dirty="0"/>
                  <a:t>，但</a:t>
                </a:r>
                <a:r>
                  <a:rPr lang="en-US" altLang="zh-CN" dirty="0"/>
                  <a:t>&lt;2,2&gt;</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 R</a:t>
                </a:r>
                <a:r>
                  <a:rPr lang="zh-CN" altLang="en-US" dirty="0"/>
                  <a:t>，所以</a:t>
                </a:r>
                <a:r>
                  <a:rPr lang="en-US" altLang="zh-CN" dirty="0">
                    <a:solidFill>
                      <a:srgbClr val="3333FF"/>
                    </a:solidFill>
                  </a:rPr>
                  <a:t>R</a:t>
                </a:r>
                <a:r>
                  <a:rPr lang="zh-CN" altLang="en-US" dirty="0">
                    <a:solidFill>
                      <a:srgbClr val="3333FF"/>
                    </a:solidFill>
                  </a:rPr>
                  <a:t>不是自反的</a:t>
                </a:r>
                <a:r>
                  <a:rPr lang="zh-CN" altLang="en-US" dirty="0"/>
                  <a:t>。</a:t>
                </a:r>
                <a:endParaRPr lang="en-US" altLang="zh-CN" dirty="0"/>
              </a:p>
              <a:p>
                <a:pPr marL="0" indent="0">
                  <a:lnSpc>
                    <a:spcPct val="150000"/>
                  </a:lnSpc>
                  <a:buNone/>
                </a:pPr>
                <a:r>
                  <a:rPr lang="en-US" altLang="zh-CN" dirty="0"/>
                  <a:t>      </a:t>
                </a:r>
                <a:r>
                  <a:rPr lang="zh-CN" altLang="en-US" dirty="0"/>
                  <a:t>因为存在</a:t>
                </a:r>
                <a:r>
                  <a:rPr lang="en-US" altLang="zh-CN" dirty="0"/>
                  <a:t>1∈A</a:t>
                </a:r>
                <a:r>
                  <a:rPr lang="zh-CN" altLang="en-US" dirty="0"/>
                  <a:t>，但</a:t>
                </a:r>
                <a:r>
                  <a:rPr lang="en-US" altLang="zh-CN" dirty="0"/>
                  <a:t>&lt;1,1&gt;∈R</a:t>
                </a:r>
                <a:r>
                  <a:rPr lang="zh-CN" altLang="en-US" dirty="0"/>
                  <a:t>，所以</a:t>
                </a:r>
                <a:r>
                  <a:rPr lang="en-US" altLang="zh-CN" dirty="0">
                    <a:solidFill>
                      <a:srgbClr val="3333FF"/>
                    </a:solidFill>
                  </a:rPr>
                  <a:t>R</a:t>
                </a:r>
                <a:r>
                  <a:rPr lang="zh-CN" altLang="en-US" dirty="0">
                    <a:solidFill>
                      <a:srgbClr val="3333FF"/>
                    </a:solidFill>
                  </a:rPr>
                  <a:t>不是反自反的</a:t>
                </a:r>
                <a:r>
                  <a:rPr lang="zh-CN" altLang="en-US" dirty="0"/>
                  <a:t>。</a:t>
                </a:r>
                <a:endParaRPr lang="en-US" altLang="zh-CN" dirty="0"/>
              </a:p>
              <a:p>
                <a:pPr marL="0" indent="0">
                  <a:lnSpc>
                    <a:spcPct val="150000"/>
                  </a:lnSpc>
                  <a:buNone/>
                </a:pPr>
                <a:r>
                  <a:rPr lang="en-US" altLang="zh-CN" dirty="0"/>
                  <a:t>      </a:t>
                </a:r>
                <a:r>
                  <a:rPr lang="zh-CN" altLang="en-US" dirty="0"/>
                  <a:t>因为</a:t>
                </a:r>
                <a:r>
                  <a:rPr lang="en-US" altLang="zh-CN" dirty="0"/>
                  <a:t>&lt;3,4&gt;∈R</a:t>
                </a:r>
                <a:r>
                  <a:rPr lang="zh-CN" altLang="en-US" dirty="0"/>
                  <a:t>，但</a:t>
                </a:r>
                <a:r>
                  <a:rPr lang="en-US" altLang="zh-CN" dirty="0"/>
                  <a:t>&lt;4,3&gt;</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t>R</a:t>
                </a:r>
                <a:r>
                  <a:rPr lang="zh-CN" altLang="en-US" dirty="0"/>
                  <a:t>，所以</a:t>
                </a:r>
                <a:r>
                  <a:rPr lang="en-US" altLang="zh-CN" dirty="0">
                    <a:solidFill>
                      <a:srgbClr val="3333FF"/>
                    </a:solidFill>
                  </a:rPr>
                  <a:t>R</a:t>
                </a:r>
                <a:r>
                  <a:rPr lang="zh-CN" altLang="en-US" dirty="0">
                    <a:solidFill>
                      <a:srgbClr val="3333FF"/>
                    </a:solidFill>
                  </a:rPr>
                  <a:t>不是对称的</a:t>
                </a:r>
                <a:r>
                  <a:rPr lang="zh-CN" altLang="en-US" dirty="0"/>
                  <a:t>。</a:t>
                </a:r>
                <a:endParaRPr lang="en-US" altLang="zh-CN" dirty="0"/>
              </a:p>
              <a:p>
                <a:pPr marL="0" indent="0">
                  <a:lnSpc>
                    <a:spcPct val="150000"/>
                  </a:lnSpc>
                  <a:buNone/>
                </a:pPr>
                <a:r>
                  <a:rPr lang="en-US" altLang="zh-CN" dirty="0"/>
                  <a:t>      </a:t>
                </a:r>
                <a:r>
                  <a:rPr lang="zh-CN" altLang="en-US" dirty="0"/>
                  <a:t>因为有</a:t>
                </a:r>
                <a:r>
                  <a:rPr lang="en-US" altLang="zh-CN" dirty="0"/>
                  <a:t>&lt;1,2&gt;∈R</a:t>
                </a:r>
                <a:r>
                  <a:rPr lang="zh-CN" altLang="en-US" dirty="0"/>
                  <a:t>，</a:t>
                </a:r>
                <a:r>
                  <a:rPr lang="en-US" altLang="zh-CN" dirty="0"/>
                  <a:t>&lt;2,1&gt;∈R</a:t>
                </a:r>
                <a:r>
                  <a:rPr lang="zh-CN" altLang="en-US" dirty="0"/>
                  <a:t>，但是</a:t>
                </a:r>
                <a:r>
                  <a:rPr lang="en-US" altLang="zh-CN" dirty="0"/>
                  <a:t>1≠2</a:t>
                </a:r>
                <a:r>
                  <a:rPr lang="zh-CN" altLang="en-US" dirty="0"/>
                  <a:t>，所以</a:t>
                </a:r>
                <a:r>
                  <a:rPr lang="en-US" altLang="zh-CN" dirty="0">
                    <a:solidFill>
                      <a:srgbClr val="3333FF"/>
                    </a:solidFill>
                  </a:rPr>
                  <a:t>R</a:t>
                </a:r>
                <a:r>
                  <a:rPr lang="zh-CN" altLang="en-US" dirty="0">
                    <a:solidFill>
                      <a:srgbClr val="3333FF"/>
                    </a:solidFill>
                  </a:rPr>
                  <a:t>不是反对称的</a:t>
                </a:r>
                <a:r>
                  <a:rPr lang="zh-CN" altLang="en-US" dirty="0"/>
                  <a:t>。</a:t>
                </a:r>
                <a:endParaRPr lang="en-US" altLang="zh-CN" dirty="0"/>
              </a:p>
              <a:p>
                <a:pPr marL="0" indent="0">
                  <a:lnSpc>
                    <a:spcPct val="150000"/>
                  </a:lnSpc>
                  <a:buNone/>
                </a:pPr>
                <a:r>
                  <a:rPr lang="en-US" altLang="zh-CN" dirty="0"/>
                  <a:t>      </a:t>
                </a:r>
                <a:r>
                  <a:rPr lang="zh-CN" altLang="en-US" dirty="0"/>
                  <a:t>因为有</a:t>
                </a:r>
                <a:r>
                  <a:rPr lang="en-US" altLang="zh-CN" dirty="0"/>
                  <a:t>&lt;2,1&gt;∈R</a:t>
                </a:r>
                <a:r>
                  <a:rPr lang="zh-CN" altLang="en-US" dirty="0"/>
                  <a:t>，</a:t>
                </a:r>
                <a:r>
                  <a:rPr lang="en-US" altLang="zh-CN" dirty="0"/>
                  <a:t>&lt;1,2&gt;∈R</a:t>
                </a:r>
                <a:r>
                  <a:rPr lang="zh-CN" altLang="en-US" dirty="0"/>
                  <a:t>，但</a:t>
                </a:r>
                <a:r>
                  <a:rPr lang="en-US" altLang="zh-CN" dirty="0"/>
                  <a:t>&lt;2,2&gt;</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R</a:t>
                </a:r>
                <a:r>
                  <a:rPr lang="zh-CN" altLang="en-US" dirty="0"/>
                  <a:t>，所以</a:t>
                </a:r>
                <a:r>
                  <a:rPr lang="en-US" altLang="zh-CN" dirty="0">
                    <a:solidFill>
                      <a:srgbClr val="3333FF"/>
                    </a:solidFill>
                  </a:rPr>
                  <a:t>R</a:t>
                </a:r>
                <a:r>
                  <a:rPr lang="zh-CN" altLang="en-US" dirty="0">
                    <a:solidFill>
                      <a:srgbClr val="3333FF"/>
                    </a:solidFill>
                  </a:rPr>
                  <a:t>不是传递的</a:t>
                </a:r>
                <a:r>
                  <a:rPr lang="zh-CN" altLang="en-US" dirty="0"/>
                  <a:t>。</a:t>
                </a:r>
              </a:p>
              <a:p>
                <a:pPr marL="0" indent="0">
                  <a:lnSpc>
                    <a:spcPct val="150000"/>
                  </a:lnSpc>
                  <a:buNone/>
                </a:pPr>
                <a:r>
                  <a:rPr lang="zh-CN" altLang="en-US" dirty="0">
                    <a:solidFill>
                      <a:srgbClr val="C00000"/>
                    </a:solidFill>
                  </a:rPr>
                  <a:t>综上所述，</a:t>
                </a:r>
                <a:r>
                  <a:rPr lang="en-US" altLang="zh-CN" dirty="0">
                    <a:solidFill>
                      <a:srgbClr val="C00000"/>
                    </a:solidFill>
                  </a:rPr>
                  <a:t>R</a:t>
                </a:r>
                <a:r>
                  <a:rPr lang="zh-CN" altLang="en-US" dirty="0">
                    <a:solidFill>
                      <a:srgbClr val="C00000"/>
                    </a:solidFill>
                  </a:rPr>
                  <a:t>不具备上述的任何特殊性质。</a:t>
                </a:r>
              </a:p>
            </p:txBody>
          </p:sp>
        </mc:Choice>
        <mc:Fallback xmlns="">
          <p:sp>
            <p:nvSpPr>
              <p:cNvPr id="1572867" name="Rectangle 3"/>
              <p:cNvSpPr>
                <a:spLocks noGrp="1" noRot="1" noChangeAspect="1" noMove="1" noResize="1" noEditPoints="1" noAdjustHandles="1" noChangeArrowheads="1" noChangeShapeType="1" noTextEdit="1"/>
              </p:cNvSpPr>
              <p:nvPr>
                <p:ph type="body" idx="1"/>
              </p:nvPr>
            </p:nvSpPr>
            <p:spPr>
              <a:xfrm>
                <a:off x="384175" y="991394"/>
                <a:ext cx="11430000" cy="4800600"/>
              </a:xfrm>
              <a:blipFill>
                <a:blip r:embed="rId6"/>
                <a:stretch>
                  <a:fillRect l="-42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ED6CB25-7647-44C9-BE67-76F864B3BA2C}"/>
              </a:ext>
            </a:extLst>
          </p:cNvPr>
          <p:cNvSpPr>
            <a:spLocks noGrp="1"/>
          </p:cNvSpPr>
          <p:nvPr>
            <p:ph type="title"/>
          </p:nvPr>
        </p:nvSpPr>
        <p:spPr/>
        <p:txBody>
          <a:bodyPr/>
          <a:lstStyle/>
          <a:p>
            <a:r>
              <a:rPr lang="zh-CN" altLang="en-US" dirty="0"/>
              <a:t>例</a:t>
            </a:r>
            <a:r>
              <a:rPr lang="en-US" altLang="zh-CN" dirty="0"/>
              <a:t>4.25</a:t>
            </a:r>
            <a:endParaRPr lang="zh-CN" altLang="en-US" dirty="0"/>
          </a:p>
        </p:txBody>
      </p:sp>
    </p:spTree>
    <p:custDataLst>
      <p:tags r:id="rId1"/>
    </p:custDataLst>
    <p:extLst>
      <p:ext uri="{BB962C8B-B14F-4D97-AF65-F5344CB8AC3E}">
        <p14:creationId xmlns:p14="http://schemas.microsoft.com/office/powerpoint/2010/main" val="1053408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2867">
                                            <p:txEl>
                                              <p:pRg st="1" end="1"/>
                                            </p:txEl>
                                          </p:spTgt>
                                        </p:tgtEl>
                                        <p:attrNameLst>
                                          <p:attrName>style.visibility</p:attrName>
                                        </p:attrNameLst>
                                      </p:cBhvr>
                                      <p:to>
                                        <p:strVal val="visible"/>
                                      </p:to>
                                    </p:set>
                                    <p:anim calcmode="lin" valueType="num">
                                      <p:cBhvr additive="base">
                                        <p:cTn id="7" dur="500" fill="hold"/>
                                        <p:tgtEl>
                                          <p:spTgt spid="15728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2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72867">
                                            <p:txEl>
                                              <p:pRg st="2" end="2"/>
                                            </p:txEl>
                                          </p:spTgt>
                                        </p:tgtEl>
                                        <p:attrNameLst>
                                          <p:attrName>style.visibility</p:attrName>
                                        </p:attrNameLst>
                                      </p:cBhvr>
                                      <p:to>
                                        <p:strVal val="visible"/>
                                      </p:to>
                                    </p:set>
                                    <p:anim calcmode="lin" valueType="num">
                                      <p:cBhvr additive="base">
                                        <p:cTn id="13" dur="500" fill="hold"/>
                                        <p:tgtEl>
                                          <p:spTgt spid="15728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72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72867">
                                            <p:txEl>
                                              <p:pRg st="3" end="3"/>
                                            </p:txEl>
                                          </p:spTgt>
                                        </p:tgtEl>
                                        <p:attrNameLst>
                                          <p:attrName>style.visibility</p:attrName>
                                        </p:attrNameLst>
                                      </p:cBhvr>
                                      <p:to>
                                        <p:strVal val="visible"/>
                                      </p:to>
                                    </p:set>
                                    <p:anim calcmode="lin" valueType="num">
                                      <p:cBhvr additive="base">
                                        <p:cTn id="19" dur="500" fill="hold"/>
                                        <p:tgtEl>
                                          <p:spTgt spid="15728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72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72867">
                                            <p:txEl>
                                              <p:pRg st="4" end="4"/>
                                            </p:txEl>
                                          </p:spTgt>
                                        </p:tgtEl>
                                        <p:attrNameLst>
                                          <p:attrName>style.visibility</p:attrName>
                                        </p:attrNameLst>
                                      </p:cBhvr>
                                      <p:to>
                                        <p:strVal val="visible"/>
                                      </p:to>
                                    </p:set>
                                    <p:anim calcmode="lin" valueType="num">
                                      <p:cBhvr additive="base">
                                        <p:cTn id="25" dur="500" fill="hold"/>
                                        <p:tgtEl>
                                          <p:spTgt spid="15728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72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72867">
                                            <p:txEl>
                                              <p:pRg st="5" end="5"/>
                                            </p:txEl>
                                          </p:spTgt>
                                        </p:tgtEl>
                                        <p:attrNameLst>
                                          <p:attrName>style.visibility</p:attrName>
                                        </p:attrNameLst>
                                      </p:cBhvr>
                                      <p:to>
                                        <p:strVal val="visible"/>
                                      </p:to>
                                    </p:set>
                                    <p:anim calcmode="lin" valueType="num">
                                      <p:cBhvr additive="base">
                                        <p:cTn id="31" dur="500" fill="hold"/>
                                        <p:tgtEl>
                                          <p:spTgt spid="15728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72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72867">
                                            <p:txEl>
                                              <p:pRg st="6" end="6"/>
                                            </p:txEl>
                                          </p:spTgt>
                                        </p:tgtEl>
                                        <p:attrNameLst>
                                          <p:attrName>style.visibility</p:attrName>
                                        </p:attrNameLst>
                                      </p:cBhvr>
                                      <p:to>
                                        <p:strVal val="visible"/>
                                      </p:to>
                                    </p:set>
                                    <p:anim calcmode="lin" valueType="num">
                                      <p:cBhvr additive="base">
                                        <p:cTn id="37" dur="500" fill="hold"/>
                                        <p:tgtEl>
                                          <p:spTgt spid="157286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728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2867"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2"/>
          <p:cNvSpPr>
            <a:spLocks noGrp="1" noChangeArrowheads="1"/>
          </p:cNvSpPr>
          <p:nvPr>
            <p:ph type="title"/>
          </p:nvPr>
        </p:nvSpPr>
        <p:spPr/>
        <p:txBody>
          <a:bodyPr/>
          <a:lstStyle/>
          <a:p>
            <a:pPr eaLnBrk="1" hangingPunct="1"/>
            <a:r>
              <a:rPr lang="zh-CN" altLang="en-US" dirty="0"/>
              <a:t>例</a:t>
            </a:r>
            <a:r>
              <a:rPr lang="en-US" altLang="zh-CN" dirty="0"/>
              <a:t>4.26</a:t>
            </a:r>
            <a:endParaRPr lang="zh-CN" altLang="en-US" dirty="0"/>
          </a:p>
        </p:txBody>
      </p:sp>
      <p:sp>
        <p:nvSpPr>
          <p:cNvPr id="1574915" name="Rectangle 3"/>
          <p:cNvSpPr>
            <a:spLocks noGrp="1" noChangeArrowheads="1"/>
          </p:cNvSpPr>
          <p:nvPr>
            <p:ph type="body" idx="1"/>
          </p:nvPr>
        </p:nvSpPr>
        <p:spPr>
          <a:xfrm>
            <a:off x="384175" y="1203604"/>
            <a:ext cx="11430000" cy="3140590"/>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4.26  </a:t>
            </a:r>
            <a:r>
              <a:rPr lang="zh-CN" altLang="en-US" dirty="0"/>
              <a:t>设</a:t>
            </a:r>
            <a:r>
              <a:rPr lang="en-US" altLang="zh-CN" dirty="0"/>
              <a:t>R={&lt;1,1&gt;,&lt;2,2&gt;}</a:t>
            </a:r>
            <a:r>
              <a:rPr lang="zh-CN" altLang="en-US" dirty="0"/>
              <a:t>，试判断</a:t>
            </a:r>
            <a:r>
              <a:rPr lang="en-US" altLang="zh-CN" dirty="0"/>
              <a:t>R</a:t>
            </a:r>
            <a:r>
              <a:rPr lang="zh-CN" altLang="en-US" dirty="0"/>
              <a:t>在集合</a:t>
            </a:r>
            <a:r>
              <a:rPr lang="en-US" altLang="zh-CN" dirty="0"/>
              <a:t>A</a:t>
            </a:r>
            <a:r>
              <a:rPr lang="zh-CN" altLang="en-US" dirty="0"/>
              <a:t>和</a:t>
            </a:r>
            <a:r>
              <a:rPr lang="en-US" altLang="zh-CN" dirty="0"/>
              <a:t>B</a:t>
            </a:r>
            <a:r>
              <a:rPr lang="zh-CN" altLang="en-US" dirty="0"/>
              <a:t>上具备的特殊性质，其中</a:t>
            </a:r>
            <a:r>
              <a:rPr lang="en-US" altLang="zh-CN" dirty="0"/>
              <a:t>A={1,2}</a:t>
            </a:r>
            <a:r>
              <a:rPr lang="zh-CN" altLang="en-US" dirty="0"/>
              <a:t>，</a:t>
            </a:r>
            <a:r>
              <a:rPr lang="en-US" altLang="zh-CN" dirty="0"/>
              <a:t>B={1,2,3}</a:t>
            </a:r>
            <a:r>
              <a:rPr lang="zh-CN" altLang="en-US" dirty="0"/>
              <a:t>。</a:t>
            </a:r>
          </a:p>
          <a:p>
            <a:pPr marL="0" indent="0">
              <a:lnSpc>
                <a:spcPct val="150000"/>
              </a:lnSpc>
              <a:buNone/>
            </a:pPr>
            <a:r>
              <a:rPr lang="zh-CN" altLang="en-US" dirty="0">
                <a:solidFill>
                  <a:srgbClr val="C00000"/>
                </a:solidFill>
              </a:rPr>
              <a:t>解</a:t>
            </a:r>
            <a:r>
              <a:rPr lang="zh-CN" altLang="en-US" dirty="0"/>
              <a:t>   </a:t>
            </a:r>
            <a:r>
              <a:rPr lang="zh-CN" altLang="en-US" dirty="0">
                <a:solidFill>
                  <a:srgbClr val="0000CC"/>
                </a:solidFill>
              </a:rPr>
              <a:t>当</a:t>
            </a:r>
            <a:r>
              <a:rPr lang="en-US" altLang="zh-CN" dirty="0">
                <a:solidFill>
                  <a:srgbClr val="0000CC"/>
                </a:solidFill>
              </a:rPr>
              <a:t>R</a:t>
            </a:r>
            <a:r>
              <a:rPr lang="zh-CN" altLang="en-US" dirty="0">
                <a:solidFill>
                  <a:srgbClr val="0000CC"/>
                </a:solidFill>
              </a:rPr>
              <a:t>是定义在集合</a:t>
            </a:r>
            <a:r>
              <a:rPr lang="en-US" altLang="zh-CN" dirty="0">
                <a:solidFill>
                  <a:srgbClr val="0000CC"/>
                </a:solidFill>
              </a:rPr>
              <a:t>A</a:t>
            </a:r>
            <a:r>
              <a:rPr lang="zh-CN" altLang="en-US" dirty="0">
                <a:solidFill>
                  <a:srgbClr val="0000CC"/>
                </a:solidFill>
              </a:rPr>
              <a:t>上的关系时，</a:t>
            </a:r>
            <a:r>
              <a:rPr lang="en-US" altLang="zh-CN" dirty="0"/>
              <a:t>R</a:t>
            </a:r>
            <a:r>
              <a:rPr lang="zh-CN" altLang="en-US" dirty="0"/>
              <a:t>是自反、对称、反对称和传递的。</a:t>
            </a:r>
          </a:p>
          <a:p>
            <a:pPr marL="0" indent="0">
              <a:lnSpc>
                <a:spcPct val="150000"/>
              </a:lnSpc>
              <a:buNone/>
            </a:pPr>
            <a:r>
              <a:rPr lang="zh-CN" altLang="en-US" dirty="0">
                <a:solidFill>
                  <a:srgbClr val="3333FF"/>
                </a:solidFill>
              </a:rPr>
              <a:t>      当</a:t>
            </a:r>
            <a:r>
              <a:rPr lang="en-US" altLang="zh-CN" dirty="0">
                <a:solidFill>
                  <a:srgbClr val="3333FF"/>
                </a:solidFill>
              </a:rPr>
              <a:t>R</a:t>
            </a:r>
            <a:r>
              <a:rPr lang="zh-CN" altLang="en-US" dirty="0">
                <a:solidFill>
                  <a:srgbClr val="3333FF"/>
                </a:solidFill>
              </a:rPr>
              <a:t>是定义在集合</a:t>
            </a:r>
            <a:r>
              <a:rPr lang="en-US" altLang="zh-CN" dirty="0">
                <a:solidFill>
                  <a:srgbClr val="3333FF"/>
                </a:solidFill>
              </a:rPr>
              <a:t>B</a:t>
            </a:r>
            <a:r>
              <a:rPr lang="zh-CN" altLang="en-US" dirty="0">
                <a:solidFill>
                  <a:srgbClr val="3333FF"/>
                </a:solidFill>
              </a:rPr>
              <a:t>上的关系时</a:t>
            </a:r>
            <a:r>
              <a:rPr lang="zh-CN" altLang="en-US" dirty="0"/>
              <a:t>，</a:t>
            </a:r>
            <a:r>
              <a:rPr lang="en-US" altLang="zh-CN" dirty="0"/>
              <a:t>R</a:t>
            </a:r>
            <a:r>
              <a:rPr lang="zh-CN" altLang="en-US" dirty="0"/>
              <a:t>是对称、反对称和传递的。</a:t>
            </a:r>
          </a:p>
        </p:txBody>
      </p:sp>
      <p:sp>
        <p:nvSpPr>
          <p:cNvPr id="2" name="流程图: 资料带 1">
            <a:extLst>
              <a:ext uri="{FF2B5EF4-FFF2-40B4-BE49-F238E27FC236}">
                <a16:creationId xmlns:a16="http://schemas.microsoft.com/office/drawing/2014/main" id="{B89CF376-E254-4204-8F02-B30CC3EBADA6}"/>
              </a:ext>
            </a:extLst>
          </p:cNvPr>
          <p:cNvSpPr/>
          <p:nvPr/>
        </p:nvSpPr>
        <p:spPr>
          <a:xfrm>
            <a:off x="536575" y="3810794"/>
            <a:ext cx="10744200" cy="15240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注意：绝对不能脱离基集（即定义关系的集合）来谈论关系的性质。</a:t>
            </a:r>
          </a:p>
        </p:txBody>
      </p:sp>
    </p:spTree>
    <p:custDataLst>
      <p:tags r:id="rId1"/>
    </p:custDataLst>
    <p:extLst>
      <p:ext uri="{BB962C8B-B14F-4D97-AF65-F5344CB8AC3E}">
        <p14:creationId xmlns:p14="http://schemas.microsoft.com/office/powerpoint/2010/main" val="1737249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4915">
                                            <p:txEl>
                                              <p:pRg st="1" end="1"/>
                                            </p:txEl>
                                          </p:spTgt>
                                        </p:tgtEl>
                                        <p:attrNameLst>
                                          <p:attrName>style.visibility</p:attrName>
                                        </p:attrNameLst>
                                      </p:cBhvr>
                                      <p:to>
                                        <p:strVal val="visible"/>
                                      </p:to>
                                    </p:set>
                                    <p:anim calcmode="lin" valueType="num">
                                      <p:cBhvr additive="base">
                                        <p:cTn id="7" dur="500" fill="hold"/>
                                        <p:tgtEl>
                                          <p:spTgt spid="15749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4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74915">
                                            <p:txEl>
                                              <p:pRg st="2" end="2"/>
                                            </p:txEl>
                                          </p:spTgt>
                                        </p:tgtEl>
                                        <p:attrNameLst>
                                          <p:attrName>style.visibility</p:attrName>
                                        </p:attrNameLst>
                                      </p:cBhvr>
                                      <p:to>
                                        <p:strVal val="visible"/>
                                      </p:to>
                                    </p:set>
                                    <p:anim calcmode="lin" valueType="num">
                                      <p:cBhvr additive="base">
                                        <p:cTn id="13" dur="500" fill="hold"/>
                                        <p:tgtEl>
                                          <p:spTgt spid="15749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74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4915" grpId="0" uiExpand="1" build="p"/>
      <p:bldP spid="2"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4" name="Rectangle 3"/>
          <p:cNvSpPr>
            <a:spLocks noGrp="1" noChangeArrowheads="1"/>
          </p:cNvSpPr>
          <p:nvPr>
            <p:ph type="title"/>
          </p:nvPr>
        </p:nvSpPr>
        <p:spPr/>
        <p:txBody>
          <a:bodyPr/>
          <a:lstStyle/>
          <a:p>
            <a:r>
              <a:rPr lang="zh-CN" altLang="en-US" dirty="0"/>
              <a:t>问题引入</a:t>
            </a:r>
            <a:endParaRPr lang="zh-CN" altLang="en-US" sz="4001" dirty="0"/>
          </a:p>
        </p:txBody>
      </p:sp>
      <p:sp>
        <p:nvSpPr>
          <p:cNvPr id="5" name="Rectangle 3">
            <a:extLst>
              <a:ext uri="{FF2B5EF4-FFF2-40B4-BE49-F238E27FC236}">
                <a16:creationId xmlns:a16="http://schemas.microsoft.com/office/drawing/2014/main" id="{89AF81C5-C0A4-4273-9A5D-253B0FDCDB3A}"/>
              </a:ext>
            </a:extLst>
          </p:cNvPr>
          <p:cNvSpPr txBox="1">
            <a:spLocks noChangeArrowheads="1"/>
          </p:cNvSpPr>
          <p:nvPr/>
        </p:nvSpPr>
        <p:spPr>
          <a:xfrm>
            <a:off x="544217" y="1922173"/>
            <a:ext cx="11658600" cy="3015242"/>
          </a:xfrm>
          <a:prstGeom prst="rect">
            <a:avLst/>
          </a:prstGeom>
        </p:spPr>
        <p:txBody>
          <a:bodyPr vert="horz" lIns="121917" tIns="60958" rIns="121917" bIns="60958" rtlCol="0">
            <a:normAutofit lnSpcReduction="10000"/>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70000"/>
              </a:lnSpc>
              <a:spcBef>
                <a:spcPct val="0"/>
              </a:spcBef>
              <a:buFont typeface="Wingdings" pitchFamily="2" charset="2"/>
              <a:buNone/>
            </a:pPr>
            <a:r>
              <a:rPr lang="zh-CN" altLang="en-US" dirty="0">
                <a:solidFill>
                  <a:srgbClr val="C00000"/>
                </a:solidFill>
              </a:rPr>
              <a:t>对例</a:t>
            </a:r>
            <a:r>
              <a:rPr lang="en-US" altLang="zh-CN" dirty="0">
                <a:solidFill>
                  <a:srgbClr val="C00000"/>
                </a:solidFill>
              </a:rPr>
              <a:t>4.24</a:t>
            </a:r>
            <a:r>
              <a:rPr lang="zh-CN" altLang="en-US" dirty="0">
                <a:solidFill>
                  <a:srgbClr val="C00000"/>
                </a:solidFill>
              </a:rPr>
              <a:t>中的关系</a:t>
            </a:r>
            <a:endParaRPr lang="en-US" altLang="zh-CN" dirty="0">
              <a:solidFill>
                <a:srgbClr val="C00000"/>
              </a:solidFill>
            </a:endParaRPr>
          </a:p>
          <a:p>
            <a:pPr marL="0" indent="0">
              <a:lnSpc>
                <a:spcPct val="170000"/>
              </a:lnSpc>
              <a:spcBef>
                <a:spcPct val="0"/>
              </a:spcBef>
              <a:buFont typeface="Wingdings" pitchFamily="2" charset="2"/>
              <a:buNone/>
            </a:pPr>
            <a:r>
              <a:rPr lang="zh-CN" altLang="en-US" dirty="0"/>
              <a:t>（</a:t>
            </a:r>
            <a:r>
              <a:rPr lang="en-US" altLang="zh-CN" dirty="0"/>
              <a:t>1</a:t>
            </a:r>
            <a:r>
              <a:rPr lang="zh-CN" altLang="en-US" dirty="0"/>
              <a:t>）集合</a:t>
            </a:r>
            <a:r>
              <a:rPr lang="en-US" altLang="zh-CN" dirty="0"/>
              <a:t>A</a:t>
            </a:r>
            <a:r>
              <a:rPr lang="zh-CN" altLang="en-US" dirty="0"/>
              <a:t>上的全关系；</a:t>
            </a:r>
          </a:p>
          <a:p>
            <a:pPr marL="0" indent="0">
              <a:lnSpc>
                <a:spcPct val="170000"/>
              </a:lnSpc>
              <a:spcBef>
                <a:spcPct val="0"/>
              </a:spcBef>
              <a:buFont typeface="Wingdings" pitchFamily="2" charset="2"/>
              <a:buNone/>
            </a:pPr>
            <a:r>
              <a:rPr lang="zh-CN" altLang="en-US" dirty="0"/>
              <a:t>（</a:t>
            </a:r>
            <a:r>
              <a:rPr lang="en-US" altLang="zh-CN" dirty="0"/>
              <a:t>2</a:t>
            </a:r>
            <a:r>
              <a:rPr lang="zh-CN" altLang="en-US" dirty="0"/>
              <a:t>）集合</a:t>
            </a:r>
            <a:r>
              <a:rPr lang="en-US" altLang="zh-CN" dirty="0"/>
              <a:t>A</a:t>
            </a:r>
            <a:r>
              <a:rPr lang="zh-CN" altLang="en-US" dirty="0"/>
              <a:t>上的空关系；</a:t>
            </a:r>
          </a:p>
          <a:p>
            <a:pPr marL="0" indent="0">
              <a:lnSpc>
                <a:spcPct val="170000"/>
              </a:lnSpc>
              <a:spcBef>
                <a:spcPct val="0"/>
              </a:spcBef>
              <a:buFont typeface="Wingdings" pitchFamily="2" charset="2"/>
              <a:buNone/>
            </a:pPr>
            <a:r>
              <a:rPr lang="zh-CN" altLang="en-US" dirty="0"/>
              <a:t>（</a:t>
            </a:r>
            <a:r>
              <a:rPr lang="en-US" altLang="zh-CN" dirty="0"/>
              <a:t>3</a:t>
            </a:r>
            <a:r>
              <a:rPr lang="zh-CN" altLang="en-US" dirty="0"/>
              <a:t>）集合</a:t>
            </a:r>
            <a:r>
              <a:rPr lang="en-US" altLang="zh-CN" dirty="0"/>
              <a:t>A</a:t>
            </a:r>
            <a:r>
              <a:rPr lang="zh-CN" altLang="en-US" dirty="0"/>
              <a:t>上的恒等关系。</a:t>
            </a:r>
            <a:endParaRPr lang="en-US" altLang="zh-CN" dirty="0"/>
          </a:p>
          <a:p>
            <a:pPr marL="0" indent="0">
              <a:lnSpc>
                <a:spcPct val="170000"/>
              </a:lnSpc>
              <a:spcBef>
                <a:spcPct val="0"/>
              </a:spcBef>
              <a:buFont typeface="Wingdings" pitchFamily="2" charset="2"/>
              <a:buNone/>
            </a:pPr>
            <a:r>
              <a:rPr lang="zh-CN" altLang="en-US" dirty="0">
                <a:solidFill>
                  <a:srgbClr val="3333FF"/>
                </a:solidFill>
              </a:rPr>
              <a:t>除了实例化的方法外，可以直接证明吗？</a:t>
            </a:r>
          </a:p>
        </p:txBody>
      </p:sp>
      <p:sp>
        <p:nvSpPr>
          <p:cNvPr id="8" name="爆炸形: 14 pt  7">
            <a:extLst>
              <a:ext uri="{FF2B5EF4-FFF2-40B4-BE49-F238E27FC236}">
                <a16:creationId xmlns:a16="http://schemas.microsoft.com/office/drawing/2014/main" id="{83BC382C-192A-42BD-8FA0-3BF93CB75E21}"/>
              </a:ext>
            </a:extLst>
          </p:cNvPr>
          <p:cNvSpPr/>
          <p:nvPr/>
        </p:nvSpPr>
        <p:spPr>
          <a:xfrm>
            <a:off x="5859920" y="2134394"/>
            <a:ext cx="6338430" cy="2143621"/>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b="1" dirty="0"/>
              <a:t>可用关系性质的定义直接证明</a:t>
            </a:r>
          </a:p>
        </p:txBody>
      </p:sp>
    </p:spTree>
    <p:custDataLst>
      <p:tags r:id="rId1"/>
    </p:custDataLst>
    <p:extLst>
      <p:ext uri="{BB962C8B-B14F-4D97-AF65-F5344CB8AC3E}">
        <p14:creationId xmlns:p14="http://schemas.microsoft.com/office/powerpoint/2010/main" val="302828876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additive="base">
                                        <p:cTn id="2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80">
                                          <p:stCondLst>
                                            <p:cond delay="0"/>
                                          </p:stCondLst>
                                        </p:cTn>
                                        <p:tgtEl>
                                          <p:spTgt spid="8"/>
                                        </p:tgtEl>
                                      </p:cBhvr>
                                    </p:animEffect>
                                    <p:anim calcmode="lin" valueType="num">
                                      <p:cBhvr>
                                        <p:cTn id="35"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0" dur="26">
                                          <p:stCondLst>
                                            <p:cond delay="650"/>
                                          </p:stCondLst>
                                        </p:cTn>
                                        <p:tgtEl>
                                          <p:spTgt spid="8"/>
                                        </p:tgtEl>
                                      </p:cBhvr>
                                      <p:to x="100000" y="60000"/>
                                    </p:animScale>
                                    <p:animScale>
                                      <p:cBhvr>
                                        <p:cTn id="41" dur="166" decel="50000">
                                          <p:stCondLst>
                                            <p:cond delay="676"/>
                                          </p:stCondLst>
                                        </p:cTn>
                                        <p:tgtEl>
                                          <p:spTgt spid="8"/>
                                        </p:tgtEl>
                                      </p:cBhvr>
                                      <p:to x="100000" y="100000"/>
                                    </p:animScale>
                                    <p:animScale>
                                      <p:cBhvr>
                                        <p:cTn id="42" dur="26">
                                          <p:stCondLst>
                                            <p:cond delay="1312"/>
                                          </p:stCondLst>
                                        </p:cTn>
                                        <p:tgtEl>
                                          <p:spTgt spid="8"/>
                                        </p:tgtEl>
                                      </p:cBhvr>
                                      <p:to x="100000" y="80000"/>
                                    </p:animScale>
                                    <p:animScale>
                                      <p:cBhvr>
                                        <p:cTn id="43" dur="166" decel="50000">
                                          <p:stCondLst>
                                            <p:cond delay="1338"/>
                                          </p:stCondLst>
                                        </p:cTn>
                                        <p:tgtEl>
                                          <p:spTgt spid="8"/>
                                        </p:tgtEl>
                                      </p:cBhvr>
                                      <p:to x="100000" y="100000"/>
                                    </p:animScale>
                                    <p:animScale>
                                      <p:cBhvr>
                                        <p:cTn id="44" dur="26">
                                          <p:stCondLst>
                                            <p:cond delay="1642"/>
                                          </p:stCondLst>
                                        </p:cTn>
                                        <p:tgtEl>
                                          <p:spTgt spid="8"/>
                                        </p:tgtEl>
                                      </p:cBhvr>
                                      <p:to x="100000" y="90000"/>
                                    </p:animScale>
                                    <p:animScale>
                                      <p:cBhvr>
                                        <p:cTn id="45" dur="166" decel="50000">
                                          <p:stCondLst>
                                            <p:cond delay="1668"/>
                                          </p:stCondLst>
                                        </p:cTn>
                                        <p:tgtEl>
                                          <p:spTgt spid="8"/>
                                        </p:tgtEl>
                                      </p:cBhvr>
                                      <p:to x="100000" y="100000"/>
                                    </p:animScale>
                                    <p:animScale>
                                      <p:cBhvr>
                                        <p:cTn id="46" dur="26">
                                          <p:stCondLst>
                                            <p:cond delay="1808"/>
                                          </p:stCondLst>
                                        </p:cTn>
                                        <p:tgtEl>
                                          <p:spTgt spid="8"/>
                                        </p:tgtEl>
                                      </p:cBhvr>
                                      <p:to x="100000" y="95000"/>
                                    </p:animScale>
                                    <p:animScale>
                                      <p:cBhvr>
                                        <p:cTn id="47"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1F6B8-7D2D-4BEA-AAC1-CFC56D39EAF0}"/>
              </a:ext>
            </a:extLst>
          </p:cNvPr>
          <p:cNvSpPr>
            <a:spLocks noGrp="1"/>
          </p:cNvSpPr>
          <p:nvPr>
            <p:ph type="title"/>
          </p:nvPr>
        </p:nvSpPr>
        <p:spPr/>
        <p:txBody>
          <a:bodyPr/>
          <a:lstStyle/>
          <a:p>
            <a:r>
              <a:rPr lang="zh-CN" altLang="zh-CN" kern="100" dirty="0">
                <a:cs typeface="宋体" panose="02010600030101010101" pitchFamily="2" charset="-122"/>
              </a:rPr>
              <a:t>解题小贴士—关系性质的定义证明方法</a:t>
            </a:r>
            <a:endParaRPr lang="zh-CN" altLang="en-US" dirty="0"/>
          </a:p>
        </p:txBody>
      </p:sp>
      <mc:AlternateContent xmlns:mc="http://schemas.openxmlformats.org/markup-compatibility/2006" xmlns:a14="http://schemas.microsoft.com/office/drawing/2010/main">
        <mc:Choice Requires="a14">
          <p:sp>
            <p:nvSpPr>
              <p:cNvPr id="4" name="Text Box 556">
                <a:extLst>
                  <a:ext uri="{FF2B5EF4-FFF2-40B4-BE49-F238E27FC236}">
                    <a16:creationId xmlns:a16="http://schemas.microsoft.com/office/drawing/2014/main" id="{E6B89B86-55DD-45DF-B9D4-15467FE41113}"/>
                  </a:ext>
                </a:extLst>
              </p:cNvPr>
              <p:cNvSpPr txBox="1">
                <a:spLocks noChangeArrowheads="1"/>
              </p:cNvSpPr>
              <p:nvPr/>
            </p:nvSpPr>
            <p:spPr bwMode="auto">
              <a:xfrm>
                <a:off x="269875" y="1067594"/>
                <a:ext cx="11658600" cy="4953000"/>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是集合</a:t>
                </a:r>
                <a:r>
                  <a:rPr lang="en-US" b="1" kern="100" dirty="0">
                    <a:effectLst/>
                    <a:latin typeface="+mn-ea"/>
                    <a:cs typeface="宋体" panose="02010600030101010101" pitchFamily="2" charset="-122"/>
                  </a:rPr>
                  <a:t>A</a:t>
                </a:r>
                <a:r>
                  <a:rPr lang="zh-CN" b="1" kern="100" dirty="0">
                    <a:effectLst/>
                    <a:latin typeface="+mn-ea"/>
                    <a:cs typeface="宋体" panose="02010600030101010101" pitchFamily="2" charset="-122"/>
                  </a:rPr>
                  <a:t>上的关系，则</a:t>
                </a:r>
              </a:p>
              <a:p>
                <a:pPr indent="266700" algn="just">
                  <a:lnSpc>
                    <a:spcPct val="150000"/>
                  </a:lnSpc>
                  <a:spcAft>
                    <a:spcPts val="0"/>
                  </a:spcAft>
                </a:pPr>
                <a:r>
                  <a:rPr lang="en-US" b="1" kern="100" dirty="0">
                    <a:solidFill>
                      <a:srgbClr val="3333FF"/>
                    </a:solidFill>
                    <a:effectLst/>
                    <a:latin typeface="+mn-ea"/>
                    <a:cs typeface="宋体" panose="02010600030101010101" pitchFamily="2" charset="-122"/>
                  </a:rPr>
                  <a:t>R</a:t>
                </a:r>
                <a:r>
                  <a:rPr lang="zh-CN" b="1" kern="100" dirty="0">
                    <a:solidFill>
                      <a:srgbClr val="3333FF"/>
                    </a:solidFill>
                    <a:effectLst/>
                    <a:latin typeface="+mn-ea"/>
                    <a:cs typeface="宋体" panose="02010600030101010101" pitchFamily="2" charset="-122"/>
                  </a:rPr>
                  <a:t>是自反的</a:t>
                </a:r>
                <a:r>
                  <a:rPr lang="en-US" b="1" kern="100" dirty="0">
                    <a:effectLst/>
                    <a:latin typeface="+mn-ea"/>
                    <a:cs typeface="宋体" panose="02010600030101010101" pitchFamily="2" charset="-122"/>
                    <a:sym typeface="Symbol" panose="05050102010706020507" pitchFamily="18" charset="2"/>
                  </a:rPr>
                  <a:t></a:t>
                </a:r>
                <a:r>
                  <a:rPr lang="en-US" b="1" kern="100" dirty="0">
                    <a:effectLst/>
                    <a:latin typeface="+mn-ea"/>
                    <a:cs typeface="宋体" panose="02010600030101010101" pitchFamily="2" charset="-122"/>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x(x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x,x</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R)=1</a:t>
                </a:r>
                <a:r>
                  <a:rPr lang="en-US" b="1" kern="100" dirty="0">
                    <a:effectLst/>
                    <a:latin typeface="+mn-ea"/>
                    <a:cs typeface="宋体" panose="02010600030101010101" pitchFamily="2" charset="-122"/>
                    <a:sym typeface="Symbol" panose="05050102010706020507" pitchFamily="18" charset="2"/>
                  </a:rPr>
                  <a:t></a:t>
                </a:r>
                <a:r>
                  <a:rPr lang="zh-CN" b="1" kern="100" dirty="0">
                    <a:solidFill>
                      <a:srgbClr val="C00000"/>
                    </a:solidFill>
                    <a:effectLst/>
                    <a:latin typeface="+mn-ea"/>
                    <a:cs typeface="宋体" panose="02010600030101010101" pitchFamily="2" charset="-122"/>
                  </a:rPr>
                  <a:t>对</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100" dirty="0">
                    <a:solidFill>
                      <a:srgbClr val="C00000"/>
                    </a:solidFill>
                    <a:effectLst/>
                    <a:latin typeface="+mn-ea"/>
                    <a:cs typeface="宋体" panose="02010600030101010101" pitchFamily="2" charset="-122"/>
                  </a:rPr>
                  <a:t>x</a:t>
                </a:r>
                <a:r>
                  <a:rPr lang="en-US" altLang="zh-CN" b="1" dirty="0">
                    <a:solidFill>
                      <a:srgbClr val="C00000"/>
                    </a:solidFill>
                    <a:latin typeface="+mn-ea"/>
                  </a:rPr>
                  <a:t>∈A</a:t>
                </a:r>
                <a:r>
                  <a:rPr lang="en-US" b="1" kern="100" dirty="0">
                    <a:solidFill>
                      <a:srgbClr val="C00000"/>
                    </a:solidFill>
                    <a:effectLst/>
                    <a:latin typeface="+mn-ea"/>
                    <a:cs typeface="宋体" panose="02010600030101010101" pitchFamily="2" charset="-122"/>
                  </a:rPr>
                  <a:t> </a:t>
                </a:r>
                <a:r>
                  <a:rPr lang="zh-CN" b="1" kern="100" dirty="0">
                    <a:solidFill>
                      <a:srgbClr val="C00000"/>
                    </a:solidFill>
                    <a:effectLst/>
                    <a:latin typeface="+mn-ea"/>
                    <a:cs typeface="宋体" panose="02010600030101010101" pitchFamily="2" charset="-122"/>
                  </a:rPr>
                  <a:t>，一定有</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x,x</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endParaRPr lang="zh-CN" b="1" kern="100" dirty="0">
                  <a:effectLst/>
                  <a:latin typeface="+mn-ea"/>
                  <a:cs typeface="宋体" panose="02010600030101010101" pitchFamily="2" charset="-122"/>
                </a:endParaRPr>
              </a:p>
              <a:p>
                <a:pPr indent="266700" algn="just">
                  <a:lnSpc>
                    <a:spcPct val="150000"/>
                  </a:lnSpc>
                  <a:spcAft>
                    <a:spcPts val="0"/>
                  </a:spcAft>
                </a:pPr>
                <a:r>
                  <a:rPr lang="en-US" b="1" kern="100" dirty="0">
                    <a:solidFill>
                      <a:srgbClr val="3333FF"/>
                    </a:solidFill>
                    <a:effectLst/>
                    <a:latin typeface="+mn-ea"/>
                    <a:cs typeface="宋体" panose="02010600030101010101" pitchFamily="2" charset="-122"/>
                  </a:rPr>
                  <a:t>R</a:t>
                </a:r>
                <a:r>
                  <a:rPr lang="zh-CN" b="1" kern="100" dirty="0">
                    <a:solidFill>
                      <a:srgbClr val="3333FF"/>
                    </a:solidFill>
                    <a:effectLst/>
                    <a:latin typeface="+mn-ea"/>
                    <a:cs typeface="宋体" panose="02010600030101010101" pitchFamily="2" charset="-122"/>
                  </a:rPr>
                  <a:t>是反自反的</a:t>
                </a:r>
                <a:r>
                  <a:rPr lang="en-US" b="1" kern="100" dirty="0">
                    <a:effectLst/>
                    <a:latin typeface="+mn-ea"/>
                    <a:cs typeface="宋体" panose="02010600030101010101" pitchFamily="2" charset="-122"/>
                    <a:sym typeface="Symbol" panose="05050102010706020507" pitchFamily="18" charset="2"/>
                  </a:rPr>
                  <a:t></a:t>
                </a:r>
                <a:r>
                  <a:rPr lang="en-US" b="1" kern="100" dirty="0">
                    <a:effectLst/>
                    <a:latin typeface="+mn-ea"/>
                    <a:cs typeface="宋体" panose="02010600030101010101" pitchFamily="2" charset="-122"/>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x(x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x,x</a:t>
                </a:r>
                <a:r>
                  <a:rPr lang="en-US" b="1" kern="100" dirty="0">
                    <a:effectLst/>
                    <a:latin typeface="+mn-ea"/>
                    <a:cs typeface="宋体" panose="02010600030101010101" pitchFamily="2" charset="-122"/>
                  </a:rPr>
                  <a:t>&gt;</a:t>
                </a:r>
                <a14:m>
                  <m:oMath xmlns:m="http://schemas.openxmlformats.org/officeDocument/2006/math">
                    <m:r>
                      <a:rPr lang="en-US" b="1" i="1" kern="100" smtClean="0">
                        <a:effectLst/>
                        <a:latin typeface="Cambria Math" panose="02040503050406030204" pitchFamily="18" charset="0"/>
                        <a:ea typeface="Cambria Math" panose="02040503050406030204" pitchFamily="18" charset="0"/>
                        <a:cs typeface="宋体" panose="02010600030101010101" pitchFamily="2" charset="-122"/>
                      </a:rPr>
                      <m:t>∉</m:t>
                    </m:r>
                  </m:oMath>
                </a14:m>
                <a:r>
                  <a:rPr lang="en-US" b="1" kern="100" dirty="0">
                    <a:effectLst/>
                    <a:latin typeface="+mn-ea"/>
                    <a:cs typeface="宋体" panose="02010600030101010101" pitchFamily="2" charset="-122"/>
                  </a:rPr>
                  <a:t>R)=1</a:t>
                </a:r>
                <a:r>
                  <a:rPr lang="en-US" b="1" kern="100" dirty="0">
                    <a:effectLst/>
                    <a:latin typeface="+mn-ea"/>
                    <a:cs typeface="宋体" panose="02010600030101010101" pitchFamily="2" charset="-122"/>
                    <a:sym typeface="Symbol" panose="05050102010706020507" pitchFamily="18" charset="2"/>
                  </a:rPr>
                  <a:t></a:t>
                </a:r>
                <a:r>
                  <a:rPr lang="zh-CN" b="1" kern="100" dirty="0">
                    <a:solidFill>
                      <a:srgbClr val="C00000"/>
                    </a:solidFill>
                    <a:effectLst/>
                    <a:latin typeface="+mn-ea"/>
                    <a:cs typeface="宋体" panose="02010600030101010101" pitchFamily="2" charset="-122"/>
                  </a:rPr>
                  <a:t>对</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100" dirty="0">
                    <a:solidFill>
                      <a:srgbClr val="C00000"/>
                    </a:solidFill>
                    <a:effectLst/>
                    <a:latin typeface="+mn-ea"/>
                    <a:cs typeface="宋体" panose="02010600030101010101" pitchFamily="2" charset="-122"/>
                  </a:rPr>
                  <a:t>x</a:t>
                </a:r>
                <a:r>
                  <a:rPr lang="en-US" altLang="zh-CN" b="1" dirty="0">
                    <a:solidFill>
                      <a:srgbClr val="C00000"/>
                    </a:solidFill>
                    <a:latin typeface="+mn-ea"/>
                  </a:rPr>
                  <a:t>∈A</a:t>
                </a:r>
                <a:r>
                  <a:rPr lang="en-US" b="1" kern="100" dirty="0">
                    <a:solidFill>
                      <a:srgbClr val="C00000"/>
                    </a:solidFill>
                    <a:effectLst/>
                    <a:latin typeface="+mn-ea"/>
                    <a:cs typeface="宋体" panose="02010600030101010101" pitchFamily="2" charset="-122"/>
                  </a:rPr>
                  <a:t> </a:t>
                </a:r>
                <a:r>
                  <a:rPr lang="zh-CN" b="1" kern="100" dirty="0">
                    <a:solidFill>
                      <a:srgbClr val="C00000"/>
                    </a:solidFill>
                    <a:effectLst/>
                    <a:latin typeface="+mn-ea"/>
                    <a:cs typeface="宋体" panose="02010600030101010101" pitchFamily="2" charset="-122"/>
                  </a:rPr>
                  <a:t>，一定有</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x,x</a:t>
                </a:r>
                <a:r>
                  <a:rPr lang="en-US" b="1" kern="100" dirty="0">
                    <a:solidFill>
                      <a:srgbClr val="C00000"/>
                    </a:solidFill>
                    <a:effectLst/>
                    <a:latin typeface="+mn-ea"/>
                    <a:cs typeface="宋体" panose="02010600030101010101" pitchFamily="2" charset="-122"/>
                  </a:rPr>
                  <a:t>&gt;</a:t>
                </a:r>
                <a14:m>
                  <m:oMath xmlns:m="http://schemas.openxmlformats.org/officeDocument/2006/math">
                    <m:r>
                      <a:rPr lang="en-US" b="1" i="1" kern="100" smtClean="0">
                        <a:solidFill>
                          <a:srgbClr val="C00000"/>
                        </a:solidFill>
                        <a:effectLst/>
                        <a:latin typeface="Cambria Math" panose="02040503050406030204" pitchFamily="18" charset="0"/>
                        <a:ea typeface="Cambria Math" panose="02040503050406030204" pitchFamily="18" charset="0"/>
                        <a:cs typeface="宋体" panose="02010600030101010101" pitchFamily="2" charset="-122"/>
                      </a:rPr>
                      <m:t>∉</m:t>
                    </m:r>
                  </m:oMath>
                </a14:m>
                <a:r>
                  <a:rPr lang="en-US" b="1" kern="100" dirty="0">
                    <a:solidFill>
                      <a:srgbClr val="C00000"/>
                    </a:solidFill>
                    <a:effectLst/>
                    <a:latin typeface="+mn-ea"/>
                    <a:cs typeface="宋体" panose="02010600030101010101" pitchFamily="2" charset="-122"/>
                  </a:rPr>
                  <a:t>R</a:t>
                </a:r>
                <a:endParaRPr lang="zh-CN" b="1" kern="100" dirty="0">
                  <a:effectLst/>
                  <a:latin typeface="+mn-ea"/>
                  <a:cs typeface="宋体" panose="02010600030101010101" pitchFamily="2" charset="-122"/>
                </a:endParaRPr>
              </a:p>
              <a:p>
                <a:pPr indent="266700" algn="just">
                  <a:lnSpc>
                    <a:spcPct val="150000"/>
                  </a:lnSpc>
                  <a:spcAft>
                    <a:spcPts val="0"/>
                  </a:spcAft>
                </a:pPr>
                <a:r>
                  <a:rPr lang="en-US" b="1" kern="100" dirty="0">
                    <a:solidFill>
                      <a:srgbClr val="3333FF"/>
                    </a:solidFill>
                    <a:effectLst/>
                    <a:latin typeface="+mn-ea"/>
                    <a:cs typeface="宋体" panose="02010600030101010101" pitchFamily="2" charset="-122"/>
                  </a:rPr>
                  <a:t>R</a:t>
                </a:r>
                <a:r>
                  <a:rPr lang="zh-CN" b="1" kern="100" dirty="0">
                    <a:solidFill>
                      <a:srgbClr val="3333FF"/>
                    </a:solidFill>
                    <a:effectLst/>
                    <a:latin typeface="+mn-ea"/>
                    <a:cs typeface="宋体" panose="02010600030101010101" pitchFamily="2" charset="-122"/>
                  </a:rPr>
                  <a:t>是对称的</a:t>
                </a:r>
                <a:r>
                  <a:rPr lang="en-US" b="1" kern="100" dirty="0">
                    <a:effectLst/>
                    <a:latin typeface="+mn-ea"/>
                    <a:cs typeface="宋体" panose="02010600030101010101" pitchFamily="2" charset="-122"/>
                    <a:sym typeface="Symbol" panose="05050102010706020507" pitchFamily="18" charset="2"/>
                  </a:rPr>
                  <a:t></a:t>
                </a:r>
                <a:r>
                  <a:rPr lang="en-US" b="1" kern="100" dirty="0">
                    <a:effectLst/>
                    <a:latin typeface="+mn-ea"/>
                    <a:cs typeface="宋体" panose="02010600030101010101" pitchFamily="2" charset="-122"/>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x</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y(x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y</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x,y</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altLang="zh-CN" b="1" kern="100" dirty="0">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y,x</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R)=1</a:t>
                </a:r>
                <a:endParaRPr lang="zh-CN" b="1" kern="100" dirty="0">
                  <a:effectLst/>
                  <a:latin typeface="+mn-ea"/>
                  <a:cs typeface="宋体" panose="02010600030101010101" pitchFamily="2" charset="-122"/>
                </a:endParaRPr>
              </a:p>
              <a:p>
                <a:pPr marL="800100" indent="266700" algn="just">
                  <a:lnSpc>
                    <a:spcPct val="150000"/>
                  </a:lnSpc>
                  <a:spcAft>
                    <a:spcPts val="0"/>
                  </a:spcAft>
                </a:pPr>
                <a:r>
                  <a:rPr lang="en-US" b="1" kern="100" dirty="0">
                    <a:effectLst/>
                    <a:latin typeface="+mn-ea"/>
                    <a:cs typeface="宋体" panose="02010600030101010101" pitchFamily="2" charset="-122"/>
                    <a:sym typeface="Symbol" panose="05050102010706020507" pitchFamily="18" charset="2"/>
                  </a:rPr>
                  <a:t></a:t>
                </a:r>
                <a:r>
                  <a:rPr lang="zh-CN" b="1" kern="100" dirty="0">
                    <a:solidFill>
                      <a:srgbClr val="C00000"/>
                    </a:solidFill>
                    <a:effectLst/>
                    <a:latin typeface="+mn-ea"/>
                    <a:cs typeface="宋体" panose="02010600030101010101" pitchFamily="2" charset="-122"/>
                  </a:rPr>
                  <a:t>对</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100" dirty="0">
                    <a:solidFill>
                      <a:srgbClr val="C00000"/>
                    </a:solidFill>
                    <a:effectLst/>
                    <a:latin typeface="+mn-ea"/>
                    <a:cs typeface="宋体" panose="02010600030101010101" pitchFamily="2" charset="-122"/>
                  </a:rPr>
                  <a:t>x</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A,</a:t>
                </a:r>
                <a:r>
                  <a:rPr lang="es-ES" altLang="zh-CN" b="1" dirty="0">
                    <a:solidFill>
                      <a:srgbClr val="C00000"/>
                    </a:solidFill>
                    <a:ea typeface="Cambria Math" panose="02040503050406030204" pitchFamily="18" charset="0"/>
                  </a:rPr>
                  <a:t> </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0" dirty="0">
                    <a:solidFill>
                      <a:srgbClr val="C00000"/>
                    </a:solidFill>
                    <a:effectLst/>
                    <a:latin typeface="+mn-ea"/>
                    <a:cs typeface="宋体" panose="02010600030101010101" pitchFamily="2" charset="-122"/>
                  </a:rPr>
                  <a:t>y</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A</a:t>
                </a:r>
                <a:r>
                  <a:rPr lang="zh-CN" b="1" kern="100" dirty="0">
                    <a:solidFill>
                      <a:srgbClr val="C00000"/>
                    </a:solidFill>
                    <a:effectLst/>
                    <a:latin typeface="+mn-ea"/>
                    <a:cs typeface="宋体" panose="02010600030101010101" pitchFamily="2" charset="-122"/>
                  </a:rPr>
                  <a:t>，如果</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x,y</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，则一定有</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y,x</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endParaRPr lang="zh-CN" b="1" kern="100" dirty="0">
                  <a:solidFill>
                    <a:srgbClr val="C00000"/>
                  </a:solidFill>
                  <a:effectLst/>
                  <a:latin typeface="+mn-ea"/>
                  <a:cs typeface="宋体" panose="02010600030101010101" pitchFamily="2" charset="-122"/>
                </a:endParaRPr>
              </a:p>
              <a:p>
                <a:pPr indent="266700" algn="just">
                  <a:lnSpc>
                    <a:spcPct val="150000"/>
                  </a:lnSpc>
                  <a:spcAft>
                    <a:spcPts val="0"/>
                  </a:spcAft>
                </a:pPr>
                <a:r>
                  <a:rPr lang="en-US" b="1" kern="100" dirty="0">
                    <a:solidFill>
                      <a:srgbClr val="3333FF"/>
                    </a:solidFill>
                    <a:effectLst/>
                    <a:latin typeface="+mn-ea"/>
                    <a:cs typeface="宋体" panose="02010600030101010101" pitchFamily="2" charset="-122"/>
                  </a:rPr>
                  <a:t>R</a:t>
                </a:r>
                <a:r>
                  <a:rPr lang="zh-CN" b="1" kern="100" dirty="0">
                    <a:solidFill>
                      <a:srgbClr val="3333FF"/>
                    </a:solidFill>
                    <a:effectLst/>
                    <a:latin typeface="+mn-ea"/>
                    <a:cs typeface="宋体" panose="02010600030101010101" pitchFamily="2" charset="-122"/>
                  </a:rPr>
                  <a:t>是反对称的</a:t>
                </a:r>
                <a:r>
                  <a:rPr lang="en-US" b="1" kern="100" dirty="0">
                    <a:effectLst/>
                    <a:latin typeface="+mn-ea"/>
                    <a:cs typeface="宋体" panose="02010600030101010101" pitchFamily="2" charset="-122"/>
                    <a:sym typeface="Symbol" panose="05050102010706020507" pitchFamily="18" charset="2"/>
                  </a:rPr>
                  <a:t></a:t>
                </a:r>
                <a:r>
                  <a:rPr lang="en-US" b="1" kern="100" dirty="0">
                    <a:effectLst/>
                    <a:latin typeface="+mn-ea"/>
                    <a:cs typeface="宋体" panose="02010600030101010101" pitchFamily="2" charset="-122"/>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x</a:t>
                </a:r>
                <a:r>
                  <a:rPr lang="es-ES" altLang="zh-CN" b="1" dirty="0">
                    <a:ea typeface="Cambria Math" panose="02040503050406030204" pitchFamily="18" charset="0"/>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y(x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y</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x,y</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y,x</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altLang="zh-CN" b="1" kern="100" dirty="0">
                    <a:latin typeface="+mn-ea"/>
                    <a:cs typeface="宋体" panose="02010600030101010101" pitchFamily="2" charset="-122"/>
                  </a:rPr>
                  <a:t> →</a:t>
                </a:r>
                <a:r>
                  <a:rPr lang="en-US" b="1" kern="100" dirty="0">
                    <a:effectLst/>
                    <a:latin typeface="+mn-ea"/>
                    <a:cs typeface="宋体" panose="02010600030101010101" pitchFamily="2" charset="-122"/>
                  </a:rPr>
                  <a:t> x=y)=1</a:t>
                </a:r>
                <a:endParaRPr lang="zh-CN" b="1" kern="100" dirty="0">
                  <a:effectLst/>
                  <a:latin typeface="+mn-ea"/>
                  <a:cs typeface="宋体" panose="02010600030101010101" pitchFamily="2" charset="-122"/>
                </a:endParaRPr>
              </a:p>
              <a:p>
                <a:pPr marL="1066800" indent="133985" algn="just">
                  <a:lnSpc>
                    <a:spcPct val="150000"/>
                  </a:lnSpc>
                  <a:spcAft>
                    <a:spcPts val="0"/>
                  </a:spcAft>
                </a:pPr>
                <a:r>
                  <a:rPr lang="en-US" b="1" kern="100" dirty="0">
                    <a:effectLst/>
                    <a:latin typeface="+mn-ea"/>
                    <a:cs typeface="宋体" panose="02010600030101010101" pitchFamily="2" charset="-122"/>
                    <a:sym typeface="Symbol" panose="05050102010706020507" pitchFamily="18" charset="2"/>
                  </a:rPr>
                  <a:t></a:t>
                </a:r>
                <a:r>
                  <a:rPr lang="zh-CN" b="1" kern="100" dirty="0">
                    <a:solidFill>
                      <a:srgbClr val="C00000"/>
                    </a:solidFill>
                    <a:effectLst/>
                    <a:latin typeface="+mn-ea"/>
                    <a:cs typeface="宋体" panose="02010600030101010101" pitchFamily="2" charset="-122"/>
                  </a:rPr>
                  <a:t>对</a:t>
                </a:r>
                <a:r>
                  <a:rPr lang="en-US" b="1" kern="100" dirty="0">
                    <a:solidFill>
                      <a:srgbClr val="C00000"/>
                    </a:solidFill>
                    <a:effectLst/>
                    <a:latin typeface="+mn-ea"/>
                    <a:cs typeface="宋体" panose="02010600030101010101" pitchFamily="2" charset="-122"/>
                  </a:rPr>
                  <a:t> </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100" dirty="0">
                    <a:solidFill>
                      <a:srgbClr val="C00000"/>
                    </a:solidFill>
                    <a:effectLst/>
                    <a:latin typeface="+mn-ea"/>
                    <a:cs typeface="宋体" panose="02010600030101010101" pitchFamily="2" charset="-122"/>
                  </a:rPr>
                  <a:t>x</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A</a:t>
                </a:r>
                <a:r>
                  <a:rPr lang="zh-CN" b="1" kern="100" dirty="0">
                    <a:solidFill>
                      <a:srgbClr val="C00000"/>
                    </a:solidFill>
                    <a:effectLst/>
                    <a:latin typeface="+mn-ea"/>
                    <a:cs typeface="宋体" panose="02010600030101010101" pitchFamily="2" charset="-122"/>
                  </a:rPr>
                  <a:t>，</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0" dirty="0">
                    <a:solidFill>
                      <a:srgbClr val="C00000"/>
                    </a:solidFill>
                    <a:effectLst/>
                    <a:latin typeface="+mn-ea"/>
                    <a:cs typeface="宋体" panose="02010600030101010101" pitchFamily="2" charset="-122"/>
                  </a:rPr>
                  <a:t>y</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A</a:t>
                </a:r>
                <a:r>
                  <a:rPr lang="zh-CN" b="1" kern="100" dirty="0">
                    <a:solidFill>
                      <a:srgbClr val="C00000"/>
                    </a:solidFill>
                    <a:effectLst/>
                    <a:latin typeface="+mn-ea"/>
                    <a:cs typeface="宋体" panose="02010600030101010101" pitchFamily="2" charset="-122"/>
                  </a:rPr>
                  <a:t>，如果</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x,y</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且</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y,x</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，则一定有</a:t>
                </a:r>
                <a:r>
                  <a:rPr lang="en-US" b="1" kern="100" dirty="0">
                    <a:solidFill>
                      <a:srgbClr val="C00000"/>
                    </a:solidFill>
                    <a:effectLst/>
                    <a:latin typeface="+mn-ea"/>
                    <a:cs typeface="宋体" panose="02010600030101010101" pitchFamily="2" charset="-122"/>
                  </a:rPr>
                  <a:t>x=y</a:t>
                </a:r>
                <a:endParaRPr lang="zh-CN" b="1" kern="100" dirty="0">
                  <a:effectLst/>
                  <a:latin typeface="+mn-ea"/>
                  <a:cs typeface="宋体" panose="02010600030101010101" pitchFamily="2" charset="-122"/>
                </a:endParaRPr>
              </a:p>
              <a:p>
                <a:pPr indent="266700" algn="just">
                  <a:lnSpc>
                    <a:spcPct val="150000"/>
                  </a:lnSpc>
                  <a:spcAft>
                    <a:spcPts val="0"/>
                  </a:spcAft>
                </a:pPr>
                <a:r>
                  <a:rPr lang="en-US" b="1" kern="100" dirty="0">
                    <a:solidFill>
                      <a:srgbClr val="3333FF"/>
                    </a:solidFill>
                    <a:effectLst/>
                    <a:latin typeface="+mn-ea"/>
                    <a:cs typeface="宋体" panose="02010600030101010101" pitchFamily="2" charset="-122"/>
                  </a:rPr>
                  <a:t>R</a:t>
                </a:r>
                <a:r>
                  <a:rPr lang="zh-CN" b="1" kern="100" dirty="0">
                    <a:solidFill>
                      <a:srgbClr val="3333FF"/>
                    </a:solidFill>
                    <a:effectLst/>
                    <a:latin typeface="+mn-ea"/>
                    <a:cs typeface="宋体" panose="02010600030101010101" pitchFamily="2" charset="-122"/>
                  </a:rPr>
                  <a:t>是传递的</a:t>
                </a:r>
                <a:r>
                  <a:rPr lang="en-US" b="1" kern="100" dirty="0">
                    <a:effectLst/>
                    <a:latin typeface="+mn-ea"/>
                    <a:cs typeface="宋体" panose="02010600030101010101" pitchFamily="2" charset="-122"/>
                    <a:sym typeface="Symbol" panose="05050102010706020507" pitchFamily="18" charset="2"/>
                  </a:rPr>
                  <a:t></a:t>
                </a:r>
                <a:r>
                  <a:rPr lang="en-US" b="1" kern="100" dirty="0">
                    <a:effectLst/>
                    <a:latin typeface="+mn-ea"/>
                    <a:cs typeface="宋体" panose="02010600030101010101" pitchFamily="2" charset="-122"/>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x</a:t>
                </a:r>
                <a14:m>
                  <m:oMath xmlns:m="http://schemas.openxmlformats.org/officeDocument/2006/math">
                    <m:r>
                      <a:rPr lang="es-ES" altLang="zh-CN" b="1" i="1" smtClean="0">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y</a:t>
                </a:r>
                <a14:m>
                  <m:oMath xmlns:m="http://schemas.openxmlformats.org/officeDocument/2006/math">
                    <m:r>
                      <a:rPr lang="es-ES" altLang="zh-CN" b="1" i="1" smtClean="0">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z(x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y</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z</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x,y</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y,z</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altLang="zh-CN" b="1" kern="100" dirty="0">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x,z</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R)=1</a:t>
                </a:r>
                <a:endParaRPr lang="zh-CN" b="1" kern="100" dirty="0">
                  <a:effectLst/>
                  <a:latin typeface="+mn-ea"/>
                  <a:cs typeface="宋体" panose="02010600030101010101" pitchFamily="2" charset="-122"/>
                </a:endParaRPr>
              </a:p>
              <a:p>
                <a:pPr marL="266700" indent="401320" algn="just">
                  <a:lnSpc>
                    <a:spcPct val="150000"/>
                  </a:lnSpc>
                  <a:spcAft>
                    <a:spcPts val="0"/>
                  </a:spcAft>
                </a:pPr>
                <a:r>
                  <a:rPr lang="en-US" b="1" kern="100" dirty="0">
                    <a:effectLst/>
                    <a:latin typeface="+mn-ea"/>
                    <a:cs typeface="宋体" panose="02010600030101010101" pitchFamily="2" charset="-122"/>
                    <a:sym typeface="Symbol" panose="05050102010706020507" pitchFamily="18" charset="2"/>
                  </a:rPr>
                  <a:t></a:t>
                </a:r>
                <a:r>
                  <a:rPr lang="zh-CN" b="1" kern="100" dirty="0">
                    <a:solidFill>
                      <a:srgbClr val="C00000"/>
                    </a:solidFill>
                    <a:effectLst/>
                    <a:latin typeface="+mn-ea"/>
                    <a:cs typeface="宋体" panose="02010600030101010101" pitchFamily="2" charset="-122"/>
                  </a:rPr>
                  <a:t>对</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100" dirty="0">
                    <a:solidFill>
                      <a:srgbClr val="C00000"/>
                    </a:solidFill>
                    <a:effectLst/>
                    <a:latin typeface="+mn-ea"/>
                    <a:cs typeface="宋体" panose="02010600030101010101" pitchFamily="2" charset="-122"/>
                  </a:rPr>
                  <a:t>x</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A</a:t>
                </a:r>
                <a:r>
                  <a:rPr lang="en-US" b="1" kern="100" dirty="0">
                    <a:solidFill>
                      <a:srgbClr val="C00000"/>
                    </a:solidFill>
                    <a:latin typeface="+mn-ea"/>
                    <a:cs typeface="宋体" panose="02010600030101010101" pitchFamily="2" charset="-122"/>
                  </a:rPr>
                  <a:t>,</a:t>
                </a:r>
                <a:r>
                  <a:rPr lang="es-ES" altLang="zh-CN" b="1" dirty="0">
                    <a:solidFill>
                      <a:srgbClr val="C00000"/>
                    </a:solidFill>
                    <a:ea typeface="Cambria Math" panose="02040503050406030204" pitchFamily="18" charset="0"/>
                  </a:rPr>
                  <a:t> </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0" dirty="0">
                    <a:solidFill>
                      <a:srgbClr val="C00000"/>
                    </a:solidFill>
                    <a:effectLst/>
                    <a:latin typeface="+mn-ea"/>
                    <a:cs typeface="宋体" panose="02010600030101010101" pitchFamily="2" charset="-122"/>
                  </a:rPr>
                  <a:t>y</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A,</a:t>
                </a:r>
                <a:r>
                  <a:rPr lang="es-ES" altLang="zh-CN" b="1" dirty="0">
                    <a:solidFill>
                      <a:srgbClr val="C00000"/>
                    </a:solidFill>
                    <a:ea typeface="Cambria Math" panose="02040503050406030204" pitchFamily="18" charset="0"/>
                  </a:rPr>
                  <a:t> </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100" dirty="0">
                    <a:solidFill>
                      <a:srgbClr val="C00000"/>
                    </a:solidFill>
                    <a:effectLst/>
                    <a:latin typeface="+mn-ea"/>
                    <a:cs typeface="宋体" panose="02010600030101010101" pitchFamily="2" charset="-122"/>
                  </a:rPr>
                  <a:t>z</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A</a:t>
                </a:r>
                <a:r>
                  <a:rPr lang="zh-CN" b="1" kern="100" dirty="0">
                    <a:solidFill>
                      <a:srgbClr val="C00000"/>
                    </a:solidFill>
                    <a:effectLst/>
                    <a:latin typeface="+mn-ea"/>
                    <a:cs typeface="宋体" panose="02010600030101010101" pitchFamily="2" charset="-122"/>
                  </a:rPr>
                  <a:t>，如果</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x,y</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且</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y,z</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，则一定有</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x,z</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endParaRPr lang="zh-CN" b="1" kern="100" dirty="0">
                  <a:effectLst/>
                  <a:latin typeface="+mn-ea"/>
                  <a:cs typeface="宋体" panose="02010600030101010101" pitchFamily="2" charset="-122"/>
                </a:endParaRPr>
              </a:p>
            </p:txBody>
          </p:sp>
        </mc:Choice>
        <mc:Fallback xmlns="">
          <p:sp>
            <p:nvSpPr>
              <p:cNvPr id="4" name="Text Box 556">
                <a:extLst>
                  <a:ext uri="{FF2B5EF4-FFF2-40B4-BE49-F238E27FC236}">
                    <a16:creationId xmlns:a16="http://schemas.microsoft.com/office/drawing/2014/main" id="{E6B89B86-55DD-45DF-B9D4-15467FE41113}"/>
                  </a:ext>
                </a:extLst>
              </p:cNvPr>
              <p:cNvSpPr txBox="1">
                <a:spLocks noRot="1" noChangeAspect="1" noMove="1" noResize="1" noEditPoints="1" noAdjustHandles="1" noChangeArrowheads="1" noChangeShapeType="1" noTextEdit="1"/>
              </p:cNvSpPr>
              <p:nvPr/>
            </p:nvSpPr>
            <p:spPr bwMode="auto">
              <a:xfrm>
                <a:off x="269875" y="1067594"/>
                <a:ext cx="11658600" cy="4953000"/>
              </a:xfrm>
              <a:prstGeom prst="rect">
                <a:avLst/>
              </a:prstGeom>
              <a:blipFill>
                <a:blip r:embed="rId5"/>
                <a:stretch>
                  <a:fillRect l="-731" b="-2945"/>
                </a:stretch>
              </a:blipFill>
              <a:ln w="9525">
                <a:solidFill>
                  <a:srgbClr val="000000"/>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3346006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182A1-FD28-44E2-8994-3991BF508FD2}"/>
              </a:ext>
            </a:extLst>
          </p:cNvPr>
          <p:cNvSpPr>
            <a:spLocks noGrp="1"/>
          </p:cNvSpPr>
          <p:nvPr>
            <p:ph type="title"/>
          </p:nvPr>
        </p:nvSpPr>
        <p:spPr/>
        <p:txBody>
          <a:bodyPr/>
          <a:lstStyle/>
          <a:p>
            <a:r>
              <a:rPr lang="zh-CN" altLang="en-US" dirty="0"/>
              <a:t>例</a:t>
            </a:r>
            <a:r>
              <a:rPr lang="en-US" altLang="zh-CN" dirty="0"/>
              <a:t>4.27</a:t>
            </a:r>
            <a:endParaRPr lang="zh-CN" altLang="en-US" dirty="0"/>
          </a:p>
        </p:txBody>
      </p:sp>
      <p:sp>
        <p:nvSpPr>
          <p:cNvPr id="3" name="内容占位符 2">
            <a:extLst>
              <a:ext uri="{FF2B5EF4-FFF2-40B4-BE49-F238E27FC236}">
                <a16:creationId xmlns:a16="http://schemas.microsoft.com/office/drawing/2014/main" id="{1C3BFBAD-3AF2-4B91-908E-395F9636DAA1}"/>
              </a:ext>
            </a:extLst>
          </p:cNvPr>
          <p:cNvSpPr>
            <a:spLocks noGrp="1"/>
          </p:cNvSpPr>
          <p:nvPr>
            <p:ph idx="1"/>
          </p:nvPr>
        </p:nvSpPr>
        <p:spPr>
          <a:xfrm>
            <a:off x="307975" y="1143794"/>
            <a:ext cx="11506200" cy="685800"/>
          </a:xfrm>
        </p:spPr>
        <p:txBody>
          <a:bodyPr/>
          <a:lstStyle/>
          <a:p>
            <a:pPr marL="0" indent="0">
              <a:buNone/>
            </a:pPr>
            <a:r>
              <a:rPr lang="zh-CN" altLang="en-US" dirty="0">
                <a:solidFill>
                  <a:srgbClr val="C00000"/>
                </a:solidFill>
              </a:rPr>
              <a:t>例</a:t>
            </a:r>
            <a:r>
              <a:rPr lang="en-US" altLang="zh-CN" dirty="0">
                <a:solidFill>
                  <a:srgbClr val="C00000"/>
                </a:solidFill>
              </a:rPr>
              <a:t>4.27  </a:t>
            </a:r>
            <a:r>
              <a:rPr lang="zh-CN" altLang="en-US" dirty="0"/>
              <a:t>设</a:t>
            </a:r>
            <a:r>
              <a:rPr lang="en-US" altLang="zh-CN" dirty="0"/>
              <a:t>R</a:t>
            </a:r>
            <a:r>
              <a:rPr lang="zh-CN" altLang="en-US" dirty="0"/>
              <a:t>集合</a:t>
            </a:r>
            <a:r>
              <a:rPr lang="en-US" altLang="zh-CN" dirty="0"/>
              <a:t>A</a:t>
            </a:r>
            <a:r>
              <a:rPr lang="zh-CN" altLang="en-US" dirty="0"/>
              <a:t>上的恒等关系，证明</a:t>
            </a:r>
            <a:r>
              <a:rPr lang="en-US" altLang="zh-CN" dirty="0"/>
              <a:t>R</a:t>
            </a:r>
            <a:r>
              <a:rPr lang="zh-CN" altLang="en-US" dirty="0"/>
              <a:t>具有自反性、对称性、反对称性和传递性。</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13038D0E-B974-4BDA-8C94-A77624DCE840}"/>
                  </a:ext>
                </a:extLst>
              </p:cNvPr>
              <p:cNvSpPr/>
              <p:nvPr/>
            </p:nvSpPr>
            <p:spPr>
              <a:xfrm>
                <a:off x="392112" y="1848469"/>
                <a:ext cx="11650663" cy="3905043"/>
              </a:xfrm>
              <a:prstGeom prst="rect">
                <a:avLst/>
              </a:prstGeom>
            </p:spPr>
            <p:txBody>
              <a:bodyPr wrap="square">
                <a:spAutoFit/>
              </a:bodyPr>
              <a:lstStyle/>
              <a:p>
                <a:pPr>
                  <a:lnSpc>
                    <a:spcPct val="150000"/>
                  </a:lnSpc>
                </a:pPr>
                <a:r>
                  <a:rPr lang="zh-CN" altLang="en-US" b="1" dirty="0">
                    <a:solidFill>
                      <a:srgbClr val="C00000"/>
                    </a:solidFill>
                    <a:latin typeface="+mn-ea"/>
                  </a:rPr>
                  <a:t>证明</a:t>
                </a:r>
                <a:r>
                  <a:rPr lang="zh-CN" altLang="en-US" b="1" dirty="0">
                    <a:latin typeface="+mn-ea"/>
                  </a:rPr>
                  <a:t>   因为</a:t>
                </a:r>
                <a:r>
                  <a:rPr lang="en-US" altLang="zh-CN" b="1" dirty="0">
                    <a:latin typeface="+mn-ea"/>
                  </a:rPr>
                  <a:t>R</a:t>
                </a:r>
                <a:r>
                  <a:rPr lang="zh-CN" altLang="en-US" b="1" dirty="0">
                    <a:latin typeface="+mn-ea"/>
                  </a:rPr>
                  <a:t>是</a:t>
                </a:r>
                <a:r>
                  <a:rPr lang="en-US" altLang="zh-CN" b="1" dirty="0">
                    <a:latin typeface="+mn-ea"/>
                  </a:rPr>
                  <a:t>A</a:t>
                </a:r>
                <a:r>
                  <a:rPr lang="zh-CN" altLang="en-US" b="1" dirty="0">
                    <a:latin typeface="+mn-ea"/>
                  </a:rPr>
                  <a:t>上的恒等关系，即</a:t>
                </a:r>
                <a:r>
                  <a:rPr lang="en-US" altLang="zh-CN" b="1" dirty="0">
                    <a:latin typeface="+mn-ea"/>
                  </a:rPr>
                  <a:t>R</a:t>
                </a:r>
                <a:r>
                  <a:rPr lang="zh-CN" altLang="en-US" b="1" dirty="0">
                    <a:latin typeface="+mn-ea"/>
                  </a:rPr>
                  <a:t>＝</a:t>
                </a:r>
                <a:r>
                  <a:rPr lang="en-US" altLang="zh-CN" b="1" dirty="0">
                    <a:latin typeface="+mn-ea"/>
                  </a:rPr>
                  <a:t>{&lt;</a:t>
                </a:r>
                <a:r>
                  <a:rPr lang="en-US" altLang="zh-CN" b="1" dirty="0" err="1">
                    <a:latin typeface="+mn-ea"/>
                  </a:rPr>
                  <a:t>x,x</a:t>
                </a:r>
                <a:r>
                  <a:rPr lang="en-US" altLang="zh-CN" b="1" dirty="0">
                    <a:latin typeface="+mn-ea"/>
                  </a:rPr>
                  <a:t>&gt;|</a:t>
                </a:r>
                <a:r>
                  <a:rPr lang="en-US" altLang="zh-CN" b="1" dirty="0" err="1">
                    <a:latin typeface="+mn-ea"/>
                  </a:rPr>
                  <a:t>x∈A</a:t>
                </a:r>
                <a:r>
                  <a:rPr lang="en-US" altLang="zh-CN" b="1" dirty="0">
                    <a:latin typeface="+mn-ea"/>
                  </a:rPr>
                  <a:t>}</a:t>
                </a:r>
                <a:r>
                  <a:rPr lang="zh-CN" altLang="en-US" b="1" dirty="0">
                    <a:latin typeface="+mn-ea"/>
                  </a:rPr>
                  <a:t>，从而有</a:t>
                </a:r>
              </a:p>
              <a:p>
                <a:pPr>
                  <a:lnSpc>
                    <a:spcPct val="150000"/>
                  </a:lnSpc>
                </a:pPr>
                <a:r>
                  <a:rPr lang="zh-CN" altLang="en-US" b="1" dirty="0">
                    <a:latin typeface="+mn-ea"/>
                  </a:rPr>
                  <a:t>（</a:t>
                </a:r>
                <a:r>
                  <a:rPr lang="en-US" altLang="zh-CN" b="1" dirty="0">
                    <a:latin typeface="+mn-ea"/>
                  </a:rPr>
                  <a:t>1</a:t>
                </a:r>
                <a:r>
                  <a:rPr lang="zh-CN" altLang="en-US" b="1" dirty="0">
                    <a:latin typeface="+mn-ea"/>
                  </a:rPr>
                  <a:t>）对</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altLang="zh-CN" b="1" dirty="0">
                    <a:latin typeface="+mn-ea"/>
                  </a:rPr>
                  <a:t>x∈A </a:t>
                </a:r>
                <a:r>
                  <a:rPr lang="zh-CN" altLang="en-US" b="1" dirty="0">
                    <a:latin typeface="+mn-ea"/>
                  </a:rPr>
                  <a:t>，都有</a:t>
                </a:r>
                <a:r>
                  <a:rPr lang="en-US" altLang="zh-CN" b="1" dirty="0">
                    <a:latin typeface="+mn-ea"/>
                  </a:rPr>
                  <a:t>&lt;</a:t>
                </a:r>
                <a:r>
                  <a:rPr lang="en-US" altLang="zh-CN" b="1" dirty="0" err="1">
                    <a:latin typeface="+mn-ea"/>
                  </a:rPr>
                  <a:t>x,x</a:t>
                </a:r>
                <a:r>
                  <a:rPr lang="en-US" altLang="zh-CN" b="1" dirty="0">
                    <a:latin typeface="+mn-ea"/>
                  </a:rPr>
                  <a:t>&gt;∈R</a:t>
                </a:r>
                <a:r>
                  <a:rPr lang="zh-CN" altLang="en-US" b="1" dirty="0">
                    <a:latin typeface="+mn-ea"/>
                  </a:rPr>
                  <a:t>，</a:t>
                </a:r>
                <a:r>
                  <a:rPr lang="zh-CN" altLang="en-US" b="1" dirty="0">
                    <a:solidFill>
                      <a:srgbClr val="3333FF"/>
                    </a:solidFill>
                    <a:latin typeface="+mn-ea"/>
                  </a:rPr>
                  <a:t>即</a:t>
                </a:r>
                <a:r>
                  <a:rPr lang="en-US" altLang="zh-CN" b="1" dirty="0">
                    <a:solidFill>
                      <a:srgbClr val="3333FF"/>
                    </a:solidFill>
                    <a:latin typeface="+mn-ea"/>
                  </a:rPr>
                  <a:t>R</a:t>
                </a:r>
                <a:r>
                  <a:rPr lang="zh-CN" altLang="en-US" b="1" dirty="0">
                    <a:solidFill>
                      <a:srgbClr val="3333FF"/>
                    </a:solidFill>
                    <a:latin typeface="+mn-ea"/>
                  </a:rPr>
                  <a:t>是自反的</a:t>
                </a:r>
                <a:r>
                  <a:rPr lang="zh-CN" altLang="en-US" b="1" dirty="0">
                    <a:latin typeface="+mn-ea"/>
                  </a:rPr>
                  <a:t>。</a:t>
                </a:r>
              </a:p>
              <a:p>
                <a:pPr>
                  <a:lnSpc>
                    <a:spcPct val="150000"/>
                  </a:lnSpc>
                </a:pPr>
                <a:r>
                  <a:rPr lang="zh-CN" altLang="en-US" b="1" dirty="0">
                    <a:latin typeface="+mn-ea"/>
                  </a:rPr>
                  <a:t>（</a:t>
                </a:r>
                <a:r>
                  <a:rPr lang="en-US" altLang="zh-CN" b="1" dirty="0">
                    <a:latin typeface="+mn-ea"/>
                  </a:rPr>
                  <a:t>2</a:t>
                </a:r>
                <a:r>
                  <a:rPr lang="zh-CN" altLang="en-US" b="1" dirty="0">
                    <a:latin typeface="+mn-ea"/>
                  </a:rPr>
                  <a:t>）对 </a:t>
                </a:r>
                <a14:m>
                  <m:oMath xmlns:m="http://schemas.openxmlformats.org/officeDocument/2006/math">
                    <m:r>
                      <a:rPr lang="es-ES" altLang="zh-CN" b="1" i="1">
                        <a:latin typeface="Cambria Math" panose="02040503050406030204" pitchFamily="18" charset="0"/>
                      </a:rPr>
                      <m:t>∀</m:t>
                    </m:r>
                  </m:oMath>
                </a14:m>
                <a:r>
                  <a:rPr lang="en-US" altLang="zh-CN" b="1" dirty="0" err="1">
                    <a:latin typeface="+mn-ea"/>
                  </a:rPr>
                  <a:t>x∈A</a:t>
                </a:r>
                <a:r>
                  <a:rPr lang="en-US" altLang="zh-CN" b="1" dirty="0">
                    <a:latin typeface="+mn-ea"/>
                  </a:rPr>
                  <a:t>,</a:t>
                </a:r>
                <a:r>
                  <a:rPr lang="es-ES" altLang="zh-CN" b="1" dirty="0">
                    <a:latin typeface="+mn-ea"/>
                  </a:rPr>
                  <a:t> </a:t>
                </a:r>
                <a14:m>
                  <m:oMath xmlns:m="http://schemas.openxmlformats.org/officeDocument/2006/math">
                    <m:r>
                      <a:rPr lang="es-ES" altLang="zh-CN" b="1" i="1">
                        <a:latin typeface="Cambria Math" panose="02040503050406030204" pitchFamily="18" charset="0"/>
                      </a:rPr>
                      <m:t>∀</m:t>
                    </m:r>
                  </m:oMath>
                </a14:m>
                <a:r>
                  <a:rPr lang="en-US" altLang="zh-CN" b="1" dirty="0" err="1">
                    <a:latin typeface="+mn-ea"/>
                  </a:rPr>
                  <a:t>y∈A</a:t>
                </a:r>
                <a:r>
                  <a:rPr lang="zh-CN" altLang="en-US" b="1" dirty="0">
                    <a:latin typeface="+mn-ea"/>
                  </a:rPr>
                  <a:t>，如果</a:t>
                </a:r>
                <a:r>
                  <a:rPr lang="en-US" altLang="zh-CN" b="1" dirty="0">
                    <a:latin typeface="+mn-ea"/>
                  </a:rPr>
                  <a:t>&lt;</a:t>
                </a:r>
                <a:r>
                  <a:rPr lang="en-US" altLang="zh-CN" b="1" dirty="0" err="1">
                    <a:latin typeface="+mn-ea"/>
                  </a:rPr>
                  <a:t>x,y</a:t>
                </a:r>
                <a:r>
                  <a:rPr lang="en-US" altLang="zh-CN" b="1" dirty="0">
                    <a:latin typeface="+mn-ea"/>
                  </a:rPr>
                  <a:t>&gt;∈R</a:t>
                </a:r>
                <a:r>
                  <a:rPr lang="zh-CN" altLang="en-US" b="1" dirty="0">
                    <a:latin typeface="+mn-ea"/>
                  </a:rPr>
                  <a:t>，则有</a:t>
                </a:r>
                <a:r>
                  <a:rPr lang="en-US" altLang="zh-CN" b="1" dirty="0">
                    <a:latin typeface="+mn-ea"/>
                  </a:rPr>
                  <a:t>x=y</a:t>
                </a:r>
                <a:r>
                  <a:rPr lang="zh-CN" altLang="en-US" b="1" dirty="0">
                    <a:latin typeface="+mn-ea"/>
                  </a:rPr>
                  <a:t>，即</a:t>
                </a:r>
                <a:r>
                  <a:rPr lang="en-US" altLang="zh-CN" b="1" dirty="0">
                    <a:latin typeface="+mn-ea"/>
                  </a:rPr>
                  <a:t>&lt;</a:t>
                </a:r>
                <a:r>
                  <a:rPr lang="en-US" altLang="zh-CN" b="1" dirty="0" err="1">
                    <a:latin typeface="+mn-ea"/>
                  </a:rPr>
                  <a:t>y,x</a:t>
                </a:r>
                <a:r>
                  <a:rPr lang="en-US" altLang="zh-CN" b="1" dirty="0">
                    <a:latin typeface="+mn-ea"/>
                  </a:rPr>
                  <a:t>&gt;∈R</a:t>
                </a:r>
                <a:r>
                  <a:rPr lang="zh-CN" altLang="en-US" b="1" dirty="0">
                    <a:latin typeface="+mn-ea"/>
                  </a:rPr>
                  <a:t>，</a:t>
                </a:r>
                <a:endParaRPr lang="en-US" altLang="zh-CN" b="1" dirty="0">
                  <a:latin typeface="+mn-ea"/>
                </a:endParaRPr>
              </a:p>
              <a:p>
                <a:pPr>
                  <a:lnSpc>
                    <a:spcPct val="150000"/>
                  </a:lnSpc>
                </a:pPr>
                <a:r>
                  <a:rPr lang="en-US" altLang="zh-CN" b="1" dirty="0">
                    <a:solidFill>
                      <a:srgbClr val="3333FF"/>
                    </a:solidFill>
                    <a:latin typeface="+mn-ea"/>
                  </a:rPr>
                  <a:t>         </a:t>
                </a:r>
                <a:r>
                  <a:rPr lang="zh-CN" altLang="en-US" b="1" dirty="0">
                    <a:solidFill>
                      <a:srgbClr val="3333FF"/>
                    </a:solidFill>
                    <a:latin typeface="+mn-ea"/>
                  </a:rPr>
                  <a:t>从而</a:t>
                </a:r>
                <a:r>
                  <a:rPr lang="en-US" altLang="zh-CN" b="1" dirty="0">
                    <a:solidFill>
                      <a:srgbClr val="3333FF"/>
                    </a:solidFill>
                    <a:latin typeface="+mn-ea"/>
                  </a:rPr>
                  <a:t>R</a:t>
                </a:r>
                <a:r>
                  <a:rPr lang="zh-CN" altLang="en-US" b="1" dirty="0">
                    <a:solidFill>
                      <a:srgbClr val="3333FF"/>
                    </a:solidFill>
                    <a:latin typeface="+mn-ea"/>
                  </a:rPr>
                  <a:t>是对称的</a:t>
                </a:r>
                <a:r>
                  <a:rPr lang="zh-CN" altLang="en-US" b="1" dirty="0">
                    <a:latin typeface="+mn-ea"/>
                  </a:rPr>
                  <a:t>。</a:t>
                </a:r>
              </a:p>
              <a:p>
                <a:pPr>
                  <a:lnSpc>
                    <a:spcPct val="150000"/>
                  </a:lnSpc>
                </a:pPr>
                <a:r>
                  <a:rPr lang="zh-CN" altLang="en-US" b="1" dirty="0">
                    <a:latin typeface="+mn-ea"/>
                  </a:rPr>
                  <a:t>（</a:t>
                </a:r>
                <a:r>
                  <a:rPr lang="en-US" altLang="zh-CN" b="1" dirty="0">
                    <a:latin typeface="+mn-ea"/>
                  </a:rPr>
                  <a:t>3</a:t>
                </a:r>
                <a:r>
                  <a:rPr lang="zh-CN" altLang="en-US" b="1" dirty="0">
                    <a:latin typeface="+mn-ea"/>
                  </a:rPr>
                  <a:t>）对</a:t>
                </a:r>
                <a14:m>
                  <m:oMath xmlns:m="http://schemas.openxmlformats.org/officeDocument/2006/math">
                    <m:r>
                      <a:rPr lang="es-ES" altLang="zh-CN" b="1" i="1">
                        <a:latin typeface="Cambria Math" panose="02040503050406030204" pitchFamily="18" charset="0"/>
                      </a:rPr>
                      <m:t>∀</m:t>
                    </m:r>
                  </m:oMath>
                </a14:m>
                <a:r>
                  <a:rPr lang="en-US" altLang="zh-CN" b="1" dirty="0" err="1">
                    <a:latin typeface="+mn-ea"/>
                  </a:rPr>
                  <a:t>x∈A</a:t>
                </a:r>
                <a:r>
                  <a:rPr lang="en-US" altLang="zh-CN" b="1" dirty="0">
                    <a:latin typeface="+mn-ea"/>
                  </a:rPr>
                  <a:t>,</a:t>
                </a:r>
                <a:r>
                  <a:rPr lang="es-ES" altLang="zh-CN" b="1" dirty="0">
                    <a:latin typeface="+mn-ea"/>
                  </a:rPr>
                  <a:t> </a:t>
                </a:r>
                <a14:m>
                  <m:oMath xmlns:m="http://schemas.openxmlformats.org/officeDocument/2006/math">
                    <m:r>
                      <a:rPr lang="es-ES" altLang="zh-CN" b="1" i="1">
                        <a:latin typeface="Cambria Math" panose="02040503050406030204" pitchFamily="18" charset="0"/>
                      </a:rPr>
                      <m:t>∀</m:t>
                    </m:r>
                  </m:oMath>
                </a14:m>
                <a:r>
                  <a:rPr lang="en-US" altLang="zh-CN" b="1" dirty="0" err="1">
                    <a:latin typeface="+mn-ea"/>
                  </a:rPr>
                  <a:t>y∈A</a:t>
                </a:r>
                <a:r>
                  <a:rPr lang="zh-CN" altLang="en-US" b="1" dirty="0">
                    <a:latin typeface="+mn-ea"/>
                  </a:rPr>
                  <a:t>，如果</a:t>
                </a:r>
                <a:r>
                  <a:rPr lang="en-US" altLang="zh-CN" b="1" dirty="0">
                    <a:latin typeface="+mn-ea"/>
                  </a:rPr>
                  <a:t>&lt;</a:t>
                </a:r>
                <a:r>
                  <a:rPr lang="en-US" altLang="zh-CN" b="1" dirty="0" err="1">
                    <a:latin typeface="+mn-ea"/>
                  </a:rPr>
                  <a:t>x,y</a:t>
                </a:r>
                <a:r>
                  <a:rPr lang="en-US" altLang="zh-CN" b="1" dirty="0">
                    <a:latin typeface="+mn-ea"/>
                  </a:rPr>
                  <a:t>&gt;∈R</a:t>
                </a:r>
                <a:r>
                  <a:rPr lang="zh-CN" altLang="en-US" b="1" dirty="0">
                    <a:latin typeface="+mn-ea"/>
                  </a:rPr>
                  <a:t>，</a:t>
                </a:r>
                <a:r>
                  <a:rPr lang="en-US" altLang="zh-CN" b="1" dirty="0">
                    <a:latin typeface="+mn-ea"/>
                  </a:rPr>
                  <a:t>&lt;</a:t>
                </a:r>
                <a:r>
                  <a:rPr lang="en-US" altLang="zh-CN" b="1" dirty="0" err="1">
                    <a:latin typeface="+mn-ea"/>
                  </a:rPr>
                  <a:t>y,x</a:t>
                </a:r>
                <a:r>
                  <a:rPr lang="en-US" altLang="zh-CN" b="1" dirty="0">
                    <a:latin typeface="+mn-ea"/>
                  </a:rPr>
                  <a:t>&gt;∈R</a:t>
                </a:r>
                <a:r>
                  <a:rPr lang="zh-CN" altLang="en-US" b="1" dirty="0">
                    <a:latin typeface="+mn-ea"/>
                  </a:rPr>
                  <a:t>，则有</a:t>
                </a:r>
                <a:r>
                  <a:rPr lang="en-US" altLang="zh-CN" b="1" dirty="0">
                    <a:latin typeface="+mn-ea"/>
                  </a:rPr>
                  <a:t>x=y</a:t>
                </a:r>
                <a:r>
                  <a:rPr lang="zh-CN" altLang="en-US" b="1" dirty="0">
                    <a:latin typeface="+mn-ea"/>
                  </a:rPr>
                  <a:t>，</a:t>
                </a:r>
                <a:r>
                  <a:rPr lang="zh-CN" altLang="en-US" b="1" dirty="0">
                    <a:solidFill>
                      <a:srgbClr val="3333FF"/>
                    </a:solidFill>
                    <a:latin typeface="+mn-ea"/>
                  </a:rPr>
                  <a:t>即</a:t>
                </a:r>
                <a:r>
                  <a:rPr lang="en-US" altLang="zh-CN" b="1" dirty="0">
                    <a:solidFill>
                      <a:srgbClr val="3333FF"/>
                    </a:solidFill>
                    <a:latin typeface="+mn-ea"/>
                  </a:rPr>
                  <a:t>R</a:t>
                </a:r>
                <a:r>
                  <a:rPr lang="zh-CN" altLang="en-US" b="1" dirty="0">
                    <a:solidFill>
                      <a:srgbClr val="3333FF"/>
                    </a:solidFill>
                    <a:latin typeface="+mn-ea"/>
                  </a:rPr>
                  <a:t>是反对称的</a:t>
                </a:r>
                <a:r>
                  <a:rPr lang="zh-CN" altLang="en-US" b="1" dirty="0">
                    <a:latin typeface="+mn-ea"/>
                  </a:rPr>
                  <a:t>。（</a:t>
                </a:r>
                <a:r>
                  <a:rPr lang="en-US" altLang="zh-CN" b="1" dirty="0">
                    <a:latin typeface="+mn-ea"/>
                  </a:rPr>
                  <a:t>4</a:t>
                </a:r>
                <a:r>
                  <a:rPr lang="zh-CN" altLang="en-US" b="1" dirty="0">
                    <a:latin typeface="+mn-ea"/>
                  </a:rPr>
                  <a:t>）对</a:t>
                </a:r>
                <a14:m>
                  <m:oMath xmlns:m="http://schemas.openxmlformats.org/officeDocument/2006/math">
                    <m:r>
                      <a:rPr lang="es-ES" altLang="zh-CN" b="1" i="1">
                        <a:latin typeface="Cambria Math" panose="02040503050406030204" pitchFamily="18" charset="0"/>
                      </a:rPr>
                      <m:t>∀</m:t>
                    </m:r>
                  </m:oMath>
                </a14:m>
                <a:r>
                  <a:rPr lang="en-US" altLang="zh-CN" b="1" dirty="0" err="1">
                    <a:latin typeface="+mn-ea"/>
                  </a:rPr>
                  <a:t>x∈A</a:t>
                </a:r>
                <a:r>
                  <a:rPr lang="en-US" altLang="zh-CN" b="1" dirty="0">
                    <a:latin typeface="+mn-ea"/>
                  </a:rPr>
                  <a:t>,</a:t>
                </a:r>
                <a:r>
                  <a:rPr lang="es-ES" altLang="zh-CN" b="1" dirty="0">
                    <a:latin typeface="+mn-ea"/>
                  </a:rPr>
                  <a:t> </a:t>
                </a:r>
                <a14:m>
                  <m:oMath xmlns:m="http://schemas.openxmlformats.org/officeDocument/2006/math">
                    <m:r>
                      <a:rPr lang="es-ES" altLang="zh-CN" b="1" i="1">
                        <a:latin typeface="Cambria Math" panose="02040503050406030204" pitchFamily="18" charset="0"/>
                      </a:rPr>
                      <m:t>∀</m:t>
                    </m:r>
                  </m:oMath>
                </a14:m>
                <a:r>
                  <a:rPr lang="en-US" altLang="zh-CN" b="1" dirty="0" err="1">
                    <a:latin typeface="+mn-ea"/>
                  </a:rPr>
                  <a:t>y∈A</a:t>
                </a:r>
                <a:r>
                  <a:rPr lang="en-US" altLang="zh-CN" b="1" dirty="0">
                    <a:latin typeface="+mn-ea"/>
                  </a:rPr>
                  <a:t>,</a:t>
                </a:r>
                <a:r>
                  <a:rPr lang="es-ES" altLang="zh-CN" b="1" dirty="0"/>
                  <a:t> </a:t>
                </a:r>
                <a14:m>
                  <m:oMath xmlns:m="http://schemas.openxmlformats.org/officeDocument/2006/math">
                    <m:r>
                      <a:rPr lang="es-ES" altLang="zh-CN" b="1" i="1">
                        <a:latin typeface="Cambria Math" panose="02040503050406030204" pitchFamily="18" charset="0"/>
                      </a:rPr>
                      <m:t>∀</m:t>
                    </m:r>
                  </m:oMath>
                </a14:m>
                <a:r>
                  <a:rPr lang="en-US" altLang="zh-CN" b="1" dirty="0" err="1">
                    <a:latin typeface="+mn-ea"/>
                  </a:rPr>
                  <a:t>z∈A</a:t>
                </a:r>
                <a:r>
                  <a:rPr lang="zh-CN" altLang="en-US" b="1" dirty="0">
                    <a:latin typeface="+mn-ea"/>
                  </a:rPr>
                  <a:t>，如果</a:t>
                </a:r>
                <a:r>
                  <a:rPr lang="en-US" altLang="zh-CN" b="1" dirty="0">
                    <a:latin typeface="+mn-ea"/>
                  </a:rPr>
                  <a:t>&lt;</a:t>
                </a:r>
                <a:r>
                  <a:rPr lang="en-US" altLang="zh-CN" b="1" dirty="0" err="1">
                    <a:latin typeface="+mn-ea"/>
                  </a:rPr>
                  <a:t>x,y</a:t>
                </a:r>
                <a:r>
                  <a:rPr lang="en-US" altLang="zh-CN" b="1" dirty="0">
                    <a:latin typeface="+mn-ea"/>
                  </a:rPr>
                  <a:t>&gt;∈R</a:t>
                </a:r>
                <a:r>
                  <a:rPr lang="zh-CN" altLang="en-US" b="1" dirty="0">
                    <a:latin typeface="+mn-ea"/>
                  </a:rPr>
                  <a:t>，</a:t>
                </a:r>
                <a:r>
                  <a:rPr lang="en-US" altLang="zh-CN" b="1" dirty="0">
                    <a:latin typeface="+mn-ea"/>
                  </a:rPr>
                  <a:t>&lt;</a:t>
                </a:r>
                <a:r>
                  <a:rPr lang="en-US" altLang="zh-CN" b="1" dirty="0" err="1">
                    <a:latin typeface="+mn-ea"/>
                  </a:rPr>
                  <a:t>y,z</a:t>
                </a:r>
                <a:r>
                  <a:rPr lang="en-US" altLang="zh-CN" b="1" dirty="0">
                    <a:latin typeface="+mn-ea"/>
                  </a:rPr>
                  <a:t>&gt;∈R</a:t>
                </a:r>
                <a:r>
                  <a:rPr lang="zh-CN" altLang="en-US" b="1" dirty="0">
                    <a:latin typeface="+mn-ea"/>
                  </a:rPr>
                  <a:t>，则有</a:t>
                </a:r>
                <a:r>
                  <a:rPr lang="en-US" altLang="zh-CN" b="1" dirty="0">
                    <a:latin typeface="+mn-ea"/>
                  </a:rPr>
                  <a:t>x=y=z</a:t>
                </a:r>
                <a:r>
                  <a:rPr lang="zh-CN" altLang="en-US" b="1" dirty="0">
                    <a:latin typeface="+mn-ea"/>
                  </a:rPr>
                  <a:t>，</a:t>
                </a:r>
                <a:endParaRPr lang="en-US" altLang="zh-CN" b="1" dirty="0">
                  <a:latin typeface="+mn-ea"/>
                </a:endParaRPr>
              </a:p>
              <a:p>
                <a:pPr>
                  <a:lnSpc>
                    <a:spcPct val="150000"/>
                  </a:lnSpc>
                </a:pPr>
                <a:r>
                  <a:rPr lang="en-US" altLang="zh-CN" b="1" dirty="0">
                    <a:latin typeface="+mn-ea"/>
                  </a:rPr>
                  <a:t>         </a:t>
                </a:r>
                <a:r>
                  <a:rPr lang="zh-CN" altLang="en-US" b="1" dirty="0">
                    <a:latin typeface="+mn-ea"/>
                  </a:rPr>
                  <a:t>从而有</a:t>
                </a:r>
                <a:r>
                  <a:rPr lang="en-US" altLang="zh-CN" b="1" dirty="0">
                    <a:latin typeface="+mn-ea"/>
                  </a:rPr>
                  <a:t>&lt;</a:t>
                </a:r>
                <a:r>
                  <a:rPr lang="en-US" altLang="zh-CN" b="1" dirty="0" err="1">
                    <a:latin typeface="+mn-ea"/>
                  </a:rPr>
                  <a:t>x,z</a:t>
                </a:r>
                <a:r>
                  <a:rPr lang="en-US" altLang="zh-CN" b="1" dirty="0">
                    <a:latin typeface="+mn-ea"/>
                  </a:rPr>
                  <a:t>&gt;∈R</a:t>
                </a:r>
                <a:r>
                  <a:rPr lang="zh-CN" altLang="en-US" b="1" dirty="0">
                    <a:latin typeface="+mn-ea"/>
                  </a:rPr>
                  <a:t>，即</a:t>
                </a:r>
                <a:r>
                  <a:rPr lang="en-US" altLang="zh-CN" b="1" dirty="0">
                    <a:solidFill>
                      <a:srgbClr val="3333FF"/>
                    </a:solidFill>
                    <a:latin typeface="+mn-ea"/>
                  </a:rPr>
                  <a:t>R</a:t>
                </a:r>
                <a:r>
                  <a:rPr lang="zh-CN" altLang="en-US" b="1" dirty="0">
                    <a:solidFill>
                      <a:srgbClr val="3333FF"/>
                    </a:solidFill>
                    <a:latin typeface="+mn-ea"/>
                  </a:rPr>
                  <a:t>是传递的</a:t>
                </a:r>
                <a:r>
                  <a:rPr lang="zh-CN" altLang="en-US" b="1" dirty="0">
                    <a:latin typeface="+mn-ea"/>
                  </a:rPr>
                  <a:t>。</a:t>
                </a:r>
              </a:p>
            </p:txBody>
          </p:sp>
        </mc:Choice>
        <mc:Fallback xmlns="">
          <p:sp>
            <p:nvSpPr>
              <p:cNvPr id="4" name="矩形 3">
                <a:extLst>
                  <a:ext uri="{FF2B5EF4-FFF2-40B4-BE49-F238E27FC236}">
                    <a16:creationId xmlns:a16="http://schemas.microsoft.com/office/drawing/2014/main" id="{13038D0E-B974-4BDA-8C94-A77624DCE840}"/>
                  </a:ext>
                </a:extLst>
              </p:cNvPr>
              <p:cNvSpPr>
                <a:spLocks noRot="1" noChangeAspect="1" noMove="1" noResize="1" noEditPoints="1" noAdjustHandles="1" noChangeArrowheads="1" noChangeShapeType="1" noTextEdit="1"/>
              </p:cNvSpPr>
              <p:nvPr/>
            </p:nvSpPr>
            <p:spPr>
              <a:xfrm>
                <a:off x="392112" y="1848469"/>
                <a:ext cx="11650663" cy="3905043"/>
              </a:xfrm>
              <a:prstGeom prst="rect">
                <a:avLst/>
              </a:prstGeom>
              <a:blipFill>
                <a:blip r:embed="rId5"/>
                <a:stretch>
                  <a:fillRect l="-785" b="-2652"/>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07067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92011-D7C8-4FC9-BED1-3CAED48F3D39}"/>
              </a:ext>
            </a:extLst>
          </p:cNvPr>
          <p:cNvSpPr>
            <a:spLocks noGrp="1"/>
          </p:cNvSpPr>
          <p:nvPr>
            <p:ph type="title"/>
          </p:nvPr>
        </p:nvSpPr>
        <p:spPr/>
        <p:txBody>
          <a:bodyPr/>
          <a:lstStyle/>
          <a:p>
            <a:r>
              <a:rPr lang="zh-CN" altLang="zh-CN" kern="100" dirty="0">
                <a:cs typeface="宋体" panose="02010600030101010101" pitchFamily="2" charset="-122"/>
              </a:rPr>
              <a:t>关系性质的定义证明方法</a:t>
            </a:r>
            <a:r>
              <a:rPr lang="zh-CN" altLang="en-US" kern="100" dirty="0">
                <a:cs typeface="宋体" panose="02010600030101010101" pitchFamily="2" charset="-122"/>
              </a:rPr>
              <a:t>框架</a:t>
            </a:r>
            <a:endParaRPr lang="zh-CN" altLang="en-US" dirty="0"/>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48A61C23-5F9B-4FBD-935C-63A5CDD2C4A9}"/>
                  </a:ext>
                </a:extLst>
              </p:cNvPr>
              <p:cNvGraphicFramePr>
                <a:graphicFrameLocks noGrp="1"/>
              </p:cNvGraphicFramePr>
              <p:nvPr>
                <p:extLst>
                  <p:ext uri="{D42A27DB-BD31-4B8C-83A1-F6EECF244321}">
                    <p14:modId xmlns:p14="http://schemas.microsoft.com/office/powerpoint/2010/main" val="2625636622"/>
                  </p:ext>
                </p:extLst>
              </p:nvPr>
            </p:nvGraphicFramePr>
            <p:xfrm>
              <a:off x="460375" y="1067594"/>
              <a:ext cx="11353799" cy="5352476"/>
            </p:xfrm>
            <a:graphic>
              <a:graphicData uri="http://schemas.openxmlformats.org/drawingml/2006/table">
                <a:tbl>
                  <a:tblPr firstRow="1" firstCol="1" bandRow="1">
                    <a:tableStyleId>{5C22544A-7EE6-4342-B048-85BDC9FD1C3A}</a:tableStyleId>
                  </a:tblPr>
                  <a:tblGrid>
                    <a:gridCol w="2194865">
                      <a:extLst>
                        <a:ext uri="{9D8B030D-6E8A-4147-A177-3AD203B41FA5}">
                          <a16:colId xmlns:a16="http://schemas.microsoft.com/office/drawing/2014/main" val="1840985804"/>
                        </a:ext>
                      </a:extLst>
                    </a:gridCol>
                    <a:gridCol w="5729935">
                      <a:extLst>
                        <a:ext uri="{9D8B030D-6E8A-4147-A177-3AD203B41FA5}">
                          <a16:colId xmlns:a16="http://schemas.microsoft.com/office/drawing/2014/main" val="1732302208"/>
                        </a:ext>
                      </a:extLst>
                    </a:gridCol>
                    <a:gridCol w="1479603">
                      <a:extLst>
                        <a:ext uri="{9D8B030D-6E8A-4147-A177-3AD203B41FA5}">
                          <a16:colId xmlns:a16="http://schemas.microsoft.com/office/drawing/2014/main" val="4074280122"/>
                        </a:ext>
                      </a:extLst>
                    </a:gridCol>
                    <a:gridCol w="1949396">
                      <a:extLst>
                        <a:ext uri="{9D8B030D-6E8A-4147-A177-3AD203B41FA5}">
                          <a16:colId xmlns:a16="http://schemas.microsoft.com/office/drawing/2014/main" val="1893310710"/>
                        </a:ext>
                      </a:extLst>
                    </a:gridCol>
                  </a:tblGrid>
                  <a:tr h="609600">
                    <a:tc>
                      <a:txBody>
                        <a:bodyPr/>
                        <a:lstStyle/>
                        <a:p>
                          <a:pPr algn="ctr">
                            <a:lnSpc>
                              <a:spcPct val="150000"/>
                            </a:lnSpc>
                            <a:spcBef>
                              <a:spcPts val="1200"/>
                            </a:spcBef>
                            <a:spcAft>
                              <a:spcPts val="0"/>
                            </a:spcAft>
                          </a:pPr>
                          <a:r>
                            <a:rPr lang="zh-CN" sz="2400" kern="100" dirty="0">
                              <a:effectLst/>
                            </a:rPr>
                            <a:t>待证性质</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Bef>
                              <a:spcPts val="1200"/>
                            </a:spcBef>
                            <a:spcAft>
                              <a:spcPts val="0"/>
                            </a:spcAft>
                          </a:pPr>
                          <a:r>
                            <a:rPr lang="zh-CN" sz="2400" kern="100" dirty="0">
                              <a:effectLst/>
                            </a:rPr>
                            <a:t>第一步</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Bef>
                              <a:spcPts val="1200"/>
                            </a:spcBef>
                            <a:spcAft>
                              <a:spcPts val="0"/>
                            </a:spcAft>
                          </a:pPr>
                          <a:r>
                            <a:rPr lang="zh-CN" sz="2400" kern="100" dirty="0">
                              <a:effectLst/>
                            </a:rPr>
                            <a:t>中间过程</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Bef>
                              <a:spcPts val="1200"/>
                            </a:spcBef>
                            <a:spcAft>
                              <a:spcPts val="0"/>
                            </a:spcAft>
                          </a:pPr>
                          <a:r>
                            <a:rPr lang="zh-CN" sz="2400" kern="100">
                              <a:effectLst/>
                            </a:rPr>
                            <a:t>最后一步</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39213783"/>
                      </a:ext>
                    </a:extLst>
                  </a:tr>
                  <a:tr h="892534">
                    <a:tc>
                      <a:txBody>
                        <a:bodyPr/>
                        <a:lstStyle/>
                        <a:p>
                          <a:pPr algn="ctr">
                            <a:lnSpc>
                              <a:spcPct val="150000"/>
                            </a:lnSpc>
                            <a:spcBef>
                              <a:spcPts val="1200"/>
                            </a:spcBef>
                            <a:spcAft>
                              <a:spcPts val="0"/>
                            </a:spcAft>
                          </a:pPr>
                          <a:r>
                            <a:rPr lang="en-US" sz="2400" kern="100">
                              <a:effectLst/>
                            </a:rPr>
                            <a:t>R</a:t>
                          </a:r>
                          <a:r>
                            <a:rPr lang="zh-CN" sz="2400" kern="100">
                              <a:effectLst/>
                            </a:rPr>
                            <a:t>是自反的</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lnSpc>
                              <a:spcPct val="150000"/>
                            </a:lnSpc>
                            <a:spcBef>
                              <a:spcPts val="1200"/>
                            </a:spcBef>
                            <a:spcAft>
                              <a:spcPts val="0"/>
                            </a:spcAft>
                          </a:pPr>
                          <a:r>
                            <a:rPr lang="zh-CN" sz="2400" b="1" kern="100" dirty="0">
                              <a:solidFill>
                                <a:schemeClr val="tx1"/>
                              </a:solidFill>
                              <a:effectLst/>
                              <a:latin typeface="+mn-ea"/>
                              <a:ea typeface="+mn-ea"/>
                            </a:rPr>
                            <a:t>对</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dirty="0">
                              <a:solidFill>
                                <a:schemeClr val="tx1"/>
                              </a:solidFill>
                              <a:latin typeface="+mn-ea"/>
                              <a:ea typeface="+mn-ea"/>
                            </a:rPr>
                            <a:t>x∈A</a:t>
                          </a:r>
                          <a:r>
                            <a:rPr lang="en-US" sz="2400" b="1" kern="100" dirty="0">
                              <a:solidFill>
                                <a:schemeClr val="tx1"/>
                              </a:solidFill>
                              <a:effectLst/>
                              <a:latin typeface="+mn-ea"/>
                              <a:ea typeface="+mn-ea"/>
                            </a:rPr>
                            <a:t> </a:t>
                          </a:r>
                          <a:endParaRPr lang="zh-CN" sz="2400" b="1" kern="100" dirty="0">
                            <a:solidFill>
                              <a:schemeClr val="tx1"/>
                            </a:solidFill>
                            <a:effectLst/>
                            <a:latin typeface="+mn-ea"/>
                            <a:ea typeface="+mn-ea"/>
                          </a:endParaRPr>
                        </a:p>
                      </a:txBody>
                      <a:tcPr marL="68580" marR="68580" marT="0" marB="0"/>
                    </a:tc>
                    <a:tc rowSpan="5">
                      <a:txBody>
                        <a:bodyPr/>
                        <a:lstStyle/>
                        <a:p>
                          <a:pPr algn="ctr">
                            <a:lnSpc>
                              <a:spcPct val="150000"/>
                            </a:lnSpc>
                            <a:spcBef>
                              <a:spcPts val="1200"/>
                            </a:spcBef>
                            <a:spcAft>
                              <a:spcPts val="0"/>
                            </a:spcAft>
                          </a:pPr>
                          <a:endParaRPr lang="en-US" altLang="zh-CN" sz="2400" b="1" kern="100" dirty="0">
                            <a:solidFill>
                              <a:schemeClr val="tx1"/>
                            </a:solidFill>
                            <a:effectLst/>
                            <a:latin typeface="+mn-ea"/>
                            <a:ea typeface="+mn-ea"/>
                          </a:endParaRPr>
                        </a:p>
                        <a:p>
                          <a:pPr algn="ctr">
                            <a:lnSpc>
                              <a:spcPct val="150000"/>
                            </a:lnSpc>
                            <a:spcBef>
                              <a:spcPts val="1200"/>
                            </a:spcBef>
                            <a:spcAft>
                              <a:spcPts val="0"/>
                            </a:spcAft>
                          </a:pPr>
                          <a:endParaRPr lang="en-US" altLang="zh-CN" sz="2400" b="1" kern="100" dirty="0">
                            <a:solidFill>
                              <a:schemeClr val="tx1"/>
                            </a:solidFill>
                            <a:effectLst/>
                            <a:latin typeface="+mn-ea"/>
                            <a:ea typeface="+mn-ea"/>
                          </a:endParaRPr>
                        </a:p>
                        <a:p>
                          <a:pPr algn="ctr">
                            <a:lnSpc>
                              <a:spcPct val="150000"/>
                            </a:lnSpc>
                            <a:spcBef>
                              <a:spcPts val="1200"/>
                            </a:spcBef>
                            <a:spcAft>
                              <a:spcPts val="0"/>
                            </a:spcAft>
                          </a:pPr>
                          <a:r>
                            <a:rPr lang="zh-CN" sz="2400" b="1" kern="100" dirty="0">
                              <a:solidFill>
                                <a:schemeClr val="tx1"/>
                              </a:solidFill>
                              <a:effectLst/>
                              <a:latin typeface="+mn-ea"/>
                              <a:ea typeface="+mn-ea"/>
                            </a:rPr>
                            <a:t>结合已知和已有定义、定理</a:t>
                          </a:r>
                        </a:p>
                      </a:txBody>
                      <a:tcPr marL="68580" marR="68580" marT="0" marB="0"/>
                    </a:tc>
                    <a:tc>
                      <a:txBody>
                        <a:bodyPr/>
                        <a:lstStyle/>
                        <a:p>
                          <a:pPr algn="ctr">
                            <a:lnSpc>
                              <a:spcPct val="150000"/>
                            </a:lnSpc>
                            <a:spcBef>
                              <a:spcPts val="1200"/>
                            </a:spcBef>
                            <a:spcAft>
                              <a:spcPts val="0"/>
                            </a:spcAft>
                          </a:pPr>
                          <a:r>
                            <a:rPr lang="en-US" altLang="zh-CN" b="1" dirty="0">
                              <a:solidFill>
                                <a:schemeClr val="tx1"/>
                              </a:solidFill>
                              <a:latin typeface="+mn-ea"/>
                              <a:ea typeface="+mn-ea"/>
                            </a:rPr>
                            <a:t>&lt;</a:t>
                          </a:r>
                          <a:r>
                            <a:rPr lang="en-US" altLang="zh-CN" b="1" dirty="0" err="1">
                              <a:solidFill>
                                <a:schemeClr val="tx1"/>
                              </a:solidFill>
                              <a:latin typeface="+mn-ea"/>
                              <a:ea typeface="+mn-ea"/>
                            </a:rPr>
                            <a:t>x,x</a:t>
                          </a:r>
                          <a:r>
                            <a:rPr lang="en-US" altLang="zh-CN" b="1" dirty="0">
                              <a:solidFill>
                                <a:schemeClr val="tx1"/>
                              </a:solidFill>
                              <a:latin typeface="+mn-ea"/>
                              <a:ea typeface="+mn-ea"/>
                            </a:rPr>
                            <a:t>&gt;∈R</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1930111877"/>
                      </a:ext>
                    </a:extLst>
                  </a:tr>
                  <a:tr h="892534">
                    <a:tc>
                      <a:txBody>
                        <a:bodyPr/>
                        <a:lstStyle/>
                        <a:p>
                          <a:pPr algn="ctr">
                            <a:lnSpc>
                              <a:spcPct val="150000"/>
                            </a:lnSpc>
                            <a:spcBef>
                              <a:spcPts val="1200"/>
                            </a:spcBef>
                            <a:spcAft>
                              <a:spcPts val="0"/>
                            </a:spcAft>
                          </a:pPr>
                          <a:r>
                            <a:rPr lang="en-US" sz="2400" kern="100">
                              <a:effectLst/>
                            </a:rPr>
                            <a:t>R</a:t>
                          </a:r>
                          <a:r>
                            <a:rPr lang="zh-CN" sz="2400" kern="100">
                              <a:effectLst/>
                            </a:rPr>
                            <a:t>是反自反的</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lnSpc>
                              <a:spcPct val="150000"/>
                            </a:lnSpc>
                            <a:spcBef>
                              <a:spcPts val="1200"/>
                            </a:spcBef>
                            <a:spcAft>
                              <a:spcPts val="0"/>
                            </a:spcAft>
                          </a:pPr>
                          <a:r>
                            <a:rPr lang="zh-CN" sz="2400" b="1" kern="100" dirty="0">
                              <a:solidFill>
                                <a:schemeClr val="tx1"/>
                              </a:solidFill>
                              <a:effectLst/>
                              <a:latin typeface="+mn-ea"/>
                              <a:ea typeface="+mn-ea"/>
                            </a:rPr>
                            <a:t>对</a:t>
                          </a:r>
                          <a:r>
                            <a:rPr lang="en-US" sz="2400" b="1" kern="100" dirty="0">
                              <a:solidFill>
                                <a:schemeClr val="tx1"/>
                              </a:solidFill>
                              <a:effectLst/>
                              <a:latin typeface="+mn-ea"/>
                              <a:ea typeface="+mn-ea"/>
                            </a:rPr>
                            <a:t> </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dirty="0">
                              <a:solidFill>
                                <a:schemeClr val="tx1"/>
                              </a:solidFill>
                              <a:latin typeface="+mn-ea"/>
                              <a:ea typeface="+mn-ea"/>
                            </a:rPr>
                            <a:t>x∈A</a:t>
                          </a:r>
                          <a:endParaRPr lang="zh-CN" sz="2400" b="1" kern="100" dirty="0">
                            <a:solidFill>
                              <a:schemeClr val="tx1"/>
                            </a:solidFill>
                            <a:effectLst/>
                            <a:latin typeface="+mn-ea"/>
                            <a:ea typeface="+mn-ea"/>
                          </a:endParaRPr>
                        </a:p>
                      </a:txBody>
                      <a:tcPr marL="68580" marR="68580" marT="0" marB="0"/>
                    </a:tc>
                    <a:tc vMerge="1">
                      <a:txBody>
                        <a:bodyPr/>
                        <a:lstStyle/>
                        <a:p>
                          <a:endParaRPr lang="zh-CN" altLang="en-US"/>
                        </a:p>
                      </a:txBody>
                      <a:tcPr/>
                    </a:tc>
                    <a:tc>
                      <a:txBody>
                        <a:bodyPr/>
                        <a:lstStyle/>
                        <a:p>
                          <a:pPr marL="0" marR="0" lvl="0" indent="0" algn="ctr" defTabSz="1219627" rtl="0" eaLnBrk="1" fontAlgn="auto" latinLnBrk="0" hangingPunct="1">
                            <a:lnSpc>
                              <a:spcPct val="150000"/>
                            </a:lnSpc>
                            <a:spcBef>
                              <a:spcPts val="1200"/>
                            </a:spcBef>
                            <a:spcAft>
                              <a:spcPts val="0"/>
                            </a:spcAft>
                            <a:buClrTx/>
                            <a:buSzTx/>
                            <a:buFontTx/>
                            <a:buNone/>
                            <a:tabLst/>
                            <a:defRPr/>
                          </a:pPr>
                          <a:r>
                            <a:rPr lang="en-US" altLang="zh-CN" b="1" dirty="0">
                              <a:solidFill>
                                <a:schemeClr val="tx1"/>
                              </a:solidFill>
                              <a:latin typeface="+mn-ea"/>
                              <a:ea typeface="+mn-ea"/>
                            </a:rPr>
                            <a:t>&lt;</a:t>
                          </a:r>
                          <a:r>
                            <a:rPr lang="en-US" altLang="zh-CN" b="1" dirty="0" err="1">
                              <a:solidFill>
                                <a:schemeClr val="tx1"/>
                              </a:solidFill>
                              <a:latin typeface="+mn-ea"/>
                              <a:ea typeface="+mn-ea"/>
                            </a:rPr>
                            <a:t>x,x</a:t>
                          </a:r>
                          <a:r>
                            <a:rPr lang="en-US" altLang="zh-CN" b="1" dirty="0">
                              <a:solidFill>
                                <a:schemeClr val="tx1"/>
                              </a:solidFill>
                              <a:latin typeface="+mn-ea"/>
                              <a:ea typeface="+mn-ea"/>
                            </a:rPr>
                            <a:t>&gt;</a:t>
                          </a:r>
                          <a14:m>
                            <m:oMath xmlns:m="http://schemas.openxmlformats.org/officeDocument/2006/math">
                              <m:r>
                                <a:rPr lang="en-US" altLang="zh-CN" b="1" i="1" smtClean="0">
                                  <a:solidFill>
                                    <a:schemeClr val="tx1"/>
                                  </a:solidFill>
                                  <a:latin typeface="Cambria Math" panose="02040503050406030204" pitchFamily="18" charset="0"/>
                                  <a:ea typeface="Cambria Math" panose="02040503050406030204" pitchFamily="18" charset="0"/>
                                </a:rPr>
                                <m:t>∉</m:t>
                              </m:r>
                            </m:oMath>
                          </a14:m>
                          <a:r>
                            <a:rPr lang="en-US" altLang="zh-CN" b="1" dirty="0">
                              <a:solidFill>
                                <a:schemeClr val="tx1"/>
                              </a:solidFill>
                              <a:latin typeface="+mn-ea"/>
                              <a:ea typeface="+mn-ea"/>
                            </a:rPr>
                            <a:t> R</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181640175"/>
                      </a:ext>
                    </a:extLst>
                  </a:tr>
                  <a:tr h="892534">
                    <a:tc>
                      <a:txBody>
                        <a:bodyPr/>
                        <a:lstStyle/>
                        <a:p>
                          <a:pPr algn="ctr">
                            <a:lnSpc>
                              <a:spcPct val="150000"/>
                            </a:lnSpc>
                            <a:spcBef>
                              <a:spcPts val="1200"/>
                            </a:spcBef>
                            <a:spcAft>
                              <a:spcPts val="0"/>
                            </a:spcAft>
                          </a:pPr>
                          <a:r>
                            <a:rPr lang="en-US" sz="2400" kern="100">
                              <a:effectLst/>
                            </a:rPr>
                            <a:t>R</a:t>
                          </a:r>
                          <a:r>
                            <a:rPr lang="zh-CN" sz="2400" kern="100">
                              <a:effectLst/>
                            </a:rPr>
                            <a:t>是对称的</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lnSpc>
                              <a:spcPct val="150000"/>
                            </a:lnSpc>
                            <a:spcBef>
                              <a:spcPts val="1200"/>
                            </a:spcBef>
                            <a:spcAft>
                              <a:spcPts val="0"/>
                            </a:spcAft>
                          </a:pPr>
                          <a:r>
                            <a:rPr lang="zh-CN" sz="2400" b="1" kern="100" dirty="0">
                              <a:solidFill>
                                <a:schemeClr val="tx1"/>
                              </a:solidFill>
                              <a:effectLst/>
                              <a:latin typeface="+mn-ea"/>
                              <a:ea typeface="+mn-ea"/>
                            </a:rPr>
                            <a:t>对</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dirty="0" err="1">
                              <a:solidFill>
                                <a:schemeClr val="tx1"/>
                              </a:solidFill>
                              <a:latin typeface="+mn-ea"/>
                              <a:ea typeface="+mn-ea"/>
                            </a:rPr>
                            <a:t>x∈A</a:t>
                          </a:r>
                          <a:r>
                            <a:rPr lang="en-US" altLang="zh-CN" b="1" dirty="0">
                              <a:solidFill>
                                <a:schemeClr val="tx1"/>
                              </a:solidFill>
                              <a:latin typeface="+mn-ea"/>
                              <a:ea typeface="+mn-ea"/>
                            </a:rPr>
                            <a:t>,</a:t>
                          </a:r>
                          <a:r>
                            <a:rPr lang="es-ES" altLang="zh-CN" b="1" dirty="0">
                              <a:solidFill>
                                <a:schemeClr val="tx1"/>
                              </a:solidFill>
                              <a:latin typeface="+mn-ea"/>
                              <a:ea typeface="+mn-ea"/>
                            </a:rPr>
                            <a:t> </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dirty="0" err="1">
                              <a:solidFill>
                                <a:schemeClr val="tx1"/>
                              </a:solidFill>
                              <a:latin typeface="+mn-ea"/>
                              <a:ea typeface="+mn-ea"/>
                            </a:rPr>
                            <a:t>y∈A</a:t>
                          </a:r>
                          <a:r>
                            <a:rPr lang="zh-CN" altLang="en-US" b="1" dirty="0">
                              <a:solidFill>
                                <a:schemeClr val="tx1"/>
                              </a:solidFill>
                              <a:latin typeface="+mn-ea"/>
                              <a:ea typeface="+mn-ea"/>
                            </a:rPr>
                            <a:t>，若</a:t>
                          </a:r>
                          <a:r>
                            <a:rPr lang="en-US" altLang="zh-CN" b="1" dirty="0">
                              <a:solidFill>
                                <a:schemeClr val="tx1"/>
                              </a:solidFill>
                              <a:latin typeface="+mn-ea"/>
                              <a:ea typeface="+mn-ea"/>
                            </a:rPr>
                            <a:t>&lt;</a:t>
                          </a:r>
                          <a:r>
                            <a:rPr lang="en-US" altLang="zh-CN" b="1" dirty="0" err="1">
                              <a:solidFill>
                                <a:schemeClr val="tx1"/>
                              </a:solidFill>
                              <a:latin typeface="+mn-ea"/>
                              <a:ea typeface="+mn-ea"/>
                            </a:rPr>
                            <a:t>x,y</a:t>
                          </a:r>
                          <a:r>
                            <a:rPr lang="en-US" altLang="zh-CN" b="1" dirty="0">
                              <a:solidFill>
                                <a:schemeClr val="tx1"/>
                              </a:solidFill>
                              <a:latin typeface="+mn-ea"/>
                              <a:ea typeface="+mn-ea"/>
                            </a:rPr>
                            <a:t>&gt;∈R</a:t>
                          </a:r>
                          <a:r>
                            <a:rPr lang="en-US" sz="2400" b="1" kern="100" dirty="0">
                              <a:solidFill>
                                <a:schemeClr val="tx1"/>
                              </a:solidFill>
                              <a:effectLst/>
                              <a:latin typeface="+mn-ea"/>
                              <a:ea typeface="+mn-ea"/>
                            </a:rPr>
                            <a:t> </a:t>
                          </a:r>
                          <a:endParaRPr lang="zh-CN" sz="2400" b="1" kern="100" dirty="0">
                            <a:solidFill>
                              <a:schemeClr val="tx1"/>
                            </a:solidFill>
                            <a:effectLst/>
                            <a:latin typeface="+mn-ea"/>
                            <a:ea typeface="+mn-ea"/>
                          </a:endParaRPr>
                        </a:p>
                      </a:txBody>
                      <a:tcPr marL="68580" marR="68580" marT="0" marB="0"/>
                    </a:tc>
                    <a:tc vMerge="1">
                      <a:txBody>
                        <a:bodyPr/>
                        <a:lstStyle/>
                        <a:p>
                          <a:endParaRPr lang="zh-CN" altLang="en-US"/>
                        </a:p>
                      </a:txBody>
                      <a:tcPr/>
                    </a:tc>
                    <a:tc>
                      <a:txBody>
                        <a:bodyPr/>
                        <a:lstStyle/>
                        <a:p>
                          <a:pPr algn="ctr">
                            <a:lnSpc>
                              <a:spcPct val="150000"/>
                            </a:lnSpc>
                            <a:spcBef>
                              <a:spcPts val="1200"/>
                            </a:spcBef>
                            <a:spcAft>
                              <a:spcPts val="0"/>
                            </a:spcAft>
                          </a:pPr>
                          <a:r>
                            <a:rPr lang="en-US" altLang="zh-CN" b="1">
                              <a:solidFill>
                                <a:schemeClr val="tx1"/>
                              </a:solidFill>
                              <a:latin typeface="+mn-ea"/>
                              <a:ea typeface="+mn-ea"/>
                            </a:rPr>
                            <a:t>&lt;y,x</a:t>
                          </a:r>
                          <a:r>
                            <a:rPr lang="en-US" altLang="zh-CN" b="1" dirty="0">
                              <a:solidFill>
                                <a:schemeClr val="tx1"/>
                              </a:solidFill>
                              <a:latin typeface="+mn-ea"/>
                              <a:ea typeface="+mn-ea"/>
                            </a:rPr>
                            <a:t>&gt;∈R</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2321250240"/>
                      </a:ext>
                    </a:extLst>
                  </a:tr>
                  <a:tr h="892534">
                    <a:tc>
                      <a:txBody>
                        <a:bodyPr/>
                        <a:lstStyle/>
                        <a:p>
                          <a:pPr algn="ctr">
                            <a:lnSpc>
                              <a:spcPct val="150000"/>
                            </a:lnSpc>
                            <a:spcBef>
                              <a:spcPts val="1200"/>
                            </a:spcBef>
                            <a:spcAft>
                              <a:spcPts val="0"/>
                            </a:spcAft>
                          </a:pPr>
                          <a:r>
                            <a:rPr lang="en-US" sz="2400" kern="100" dirty="0">
                              <a:effectLst/>
                            </a:rPr>
                            <a:t>R</a:t>
                          </a:r>
                          <a:r>
                            <a:rPr lang="zh-CN" sz="2400" kern="100" dirty="0">
                              <a:effectLst/>
                            </a:rPr>
                            <a:t>是反对称的</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lnSpc>
                              <a:spcPct val="150000"/>
                            </a:lnSpc>
                            <a:spcBef>
                              <a:spcPts val="1200"/>
                            </a:spcBef>
                            <a:spcAft>
                              <a:spcPts val="0"/>
                            </a:spcAft>
                          </a:pPr>
                          <a:r>
                            <a:rPr lang="zh-CN" sz="2400" b="1" kern="100" dirty="0">
                              <a:solidFill>
                                <a:schemeClr val="tx1"/>
                              </a:solidFill>
                              <a:effectLst/>
                              <a:latin typeface="+mn-ea"/>
                              <a:ea typeface="+mn-ea"/>
                            </a:rPr>
                            <a:t>对</a:t>
                          </a:r>
                          <a:r>
                            <a:rPr lang="en-US" altLang="zh-CN" b="1" kern="100" dirty="0">
                              <a:solidFill>
                                <a:schemeClr val="tx1"/>
                              </a:solidFill>
                              <a:effectLst/>
                              <a:latin typeface="+mn-ea"/>
                              <a:ea typeface="+mn-ea"/>
                              <a:cs typeface="宋体" panose="02010600030101010101" pitchFamily="2" charset="-122"/>
                            </a:rPr>
                            <a:t> </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kern="100" dirty="0">
                              <a:solidFill>
                                <a:schemeClr val="tx1"/>
                              </a:solidFill>
                              <a:effectLst/>
                              <a:latin typeface="+mn-ea"/>
                              <a:ea typeface="+mn-ea"/>
                              <a:cs typeface="宋体" panose="02010600030101010101" pitchFamily="2" charset="-122"/>
                            </a:rPr>
                            <a:t>x</a:t>
                          </a:r>
                          <a:r>
                            <a:rPr lang="zh-CN" altLang="zh-CN" b="1" kern="100" dirty="0">
                              <a:solidFill>
                                <a:schemeClr val="tx1"/>
                              </a:solidFill>
                              <a:effectLst/>
                              <a:latin typeface="+mn-ea"/>
                              <a:ea typeface="+mn-ea"/>
                              <a:cs typeface="宋体" panose="02010600030101010101" pitchFamily="2" charset="-122"/>
                            </a:rPr>
                            <a:t>∈</a:t>
                          </a:r>
                          <a:r>
                            <a:rPr lang="en-US" altLang="zh-CN" b="1" kern="100" dirty="0">
                              <a:solidFill>
                                <a:schemeClr val="tx1"/>
                              </a:solidFill>
                              <a:effectLst/>
                              <a:latin typeface="+mn-ea"/>
                              <a:ea typeface="+mn-ea"/>
                              <a:cs typeface="宋体" panose="02010600030101010101" pitchFamily="2" charset="-122"/>
                            </a:rPr>
                            <a:t>A</a:t>
                          </a:r>
                          <a:r>
                            <a:rPr lang="zh-CN" altLang="zh-CN" b="1" kern="100" dirty="0">
                              <a:solidFill>
                                <a:schemeClr val="tx1"/>
                              </a:solidFill>
                              <a:effectLst/>
                              <a:latin typeface="+mn-ea"/>
                              <a:ea typeface="+mn-ea"/>
                              <a:cs typeface="宋体" panose="02010600030101010101" pitchFamily="2" charset="-122"/>
                            </a:rPr>
                            <a:t>，</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kern="0" dirty="0">
                              <a:solidFill>
                                <a:schemeClr val="tx1"/>
                              </a:solidFill>
                              <a:effectLst/>
                              <a:latin typeface="+mn-ea"/>
                              <a:ea typeface="+mn-ea"/>
                              <a:cs typeface="宋体" panose="02010600030101010101" pitchFamily="2" charset="-122"/>
                            </a:rPr>
                            <a:t>y</a:t>
                          </a:r>
                          <a:r>
                            <a:rPr lang="zh-CN" altLang="zh-CN" b="1" kern="100" dirty="0">
                              <a:solidFill>
                                <a:schemeClr val="tx1"/>
                              </a:solidFill>
                              <a:effectLst/>
                              <a:latin typeface="+mn-ea"/>
                              <a:ea typeface="+mn-ea"/>
                              <a:cs typeface="宋体" panose="02010600030101010101" pitchFamily="2" charset="-122"/>
                            </a:rPr>
                            <a:t>∈</a:t>
                          </a:r>
                          <a:r>
                            <a:rPr lang="en-US" altLang="zh-CN" b="1" kern="100" dirty="0">
                              <a:solidFill>
                                <a:schemeClr val="tx1"/>
                              </a:solidFill>
                              <a:effectLst/>
                              <a:latin typeface="+mn-ea"/>
                              <a:ea typeface="+mn-ea"/>
                              <a:cs typeface="宋体" panose="02010600030101010101" pitchFamily="2" charset="-122"/>
                            </a:rPr>
                            <a:t>A</a:t>
                          </a:r>
                          <a:r>
                            <a:rPr lang="zh-CN" altLang="zh-CN" b="1" kern="100" dirty="0">
                              <a:solidFill>
                                <a:schemeClr val="tx1"/>
                              </a:solidFill>
                              <a:effectLst/>
                              <a:latin typeface="+mn-ea"/>
                              <a:ea typeface="+mn-ea"/>
                              <a:cs typeface="宋体" panose="02010600030101010101" pitchFamily="2" charset="-122"/>
                            </a:rPr>
                            <a:t>，</a:t>
                          </a:r>
                          <a:r>
                            <a:rPr lang="zh-CN" altLang="en-US" b="1" kern="100" dirty="0">
                              <a:solidFill>
                                <a:schemeClr val="tx1"/>
                              </a:solidFill>
                              <a:effectLst/>
                              <a:latin typeface="+mn-ea"/>
                              <a:ea typeface="+mn-ea"/>
                              <a:cs typeface="宋体" panose="02010600030101010101" pitchFamily="2" charset="-122"/>
                            </a:rPr>
                            <a:t>若</a:t>
                          </a:r>
                          <a:r>
                            <a:rPr lang="en-US" altLang="zh-CN" b="1" kern="100" dirty="0">
                              <a:solidFill>
                                <a:schemeClr val="tx1"/>
                              </a:solidFill>
                              <a:effectLst/>
                              <a:latin typeface="+mn-ea"/>
                              <a:ea typeface="+mn-ea"/>
                              <a:cs typeface="宋体" panose="02010600030101010101" pitchFamily="2" charset="-122"/>
                            </a:rPr>
                            <a:t>&lt;</a:t>
                          </a:r>
                          <a:r>
                            <a:rPr lang="en-US" altLang="zh-CN" b="1" kern="100" dirty="0" err="1">
                              <a:solidFill>
                                <a:schemeClr val="tx1"/>
                              </a:solidFill>
                              <a:effectLst/>
                              <a:latin typeface="+mn-ea"/>
                              <a:ea typeface="+mn-ea"/>
                              <a:cs typeface="宋体" panose="02010600030101010101" pitchFamily="2" charset="-122"/>
                            </a:rPr>
                            <a:t>x,y</a:t>
                          </a:r>
                          <a:r>
                            <a:rPr lang="en-US" altLang="zh-CN" b="1" kern="100" dirty="0">
                              <a:solidFill>
                                <a:schemeClr val="tx1"/>
                              </a:solidFill>
                              <a:effectLst/>
                              <a:latin typeface="+mn-ea"/>
                              <a:ea typeface="+mn-ea"/>
                              <a:cs typeface="宋体" panose="02010600030101010101" pitchFamily="2" charset="-122"/>
                            </a:rPr>
                            <a:t>&gt;</a:t>
                          </a:r>
                          <a:r>
                            <a:rPr lang="zh-CN" altLang="zh-CN" b="1" kern="100" dirty="0">
                              <a:solidFill>
                                <a:schemeClr val="tx1"/>
                              </a:solidFill>
                              <a:effectLst/>
                              <a:latin typeface="+mn-ea"/>
                              <a:ea typeface="+mn-ea"/>
                              <a:cs typeface="宋体" panose="02010600030101010101" pitchFamily="2" charset="-122"/>
                            </a:rPr>
                            <a:t>∈</a:t>
                          </a:r>
                          <a:r>
                            <a:rPr lang="en-US" altLang="zh-CN" b="1" kern="100" dirty="0">
                              <a:solidFill>
                                <a:schemeClr val="tx1"/>
                              </a:solidFill>
                              <a:effectLst/>
                              <a:latin typeface="+mn-ea"/>
                              <a:ea typeface="+mn-ea"/>
                              <a:cs typeface="宋体" panose="02010600030101010101" pitchFamily="2" charset="-122"/>
                            </a:rPr>
                            <a:t>R</a:t>
                          </a:r>
                          <a:r>
                            <a:rPr lang="zh-CN" altLang="zh-CN" b="1" kern="100" dirty="0">
                              <a:solidFill>
                                <a:schemeClr val="tx1"/>
                              </a:solidFill>
                              <a:effectLst/>
                              <a:latin typeface="+mn-ea"/>
                              <a:ea typeface="+mn-ea"/>
                              <a:cs typeface="宋体" panose="02010600030101010101" pitchFamily="2" charset="-122"/>
                            </a:rPr>
                            <a:t>且</a:t>
                          </a:r>
                          <a:r>
                            <a:rPr lang="en-US" altLang="zh-CN" b="1" kern="100" dirty="0">
                              <a:solidFill>
                                <a:schemeClr val="tx1"/>
                              </a:solidFill>
                              <a:effectLst/>
                              <a:latin typeface="+mn-ea"/>
                              <a:ea typeface="+mn-ea"/>
                              <a:cs typeface="宋体" panose="02010600030101010101" pitchFamily="2" charset="-122"/>
                            </a:rPr>
                            <a:t>&lt;</a:t>
                          </a:r>
                          <a:r>
                            <a:rPr lang="en-US" altLang="zh-CN" b="1" kern="100" dirty="0" err="1">
                              <a:solidFill>
                                <a:schemeClr val="tx1"/>
                              </a:solidFill>
                              <a:effectLst/>
                              <a:latin typeface="+mn-ea"/>
                              <a:ea typeface="+mn-ea"/>
                              <a:cs typeface="宋体" panose="02010600030101010101" pitchFamily="2" charset="-122"/>
                            </a:rPr>
                            <a:t>y,x</a:t>
                          </a:r>
                          <a:r>
                            <a:rPr lang="en-US" altLang="zh-CN" b="1" kern="100" dirty="0">
                              <a:solidFill>
                                <a:schemeClr val="tx1"/>
                              </a:solidFill>
                              <a:effectLst/>
                              <a:latin typeface="+mn-ea"/>
                              <a:ea typeface="+mn-ea"/>
                              <a:cs typeface="宋体" panose="02010600030101010101" pitchFamily="2" charset="-122"/>
                            </a:rPr>
                            <a:t>&gt;</a:t>
                          </a:r>
                          <a:r>
                            <a:rPr lang="zh-CN" altLang="zh-CN" b="1" kern="100" dirty="0">
                              <a:solidFill>
                                <a:schemeClr val="tx1"/>
                              </a:solidFill>
                              <a:effectLst/>
                              <a:latin typeface="+mn-ea"/>
                              <a:ea typeface="+mn-ea"/>
                              <a:cs typeface="宋体" panose="02010600030101010101" pitchFamily="2" charset="-122"/>
                            </a:rPr>
                            <a:t>∈</a:t>
                          </a:r>
                          <a:r>
                            <a:rPr lang="en-US" altLang="zh-CN" b="1" kern="100" dirty="0">
                              <a:solidFill>
                                <a:schemeClr val="tx1"/>
                              </a:solidFill>
                              <a:effectLst/>
                              <a:latin typeface="+mn-ea"/>
                              <a:ea typeface="+mn-ea"/>
                              <a:cs typeface="宋体" panose="02010600030101010101" pitchFamily="2" charset="-122"/>
                            </a:rPr>
                            <a:t>R</a:t>
                          </a:r>
                          <a:endParaRPr lang="zh-CN" sz="2400" b="1" kern="100" dirty="0">
                            <a:solidFill>
                              <a:schemeClr val="tx1"/>
                            </a:solidFill>
                            <a:effectLst/>
                            <a:latin typeface="+mn-ea"/>
                            <a:ea typeface="+mn-ea"/>
                          </a:endParaRPr>
                        </a:p>
                      </a:txBody>
                      <a:tcPr marL="68580" marR="68580" marT="0" marB="0"/>
                    </a:tc>
                    <a:tc vMerge="1">
                      <a:txBody>
                        <a:bodyPr/>
                        <a:lstStyle/>
                        <a:p>
                          <a:endParaRPr lang="zh-CN" altLang="en-US"/>
                        </a:p>
                      </a:txBody>
                      <a:tcPr/>
                    </a:tc>
                    <a:tc>
                      <a:txBody>
                        <a:bodyPr/>
                        <a:lstStyle/>
                        <a:p>
                          <a:pPr algn="ctr">
                            <a:lnSpc>
                              <a:spcPct val="150000"/>
                            </a:lnSpc>
                            <a:spcBef>
                              <a:spcPts val="1200"/>
                            </a:spcBef>
                            <a:spcAft>
                              <a:spcPts val="0"/>
                            </a:spcAft>
                          </a:pPr>
                          <a:r>
                            <a:rPr lang="en-US" altLang="zh-CN" b="1" kern="100" dirty="0">
                              <a:solidFill>
                                <a:schemeClr val="tx1"/>
                              </a:solidFill>
                              <a:effectLst/>
                              <a:latin typeface="+mn-ea"/>
                              <a:ea typeface="+mn-ea"/>
                              <a:cs typeface="宋体" panose="02010600030101010101" pitchFamily="2" charset="-122"/>
                            </a:rPr>
                            <a:t>x=y</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918275203"/>
                      </a:ext>
                    </a:extLst>
                  </a:tr>
                  <a:tr h="892534">
                    <a:tc>
                      <a:txBody>
                        <a:bodyPr/>
                        <a:lstStyle/>
                        <a:p>
                          <a:pPr algn="ctr">
                            <a:lnSpc>
                              <a:spcPct val="150000"/>
                            </a:lnSpc>
                            <a:spcBef>
                              <a:spcPts val="1200"/>
                            </a:spcBef>
                            <a:spcAft>
                              <a:spcPts val="0"/>
                            </a:spcAft>
                          </a:pPr>
                          <a:r>
                            <a:rPr lang="en-US" sz="2400" kern="100" dirty="0">
                              <a:effectLst/>
                            </a:rPr>
                            <a:t>R</a:t>
                          </a:r>
                          <a:r>
                            <a:rPr lang="zh-CN" sz="2400" kern="100" dirty="0">
                              <a:effectLst/>
                            </a:rPr>
                            <a:t>是传递的</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lnSpc>
                              <a:spcPct val="150000"/>
                            </a:lnSpc>
                          </a:pPr>
                          <a:r>
                            <a:rPr lang="zh-CN" altLang="en-US" b="1" dirty="0">
                              <a:solidFill>
                                <a:schemeClr val="tx1"/>
                              </a:solidFill>
                              <a:latin typeface="+mn-ea"/>
                              <a:ea typeface="+mn-ea"/>
                            </a:rPr>
                            <a:t>对</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dirty="0" err="1">
                              <a:solidFill>
                                <a:schemeClr val="tx1"/>
                              </a:solidFill>
                              <a:latin typeface="+mn-ea"/>
                              <a:ea typeface="+mn-ea"/>
                            </a:rPr>
                            <a:t>x∈A</a:t>
                          </a:r>
                          <a:r>
                            <a:rPr lang="en-US" altLang="zh-CN" b="1" dirty="0">
                              <a:solidFill>
                                <a:schemeClr val="tx1"/>
                              </a:solidFill>
                              <a:latin typeface="+mn-ea"/>
                              <a:ea typeface="+mn-ea"/>
                            </a:rPr>
                            <a:t>,</a:t>
                          </a:r>
                          <a:r>
                            <a:rPr lang="es-ES" altLang="zh-CN" b="1" dirty="0">
                              <a:solidFill>
                                <a:schemeClr val="tx1"/>
                              </a:solidFill>
                              <a:latin typeface="+mn-ea"/>
                              <a:ea typeface="+mn-ea"/>
                            </a:rPr>
                            <a:t> </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dirty="0" err="1">
                              <a:solidFill>
                                <a:schemeClr val="tx1"/>
                              </a:solidFill>
                              <a:latin typeface="+mn-ea"/>
                              <a:ea typeface="+mn-ea"/>
                            </a:rPr>
                            <a:t>y∈A</a:t>
                          </a:r>
                          <a:r>
                            <a:rPr lang="en-US" altLang="zh-CN" b="1" dirty="0">
                              <a:solidFill>
                                <a:schemeClr val="tx1"/>
                              </a:solidFill>
                              <a:latin typeface="+mn-ea"/>
                              <a:ea typeface="+mn-ea"/>
                            </a:rPr>
                            <a:t>,</a:t>
                          </a:r>
                          <a:r>
                            <a:rPr lang="es-ES" altLang="zh-CN" b="1" dirty="0">
                              <a:solidFill>
                                <a:schemeClr val="tx1"/>
                              </a:solidFill>
                              <a:latin typeface="+mn-ea"/>
                              <a:ea typeface="+mn-ea"/>
                            </a:rPr>
                            <a:t> </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dirty="0" err="1">
                              <a:solidFill>
                                <a:schemeClr val="tx1"/>
                              </a:solidFill>
                              <a:latin typeface="+mn-ea"/>
                              <a:ea typeface="+mn-ea"/>
                            </a:rPr>
                            <a:t>z∈A</a:t>
                          </a:r>
                          <a:r>
                            <a:rPr lang="zh-CN" altLang="en-US" b="1" dirty="0">
                              <a:solidFill>
                                <a:schemeClr val="tx1"/>
                              </a:solidFill>
                              <a:latin typeface="+mn-ea"/>
                              <a:ea typeface="+mn-ea"/>
                            </a:rPr>
                            <a:t>，若</a:t>
                          </a:r>
                          <a:r>
                            <a:rPr lang="en-US" altLang="zh-CN" b="1" dirty="0">
                              <a:solidFill>
                                <a:schemeClr val="tx1"/>
                              </a:solidFill>
                              <a:latin typeface="+mn-ea"/>
                              <a:ea typeface="+mn-ea"/>
                            </a:rPr>
                            <a:t>&lt;</a:t>
                          </a:r>
                          <a:r>
                            <a:rPr lang="en-US" altLang="zh-CN" b="1" dirty="0" err="1">
                              <a:solidFill>
                                <a:schemeClr val="tx1"/>
                              </a:solidFill>
                              <a:latin typeface="+mn-ea"/>
                              <a:ea typeface="+mn-ea"/>
                            </a:rPr>
                            <a:t>x,y</a:t>
                          </a:r>
                          <a:r>
                            <a:rPr lang="en-US" altLang="zh-CN" b="1" dirty="0">
                              <a:solidFill>
                                <a:schemeClr val="tx1"/>
                              </a:solidFill>
                              <a:latin typeface="+mn-ea"/>
                              <a:ea typeface="+mn-ea"/>
                            </a:rPr>
                            <a:t>&gt;∈R</a:t>
                          </a:r>
                          <a:r>
                            <a:rPr lang="zh-CN" altLang="en-US" b="1" dirty="0">
                              <a:solidFill>
                                <a:schemeClr val="tx1"/>
                              </a:solidFill>
                              <a:latin typeface="+mn-ea"/>
                              <a:ea typeface="+mn-ea"/>
                            </a:rPr>
                            <a:t>，</a:t>
                          </a:r>
                          <a:r>
                            <a:rPr lang="en-US" altLang="zh-CN" b="1" dirty="0">
                              <a:solidFill>
                                <a:schemeClr val="tx1"/>
                              </a:solidFill>
                              <a:latin typeface="+mn-ea"/>
                              <a:ea typeface="+mn-ea"/>
                            </a:rPr>
                            <a:t>&lt;</a:t>
                          </a:r>
                          <a:r>
                            <a:rPr lang="en-US" altLang="zh-CN" b="1" dirty="0" err="1">
                              <a:solidFill>
                                <a:schemeClr val="tx1"/>
                              </a:solidFill>
                              <a:latin typeface="+mn-ea"/>
                              <a:ea typeface="+mn-ea"/>
                            </a:rPr>
                            <a:t>y,z</a:t>
                          </a:r>
                          <a:r>
                            <a:rPr lang="en-US" altLang="zh-CN" b="1" dirty="0">
                              <a:solidFill>
                                <a:schemeClr val="tx1"/>
                              </a:solidFill>
                              <a:latin typeface="+mn-ea"/>
                              <a:ea typeface="+mn-ea"/>
                            </a:rPr>
                            <a:t>&gt;∈R</a:t>
                          </a:r>
                          <a:r>
                            <a:rPr lang="en-US" sz="2400" b="1" kern="100" dirty="0">
                              <a:solidFill>
                                <a:schemeClr val="tx1"/>
                              </a:solidFill>
                              <a:effectLst/>
                              <a:latin typeface="+mn-ea"/>
                              <a:ea typeface="+mn-ea"/>
                            </a:rPr>
                            <a:t> </a:t>
                          </a:r>
                          <a:endParaRPr lang="zh-CN" sz="2400" b="1" kern="100" dirty="0">
                            <a:solidFill>
                              <a:schemeClr val="tx1"/>
                            </a:solidFill>
                            <a:effectLst/>
                            <a:latin typeface="+mn-ea"/>
                            <a:ea typeface="+mn-ea"/>
                          </a:endParaRPr>
                        </a:p>
                      </a:txBody>
                      <a:tcPr marL="68580" marR="68580" marT="0" marB="0"/>
                    </a:tc>
                    <a:tc vMerge="1">
                      <a:txBody>
                        <a:bodyPr/>
                        <a:lstStyle/>
                        <a:p>
                          <a:endParaRPr lang="zh-CN" altLang="en-US"/>
                        </a:p>
                      </a:txBody>
                      <a:tcPr/>
                    </a:tc>
                    <a:tc>
                      <a:txBody>
                        <a:bodyPr/>
                        <a:lstStyle/>
                        <a:p>
                          <a:pPr>
                            <a:lnSpc>
                              <a:spcPct val="150000"/>
                            </a:lnSpc>
                          </a:pPr>
                          <a:r>
                            <a:rPr lang="en-US" altLang="zh-CN" b="1" dirty="0">
                              <a:latin typeface="+mn-ea"/>
                            </a:rPr>
                            <a:t>&lt;</a:t>
                          </a:r>
                          <a:r>
                            <a:rPr lang="en-US" altLang="zh-CN" b="1" dirty="0" err="1">
                              <a:latin typeface="+mn-ea"/>
                            </a:rPr>
                            <a:t>x,z</a:t>
                          </a:r>
                          <a:r>
                            <a:rPr lang="en-US" altLang="zh-CN" b="1" dirty="0">
                              <a:latin typeface="+mn-ea"/>
                            </a:rPr>
                            <a:t>&gt;∈R</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1166948498"/>
                      </a:ext>
                    </a:extLst>
                  </a:tr>
                </a:tbl>
              </a:graphicData>
            </a:graphic>
          </p:graphicFrame>
        </mc:Choice>
        <mc:Fallback xmlns="">
          <p:graphicFrame>
            <p:nvGraphicFramePr>
              <p:cNvPr id="4" name="表格 3">
                <a:extLst>
                  <a:ext uri="{FF2B5EF4-FFF2-40B4-BE49-F238E27FC236}">
                    <a16:creationId xmlns:a16="http://schemas.microsoft.com/office/drawing/2014/main" id="{48A61C23-5F9B-4FBD-935C-63A5CDD2C4A9}"/>
                  </a:ext>
                </a:extLst>
              </p:cNvPr>
              <p:cNvGraphicFramePr>
                <a:graphicFrameLocks noGrp="1"/>
              </p:cNvGraphicFramePr>
              <p:nvPr>
                <p:extLst>
                  <p:ext uri="{D42A27DB-BD31-4B8C-83A1-F6EECF244321}">
                    <p14:modId xmlns:p14="http://schemas.microsoft.com/office/powerpoint/2010/main" val="2625636622"/>
                  </p:ext>
                </p:extLst>
              </p:nvPr>
            </p:nvGraphicFramePr>
            <p:xfrm>
              <a:off x="460375" y="1067594"/>
              <a:ext cx="11353799" cy="5352476"/>
            </p:xfrm>
            <a:graphic>
              <a:graphicData uri="http://schemas.openxmlformats.org/drawingml/2006/table">
                <a:tbl>
                  <a:tblPr firstRow="1" firstCol="1" bandRow="1">
                    <a:tableStyleId>{5C22544A-7EE6-4342-B048-85BDC9FD1C3A}</a:tableStyleId>
                  </a:tblPr>
                  <a:tblGrid>
                    <a:gridCol w="2194865">
                      <a:extLst>
                        <a:ext uri="{9D8B030D-6E8A-4147-A177-3AD203B41FA5}">
                          <a16:colId xmlns:a16="http://schemas.microsoft.com/office/drawing/2014/main" val="1840985804"/>
                        </a:ext>
                      </a:extLst>
                    </a:gridCol>
                    <a:gridCol w="5729935">
                      <a:extLst>
                        <a:ext uri="{9D8B030D-6E8A-4147-A177-3AD203B41FA5}">
                          <a16:colId xmlns:a16="http://schemas.microsoft.com/office/drawing/2014/main" val="1732302208"/>
                        </a:ext>
                      </a:extLst>
                    </a:gridCol>
                    <a:gridCol w="1479603">
                      <a:extLst>
                        <a:ext uri="{9D8B030D-6E8A-4147-A177-3AD203B41FA5}">
                          <a16:colId xmlns:a16="http://schemas.microsoft.com/office/drawing/2014/main" val="4074280122"/>
                        </a:ext>
                      </a:extLst>
                    </a:gridCol>
                    <a:gridCol w="1949396">
                      <a:extLst>
                        <a:ext uri="{9D8B030D-6E8A-4147-A177-3AD203B41FA5}">
                          <a16:colId xmlns:a16="http://schemas.microsoft.com/office/drawing/2014/main" val="1893310710"/>
                        </a:ext>
                      </a:extLst>
                    </a:gridCol>
                  </a:tblGrid>
                  <a:tr h="609600">
                    <a:tc>
                      <a:txBody>
                        <a:bodyPr/>
                        <a:lstStyle/>
                        <a:p>
                          <a:pPr algn="ctr">
                            <a:lnSpc>
                              <a:spcPct val="150000"/>
                            </a:lnSpc>
                            <a:spcBef>
                              <a:spcPts val="1200"/>
                            </a:spcBef>
                            <a:spcAft>
                              <a:spcPts val="0"/>
                            </a:spcAft>
                          </a:pPr>
                          <a:r>
                            <a:rPr lang="zh-CN" sz="2400" kern="100" dirty="0">
                              <a:effectLst/>
                            </a:rPr>
                            <a:t>待证性质</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Bef>
                              <a:spcPts val="1200"/>
                            </a:spcBef>
                            <a:spcAft>
                              <a:spcPts val="0"/>
                            </a:spcAft>
                          </a:pPr>
                          <a:r>
                            <a:rPr lang="zh-CN" sz="2400" kern="100" dirty="0">
                              <a:effectLst/>
                            </a:rPr>
                            <a:t>第一步</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Bef>
                              <a:spcPts val="1200"/>
                            </a:spcBef>
                            <a:spcAft>
                              <a:spcPts val="0"/>
                            </a:spcAft>
                          </a:pPr>
                          <a:r>
                            <a:rPr lang="zh-CN" sz="2400" kern="100" dirty="0">
                              <a:effectLst/>
                            </a:rPr>
                            <a:t>中间过程</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Bef>
                              <a:spcPts val="1200"/>
                            </a:spcBef>
                            <a:spcAft>
                              <a:spcPts val="0"/>
                            </a:spcAft>
                          </a:pPr>
                          <a:r>
                            <a:rPr lang="zh-CN" sz="2400" kern="100">
                              <a:effectLst/>
                            </a:rPr>
                            <a:t>最后一步</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39213783"/>
                      </a:ext>
                    </a:extLst>
                  </a:tr>
                  <a:tr h="892534">
                    <a:tc>
                      <a:txBody>
                        <a:bodyPr/>
                        <a:lstStyle/>
                        <a:p>
                          <a:pPr algn="ctr">
                            <a:lnSpc>
                              <a:spcPct val="150000"/>
                            </a:lnSpc>
                            <a:spcBef>
                              <a:spcPts val="1200"/>
                            </a:spcBef>
                            <a:spcAft>
                              <a:spcPts val="0"/>
                            </a:spcAft>
                          </a:pPr>
                          <a:r>
                            <a:rPr lang="en-US" sz="2400" kern="100">
                              <a:effectLst/>
                            </a:rPr>
                            <a:t>R</a:t>
                          </a:r>
                          <a:r>
                            <a:rPr lang="zh-CN" sz="2400" kern="100">
                              <a:effectLst/>
                            </a:rPr>
                            <a:t>是自反的</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38363" t="-68707" r="-60255" b="-450340"/>
                          </a:stretch>
                        </a:blipFill>
                      </a:tcPr>
                    </a:tc>
                    <a:tc rowSpan="5">
                      <a:txBody>
                        <a:bodyPr/>
                        <a:lstStyle/>
                        <a:p>
                          <a:pPr algn="ctr">
                            <a:lnSpc>
                              <a:spcPct val="150000"/>
                            </a:lnSpc>
                            <a:spcBef>
                              <a:spcPts val="1200"/>
                            </a:spcBef>
                            <a:spcAft>
                              <a:spcPts val="0"/>
                            </a:spcAft>
                          </a:pPr>
                          <a:endParaRPr lang="en-US" altLang="zh-CN" sz="2400" b="1" kern="100" dirty="0">
                            <a:solidFill>
                              <a:schemeClr val="tx1"/>
                            </a:solidFill>
                            <a:effectLst/>
                            <a:latin typeface="+mn-ea"/>
                            <a:ea typeface="+mn-ea"/>
                          </a:endParaRPr>
                        </a:p>
                        <a:p>
                          <a:pPr algn="ctr">
                            <a:lnSpc>
                              <a:spcPct val="150000"/>
                            </a:lnSpc>
                            <a:spcBef>
                              <a:spcPts val="1200"/>
                            </a:spcBef>
                            <a:spcAft>
                              <a:spcPts val="0"/>
                            </a:spcAft>
                          </a:pPr>
                          <a:endParaRPr lang="en-US" altLang="zh-CN" sz="2400" b="1" kern="100" dirty="0">
                            <a:solidFill>
                              <a:schemeClr val="tx1"/>
                            </a:solidFill>
                            <a:effectLst/>
                            <a:latin typeface="+mn-ea"/>
                            <a:ea typeface="+mn-ea"/>
                          </a:endParaRPr>
                        </a:p>
                        <a:p>
                          <a:pPr algn="ctr">
                            <a:lnSpc>
                              <a:spcPct val="150000"/>
                            </a:lnSpc>
                            <a:spcBef>
                              <a:spcPts val="1200"/>
                            </a:spcBef>
                            <a:spcAft>
                              <a:spcPts val="0"/>
                            </a:spcAft>
                          </a:pPr>
                          <a:r>
                            <a:rPr lang="zh-CN" sz="2400" b="1" kern="100" dirty="0">
                              <a:solidFill>
                                <a:schemeClr val="tx1"/>
                              </a:solidFill>
                              <a:effectLst/>
                              <a:latin typeface="+mn-ea"/>
                              <a:ea typeface="+mn-ea"/>
                            </a:rPr>
                            <a:t>结合已知和已有定义、定理</a:t>
                          </a:r>
                        </a:p>
                      </a:txBody>
                      <a:tcPr marL="68580" marR="68580" marT="0" marB="0"/>
                    </a:tc>
                    <a:tc>
                      <a:txBody>
                        <a:bodyPr/>
                        <a:lstStyle/>
                        <a:p>
                          <a:pPr algn="ctr">
                            <a:lnSpc>
                              <a:spcPct val="150000"/>
                            </a:lnSpc>
                            <a:spcBef>
                              <a:spcPts val="1200"/>
                            </a:spcBef>
                            <a:spcAft>
                              <a:spcPts val="0"/>
                            </a:spcAft>
                          </a:pPr>
                          <a:r>
                            <a:rPr lang="en-US" altLang="zh-CN" b="1" dirty="0">
                              <a:solidFill>
                                <a:schemeClr val="tx1"/>
                              </a:solidFill>
                              <a:latin typeface="+mn-ea"/>
                              <a:ea typeface="+mn-ea"/>
                            </a:rPr>
                            <a:t>&lt;</a:t>
                          </a:r>
                          <a:r>
                            <a:rPr lang="en-US" altLang="zh-CN" b="1" dirty="0" err="1">
                              <a:solidFill>
                                <a:schemeClr val="tx1"/>
                              </a:solidFill>
                              <a:latin typeface="+mn-ea"/>
                              <a:ea typeface="+mn-ea"/>
                            </a:rPr>
                            <a:t>x,x</a:t>
                          </a:r>
                          <a:r>
                            <a:rPr lang="en-US" altLang="zh-CN" b="1" dirty="0">
                              <a:solidFill>
                                <a:schemeClr val="tx1"/>
                              </a:solidFill>
                              <a:latin typeface="+mn-ea"/>
                              <a:ea typeface="+mn-ea"/>
                            </a:rPr>
                            <a:t>&gt;∈R</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1930111877"/>
                      </a:ext>
                    </a:extLst>
                  </a:tr>
                  <a:tr h="892534">
                    <a:tc>
                      <a:txBody>
                        <a:bodyPr/>
                        <a:lstStyle/>
                        <a:p>
                          <a:pPr algn="ctr">
                            <a:lnSpc>
                              <a:spcPct val="150000"/>
                            </a:lnSpc>
                            <a:spcBef>
                              <a:spcPts val="1200"/>
                            </a:spcBef>
                            <a:spcAft>
                              <a:spcPts val="0"/>
                            </a:spcAft>
                          </a:pPr>
                          <a:r>
                            <a:rPr lang="en-US" sz="2400" kern="100">
                              <a:effectLst/>
                            </a:rPr>
                            <a:t>R</a:t>
                          </a:r>
                          <a:r>
                            <a:rPr lang="zh-CN" sz="2400" kern="100">
                              <a:effectLst/>
                            </a:rPr>
                            <a:t>是反自反的</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38363" t="-169863" r="-60255" b="-353425"/>
                          </a:stretch>
                        </a:blipFill>
                      </a:tcPr>
                    </a:tc>
                    <a:tc vMerge="1">
                      <a:txBody>
                        <a:bodyPr/>
                        <a:lstStyle/>
                        <a:p>
                          <a:endParaRPr lang="zh-CN" altLang="en-US"/>
                        </a:p>
                      </a:txBody>
                      <a:tcPr/>
                    </a:tc>
                    <a:tc>
                      <a:txBody>
                        <a:bodyPr/>
                        <a:lstStyle/>
                        <a:p>
                          <a:endParaRPr lang="zh-CN"/>
                        </a:p>
                      </a:txBody>
                      <a:tcPr marL="68580" marR="68580" marT="0" marB="0">
                        <a:blipFill>
                          <a:blip r:embed="rId5"/>
                          <a:stretch>
                            <a:fillRect l="-482813" t="-169863" r="-1250" b="-353425"/>
                          </a:stretch>
                        </a:blipFill>
                      </a:tcPr>
                    </a:tc>
                    <a:extLst>
                      <a:ext uri="{0D108BD9-81ED-4DB2-BD59-A6C34878D82A}">
                        <a16:rowId xmlns:a16="http://schemas.microsoft.com/office/drawing/2014/main" val="181640175"/>
                      </a:ext>
                    </a:extLst>
                  </a:tr>
                  <a:tr h="892534">
                    <a:tc>
                      <a:txBody>
                        <a:bodyPr/>
                        <a:lstStyle/>
                        <a:p>
                          <a:pPr algn="ctr">
                            <a:lnSpc>
                              <a:spcPct val="150000"/>
                            </a:lnSpc>
                            <a:spcBef>
                              <a:spcPts val="1200"/>
                            </a:spcBef>
                            <a:spcAft>
                              <a:spcPts val="0"/>
                            </a:spcAft>
                          </a:pPr>
                          <a:r>
                            <a:rPr lang="en-US" sz="2400" kern="100">
                              <a:effectLst/>
                            </a:rPr>
                            <a:t>R</a:t>
                          </a:r>
                          <a:r>
                            <a:rPr lang="zh-CN" sz="2400" kern="100">
                              <a:effectLst/>
                            </a:rPr>
                            <a:t>是对称的</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38363" t="-268027" r="-60255" b="-251020"/>
                          </a:stretch>
                        </a:blipFill>
                      </a:tcPr>
                    </a:tc>
                    <a:tc vMerge="1">
                      <a:txBody>
                        <a:bodyPr/>
                        <a:lstStyle/>
                        <a:p>
                          <a:endParaRPr lang="zh-CN" altLang="en-US"/>
                        </a:p>
                      </a:txBody>
                      <a:tcPr/>
                    </a:tc>
                    <a:tc>
                      <a:txBody>
                        <a:bodyPr/>
                        <a:lstStyle/>
                        <a:p>
                          <a:pPr algn="ctr">
                            <a:lnSpc>
                              <a:spcPct val="150000"/>
                            </a:lnSpc>
                            <a:spcBef>
                              <a:spcPts val="1200"/>
                            </a:spcBef>
                            <a:spcAft>
                              <a:spcPts val="0"/>
                            </a:spcAft>
                          </a:pPr>
                          <a:r>
                            <a:rPr lang="en-US" altLang="zh-CN" b="1">
                              <a:solidFill>
                                <a:schemeClr val="tx1"/>
                              </a:solidFill>
                              <a:latin typeface="+mn-ea"/>
                              <a:ea typeface="+mn-ea"/>
                            </a:rPr>
                            <a:t>&lt;y,x</a:t>
                          </a:r>
                          <a:r>
                            <a:rPr lang="en-US" altLang="zh-CN" b="1" dirty="0">
                              <a:solidFill>
                                <a:schemeClr val="tx1"/>
                              </a:solidFill>
                              <a:latin typeface="+mn-ea"/>
                              <a:ea typeface="+mn-ea"/>
                            </a:rPr>
                            <a:t>&gt;∈R</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2321250240"/>
                      </a:ext>
                    </a:extLst>
                  </a:tr>
                  <a:tr h="1032637">
                    <a:tc>
                      <a:txBody>
                        <a:bodyPr/>
                        <a:lstStyle/>
                        <a:p>
                          <a:pPr algn="ctr">
                            <a:lnSpc>
                              <a:spcPct val="150000"/>
                            </a:lnSpc>
                            <a:spcBef>
                              <a:spcPts val="1200"/>
                            </a:spcBef>
                            <a:spcAft>
                              <a:spcPts val="0"/>
                            </a:spcAft>
                          </a:pPr>
                          <a:r>
                            <a:rPr lang="en-US" sz="2400" kern="100" dirty="0">
                              <a:effectLst/>
                            </a:rPr>
                            <a:t>R</a:t>
                          </a:r>
                          <a:r>
                            <a:rPr lang="zh-CN" sz="2400" kern="100" dirty="0">
                              <a:effectLst/>
                            </a:rPr>
                            <a:t>是反对称的</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38363" t="-320118" r="-60255" b="-118343"/>
                          </a:stretch>
                        </a:blipFill>
                      </a:tcPr>
                    </a:tc>
                    <a:tc vMerge="1">
                      <a:txBody>
                        <a:bodyPr/>
                        <a:lstStyle/>
                        <a:p>
                          <a:endParaRPr lang="zh-CN" altLang="en-US"/>
                        </a:p>
                      </a:txBody>
                      <a:tcPr/>
                    </a:tc>
                    <a:tc>
                      <a:txBody>
                        <a:bodyPr/>
                        <a:lstStyle/>
                        <a:p>
                          <a:pPr algn="ctr">
                            <a:lnSpc>
                              <a:spcPct val="150000"/>
                            </a:lnSpc>
                            <a:spcBef>
                              <a:spcPts val="1200"/>
                            </a:spcBef>
                            <a:spcAft>
                              <a:spcPts val="0"/>
                            </a:spcAft>
                          </a:pPr>
                          <a:r>
                            <a:rPr lang="en-US" altLang="zh-CN" b="1" kern="100" dirty="0">
                              <a:solidFill>
                                <a:schemeClr val="tx1"/>
                              </a:solidFill>
                              <a:effectLst/>
                              <a:latin typeface="+mn-ea"/>
                              <a:ea typeface="+mn-ea"/>
                              <a:cs typeface="宋体" panose="02010600030101010101" pitchFamily="2" charset="-122"/>
                            </a:rPr>
                            <a:t>x=y</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918275203"/>
                      </a:ext>
                    </a:extLst>
                  </a:tr>
                  <a:tr h="1032637">
                    <a:tc>
                      <a:txBody>
                        <a:bodyPr/>
                        <a:lstStyle/>
                        <a:p>
                          <a:pPr algn="ctr">
                            <a:lnSpc>
                              <a:spcPct val="150000"/>
                            </a:lnSpc>
                            <a:spcBef>
                              <a:spcPts val="1200"/>
                            </a:spcBef>
                            <a:spcAft>
                              <a:spcPts val="0"/>
                            </a:spcAft>
                          </a:pPr>
                          <a:r>
                            <a:rPr lang="en-US" sz="2400" kern="100" dirty="0">
                              <a:effectLst/>
                            </a:rPr>
                            <a:t>R</a:t>
                          </a:r>
                          <a:r>
                            <a:rPr lang="zh-CN" sz="2400" kern="100" dirty="0">
                              <a:effectLst/>
                            </a:rPr>
                            <a:t>是传递的</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38363" t="-417647" r="-60255" b="-17647"/>
                          </a:stretch>
                        </a:blipFill>
                      </a:tcPr>
                    </a:tc>
                    <a:tc vMerge="1">
                      <a:txBody>
                        <a:bodyPr/>
                        <a:lstStyle/>
                        <a:p>
                          <a:endParaRPr lang="zh-CN" altLang="en-US"/>
                        </a:p>
                      </a:txBody>
                      <a:tcPr/>
                    </a:tc>
                    <a:tc>
                      <a:txBody>
                        <a:bodyPr/>
                        <a:lstStyle/>
                        <a:p>
                          <a:pPr>
                            <a:lnSpc>
                              <a:spcPct val="150000"/>
                            </a:lnSpc>
                          </a:pPr>
                          <a:r>
                            <a:rPr lang="en-US" altLang="zh-CN" b="1" dirty="0">
                              <a:latin typeface="+mn-ea"/>
                            </a:rPr>
                            <a:t>&lt;</a:t>
                          </a:r>
                          <a:r>
                            <a:rPr lang="en-US" altLang="zh-CN" b="1" dirty="0" err="1">
                              <a:latin typeface="+mn-ea"/>
                            </a:rPr>
                            <a:t>x,z</a:t>
                          </a:r>
                          <a:r>
                            <a:rPr lang="en-US" altLang="zh-CN" b="1" dirty="0">
                              <a:latin typeface="+mn-ea"/>
                            </a:rPr>
                            <a:t>&gt;∈R</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1166948498"/>
                      </a:ext>
                    </a:extLst>
                  </a:tr>
                </a:tbl>
              </a:graphicData>
            </a:graphic>
          </p:graphicFrame>
        </mc:Fallback>
      </mc:AlternateContent>
    </p:spTree>
    <p:extLst>
      <p:ext uri="{BB962C8B-B14F-4D97-AF65-F5344CB8AC3E}">
        <p14:creationId xmlns:p14="http://schemas.microsoft.com/office/powerpoint/2010/main" val="24204489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62" name="Rectangle 2"/>
          <p:cNvSpPr>
            <a:spLocks noGrp="1" noChangeArrowheads="1"/>
          </p:cNvSpPr>
          <p:nvPr>
            <p:ph type="body" idx="1"/>
          </p:nvPr>
        </p:nvSpPr>
        <p:spPr>
          <a:xfrm>
            <a:off x="384176" y="1487833"/>
            <a:ext cx="9500476" cy="3694561"/>
          </a:xfrm>
        </p:spPr>
        <p:txBody>
          <a:bodyPr/>
          <a:lstStyle/>
          <a:p>
            <a:pPr marL="533507" indent="-533507">
              <a:spcBef>
                <a:spcPct val="40000"/>
              </a:spcBef>
              <a:buNone/>
            </a:pPr>
            <a:r>
              <a:rPr lang="zh-CN" altLang="en-US" dirty="0">
                <a:solidFill>
                  <a:srgbClr val="FF0000"/>
                </a:solidFill>
              </a:rPr>
              <a:t>定理</a:t>
            </a:r>
            <a:r>
              <a:rPr lang="en-US" altLang="zh-CN" dirty="0">
                <a:solidFill>
                  <a:srgbClr val="FF0000"/>
                </a:solidFill>
              </a:rPr>
              <a:t>4.9</a:t>
            </a:r>
            <a:r>
              <a:rPr lang="en-US" altLang="zh-CN" dirty="0"/>
              <a:t> </a:t>
            </a:r>
            <a:r>
              <a:rPr lang="zh-CN" altLang="en-US" dirty="0"/>
              <a:t>设</a:t>
            </a:r>
            <a:r>
              <a:rPr lang="en-US" altLang="zh-CN" dirty="0"/>
              <a:t>R</a:t>
            </a:r>
            <a:r>
              <a:rPr lang="zh-CN" altLang="en-US" dirty="0"/>
              <a:t>是集合</a:t>
            </a:r>
            <a:r>
              <a:rPr lang="en-US" altLang="zh-CN" dirty="0"/>
              <a:t>A</a:t>
            </a:r>
            <a:r>
              <a:rPr lang="zh-CN" altLang="en-US" dirty="0"/>
              <a:t>上的二元关系，则：</a:t>
            </a:r>
          </a:p>
          <a:p>
            <a:pPr marL="533507" indent="-533507">
              <a:spcBef>
                <a:spcPct val="40000"/>
              </a:spcBef>
              <a:buNone/>
            </a:pPr>
            <a:r>
              <a:rPr lang="zh-CN" altLang="en-US" dirty="0">
                <a:solidFill>
                  <a:srgbClr val="7030A0"/>
                </a:solidFill>
              </a:rPr>
              <a:t>（</a:t>
            </a:r>
            <a:r>
              <a:rPr lang="en-US" altLang="zh-CN" dirty="0">
                <a:solidFill>
                  <a:srgbClr val="7030A0"/>
                </a:solidFill>
              </a:rPr>
              <a:t>1</a:t>
            </a:r>
            <a:r>
              <a:rPr lang="zh-CN" altLang="en-US" dirty="0">
                <a:solidFill>
                  <a:srgbClr val="7030A0"/>
                </a:solidFill>
              </a:rPr>
              <a:t>）</a:t>
            </a:r>
            <a:r>
              <a:rPr lang="en-US" altLang="zh-CN" dirty="0"/>
              <a:t>R</a:t>
            </a:r>
            <a:r>
              <a:rPr lang="zh-CN" altLang="en-US" dirty="0"/>
              <a:t>是自反的</a:t>
            </a:r>
          </a:p>
          <a:p>
            <a:pPr marL="533507" indent="-533507">
              <a:spcBef>
                <a:spcPct val="40000"/>
              </a:spcBef>
              <a:buNone/>
            </a:pPr>
            <a:r>
              <a:rPr lang="zh-CN" altLang="en-US" dirty="0">
                <a:solidFill>
                  <a:srgbClr val="7030A0"/>
                </a:solidFill>
              </a:rPr>
              <a:t>（</a:t>
            </a:r>
            <a:r>
              <a:rPr lang="en-US" altLang="zh-CN" dirty="0">
                <a:solidFill>
                  <a:srgbClr val="7030A0"/>
                </a:solidFill>
              </a:rPr>
              <a:t>2</a:t>
            </a:r>
            <a:r>
              <a:rPr lang="zh-CN" altLang="en-US" dirty="0">
                <a:solidFill>
                  <a:srgbClr val="7030A0"/>
                </a:solidFill>
              </a:rPr>
              <a:t>）</a:t>
            </a:r>
            <a:r>
              <a:rPr lang="en-US" altLang="zh-CN" dirty="0"/>
              <a:t>R</a:t>
            </a:r>
            <a:r>
              <a:rPr lang="zh-CN" altLang="en-US" dirty="0"/>
              <a:t>是反自反的</a:t>
            </a:r>
            <a:endParaRPr lang="en-US" altLang="zh-CN" dirty="0"/>
          </a:p>
          <a:p>
            <a:pPr marL="533507" indent="-533507">
              <a:spcBef>
                <a:spcPct val="40000"/>
              </a:spcBef>
              <a:buNone/>
            </a:pPr>
            <a:r>
              <a:rPr lang="zh-CN" altLang="en-US" dirty="0">
                <a:solidFill>
                  <a:srgbClr val="7030A0"/>
                </a:solidFill>
              </a:rPr>
              <a:t>（</a:t>
            </a:r>
            <a:r>
              <a:rPr lang="en-US" altLang="zh-CN" dirty="0">
                <a:solidFill>
                  <a:srgbClr val="7030A0"/>
                </a:solidFill>
              </a:rPr>
              <a:t>3</a:t>
            </a:r>
            <a:r>
              <a:rPr lang="zh-CN" altLang="en-US" dirty="0">
                <a:solidFill>
                  <a:srgbClr val="7030A0"/>
                </a:solidFill>
              </a:rPr>
              <a:t>）</a:t>
            </a:r>
            <a:r>
              <a:rPr lang="en-US" altLang="zh-CN" dirty="0"/>
              <a:t>R</a:t>
            </a:r>
            <a:r>
              <a:rPr lang="zh-CN" altLang="en-US" dirty="0"/>
              <a:t>是对称的</a:t>
            </a:r>
            <a:endParaRPr lang="en-US" altLang="zh-CN" dirty="0"/>
          </a:p>
          <a:p>
            <a:pPr marL="533507" indent="-533507">
              <a:spcBef>
                <a:spcPct val="40000"/>
              </a:spcBef>
              <a:buNone/>
            </a:pPr>
            <a:r>
              <a:rPr lang="zh-CN" altLang="en-US" dirty="0">
                <a:solidFill>
                  <a:srgbClr val="7030A0"/>
                </a:solidFill>
              </a:rPr>
              <a:t>（</a:t>
            </a:r>
            <a:r>
              <a:rPr lang="en-US" altLang="zh-CN" dirty="0">
                <a:solidFill>
                  <a:srgbClr val="7030A0"/>
                </a:solidFill>
              </a:rPr>
              <a:t>4</a:t>
            </a:r>
            <a:r>
              <a:rPr lang="zh-CN" altLang="en-US" dirty="0">
                <a:solidFill>
                  <a:srgbClr val="7030A0"/>
                </a:solidFill>
              </a:rPr>
              <a:t>）</a:t>
            </a:r>
            <a:r>
              <a:rPr lang="en-US" altLang="zh-CN" dirty="0"/>
              <a:t>R</a:t>
            </a:r>
            <a:r>
              <a:rPr lang="zh-CN" altLang="en-US" dirty="0"/>
              <a:t>是反对称的</a:t>
            </a:r>
            <a:endParaRPr lang="en-US" altLang="zh-CN" dirty="0"/>
          </a:p>
          <a:p>
            <a:pPr marL="533507" indent="-533507">
              <a:spcBef>
                <a:spcPct val="40000"/>
              </a:spcBef>
              <a:buNone/>
            </a:pPr>
            <a:r>
              <a:rPr lang="zh-CN" altLang="en-US" dirty="0">
                <a:solidFill>
                  <a:srgbClr val="7030A0"/>
                </a:solidFill>
              </a:rPr>
              <a:t>（</a:t>
            </a:r>
            <a:r>
              <a:rPr lang="en-US" altLang="zh-CN" dirty="0">
                <a:solidFill>
                  <a:srgbClr val="7030A0"/>
                </a:solidFill>
              </a:rPr>
              <a:t>5</a:t>
            </a:r>
            <a:r>
              <a:rPr lang="zh-CN" altLang="en-US" dirty="0">
                <a:solidFill>
                  <a:srgbClr val="7030A0"/>
                </a:solidFill>
              </a:rPr>
              <a:t>）</a:t>
            </a:r>
            <a:r>
              <a:rPr lang="en-US" altLang="zh-CN" dirty="0"/>
              <a:t>R</a:t>
            </a:r>
            <a:r>
              <a:rPr lang="zh-CN" altLang="en-US" dirty="0"/>
              <a:t>是传递的</a:t>
            </a:r>
          </a:p>
        </p:txBody>
      </p:sp>
      <p:sp>
        <p:nvSpPr>
          <p:cNvPr id="248836" name="Rectangle 3"/>
          <p:cNvSpPr>
            <a:spLocks noGrp="1" noChangeArrowheads="1"/>
          </p:cNvSpPr>
          <p:nvPr>
            <p:ph type="title"/>
          </p:nvPr>
        </p:nvSpPr>
        <p:spPr/>
        <p:txBody>
          <a:bodyPr/>
          <a:lstStyle/>
          <a:p>
            <a:pPr eaLnBrk="1" hangingPunct="1"/>
            <a:r>
              <a:rPr lang="zh-CN" altLang="en-US" dirty="0"/>
              <a:t>定理</a:t>
            </a:r>
            <a:r>
              <a:rPr lang="en-US" altLang="zh-CN" dirty="0"/>
              <a:t>4.9</a:t>
            </a:r>
            <a:endParaRPr lang="zh-CN" altLang="en-US" sz="4001" dirty="0"/>
          </a:p>
        </p:txBody>
      </p:sp>
      <p:sp>
        <p:nvSpPr>
          <p:cNvPr id="4" name="Rectangle 2">
            <a:extLst>
              <a:ext uri="{FF2B5EF4-FFF2-40B4-BE49-F238E27FC236}">
                <a16:creationId xmlns:a16="http://schemas.microsoft.com/office/drawing/2014/main" id="{C6DD5429-B391-4898-8395-F20832DE362A}"/>
              </a:ext>
            </a:extLst>
          </p:cNvPr>
          <p:cNvSpPr txBox="1">
            <a:spLocks noChangeArrowheads="1"/>
          </p:cNvSpPr>
          <p:nvPr/>
        </p:nvSpPr>
        <p:spPr>
          <a:xfrm>
            <a:off x="2822575" y="2058194"/>
            <a:ext cx="4495800" cy="2971800"/>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507" indent="-533507">
              <a:spcBef>
                <a:spcPct val="40000"/>
              </a:spcBef>
              <a:buNone/>
            </a:pPr>
            <a:r>
              <a:rPr lang="zh-CN" altLang="en-US" dirty="0">
                <a:solidFill>
                  <a:srgbClr val="C00000"/>
                </a:solidFill>
                <a:sym typeface="Symbol" panose="05050102010706020507" pitchFamily="18" charset="2"/>
              </a:rPr>
              <a:t> </a:t>
            </a:r>
            <a:r>
              <a:rPr lang="zh-CN" altLang="en-US" dirty="0">
                <a:solidFill>
                  <a:srgbClr val="3333FF"/>
                </a:solidFill>
                <a:sym typeface="Symbol" panose="05050102010706020507" pitchFamily="18" charset="2"/>
              </a:rPr>
              <a:t> </a:t>
            </a:r>
            <a:r>
              <a:rPr lang="en-US" altLang="zh-CN" noProof="1">
                <a:solidFill>
                  <a:srgbClr val="3333FF"/>
                </a:solidFill>
              </a:rPr>
              <a:t>I</a:t>
            </a:r>
            <a:r>
              <a:rPr lang="en-US" altLang="zh-CN" baseline="-25000" dirty="0">
                <a:solidFill>
                  <a:srgbClr val="3333FF"/>
                </a:solidFill>
              </a:rPr>
              <a:t>A</a:t>
            </a:r>
            <a:r>
              <a:rPr lang="en-US" altLang="zh-CN" noProof="1">
                <a:solidFill>
                  <a:srgbClr val="3333FF"/>
                </a:solidFill>
                <a:sym typeface="Symbol" panose="05050102010706020507" pitchFamily="18" charset="2"/>
              </a:rPr>
              <a:t></a:t>
            </a:r>
            <a:r>
              <a:rPr lang="en-US" altLang="zh-CN" dirty="0">
                <a:solidFill>
                  <a:srgbClr val="3333FF"/>
                </a:solidFill>
              </a:rPr>
              <a:t>R</a:t>
            </a:r>
            <a:endParaRPr lang="zh-CN" altLang="en-US" dirty="0">
              <a:solidFill>
                <a:srgbClr val="3333FF"/>
              </a:solidFill>
            </a:endParaRPr>
          </a:p>
          <a:p>
            <a:pPr marL="533507" indent="-533507">
              <a:spcBef>
                <a:spcPct val="40000"/>
              </a:spcBef>
              <a:buNone/>
            </a:pPr>
            <a:r>
              <a:rPr lang="zh-CN" altLang="en-US" dirty="0">
                <a:solidFill>
                  <a:srgbClr val="3333FF"/>
                </a:solidFill>
                <a:sym typeface="Symbol" panose="05050102010706020507" pitchFamily="18" charset="2"/>
              </a:rPr>
              <a:t>   </a:t>
            </a:r>
            <a:r>
              <a:rPr lang="zh-CN" altLang="en-US" dirty="0">
                <a:solidFill>
                  <a:srgbClr val="C00000"/>
                </a:solidFill>
                <a:sym typeface="Symbol" panose="05050102010706020507" pitchFamily="18" charset="2"/>
              </a:rPr>
              <a:t> </a:t>
            </a:r>
            <a:r>
              <a:rPr lang="zh-CN" altLang="en-US" dirty="0">
                <a:solidFill>
                  <a:srgbClr val="3333FF"/>
                </a:solidFill>
                <a:sym typeface="Symbol" panose="05050102010706020507" pitchFamily="18" charset="2"/>
              </a:rPr>
              <a:t> </a:t>
            </a:r>
            <a:r>
              <a:rPr lang="en-US" altLang="zh-CN" noProof="1">
                <a:solidFill>
                  <a:srgbClr val="3333FF"/>
                </a:solidFill>
              </a:rPr>
              <a:t>R∩I</a:t>
            </a:r>
            <a:r>
              <a:rPr lang="en-US" altLang="zh-CN" baseline="-25000" dirty="0">
                <a:solidFill>
                  <a:srgbClr val="3333FF"/>
                </a:solidFill>
              </a:rPr>
              <a:t>A</a:t>
            </a:r>
            <a:r>
              <a:rPr lang="zh-CN" altLang="en-US" dirty="0">
                <a:solidFill>
                  <a:srgbClr val="3333FF"/>
                </a:solidFill>
              </a:rPr>
              <a:t>＝</a:t>
            </a:r>
            <a:r>
              <a:rPr lang="en-US" altLang="zh-CN" dirty="0">
                <a:solidFill>
                  <a:srgbClr val="3333FF"/>
                </a:solidFill>
              </a:rPr>
              <a:t>Φ</a:t>
            </a:r>
            <a:endParaRPr lang="zh-CN" altLang="en-US" dirty="0">
              <a:solidFill>
                <a:srgbClr val="3333FF"/>
              </a:solidFill>
            </a:endParaRPr>
          </a:p>
          <a:p>
            <a:pPr marL="533507" indent="-533507">
              <a:spcBef>
                <a:spcPct val="40000"/>
              </a:spcBef>
              <a:buNone/>
            </a:pPr>
            <a:r>
              <a:rPr lang="zh-CN" altLang="en-US" dirty="0">
                <a:solidFill>
                  <a:srgbClr val="C00000"/>
                </a:solidFill>
                <a:sym typeface="Symbol" panose="05050102010706020507" pitchFamily="18" charset="2"/>
              </a:rPr>
              <a:t>  </a:t>
            </a:r>
            <a:r>
              <a:rPr lang="en-US" altLang="zh-CN" noProof="1">
                <a:solidFill>
                  <a:srgbClr val="3333FF"/>
                </a:solidFill>
              </a:rPr>
              <a:t>R＝R</a:t>
            </a:r>
            <a:r>
              <a:rPr lang="en-US" altLang="zh-CN" baseline="30000" dirty="0">
                <a:solidFill>
                  <a:srgbClr val="3333FF"/>
                </a:solidFill>
              </a:rPr>
              <a:t>-1</a:t>
            </a:r>
            <a:endParaRPr lang="zh-CN" altLang="en-US" dirty="0">
              <a:solidFill>
                <a:srgbClr val="3333FF"/>
              </a:solidFill>
            </a:endParaRPr>
          </a:p>
          <a:p>
            <a:pPr marL="533507" indent="-533507">
              <a:spcBef>
                <a:spcPct val="40000"/>
              </a:spcBef>
              <a:buNone/>
            </a:pPr>
            <a:r>
              <a:rPr lang="zh-CN" altLang="en-US" dirty="0">
                <a:solidFill>
                  <a:srgbClr val="3333FF"/>
                </a:solidFill>
                <a:sym typeface="Symbol" panose="05050102010706020507" pitchFamily="18" charset="2"/>
              </a:rPr>
              <a:t>  </a:t>
            </a:r>
            <a:r>
              <a:rPr lang="zh-CN" altLang="en-US" dirty="0">
                <a:solidFill>
                  <a:srgbClr val="C00000"/>
                </a:solidFill>
                <a:sym typeface="Symbol" panose="05050102010706020507" pitchFamily="18" charset="2"/>
              </a:rPr>
              <a:t>   </a:t>
            </a:r>
            <a:r>
              <a:rPr lang="en-US" altLang="zh-CN" noProof="1">
                <a:solidFill>
                  <a:srgbClr val="3333FF"/>
                </a:solidFill>
              </a:rPr>
              <a:t>R∩R</a:t>
            </a:r>
            <a:r>
              <a:rPr lang="en-US" altLang="zh-CN" baseline="30000" dirty="0">
                <a:solidFill>
                  <a:srgbClr val="3333FF"/>
                </a:solidFill>
              </a:rPr>
              <a:t>-1</a:t>
            </a:r>
            <a:r>
              <a:rPr lang="en-US" altLang="zh-CN" noProof="1">
                <a:solidFill>
                  <a:srgbClr val="3333FF"/>
                </a:solidFill>
                <a:sym typeface="Symbol" panose="05050102010706020507" pitchFamily="18" charset="2"/>
              </a:rPr>
              <a:t></a:t>
            </a:r>
            <a:r>
              <a:rPr lang="en-US" altLang="zh-CN" dirty="0">
                <a:solidFill>
                  <a:srgbClr val="3333FF"/>
                </a:solidFill>
              </a:rPr>
              <a:t>I</a:t>
            </a:r>
            <a:r>
              <a:rPr lang="en-US" altLang="zh-CN" baseline="-25000" dirty="0">
                <a:solidFill>
                  <a:srgbClr val="3333FF"/>
                </a:solidFill>
              </a:rPr>
              <a:t>A</a:t>
            </a:r>
            <a:endParaRPr lang="zh-CN" altLang="en-US" dirty="0">
              <a:solidFill>
                <a:srgbClr val="3333FF"/>
              </a:solidFill>
            </a:endParaRPr>
          </a:p>
          <a:p>
            <a:pPr marL="533507" indent="-533507">
              <a:spcBef>
                <a:spcPct val="40000"/>
              </a:spcBef>
              <a:buNone/>
            </a:pPr>
            <a:r>
              <a:rPr lang="zh-CN" altLang="en-US" dirty="0">
                <a:solidFill>
                  <a:srgbClr val="C00000"/>
                </a:solidFill>
                <a:sym typeface="Symbol" panose="05050102010706020507" pitchFamily="18" charset="2"/>
              </a:rPr>
              <a:t>  </a:t>
            </a:r>
            <a:r>
              <a:rPr lang="en-US" altLang="zh-CN" noProof="1">
                <a:solidFill>
                  <a:srgbClr val="3333FF"/>
                </a:solidFill>
              </a:rPr>
              <a:t>R</a:t>
            </a:r>
            <a:r>
              <a:rPr lang="en-US" altLang="zh-CN" noProof="1">
                <a:solidFill>
                  <a:srgbClr val="3333FF"/>
                </a:solidFill>
                <a:sym typeface="Symbol" panose="05050102010706020507" pitchFamily="18" charset="2"/>
              </a:rPr>
              <a:t></a:t>
            </a:r>
            <a:r>
              <a:rPr lang="en-US" altLang="zh-CN" noProof="1">
                <a:solidFill>
                  <a:srgbClr val="3333FF"/>
                </a:solidFill>
              </a:rPr>
              <a:t>R </a:t>
            </a:r>
            <a:r>
              <a:rPr lang="en-US" altLang="zh-CN" noProof="1">
                <a:solidFill>
                  <a:srgbClr val="3333FF"/>
                </a:solidFill>
                <a:sym typeface="Symbol" panose="05050102010706020507" pitchFamily="18" charset="2"/>
              </a:rPr>
              <a:t></a:t>
            </a:r>
            <a:r>
              <a:rPr lang="en-US" altLang="zh-CN" dirty="0">
                <a:solidFill>
                  <a:srgbClr val="3333FF"/>
                </a:solidFill>
              </a:rPr>
              <a:t>R</a:t>
            </a:r>
            <a:endParaRPr lang="zh-CN" altLang="en-US" dirty="0">
              <a:solidFill>
                <a:srgbClr val="3333FF"/>
              </a:solidFill>
            </a:endParaRPr>
          </a:p>
        </p:txBody>
      </p:sp>
    </p:spTree>
    <p:extLst>
      <p:ext uri="{BB962C8B-B14F-4D97-AF65-F5344CB8AC3E}">
        <p14:creationId xmlns:p14="http://schemas.microsoft.com/office/powerpoint/2010/main" val="408415755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3" name="Rectangle 2"/>
          <p:cNvSpPr>
            <a:spLocks noGrp="1" noChangeArrowheads="1"/>
          </p:cNvSpPr>
          <p:nvPr>
            <p:ph type="title"/>
          </p:nvPr>
        </p:nvSpPr>
        <p:spPr/>
        <p:txBody>
          <a:bodyPr/>
          <a:lstStyle/>
          <a:p>
            <a:pPr eaLnBrk="1" hangingPunct="1"/>
            <a:r>
              <a:rPr lang="zh-CN" altLang="en-US" dirty="0">
                <a:latin typeface="宋体" panose="02010600030101010101" pitchFamily="2" charset="-122"/>
              </a:rPr>
              <a:t>证明</a:t>
            </a:r>
            <a:r>
              <a:rPr kumimoji="1" lang="zh-CN" altLang="en-US" dirty="0"/>
              <a:t>（</a:t>
            </a:r>
            <a:r>
              <a:rPr kumimoji="1" lang="en-US" altLang="zh-CN" dirty="0"/>
              <a:t>2</a:t>
            </a:r>
            <a:r>
              <a:rPr kumimoji="1" lang="zh-CN" altLang="en-US" dirty="0"/>
              <a:t>）</a:t>
            </a:r>
          </a:p>
        </p:txBody>
      </p:sp>
      <p:sp>
        <p:nvSpPr>
          <p:cNvPr id="1579011" name="Rectangle 3"/>
          <p:cNvSpPr>
            <a:spLocks noChangeArrowheads="1"/>
          </p:cNvSpPr>
          <p:nvPr/>
        </p:nvSpPr>
        <p:spPr bwMode="auto">
          <a:xfrm>
            <a:off x="498475" y="1219994"/>
            <a:ext cx="4000500"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
                <a:srgbClr val="00FF00"/>
              </a:buClr>
              <a:buNone/>
            </a:pPr>
            <a:r>
              <a:rPr lang="zh-CN" altLang="zh-CN" sz="2400" dirty="0">
                <a:solidFill>
                  <a:srgbClr val="3333FF"/>
                </a:solidFill>
                <a:latin typeface="微软雅黑" panose="020B0503020204020204" pitchFamily="34" charset="-122"/>
                <a:ea typeface="微软雅黑" panose="020B0503020204020204" pitchFamily="34" charset="-122"/>
              </a:rPr>
              <a:t>必要性</a:t>
            </a:r>
            <a:r>
              <a:rPr lang="en-US" altLang="zh-CN" sz="2400" dirty="0">
                <a:solidFill>
                  <a:srgbClr val="3333FF"/>
                </a:solidFill>
                <a:latin typeface="微软雅黑" panose="020B0503020204020204" pitchFamily="34" charset="-122"/>
                <a:ea typeface="微软雅黑" panose="020B0503020204020204" pitchFamily="34" charset="-122"/>
              </a:rPr>
              <a:t>(</a:t>
            </a:r>
            <a:r>
              <a:rPr lang="zh-CN" altLang="zh-CN" sz="2400" dirty="0">
                <a:solidFill>
                  <a:srgbClr val="3333FF"/>
                </a:solidFill>
                <a:latin typeface="微软雅黑" panose="020B0503020204020204" pitchFamily="34" charset="-122"/>
                <a:ea typeface="微软雅黑" panose="020B0503020204020204" pitchFamily="34" charset="-122"/>
              </a:rPr>
              <a:t>反证法</a:t>
            </a:r>
            <a:r>
              <a:rPr lang="en-US" altLang="zh-CN" sz="2400" dirty="0">
                <a:solidFill>
                  <a:srgbClr val="3333FF"/>
                </a:solidFill>
                <a:latin typeface="微软雅黑" panose="020B0503020204020204" pitchFamily="34" charset="-122"/>
                <a:ea typeface="微软雅黑" panose="020B0503020204020204" pitchFamily="34" charset="-122"/>
              </a:rPr>
              <a:t>)</a:t>
            </a:r>
            <a:r>
              <a:rPr kumimoji="1" lang="zh-CN" altLang="en-US" sz="2400" dirty="0">
                <a:solidFill>
                  <a:srgbClr val="3333FF"/>
                </a:solidFill>
                <a:latin typeface="微软雅黑" panose="020B0503020204020204" pitchFamily="34" charset="-122"/>
                <a:ea typeface="微软雅黑" panose="020B0503020204020204" pitchFamily="34" charset="-122"/>
              </a:rPr>
              <a:t>“</a:t>
            </a:r>
            <a:r>
              <a:rPr kumimoji="1" lang="zh-CN" altLang="en-US" sz="2400" dirty="0">
                <a:solidFill>
                  <a:srgbClr val="3333FF"/>
                </a:solidFill>
                <a:latin typeface="微软雅黑" panose="020B0503020204020204" pitchFamily="34" charset="-122"/>
                <a:ea typeface="微软雅黑" panose="020B0503020204020204" pitchFamily="34" charset="-122"/>
                <a:sym typeface="Symbol" panose="05050102010706020507" pitchFamily="18" charset="2"/>
              </a:rPr>
              <a:t></a:t>
            </a:r>
            <a:r>
              <a:rPr kumimoji="1" lang="zh-CN" altLang="en-US" sz="2400" dirty="0">
                <a:solidFill>
                  <a:srgbClr val="3333FF"/>
                </a:solidFill>
                <a:latin typeface="微软雅黑" panose="020B0503020204020204" pitchFamily="34" charset="-122"/>
                <a:ea typeface="微软雅黑" panose="020B0503020204020204" pitchFamily="34" charset="-122"/>
              </a:rPr>
              <a:t>”</a:t>
            </a:r>
            <a:endParaRPr kumimoji="1" lang="zh-CN" altLang="en-US" sz="2400" noProof="1">
              <a:solidFill>
                <a:srgbClr val="3333FF"/>
              </a:solidFill>
              <a:latin typeface="微软雅黑" panose="020B0503020204020204" pitchFamily="34" charset="-122"/>
              <a:ea typeface="微软雅黑" panose="020B0503020204020204" pitchFamily="34" charset="-122"/>
            </a:endParaRPr>
          </a:p>
          <a:p>
            <a:pPr algn="l">
              <a:lnSpc>
                <a:spcPct val="150000"/>
              </a:lnSpc>
              <a:spcBef>
                <a:spcPct val="0"/>
              </a:spcBef>
              <a:buClr>
                <a:srgbClr val="00FF00"/>
              </a:buClr>
              <a:buNone/>
            </a:pPr>
            <a:r>
              <a:rPr kumimoji="1" lang="zh-CN" altLang="en-US" sz="2400" noProof="1">
                <a:latin typeface="微软雅黑" panose="020B0503020204020204" pitchFamily="34" charset="-122"/>
                <a:ea typeface="微软雅黑" panose="020B0503020204020204" pitchFamily="34" charset="-122"/>
                <a:sym typeface="Symbol" panose="05050102010706020507" pitchFamily="18" charset="2"/>
              </a:rPr>
              <a:t>假设</a:t>
            </a:r>
            <a:r>
              <a:rPr lang="en-US" altLang="zh-CN" sz="2400" noProof="1">
                <a:latin typeface="微软雅黑" panose="020B0503020204020204" pitchFamily="34" charset="-122"/>
                <a:ea typeface="微软雅黑" panose="020B0503020204020204" pitchFamily="34" charset="-122"/>
              </a:rPr>
              <a:t>R∩I</a:t>
            </a:r>
            <a:r>
              <a:rPr lang="en-US" altLang="zh-CN" sz="2400" baseline="-250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Φ</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gn="l">
              <a:lnSpc>
                <a:spcPct val="150000"/>
              </a:lnSpc>
              <a:spcBef>
                <a:spcPct val="0"/>
              </a:spcBef>
              <a:buClr>
                <a:srgbClr val="00FF00"/>
              </a:buClr>
              <a:buNone/>
            </a:pPr>
            <a:r>
              <a:rPr lang="zh-CN" altLang="en-US" sz="2400" dirty="0">
                <a:latin typeface="微软雅黑" panose="020B0503020204020204" pitchFamily="34" charset="-122"/>
                <a:ea typeface="微软雅黑" panose="020B0503020204020204" pitchFamily="34" charset="-122"/>
              </a:rPr>
              <a:t>则存在</a:t>
            </a:r>
            <a:r>
              <a:rPr kumimoji="1" lang="zh-CN" altLang="en-US" sz="2400" noProof="1">
                <a:latin typeface="微软雅黑" panose="020B0503020204020204" pitchFamily="34" charset="-122"/>
                <a:ea typeface="微软雅黑" panose="020B0503020204020204" pitchFamily="34" charset="-122"/>
              </a:rPr>
              <a:t>&lt;</a:t>
            </a:r>
            <a:r>
              <a:rPr kumimoji="1" lang="en-US" altLang="zh-CN" sz="2400" noProof="1">
                <a:latin typeface="微软雅黑" panose="020B0503020204020204" pitchFamily="34" charset="-122"/>
                <a:ea typeface="微软雅黑" panose="020B0503020204020204" pitchFamily="34" charset="-122"/>
              </a:rPr>
              <a:t>a,b&gt;∈</a:t>
            </a:r>
            <a:r>
              <a:rPr lang="en-US" altLang="zh-CN" sz="2400" noProof="1">
                <a:latin typeface="微软雅黑" panose="020B0503020204020204" pitchFamily="34" charset="-122"/>
                <a:ea typeface="微软雅黑" panose="020B0503020204020204" pitchFamily="34" charset="-122"/>
              </a:rPr>
              <a:t>R∩I</a:t>
            </a:r>
            <a:r>
              <a:rPr lang="en-US" altLang="zh-CN" sz="2400" baseline="-25000" dirty="0">
                <a:latin typeface="微软雅黑" panose="020B0503020204020204" pitchFamily="34" charset="-122"/>
                <a:ea typeface="微软雅黑" panose="020B0503020204020204" pitchFamily="34" charset="-122"/>
              </a:rPr>
              <a:t>A </a:t>
            </a:r>
            <a:r>
              <a:rPr kumimoji="1" lang="zh-CN" altLang="en-US" sz="2400" dirty="0">
                <a:latin typeface="微软雅黑" panose="020B0503020204020204" pitchFamily="34" charset="-122"/>
                <a:ea typeface="微软雅黑" panose="020B0503020204020204" pitchFamily="34" charset="-122"/>
              </a:rPr>
              <a:t>，</a:t>
            </a:r>
            <a:endParaRPr kumimoji="1" lang="en-US" altLang="zh-CN" sz="2400" dirty="0">
              <a:latin typeface="微软雅黑" panose="020B0503020204020204" pitchFamily="34" charset="-122"/>
              <a:ea typeface="微软雅黑" panose="020B0503020204020204" pitchFamily="34" charset="-122"/>
            </a:endParaRPr>
          </a:p>
          <a:p>
            <a:pPr algn="l">
              <a:lnSpc>
                <a:spcPct val="150000"/>
              </a:lnSpc>
              <a:spcBef>
                <a:spcPct val="0"/>
              </a:spcBef>
              <a:buClr>
                <a:srgbClr val="00FF00"/>
              </a:buClr>
              <a:buNone/>
            </a:pPr>
            <a:r>
              <a:rPr kumimoji="1" lang="zh-CN" altLang="en-US" sz="2400" dirty="0">
                <a:latin typeface="微软雅黑" panose="020B0503020204020204" pitchFamily="34" charset="-122"/>
                <a:ea typeface="微软雅黑" panose="020B0503020204020204" pitchFamily="34" charset="-122"/>
              </a:rPr>
              <a:t>则</a:t>
            </a:r>
            <a:r>
              <a:rPr kumimoji="1" lang="en-US" altLang="zh-CN" sz="2400" dirty="0">
                <a:latin typeface="微软雅黑" panose="020B0503020204020204" pitchFamily="34" charset="-122"/>
                <a:ea typeface="微软雅黑" panose="020B0503020204020204" pitchFamily="34" charset="-122"/>
              </a:rPr>
              <a:t>&lt;</a:t>
            </a:r>
            <a:r>
              <a:rPr kumimoji="1" lang="en-US" altLang="zh-CN" sz="2400" dirty="0" err="1">
                <a:latin typeface="微软雅黑" panose="020B0503020204020204" pitchFamily="34" charset="-122"/>
                <a:ea typeface="微软雅黑" panose="020B0503020204020204" pitchFamily="34" charset="-122"/>
              </a:rPr>
              <a:t>a,b</a:t>
            </a:r>
            <a:r>
              <a:rPr kumimoji="1" lang="en-US" altLang="zh-CN" sz="2400" dirty="0">
                <a:latin typeface="微软雅黑" panose="020B0503020204020204" pitchFamily="34" charset="-122"/>
                <a:ea typeface="微软雅黑" panose="020B0503020204020204" pitchFamily="34" charset="-122"/>
              </a:rPr>
              <a:t>&gt;</a:t>
            </a:r>
            <a:r>
              <a:rPr kumimoji="1" lang="en-US" altLang="zh-CN" sz="2400" noProof="1">
                <a:latin typeface="微软雅黑" panose="020B0503020204020204" pitchFamily="34" charset="-122"/>
                <a:ea typeface="微软雅黑" panose="020B0503020204020204" pitchFamily="34" charset="-122"/>
              </a:rPr>
              <a:t>∈</a:t>
            </a:r>
            <a:r>
              <a:rPr lang="en-US" altLang="zh-CN" sz="2400" noProof="1">
                <a:latin typeface="微软雅黑" panose="020B0503020204020204" pitchFamily="34" charset="-122"/>
                <a:ea typeface="微软雅黑" panose="020B0503020204020204" pitchFamily="34" charset="-122"/>
              </a:rPr>
              <a:t>I</a:t>
            </a:r>
            <a:r>
              <a:rPr lang="en-US" altLang="zh-CN" sz="2400" baseline="-25000" dirty="0">
                <a:latin typeface="微软雅黑" panose="020B0503020204020204" pitchFamily="34" charset="-122"/>
                <a:ea typeface="微软雅黑" panose="020B0503020204020204" pitchFamily="34" charset="-122"/>
              </a:rPr>
              <a:t>A</a:t>
            </a:r>
            <a:r>
              <a:rPr kumimoji="1"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0C2C681C-F00B-45A5-A018-070207E8276A}"/>
                  </a:ext>
                </a:extLst>
              </p:cNvPr>
              <p:cNvSpPr>
                <a:spLocks noChangeArrowheads="1"/>
              </p:cNvSpPr>
              <p:nvPr/>
            </p:nvSpPr>
            <p:spPr bwMode="auto">
              <a:xfrm>
                <a:off x="7318375" y="1296194"/>
                <a:ext cx="4000500" cy="22430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
                    <a:srgbClr val="00FF00"/>
                  </a:buClr>
                  <a:buNone/>
                </a:pPr>
                <a:r>
                  <a:rPr lang="zh-CN" altLang="en-US" sz="2400" dirty="0">
                    <a:solidFill>
                      <a:srgbClr val="3333FF"/>
                    </a:solidFill>
                    <a:latin typeface="+mn-ea"/>
                    <a:ea typeface="+mn-ea"/>
                  </a:rPr>
                  <a:t>充分性</a:t>
                </a:r>
                <a:r>
                  <a:rPr kumimoji="1" lang="zh-CN" altLang="en-US" sz="2400" dirty="0">
                    <a:solidFill>
                      <a:srgbClr val="3333FF"/>
                    </a:solidFill>
                    <a:latin typeface="+mn-ea"/>
                    <a:ea typeface="+mn-ea"/>
                  </a:rPr>
                  <a:t>“</a:t>
                </a:r>
                <a:r>
                  <a:rPr kumimoji="1" lang="zh-CN" altLang="en-US" sz="2400" dirty="0">
                    <a:solidFill>
                      <a:srgbClr val="3333FF"/>
                    </a:solidFill>
                    <a:latin typeface="+mn-ea"/>
                    <a:ea typeface="+mn-ea"/>
                    <a:sym typeface="Symbol" panose="05050102010706020507" pitchFamily="18" charset="2"/>
                  </a:rPr>
                  <a:t></a:t>
                </a:r>
                <a:r>
                  <a:rPr kumimoji="1" lang="zh-CN" altLang="en-US" sz="2400" dirty="0">
                    <a:solidFill>
                      <a:srgbClr val="3333FF"/>
                    </a:solidFill>
                    <a:latin typeface="+mn-ea"/>
                    <a:ea typeface="+mn-ea"/>
                  </a:rPr>
                  <a:t>”</a:t>
                </a:r>
                <a:endParaRPr kumimoji="1" lang="zh-CN" altLang="en-US" sz="2400" noProof="1">
                  <a:solidFill>
                    <a:srgbClr val="3333FF"/>
                  </a:solidFill>
                  <a:latin typeface="+mn-ea"/>
                  <a:ea typeface="+mn-ea"/>
                </a:endParaRPr>
              </a:p>
              <a:p>
                <a:pPr algn="l">
                  <a:lnSpc>
                    <a:spcPct val="150000"/>
                  </a:lnSpc>
                  <a:spcBef>
                    <a:spcPct val="0"/>
                  </a:spcBef>
                  <a:buClr>
                    <a:srgbClr val="00FF00"/>
                  </a:buClr>
                  <a:buNone/>
                </a:pPr>
                <a:r>
                  <a:rPr kumimoji="1" lang="zh-CN" altLang="en-US" sz="2400" noProof="1">
                    <a:latin typeface="+mn-ea"/>
                    <a:ea typeface="+mn-ea"/>
                    <a:sym typeface="Symbol" panose="05050102010706020507" pitchFamily="18" charset="2"/>
                  </a:rPr>
                  <a:t>对</a:t>
                </a:r>
                <a14:m>
                  <m:oMath xmlns:m="http://schemas.openxmlformats.org/officeDocument/2006/math">
                    <m:r>
                      <a:rPr lang="es-ES" altLang="zh-CN" sz="2400" b="1" i="1">
                        <a:solidFill>
                          <a:schemeClr val="tx1"/>
                        </a:solidFill>
                        <a:latin typeface="Cambria Math" panose="02040503050406030204" pitchFamily="18" charset="0"/>
                        <a:ea typeface="+mn-ea"/>
                      </a:rPr>
                      <m:t>∀</m:t>
                    </m:r>
                    <m:r>
                      <a:rPr lang="en-US" altLang="zh-CN" sz="2400" b="1" i="1">
                        <a:solidFill>
                          <a:schemeClr val="tx1"/>
                        </a:solidFill>
                        <a:latin typeface="Cambria Math" panose="02040503050406030204" pitchFamily="18" charset="0"/>
                        <a:ea typeface="+mn-ea"/>
                      </a:rPr>
                      <m:t>𝒂</m:t>
                    </m:r>
                  </m:oMath>
                </a14:m>
                <a:r>
                  <a:rPr lang="en-US" altLang="zh-CN" sz="2400" dirty="0">
                    <a:solidFill>
                      <a:schemeClr val="tx1"/>
                    </a:solidFill>
                    <a:latin typeface="+mn-ea"/>
                    <a:ea typeface="+mn-ea"/>
                  </a:rPr>
                  <a:t>∈A, </a:t>
                </a:r>
                <a:r>
                  <a:rPr lang="zh-CN" altLang="en-US" sz="2400" dirty="0">
                    <a:solidFill>
                      <a:schemeClr val="tx1"/>
                    </a:solidFill>
                    <a:latin typeface="+mn-ea"/>
                    <a:ea typeface="+mn-ea"/>
                  </a:rPr>
                  <a:t>有</a:t>
                </a:r>
                <a:r>
                  <a:rPr kumimoji="1" lang="zh-CN" altLang="en-US" sz="2400" noProof="1">
                    <a:latin typeface="+mn-ea"/>
                    <a:ea typeface="+mn-ea"/>
                  </a:rPr>
                  <a:t>&lt;</a:t>
                </a:r>
                <a:r>
                  <a:rPr kumimoji="1" lang="en-US" altLang="zh-CN" sz="2400" noProof="1">
                    <a:latin typeface="+mn-ea"/>
                    <a:ea typeface="+mn-ea"/>
                  </a:rPr>
                  <a:t>a,a&gt;∈</a:t>
                </a:r>
                <a:r>
                  <a:rPr lang="en-US" altLang="zh-CN" sz="2400" noProof="1">
                    <a:latin typeface="+mn-ea"/>
                    <a:ea typeface="+mn-ea"/>
                  </a:rPr>
                  <a:t>I</a:t>
                </a:r>
                <a:r>
                  <a:rPr lang="en-US" altLang="zh-CN" sz="2400" baseline="-25000" dirty="0">
                    <a:latin typeface="+mn-ea"/>
                    <a:ea typeface="+mn-ea"/>
                  </a:rPr>
                  <a:t>A </a:t>
                </a:r>
                <a:r>
                  <a:rPr kumimoji="1" lang="en-US" altLang="zh-CN" sz="2400" dirty="0">
                    <a:latin typeface="+mn-ea"/>
                    <a:ea typeface="+mn-ea"/>
                  </a:rPr>
                  <a:t>.</a:t>
                </a:r>
              </a:p>
              <a:p>
                <a:pPr algn="l">
                  <a:lnSpc>
                    <a:spcPct val="150000"/>
                  </a:lnSpc>
                  <a:spcBef>
                    <a:spcPct val="0"/>
                  </a:spcBef>
                  <a:buClr>
                    <a:srgbClr val="00FF00"/>
                  </a:buClr>
                  <a:buNone/>
                </a:pPr>
                <a:r>
                  <a:rPr kumimoji="1" lang="zh-CN" altLang="en-US" sz="2400" dirty="0">
                    <a:latin typeface="+mn-ea"/>
                    <a:ea typeface="+mn-ea"/>
                  </a:rPr>
                  <a:t>因为</a:t>
                </a:r>
                <a:r>
                  <a:rPr lang="en-US" altLang="zh-CN" sz="2400" noProof="1">
                    <a:latin typeface="+mn-ea"/>
                    <a:ea typeface="+mn-ea"/>
                  </a:rPr>
                  <a:t>R∩I</a:t>
                </a:r>
                <a:r>
                  <a:rPr lang="en-US" altLang="zh-CN" sz="2400" baseline="-25000" dirty="0">
                    <a:latin typeface="+mn-ea"/>
                    <a:ea typeface="+mn-ea"/>
                  </a:rPr>
                  <a:t>A</a:t>
                </a:r>
                <a:r>
                  <a:rPr lang="zh-CN" altLang="en-US" sz="2400" dirty="0">
                    <a:latin typeface="+mn-ea"/>
                    <a:ea typeface="+mn-ea"/>
                  </a:rPr>
                  <a:t>＝</a:t>
                </a:r>
                <a:r>
                  <a:rPr lang="en-US" altLang="zh-CN" sz="2400" dirty="0">
                    <a:latin typeface="+mn-ea"/>
                    <a:ea typeface="+mn-ea"/>
                  </a:rPr>
                  <a:t>Φ</a:t>
                </a:r>
                <a:r>
                  <a:rPr lang="zh-CN" altLang="en-US" sz="2400" dirty="0">
                    <a:latin typeface="+mn-ea"/>
                    <a:ea typeface="+mn-ea"/>
                  </a:rPr>
                  <a:t>，所以</a:t>
                </a:r>
                <a:r>
                  <a:rPr kumimoji="1" lang="en-US" altLang="zh-CN" sz="2400" dirty="0">
                    <a:latin typeface="+mn-ea"/>
                    <a:ea typeface="+mn-ea"/>
                  </a:rPr>
                  <a:t>&lt;</a:t>
                </a:r>
                <a:r>
                  <a:rPr kumimoji="1" lang="en-US" altLang="zh-CN" sz="2400" dirty="0" err="1">
                    <a:latin typeface="+mn-ea"/>
                    <a:ea typeface="+mn-ea"/>
                  </a:rPr>
                  <a:t>a,a</a:t>
                </a:r>
                <a:r>
                  <a:rPr kumimoji="1" lang="en-US" altLang="zh-CN" sz="2400" dirty="0">
                    <a:latin typeface="+mn-ea"/>
                    <a:ea typeface="+mn-ea"/>
                  </a:rPr>
                  <a:t>&gt;</a:t>
                </a:r>
                <a14:m>
                  <m:oMath xmlns:m="http://schemas.openxmlformats.org/officeDocument/2006/math">
                    <m:r>
                      <a:rPr kumimoji="1" lang="en-US" altLang="zh-CN" sz="2400" i="1" smtClean="0">
                        <a:latin typeface="Cambria Math" panose="02040503050406030204" pitchFamily="18" charset="0"/>
                        <a:ea typeface="Cambria Math" panose="02040503050406030204" pitchFamily="18" charset="0"/>
                      </a:rPr>
                      <m:t>∉</m:t>
                    </m:r>
                  </m:oMath>
                </a14:m>
                <a:r>
                  <a:rPr kumimoji="1" lang="en-US" altLang="zh-CN" sz="2400" dirty="0">
                    <a:latin typeface="+mn-ea"/>
                    <a:ea typeface="+mn-ea"/>
                  </a:rPr>
                  <a:t>R</a:t>
                </a:r>
                <a:r>
                  <a:rPr kumimoji="1" lang="zh-CN" altLang="en-US" sz="2400" dirty="0">
                    <a:latin typeface="+mn-ea"/>
                    <a:ea typeface="+mn-ea"/>
                  </a:rPr>
                  <a:t>，</a:t>
                </a:r>
                <a:r>
                  <a:rPr kumimoji="1" lang="en-US" altLang="zh-CN" sz="2400" dirty="0">
                    <a:latin typeface="+mn-ea"/>
                    <a:ea typeface="+mn-ea"/>
                  </a:rPr>
                  <a:t>R</a:t>
                </a:r>
                <a:r>
                  <a:rPr kumimoji="1" lang="zh-CN" altLang="en-US" sz="2400" dirty="0">
                    <a:latin typeface="+mn-ea"/>
                    <a:ea typeface="+mn-ea"/>
                  </a:rPr>
                  <a:t>是反自反的。</a:t>
                </a:r>
                <a:endParaRPr kumimoji="1" lang="en-US" altLang="zh-CN" sz="2400" dirty="0">
                  <a:latin typeface="+mn-ea"/>
                  <a:ea typeface="+mn-ea"/>
                </a:endParaRPr>
              </a:p>
            </p:txBody>
          </p:sp>
        </mc:Choice>
        <mc:Fallback xmlns="">
          <p:sp>
            <p:nvSpPr>
              <p:cNvPr id="7" name="Rectangle 3">
                <a:extLst>
                  <a:ext uri="{FF2B5EF4-FFF2-40B4-BE49-F238E27FC236}">
                    <a16:creationId xmlns:a16="http://schemas.microsoft.com/office/drawing/2014/main" id="{0C2C681C-F00B-45A5-A018-070207E8276A}"/>
                  </a:ext>
                </a:extLst>
              </p:cNvPr>
              <p:cNvSpPr>
                <a:spLocks noRot="1" noChangeAspect="1" noMove="1" noResize="1" noEditPoints="1" noAdjustHandles="1" noChangeArrowheads="1" noChangeShapeType="1" noTextEdit="1"/>
              </p:cNvSpPr>
              <p:nvPr/>
            </p:nvSpPr>
            <p:spPr bwMode="auto">
              <a:xfrm>
                <a:off x="7318375" y="1296194"/>
                <a:ext cx="4000500" cy="2243050"/>
              </a:xfrm>
              <a:prstGeom prst="rect">
                <a:avLst/>
              </a:prstGeom>
              <a:blipFill>
                <a:blip r:embed="rId6"/>
                <a:stretch>
                  <a:fillRect l="-2439" b="-54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Rectangle 3">
            <a:extLst>
              <a:ext uri="{FF2B5EF4-FFF2-40B4-BE49-F238E27FC236}">
                <a16:creationId xmlns:a16="http://schemas.microsoft.com/office/drawing/2014/main" id="{0B17D51B-FAD2-45E7-B303-6C00E59C0F4E}"/>
              </a:ext>
            </a:extLst>
          </p:cNvPr>
          <p:cNvSpPr>
            <a:spLocks noChangeArrowheads="1"/>
          </p:cNvSpPr>
          <p:nvPr/>
        </p:nvSpPr>
        <p:spPr bwMode="auto">
          <a:xfrm>
            <a:off x="498475" y="3582194"/>
            <a:ext cx="5067300"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
                <a:srgbClr val="00FF00"/>
              </a:buClr>
              <a:buNone/>
            </a:pPr>
            <a:r>
              <a:rPr kumimoji="1" lang="zh-CN" altLang="en-US" sz="2400" dirty="0">
                <a:latin typeface="微软雅黑" panose="020B0503020204020204" pitchFamily="34" charset="-122"/>
                <a:ea typeface="微软雅黑" panose="020B0503020204020204" pitchFamily="34" charset="-122"/>
              </a:rPr>
              <a:t>由</a:t>
            </a:r>
            <a:r>
              <a:rPr lang="en-US" altLang="zh-CN" sz="2400" noProof="1">
                <a:latin typeface="微软雅黑" panose="020B0503020204020204" pitchFamily="34" charset="-122"/>
                <a:ea typeface="微软雅黑" panose="020B0503020204020204" pitchFamily="34" charset="-122"/>
              </a:rPr>
              <a:t>I</a:t>
            </a:r>
            <a:r>
              <a:rPr lang="en-US" altLang="zh-CN" sz="2400" baseline="-25000" dirty="0">
                <a:latin typeface="微软雅黑" panose="020B0503020204020204" pitchFamily="34" charset="-122"/>
                <a:ea typeface="微软雅黑" panose="020B0503020204020204" pitchFamily="34" charset="-122"/>
              </a:rPr>
              <a:t>A</a:t>
            </a:r>
            <a:r>
              <a:rPr kumimoji="1" lang="zh-CN" altLang="en-US" sz="2400" dirty="0">
                <a:latin typeface="微软雅黑" panose="020B0503020204020204" pitchFamily="34" charset="-122"/>
                <a:ea typeface="微软雅黑" panose="020B0503020204020204" pitchFamily="34" charset="-122"/>
              </a:rPr>
              <a:t>的定义可知，</a:t>
            </a:r>
            <a:r>
              <a:rPr kumimoji="1" lang="en-US" altLang="zh-CN" sz="2400" dirty="0">
                <a:latin typeface="微软雅黑" panose="020B0503020204020204" pitchFamily="34" charset="-122"/>
                <a:ea typeface="微软雅黑" panose="020B0503020204020204" pitchFamily="34" charset="-122"/>
              </a:rPr>
              <a:t>a=b</a:t>
            </a:r>
            <a:r>
              <a:rPr kumimoji="1" lang="zh-CN" altLang="en-US" sz="2400" dirty="0">
                <a:latin typeface="微软雅黑" panose="020B0503020204020204" pitchFamily="34" charset="-122"/>
                <a:ea typeface="微软雅黑" panose="020B0503020204020204" pitchFamily="34" charset="-122"/>
              </a:rPr>
              <a:t>，</a:t>
            </a:r>
            <a:endParaRPr kumimoji="1" lang="en-US" altLang="zh-CN" sz="2400" dirty="0">
              <a:latin typeface="微软雅黑" panose="020B0503020204020204" pitchFamily="34" charset="-122"/>
              <a:ea typeface="微软雅黑" panose="020B0503020204020204" pitchFamily="34" charset="-122"/>
            </a:endParaRPr>
          </a:p>
          <a:p>
            <a:pPr algn="l">
              <a:lnSpc>
                <a:spcPct val="150000"/>
              </a:lnSpc>
              <a:spcBef>
                <a:spcPct val="0"/>
              </a:spcBef>
              <a:buClr>
                <a:srgbClr val="00FF00"/>
              </a:buClr>
              <a:buNone/>
            </a:pPr>
            <a:r>
              <a:rPr kumimoji="1" lang="zh-CN" altLang="en-US" sz="2400" dirty="0">
                <a:latin typeface="微软雅黑" panose="020B0503020204020204" pitchFamily="34" charset="-122"/>
                <a:ea typeface="微软雅黑" panose="020B0503020204020204" pitchFamily="34" charset="-122"/>
              </a:rPr>
              <a:t>即</a:t>
            </a:r>
            <a:r>
              <a:rPr kumimoji="1" lang="en-US" altLang="zh-CN" sz="2400" dirty="0">
                <a:latin typeface="微软雅黑" panose="020B0503020204020204" pitchFamily="34" charset="-122"/>
                <a:ea typeface="微软雅黑" panose="020B0503020204020204" pitchFamily="34" charset="-122"/>
              </a:rPr>
              <a:t>&lt;</a:t>
            </a:r>
            <a:r>
              <a:rPr kumimoji="1" lang="en-US" altLang="zh-CN" sz="2400" dirty="0" err="1">
                <a:latin typeface="微软雅黑" panose="020B0503020204020204" pitchFamily="34" charset="-122"/>
                <a:ea typeface="微软雅黑" panose="020B0503020204020204" pitchFamily="34" charset="-122"/>
              </a:rPr>
              <a:t>a,a</a:t>
            </a:r>
            <a:r>
              <a:rPr kumimoji="1" lang="en-US" altLang="zh-CN" sz="2400" dirty="0">
                <a:latin typeface="微软雅黑" panose="020B0503020204020204" pitchFamily="34" charset="-122"/>
                <a:ea typeface="微软雅黑" panose="020B0503020204020204" pitchFamily="34" charset="-122"/>
              </a:rPr>
              <a:t>&gt;∈R</a:t>
            </a:r>
            <a:r>
              <a:rPr kumimoji="1" lang="zh-CN" altLang="en-US" sz="2400" dirty="0">
                <a:latin typeface="微软雅黑" panose="020B0503020204020204" pitchFamily="34" charset="-122"/>
                <a:ea typeface="微软雅黑" panose="020B0503020204020204" pitchFamily="34" charset="-122"/>
              </a:rPr>
              <a:t>，与</a:t>
            </a:r>
            <a:r>
              <a:rPr kumimoji="1" lang="en-US" altLang="zh-CN" sz="2400" dirty="0">
                <a:latin typeface="微软雅黑" panose="020B0503020204020204" pitchFamily="34" charset="-122"/>
                <a:ea typeface="微软雅黑" panose="020B0503020204020204" pitchFamily="34" charset="-122"/>
              </a:rPr>
              <a:t>R</a:t>
            </a:r>
            <a:r>
              <a:rPr kumimoji="1" lang="zh-CN" altLang="en-US" sz="2400" dirty="0">
                <a:latin typeface="微软雅黑" panose="020B0503020204020204" pitchFamily="34" charset="-122"/>
                <a:ea typeface="微软雅黑" panose="020B0503020204020204" pitchFamily="34" charset="-122"/>
              </a:rPr>
              <a:t>是反自反的矛盾。</a:t>
            </a:r>
            <a:endParaRPr kumimoji="1" lang="en-US" altLang="zh-CN" sz="2400" dirty="0">
              <a:latin typeface="微软雅黑" panose="020B0503020204020204" pitchFamily="34" charset="-122"/>
              <a:ea typeface="微软雅黑" panose="020B0503020204020204" pitchFamily="34" charset="-122"/>
            </a:endParaRPr>
          </a:p>
          <a:p>
            <a:pPr algn="l">
              <a:lnSpc>
                <a:spcPct val="150000"/>
              </a:lnSpc>
              <a:spcBef>
                <a:spcPct val="0"/>
              </a:spcBef>
              <a:buClr>
                <a:srgbClr val="00FF00"/>
              </a:buClr>
              <a:buNone/>
            </a:pPr>
            <a:r>
              <a:rPr kumimoji="1" lang="zh-CN" altLang="en-US" sz="2400" dirty="0">
                <a:latin typeface="微软雅黑" panose="020B0503020204020204" pitchFamily="34" charset="-122"/>
                <a:ea typeface="微软雅黑" panose="020B0503020204020204" pitchFamily="34" charset="-122"/>
              </a:rPr>
              <a:t>从而</a:t>
            </a:r>
            <a:r>
              <a:rPr kumimoji="1" lang="en-US" altLang="zh-CN" sz="2400" dirty="0">
                <a:latin typeface="微软雅黑" panose="020B0503020204020204" pitchFamily="34" charset="-122"/>
                <a:ea typeface="微软雅黑" panose="020B0503020204020204" pitchFamily="34" charset="-122"/>
              </a:rPr>
              <a:t>R∩I</a:t>
            </a:r>
            <a:r>
              <a:rPr kumimoji="1" lang="en-US" altLang="zh-CN" sz="2400" baseline="-25000" dirty="0">
                <a:latin typeface="微软雅黑" panose="020B0503020204020204" pitchFamily="34" charset="-122"/>
                <a:ea typeface="微软雅黑" panose="020B0503020204020204" pitchFamily="34" charset="-122"/>
              </a:rPr>
              <a:t>A</a:t>
            </a:r>
            <a:r>
              <a:rPr kumimoji="1"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Φ</a:t>
            </a:r>
            <a:r>
              <a:rPr kumimoji="1"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1233444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79011">
                                            <p:txEl>
                                              <p:pRg st="0" end="0"/>
                                            </p:txEl>
                                          </p:spTgt>
                                        </p:tgtEl>
                                        <p:attrNameLst>
                                          <p:attrName>style.visibility</p:attrName>
                                        </p:attrNameLst>
                                      </p:cBhvr>
                                      <p:to>
                                        <p:strVal val="visible"/>
                                      </p:to>
                                    </p:set>
                                    <p:anim calcmode="lin" valueType="num">
                                      <p:cBhvr additive="base">
                                        <p:cTn id="7" dur="500" fill="hold"/>
                                        <p:tgtEl>
                                          <p:spTgt spid="1579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790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79011">
                                            <p:txEl>
                                              <p:pRg st="1" end="1"/>
                                            </p:txEl>
                                          </p:spTgt>
                                        </p:tgtEl>
                                        <p:attrNameLst>
                                          <p:attrName>style.visibility</p:attrName>
                                        </p:attrNameLst>
                                      </p:cBhvr>
                                      <p:to>
                                        <p:strVal val="visible"/>
                                      </p:to>
                                    </p:set>
                                    <p:anim calcmode="lin" valueType="num">
                                      <p:cBhvr additive="base">
                                        <p:cTn id="13" dur="500" fill="hold"/>
                                        <p:tgtEl>
                                          <p:spTgt spid="15790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790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79011">
                                            <p:txEl>
                                              <p:pRg st="2" end="2"/>
                                            </p:txEl>
                                          </p:spTgt>
                                        </p:tgtEl>
                                        <p:attrNameLst>
                                          <p:attrName>style.visibility</p:attrName>
                                        </p:attrNameLst>
                                      </p:cBhvr>
                                      <p:to>
                                        <p:strVal val="visible"/>
                                      </p:to>
                                    </p:set>
                                    <p:anim calcmode="lin" valueType="num">
                                      <p:cBhvr additive="base">
                                        <p:cTn id="19" dur="500" fill="hold"/>
                                        <p:tgtEl>
                                          <p:spTgt spid="15790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790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79011">
                                            <p:txEl>
                                              <p:pRg st="3" end="3"/>
                                            </p:txEl>
                                          </p:spTgt>
                                        </p:tgtEl>
                                        <p:attrNameLst>
                                          <p:attrName>style.visibility</p:attrName>
                                        </p:attrNameLst>
                                      </p:cBhvr>
                                      <p:to>
                                        <p:strVal val="visible"/>
                                      </p:to>
                                    </p:set>
                                    <p:anim calcmode="lin" valueType="num">
                                      <p:cBhvr additive="base">
                                        <p:cTn id="25" dur="500" fill="hold"/>
                                        <p:tgtEl>
                                          <p:spTgt spid="15790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790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randombar(horizontal)">
                                      <p:cBhvr>
                                        <p:cTn id="31" dur="500"/>
                                        <p:tgtEl>
                                          <p:spTgt spid="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randombar(horizontal)">
                                      <p:cBhvr>
                                        <p:cTn id="36" dur="500"/>
                                        <p:tgtEl>
                                          <p:spTgt spid="6">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randombar(horizontal)">
                                      <p:cBhvr>
                                        <p:cTn id="41" dur="500"/>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7">
                                            <p:txEl>
                                              <p:pRg st="0" end="0"/>
                                            </p:txEl>
                                          </p:spTgt>
                                        </p:tgtEl>
                                        <p:attrNameLst>
                                          <p:attrName>style.visibility</p:attrName>
                                        </p:attrNameLst>
                                      </p:cBhvr>
                                      <p:to>
                                        <p:strVal val="visible"/>
                                      </p:to>
                                    </p:set>
                                    <p:anim calcmode="lin" valueType="num">
                                      <p:cBhvr additive="base">
                                        <p:cTn id="46"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7">
                                            <p:txEl>
                                              <p:pRg st="1" end="1"/>
                                            </p:txEl>
                                          </p:spTgt>
                                        </p:tgtEl>
                                        <p:attrNameLst>
                                          <p:attrName>style.visibility</p:attrName>
                                        </p:attrNameLst>
                                      </p:cBhvr>
                                      <p:to>
                                        <p:strVal val="visible"/>
                                      </p:to>
                                    </p:set>
                                    <p:anim calcmode="lin" valueType="num">
                                      <p:cBhvr additive="base">
                                        <p:cTn id="52"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7">
                                            <p:txEl>
                                              <p:pRg st="2" end="2"/>
                                            </p:txEl>
                                          </p:spTgt>
                                        </p:tgtEl>
                                        <p:attrNameLst>
                                          <p:attrName>style.visibility</p:attrName>
                                        </p:attrNameLst>
                                      </p:cBhvr>
                                      <p:to>
                                        <p:strVal val="visible"/>
                                      </p:to>
                                    </p:set>
                                    <p:anim calcmode="lin" valueType="num">
                                      <p:cBhvr additive="base">
                                        <p:cTn id="58"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9011" grpId="0" build="p" autoUpdateAnimBg="0"/>
      <p:bldP spid="7" grpId="0" uiExpand="1"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D56C68D-9C9E-444D-997D-D7B698A6E98B}"/>
              </a:ext>
            </a:extLst>
          </p:cNvPr>
          <p:cNvPicPr>
            <a:picLocks noChangeAspect="1"/>
          </p:cNvPicPr>
          <p:nvPr/>
        </p:nvPicPr>
        <p:blipFill>
          <a:blip r:embed="rId4"/>
          <a:stretch>
            <a:fillRect/>
          </a:stretch>
        </p:blipFill>
        <p:spPr>
          <a:xfrm>
            <a:off x="8616950" y="3429794"/>
            <a:ext cx="3429000" cy="3180522"/>
          </a:xfrm>
          <a:prstGeom prst="rect">
            <a:avLst/>
          </a:prstGeom>
        </p:spPr>
      </p:pic>
      <p:sp>
        <p:nvSpPr>
          <p:cNvPr id="2" name="矩形 1">
            <a:extLst>
              <a:ext uri="{FF2B5EF4-FFF2-40B4-BE49-F238E27FC236}">
                <a16:creationId xmlns:a16="http://schemas.microsoft.com/office/drawing/2014/main" id="{DA3AB8D9-EBB1-44F9-BF65-0946C4274668}"/>
              </a:ext>
            </a:extLst>
          </p:cNvPr>
          <p:cNvSpPr/>
          <p:nvPr/>
        </p:nvSpPr>
        <p:spPr>
          <a:xfrm>
            <a:off x="783784" y="4523698"/>
            <a:ext cx="2613311" cy="1135054"/>
          </a:xfrm>
          <a:prstGeom prst="rect">
            <a:avLst/>
          </a:prstGeom>
        </p:spPr>
        <p:txBody>
          <a:bodyPr wrap="square">
            <a:spAutoFit/>
          </a:bodyPr>
          <a:lstStyle/>
          <a:p>
            <a:pPr algn="ctr">
              <a:lnSpc>
                <a:spcPct val="150000"/>
              </a:lnSpc>
            </a:pPr>
            <a:r>
              <a:rPr lang="zh-CN" altLang="en-US" b="1" dirty="0">
                <a:latin typeface="+mn-ea"/>
                <a:cs typeface="Times New Roman" panose="02020603050405020304" pitchFamily="18" charset="0"/>
              </a:rPr>
              <a:t>法国哲学家         数学家 物理学家</a:t>
            </a:r>
            <a:endParaRPr lang="en-US" altLang="zh-CN" b="1" dirty="0">
              <a:latin typeface="+mn-ea"/>
              <a:cs typeface="Times New Roman" panose="02020603050405020304" pitchFamily="18" charset="0"/>
            </a:endParaRPr>
          </a:p>
        </p:txBody>
      </p:sp>
      <p:sp>
        <p:nvSpPr>
          <p:cNvPr id="5" name="矩形 4">
            <a:extLst>
              <a:ext uri="{FF2B5EF4-FFF2-40B4-BE49-F238E27FC236}">
                <a16:creationId xmlns:a16="http://schemas.microsoft.com/office/drawing/2014/main" id="{D8BE336F-2DC9-4301-8CDC-00B672A8FBCE}"/>
              </a:ext>
            </a:extLst>
          </p:cNvPr>
          <p:cNvSpPr/>
          <p:nvPr/>
        </p:nvSpPr>
        <p:spPr>
          <a:xfrm>
            <a:off x="4891147" y="1290061"/>
            <a:ext cx="6291753" cy="2242409"/>
          </a:xfrm>
          <a:prstGeom prst="rect">
            <a:avLst/>
          </a:prstGeom>
        </p:spPr>
        <p:txBody>
          <a:bodyPr wrap="square">
            <a:spAutoFit/>
          </a:bodyPr>
          <a:lstStyle/>
          <a:p>
            <a:pPr>
              <a:lnSpc>
                <a:spcPct val="150000"/>
              </a:lnSpc>
            </a:pPr>
            <a:r>
              <a:rPr lang="en-US" altLang="zh-CN" b="1">
                <a:latin typeface="+mn-ea"/>
              </a:rPr>
              <a:t>1613</a:t>
            </a:r>
            <a:r>
              <a:rPr lang="zh-CN" altLang="zh-CN" b="1">
                <a:latin typeface="+mn-ea"/>
              </a:rPr>
              <a:t>年</a:t>
            </a:r>
            <a:r>
              <a:rPr lang="zh-CN" altLang="en-US" b="1">
                <a:latin typeface="+mn-ea"/>
              </a:rPr>
              <a:t>，</a:t>
            </a:r>
            <a:r>
              <a:rPr lang="zh-CN" altLang="zh-CN" b="1">
                <a:latin typeface="+mn-ea"/>
              </a:rPr>
              <a:t>在</a:t>
            </a:r>
            <a:r>
              <a:rPr lang="zh-CN" altLang="zh-CN" b="1" dirty="0">
                <a:latin typeface="+mn-ea"/>
              </a:rPr>
              <a:t>普依托大学学习法律与医学</a:t>
            </a:r>
            <a:endParaRPr lang="en-US" altLang="zh-CN" b="1" dirty="0">
              <a:latin typeface="+mn-ea"/>
            </a:endParaRPr>
          </a:p>
          <a:p>
            <a:pPr>
              <a:lnSpc>
                <a:spcPct val="150000"/>
              </a:lnSpc>
            </a:pPr>
            <a:r>
              <a:rPr lang="en-US" altLang="zh-CN" b="1">
                <a:latin typeface="+mn-ea"/>
              </a:rPr>
              <a:t>1618</a:t>
            </a:r>
            <a:r>
              <a:rPr lang="zh-CN" altLang="zh-CN" b="1">
                <a:latin typeface="+mn-ea"/>
              </a:rPr>
              <a:t>年</a:t>
            </a:r>
            <a:r>
              <a:rPr lang="zh-CN" altLang="en-US" b="1">
                <a:latin typeface="+mn-ea"/>
              </a:rPr>
              <a:t>，</a:t>
            </a:r>
            <a:r>
              <a:rPr lang="zh-CN" altLang="zh-CN" b="1">
                <a:latin typeface="+mn-ea"/>
              </a:rPr>
              <a:t>在荷兰入伍，随军</a:t>
            </a:r>
            <a:r>
              <a:rPr lang="zh-CN" altLang="zh-CN" b="1" dirty="0">
                <a:latin typeface="+mn-ea"/>
              </a:rPr>
              <a:t>远游</a:t>
            </a:r>
            <a:endParaRPr lang="en-US" altLang="zh-CN" b="1" dirty="0">
              <a:latin typeface="+mn-ea"/>
            </a:endParaRPr>
          </a:p>
          <a:p>
            <a:pPr>
              <a:lnSpc>
                <a:spcPct val="150000"/>
              </a:lnSpc>
            </a:pPr>
            <a:r>
              <a:rPr lang="en-US" altLang="zh-CN" b="1" dirty="0">
                <a:latin typeface="+mn-ea"/>
              </a:rPr>
              <a:t>1622</a:t>
            </a:r>
            <a:r>
              <a:rPr lang="zh-CN" altLang="zh-CN" b="1">
                <a:latin typeface="+mn-ea"/>
              </a:rPr>
              <a:t>年</a:t>
            </a:r>
            <a:r>
              <a:rPr lang="zh-CN" altLang="en-US" b="1">
                <a:latin typeface="+mn-ea"/>
              </a:rPr>
              <a:t>开始</a:t>
            </a:r>
            <a:r>
              <a:rPr lang="zh-CN" altLang="zh-CN" b="1">
                <a:latin typeface="+mn-ea"/>
              </a:rPr>
              <a:t>，用</a:t>
            </a:r>
            <a:r>
              <a:rPr lang="en-US" altLang="zh-CN" b="1" dirty="0">
                <a:latin typeface="+mn-ea"/>
              </a:rPr>
              <a:t>4</a:t>
            </a:r>
            <a:r>
              <a:rPr lang="zh-CN" altLang="zh-CN" b="1" dirty="0">
                <a:latin typeface="+mn-ea"/>
              </a:rPr>
              <a:t>年时间游历欧洲</a:t>
            </a:r>
            <a:endParaRPr lang="en-US" altLang="zh-CN" b="1" dirty="0">
              <a:latin typeface="+mn-ea"/>
            </a:endParaRPr>
          </a:p>
          <a:p>
            <a:pPr>
              <a:lnSpc>
                <a:spcPct val="150000"/>
              </a:lnSpc>
            </a:pPr>
            <a:r>
              <a:rPr lang="en-US" altLang="zh-CN" b="1" dirty="0">
                <a:latin typeface="+mn-ea"/>
              </a:rPr>
              <a:t>1628</a:t>
            </a:r>
            <a:r>
              <a:rPr lang="zh-CN" altLang="zh-CN" b="1" dirty="0">
                <a:latin typeface="+mn-ea"/>
              </a:rPr>
              <a:t>年</a:t>
            </a:r>
            <a:r>
              <a:rPr lang="zh-CN" altLang="zh-CN" b="1">
                <a:latin typeface="+mn-ea"/>
              </a:rPr>
              <a:t>移居荷兰，</a:t>
            </a:r>
            <a:r>
              <a:rPr lang="zh-CN" altLang="en-US" b="1">
                <a:latin typeface="+mn-ea"/>
              </a:rPr>
              <a:t>开始</a:t>
            </a:r>
            <a:r>
              <a:rPr lang="zh-CN" altLang="zh-CN" b="1" dirty="0">
                <a:latin typeface="+mn-ea"/>
              </a:rPr>
              <a:t>专心致力于哲学研究</a:t>
            </a:r>
            <a:endParaRPr lang="en-US" altLang="zh-CN" b="1" dirty="0">
              <a:solidFill>
                <a:srgbClr val="000000"/>
              </a:solidFill>
              <a:latin typeface="+mn-ea"/>
            </a:endParaRPr>
          </a:p>
        </p:txBody>
      </p:sp>
      <p:grpSp>
        <p:nvGrpSpPr>
          <p:cNvPr id="11" name="组合 10">
            <a:extLst>
              <a:ext uri="{FF2B5EF4-FFF2-40B4-BE49-F238E27FC236}">
                <a16:creationId xmlns:a16="http://schemas.microsoft.com/office/drawing/2014/main" id="{7006031D-D1DA-4720-AE84-F54CE13344E1}"/>
              </a:ext>
            </a:extLst>
          </p:cNvPr>
          <p:cNvGrpSpPr/>
          <p:nvPr/>
        </p:nvGrpSpPr>
        <p:grpSpPr>
          <a:xfrm>
            <a:off x="772942" y="362834"/>
            <a:ext cx="5305686" cy="399960"/>
            <a:chOff x="772942" y="362834"/>
            <a:chExt cx="5305686" cy="399960"/>
          </a:xfrm>
        </p:grpSpPr>
        <p:sp>
          <p:nvSpPr>
            <p:cNvPr id="12" name="Rectangle 2">
              <a:extLst>
                <a:ext uri="{FF2B5EF4-FFF2-40B4-BE49-F238E27FC236}">
                  <a16:creationId xmlns:a16="http://schemas.microsoft.com/office/drawing/2014/main" id="{D68D419E-7300-40E7-821C-1ECB072E0A76}"/>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b="1" dirty="0">
                  <a:latin typeface="+mn-ea"/>
                  <a:ea typeface="+mn-ea"/>
                </a:rPr>
                <a:t>   </a:t>
              </a:r>
              <a:r>
                <a:rPr lang="zh-CN" altLang="en-US" b="1" dirty="0">
                  <a:latin typeface="+mn-ea"/>
                  <a:ea typeface="+mn-ea"/>
                </a:rPr>
                <a:t>历史人物</a:t>
              </a:r>
              <a:r>
                <a:rPr lang="en-US" altLang="zh-CN" b="1" dirty="0">
                  <a:latin typeface="+mn-ea"/>
                  <a:ea typeface="+mn-ea"/>
                </a:rPr>
                <a:t>-</a:t>
              </a:r>
              <a:r>
                <a:rPr lang="zh-CN" altLang="en-US" b="1" dirty="0">
                  <a:latin typeface="+mn-ea"/>
                  <a:ea typeface="+mn-ea"/>
                </a:rPr>
                <a:t>笛卡尔</a:t>
              </a:r>
            </a:p>
          </p:txBody>
        </p:sp>
        <p:sp>
          <p:nvSpPr>
            <p:cNvPr id="13" name="等腰三角形 12">
              <a:extLst>
                <a:ext uri="{FF2B5EF4-FFF2-40B4-BE49-F238E27FC236}">
                  <a16:creationId xmlns:a16="http://schemas.microsoft.com/office/drawing/2014/main" id="{846F8882-B235-4AEA-B410-5D03A987C5AA}"/>
                </a:ext>
              </a:extLst>
            </p:cNvPr>
            <p:cNvSpPr/>
            <p:nvPr/>
          </p:nvSpPr>
          <p:spPr>
            <a:xfrm>
              <a:off x="772942" y="389028"/>
              <a:ext cx="304800" cy="267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endParaRPr>
            </a:p>
          </p:txBody>
        </p:sp>
      </p:grpSp>
      <p:pic>
        <p:nvPicPr>
          <p:cNvPr id="15" name="Picture 2" descr="https://gimg2.baidu.com/image_search/src=http%3A%2F%2Finews.gtimg.com%2Fnewsapp_bt%2F0%2F10290738330%2F1000.jpg&amp;refer=http%3A%2F%2Finews.gtimg.com&amp;app=2002&amp;size=f9999,10000&amp;q=a80&amp;n=0&amp;g=0n&amp;fmt=jpeg?sec=1644589043&amp;t=2674e2b6926215305a1ec946c39bef09">
            <a:extLst>
              <a:ext uri="{FF2B5EF4-FFF2-40B4-BE49-F238E27FC236}">
                <a16:creationId xmlns:a16="http://schemas.microsoft.com/office/drawing/2014/main" id="{6C2117AA-7F0A-4851-8B13-8E207BD28A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328" y="1296194"/>
            <a:ext cx="3810000" cy="2545080"/>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a:extLst>
              <a:ext uri="{FF2B5EF4-FFF2-40B4-BE49-F238E27FC236}">
                <a16:creationId xmlns:a16="http://schemas.microsoft.com/office/drawing/2014/main" id="{7260FE49-C45A-4BE0-BFE5-41603D1FE176}"/>
              </a:ext>
            </a:extLst>
          </p:cNvPr>
          <p:cNvSpPr/>
          <p:nvPr/>
        </p:nvSpPr>
        <p:spPr>
          <a:xfrm>
            <a:off x="772942" y="5766997"/>
            <a:ext cx="2613311" cy="581057"/>
          </a:xfrm>
          <a:prstGeom prst="rect">
            <a:avLst/>
          </a:prstGeom>
        </p:spPr>
        <p:txBody>
          <a:bodyPr wrap="square">
            <a:spAutoFit/>
          </a:bodyPr>
          <a:lstStyle/>
          <a:p>
            <a:pPr algn="ctr">
              <a:lnSpc>
                <a:spcPct val="150000"/>
              </a:lnSpc>
            </a:pPr>
            <a:r>
              <a:rPr lang="zh-CN" altLang="en-US" b="1" dirty="0">
                <a:solidFill>
                  <a:srgbClr val="3333FF"/>
                </a:solidFill>
                <a:latin typeface="+mn-ea"/>
                <a:cs typeface="Times New Roman" panose="02020603050405020304" pitchFamily="18" charset="0"/>
              </a:rPr>
              <a:t>解析几何之父</a:t>
            </a:r>
            <a:endParaRPr lang="en-US" altLang="zh-CN" b="1" dirty="0">
              <a:latin typeface="+mn-ea"/>
              <a:cs typeface="Times New Roman" panose="02020603050405020304" pitchFamily="18" charset="0"/>
            </a:endParaRPr>
          </a:p>
        </p:txBody>
      </p:sp>
      <p:sp>
        <p:nvSpPr>
          <p:cNvPr id="6" name="波形 5">
            <a:extLst>
              <a:ext uri="{FF2B5EF4-FFF2-40B4-BE49-F238E27FC236}">
                <a16:creationId xmlns:a16="http://schemas.microsoft.com/office/drawing/2014/main" id="{E274A4E5-283F-4C61-A173-FADA8E4EFB9C}"/>
              </a:ext>
            </a:extLst>
          </p:cNvPr>
          <p:cNvSpPr/>
          <p:nvPr/>
        </p:nvSpPr>
        <p:spPr>
          <a:xfrm>
            <a:off x="3966535" y="4481347"/>
            <a:ext cx="4224185" cy="1980971"/>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几何图形是直观的，而代数方程是抽象的，能不能把几何图形与代数方程结合起来</a:t>
            </a:r>
            <a:endParaRPr lang="zh-CN" altLang="en-US" sz="3600" b="1" dirty="0">
              <a:solidFill>
                <a:srgbClr val="FFFF00"/>
              </a:solidFill>
            </a:endParaRPr>
          </a:p>
        </p:txBody>
      </p:sp>
      <p:sp>
        <p:nvSpPr>
          <p:cNvPr id="7" name="矩形 6">
            <a:extLst>
              <a:ext uri="{FF2B5EF4-FFF2-40B4-BE49-F238E27FC236}">
                <a16:creationId xmlns:a16="http://schemas.microsoft.com/office/drawing/2014/main" id="{455BDBB0-9FC0-43B0-A16A-265836046382}"/>
              </a:ext>
            </a:extLst>
          </p:cNvPr>
          <p:cNvSpPr/>
          <p:nvPr/>
        </p:nvSpPr>
        <p:spPr>
          <a:xfrm>
            <a:off x="4550306" y="4383339"/>
            <a:ext cx="1210588" cy="707886"/>
          </a:xfrm>
          <a:prstGeom prst="rect">
            <a:avLst/>
          </a:prstGeom>
        </p:spPr>
        <p:txBody>
          <a:bodyPr wrap="none">
            <a:spAutoFit/>
          </a:bodyPr>
          <a:lstStyle/>
          <a:p>
            <a:r>
              <a:rPr lang="zh-CN" altLang="en-US" sz="4000" b="1" dirty="0">
                <a:solidFill>
                  <a:srgbClr val="C00000"/>
                </a:solidFill>
              </a:rPr>
              <a:t>？？</a:t>
            </a:r>
            <a:endParaRPr lang="zh-CN" altLang="en-US" sz="4000" dirty="0">
              <a:solidFill>
                <a:srgbClr val="C00000"/>
              </a:solidFill>
            </a:endParaRPr>
          </a:p>
        </p:txBody>
      </p:sp>
    </p:spTree>
    <p:custDataLst>
      <p:tags r:id="rId1"/>
    </p:custDataLst>
    <p:extLst>
      <p:ext uri="{BB962C8B-B14F-4D97-AF65-F5344CB8AC3E}">
        <p14:creationId xmlns:p14="http://schemas.microsoft.com/office/powerpoint/2010/main" val="119086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heel(1)">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80">
                                          <p:stCondLst>
                                            <p:cond delay="0"/>
                                          </p:stCondLst>
                                        </p:cTn>
                                        <p:tgtEl>
                                          <p:spTgt spid="7"/>
                                        </p:tgtEl>
                                      </p:cBhvr>
                                    </p:animEffect>
                                    <p:anim calcmode="lin" valueType="num">
                                      <p:cBhvr>
                                        <p:cTn id="3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8" dur="26">
                                          <p:stCondLst>
                                            <p:cond delay="650"/>
                                          </p:stCondLst>
                                        </p:cTn>
                                        <p:tgtEl>
                                          <p:spTgt spid="7"/>
                                        </p:tgtEl>
                                      </p:cBhvr>
                                      <p:to x="100000" y="60000"/>
                                    </p:animScale>
                                    <p:animScale>
                                      <p:cBhvr>
                                        <p:cTn id="39" dur="166" decel="50000">
                                          <p:stCondLst>
                                            <p:cond delay="676"/>
                                          </p:stCondLst>
                                        </p:cTn>
                                        <p:tgtEl>
                                          <p:spTgt spid="7"/>
                                        </p:tgtEl>
                                      </p:cBhvr>
                                      <p:to x="100000" y="100000"/>
                                    </p:animScale>
                                    <p:animScale>
                                      <p:cBhvr>
                                        <p:cTn id="40" dur="26">
                                          <p:stCondLst>
                                            <p:cond delay="1312"/>
                                          </p:stCondLst>
                                        </p:cTn>
                                        <p:tgtEl>
                                          <p:spTgt spid="7"/>
                                        </p:tgtEl>
                                      </p:cBhvr>
                                      <p:to x="100000" y="80000"/>
                                    </p:animScale>
                                    <p:animScale>
                                      <p:cBhvr>
                                        <p:cTn id="41" dur="166" decel="50000">
                                          <p:stCondLst>
                                            <p:cond delay="1338"/>
                                          </p:stCondLst>
                                        </p:cTn>
                                        <p:tgtEl>
                                          <p:spTgt spid="7"/>
                                        </p:tgtEl>
                                      </p:cBhvr>
                                      <p:to x="100000" y="100000"/>
                                    </p:animScale>
                                    <p:animScale>
                                      <p:cBhvr>
                                        <p:cTn id="42" dur="26">
                                          <p:stCondLst>
                                            <p:cond delay="1642"/>
                                          </p:stCondLst>
                                        </p:cTn>
                                        <p:tgtEl>
                                          <p:spTgt spid="7"/>
                                        </p:tgtEl>
                                      </p:cBhvr>
                                      <p:to x="100000" y="90000"/>
                                    </p:animScale>
                                    <p:animScale>
                                      <p:cBhvr>
                                        <p:cTn id="43" dur="166" decel="50000">
                                          <p:stCondLst>
                                            <p:cond delay="1668"/>
                                          </p:stCondLst>
                                        </p:cTn>
                                        <p:tgtEl>
                                          <p:spTgt spid="7"/>
                                        </p:tgtEl>
                                      </p:cBhvr>
                                      <p:to x="100000" y="100000"/>
                                    </p:animScale>
                                    <p:animScale>
                                      <p:cBhvr>
                                        <p:cTn id="44" dur="26">
                                          <p:stCondLst>
                                            <p:cond delay="1808"/>
                                          </p:stCondLst>
                                        </p:cTn>
                                        <p:tgtEl>
                                          <p:spTgt spid="7"/>
                                        </p:tgtEl>
                                      </p:cBhvr>
                                      <p:to x="100000" y="95000"/>
                                    </p:animScale>
                                    <p:animScale>
                                      <p:cBhvr>
                                        <p:cTn id="45" dur="166" decel="50000">
                                          <p:stCondLst>
                                            <p:cond delay="1834"/>
                                          </p:stCondLst>
                                        </p:cTn>
                                        <p:tgtEl>
                                          <p:spTgt spid="7"/>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heel(1)">
                                      <p:cBhvr>
                                        <p:cTn id="50" dur="20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circle(in)">
                                      <p:cBhvr>
                                        <p:cTn id="55"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animBg="1"/>
      <p:bldP spid="7" grpId="0"/>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3" name="Rectangle 2"/>
          <p:cNvSpPr>
            <a:spLocks noGrp="1" noChangeArrowheads="1"/>
          </p:cNvSpPr>
          <p:nvPr>
            <p:ph type="title"/>
          </p:nvPr>
        </p:nvSpPr>
        <p:spPr/>
        <p:txBody>
          <a:bodyPr/>
          <a:lstStyle/>
          <a:p>
            <a:pPr eaLnBrk="1" hangingPunct="1"/>
            <a:r>
              <a:rPr lang="zh-CN" altLang="en-US" dirty="0">
                <a:latin typeface="宋体" panose="02010600030101010101" pitchFamily="2" charset="-122"/>
              </a:rPr>
              <a:t>证明</a:t>
            </a:r>
            <a:r>
              <a:rPr kumimoji="1" lang="zh-CN" altLang="en-US" dirty="0"/>
              <a:t>（</a:t>
            </a:r>
            <a:r>
              <a:rPr kumimoji="1" lang="en-US" altLang="zh-CN" dirty="0"/>
              <a:t>4</a:t>
            </a:r>
            <a:r>
              <a:rPr kumimoji="1" lang="zh-CN" altLang="en-US" dirty="0"/>
              <a:t>）</a:t>
            </a:r>
          </a:p>
        </p:txBody>
      </p:sp>
      <mc:AlternateContent xmlns:mc="http://schemas.openxmlformats.org/markup-compatibility/2006" xmlns:a14="http://schemas.microsoft.com/office/drawing/2010/main">
        <mc:Choice Requires="a14">
          <p:sp>
            <p:nvSpPr>
              <p:cNvPr id="1579011" name="Rectangle 3"/>
              <p:cNvSpPr>
                <a:spLocks noChangeArrowheads="1"/>
              </p:cNvSpPr>
              <p:nvPr/>
            </p:nvSpPr>
            <p:spPr bwMode="auto">
              <a:xfrm>
                <a:off x="384175" y="1018692"/>
                <a:ext cx="5638800" cy="33497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
                    <a:srgbClr val="00FF00"/>
                  </a:buClr>
                  <a:buFont typeface="Wingdings" panose="05000000000000000000" pitchFamily="2" charset="2"/>
                  <a:buNone/>
                </a:pPr>
                <a:r>
                  <a:rPr kumimoji="1" lang="zh-CN" altLang="en-US" sz="2400" dirty="0">
                    <a:solidFill>
                      <a:srgbClr val="FF0000"/>
                    </a:solidFill>
                    <a:latin typeface="+mn-ea"/>
                    <a:ea typeface="+mn-ea"/>
                  </a:rPr>
                  <a:t>“</a:t>
                </a:r>
                <a:r>
                  <a:rPr kumimoji="1" lang="zh-CN" altLang="en-US" sz="2400" dirty="0">
                    <a:solidFill>
                      <a:srgbClr val="0000FF"/>
                    </a:solidFill>
                    <a:latin typeface="+mn-ea"/>
                    <a:ea typeface="+mn-ea"/>
                    <a:sym typeface="Symbol" panose="05050102010706020507" pitchFamily="18" charset="2"/>
                  </a:rPr>
                  <a:t></a:t>
                </a:r>
                <a:r>
                  <a:rPr kumimoji="1" lang="en-US" altLang="zh-CN" sz="2400" dirty="0">
                    <a:solidFill>
                      <a:srgbClr val="FF0000"/>
                    </a:solidFill>
                    <a:latin typeface="+mn-ea"/>
                    <a:ea typeface="+mn-ea"/>
                  </a:rPr>
                  <a:t>”</a:t>
                </a:r>
                <a:r>
                  <a:rPr kumimoji="1" lang="zh-CN" altLang="en-US" sz="2400" dirty="0">
                    <a:solidFill>
                      <a:srgbClr val="FF0000"/>
                    </a:solidFill>
                    <a:latin typeface="+mn-ea"/>
                    <a:ea typeface="+mn-ea"/>
                  </a:rPr>
                  <a:t>设</a:t>
                </a:r>
                <a:r>
                  <a:rPr kumimoji="1" lang="en-US" altLang="zh-CN" sz="2400" noProof="1">
                    <a:solidFill>
                      <a:srgbClr val="FF0000"/>
                    </a:solidFill>
                    <a:latin typeface="+mn-ea"/>
                    <a:ea typeface="+mn-ea"/>
                  </a:rPr>
                  <a:t>R</a:t>
                </a:r>
                <a:r>
                  <a:rPr kumimoji="1" lang="zh-CN" altLang="en-US" sz="2400" noProof="1">
                    <a:solidFill>
                      <a:srgbClr val="FF0000"/>
                    </a:solidFill>
                    <a:latin typeface="+mn-ea"/>
                    <a:ea typeface="+mn-ea"/>
                  </a:rPr>
                  <a:t>是反对称的。</a:t>
                </a:r>
              </a:p>
              <a:p>
                <a:pPr algn="l">
                  <a:lnSpc>
                    <a:spcPct val="150000"/>
                  </a:lnSpc>
                  <a:spcBef>
                    <a:spcPct val="0"/>
                  </a:spcBef>
                  <a:buClr>
                    <a:srgbClr val="00FF00"/>
                  </a:buClr>
                  <a:buNone/>
                </a:pPr>
                <a:r>
                  <a:rPr kumimoji="1" lang="zh-CN" altLang="en-US" sz="2400" noProof="1">
                    <a:latin typeface="+mn-ea"/>
                    <a:ea typeface="+mn-ea"/>
                  </a:rPr>
                  <a:t>对</a:t>
                </a:r>
                <a14:m>
                  <m:oMath xmlns:m="http://schemas.openxmlformats.org/officeDocument/2006/math">
                    <m:r>
                      <a:rPr lang="es-ES" altLang="zh-CN" sz="2400" i="1">
                        <a:solidFill>
                          <a:schemeClr val="tx1"/>
                        </a:solidFill>
                        <a:latin typeface="Cambria Math" panose="02040503050406030204" pitchFamily="18" charset="0"/>
                        <a:ea typeface="+mn-ea"/>
                      </a:rPr>
                      <m:t>∀ </m:t>
                    </m:r>
                  </m:oMath>
                </a14:m>
                <a:r>
                  <a:rPr kumimoji="1" lang="zh-CN" altLang="en-US" sz="2400" noProof="1">
                    <a:latin typeface="+mn-ea"/>
                    <a:ea typeface="+mn-ea"/>
                  </a:rPr>
                  <a:t>&lt;</a:t>
                </a:r>
                <a:r>
                  <a:rPr kumimoji="1" lang="en-US" altLang="zh-CN" sz="2400" noProof="1">
                    <a:latin typeface="+mn-ea"/>
                    <a:ea typeface="+mn-ea"/>
                  </a:rPr>
                  <a:t>a,b&gt;∈R∩R</a:t>
                </a:r>
                <a:r>
                  <a:rPr kumimoji="1" lang="en-US" altLang="zh-CN" sz="2400" baseline="30000" dirty="0">
                    <a:latin typeface="+mn-ea"/>
                    <a:ea typeface="+mn-ea"/>
                  </a:rPr>
                  <a:t>-1</a:t>
                </a:r>
                <a:r>
                  <a:rPr kumimoji="1" lang="zh-CN" altLang="en-US" sz="2400" dirty="0">
                    <a:latin typeface="+mn-ea"/>
                    <a:ea typeface="+mn-ea"/>
                  </a:rPr>
                  <a:t>，</a:t>
                </a:r>
                <a:endParaRPr kumimoji="1" lang="en-US" altLang="zh-CN" sz="2400" dirty="0">
                  <a:latin typeface="+mn-ea"/>
                  <a:ea typeface="+mn-ea"/>
                </a:endParaRPr>
              </a:p>
              <a:p>
                <a:pPr algn="l">
                  <a:lnSpc>
                    <a:spcPct val="150000"/>
                  </a:lnSpc>
                  <a:spcBef>
                    <a:spcPct val="0"/>
                  </a:spcBef>
                  <a:buClr>
                    <a:srgbClr val="00FF00"/>
                  </a:buClr>
                  <a:buNone/>
                </a:pPr>
                <a:r>
                  <a:rPr kumimoji="1" lang="zh-CN" altLang="en-US" sz="2400" dirty="0">
                    <a:latin typeface="+mn-ea"/>
                    <a:ea typeface="+mn-ea"/>
                  </a:rPr>
                  <a:t>则</a:t>
                </a:r>
                <a:r>
                  <a:rPr kumimoji="1" lang="en-US" altLang="zh-CN" sz="2400" dirty="0">
                    <a:latin typeface="+mn-ea"/>
                    <a:ea typeface="+mn-ea"/>
                  </a:rPr>
                  <a:t>&lt;</a:t>
                </a:r>
                <a:r>
                  <a:rPr kumimoji="1" lang="en-US" altLang="zh-CN" sz="2400" dirty="0" err="1">
                    <a:latin typeface="+mn-ea"/>
                    <a:ea typeface="+mn-ea"/>
                  </a:rPr>
                  <a:t>a,b</a:t>
                </a:r>
                <a:r>
                  <a:rPr kumimoji="1" lang="en-US" altLang="zh-CN" sz="2400" dirty="0">
                    <a:latin typeface="+mn-ea"/>
                    <a:ea typeface="+mn-ea"/>
                  </a:rPr>
                  <a:t>&gt;</a:t>
                </a:r>
                <a:r>
                  <a:rPr kumimoji="1" lang="en-US" altLang="zh-CN" sz="2400" noProof="1">
                    <a:latin typeface="+mn-ea"/>
                    <a:ea typeface="+mn-ea"/>
                  </a:rPr>
                  <a:t>∈R</a:t>
                </a:r>
                <a:r>
                  <a:rPr kumimoji="1" lang="zh-CN" altLang="en-US" sz="2400" dirty="0">
                    <a:latin typeface="+mn-ea"/>
                    <a:ea typeface="+mn-ea"/>
                  </a:rPr>
                  <a:t>且</a:t>
                </a:r>
                <a:r>
                  <a:rPr kumimoji="1" lang="zh-CN" altLang="en-US" sz="2400" noProof="1">
                    <a:latin typeface="+mn-ea"/>
                    <a:ea typeface="+mn-ea"/>
                  </a:rPr>
                  <a:t>&lt;</a:t>
                </a:r>
                <a:r>
                  <a:rPr kumimoji="1" lang="en-US" altLang="zh-CN" sz="2400" noProof="1">
                    <a:latin typeface="+mn-ea"/>
                    <a:ea typeface="+mn-ea"/>
                  </a:rPr>
                  <a:t>a,b&gt;∈R</a:t>
                </a:r>
                <a:r>
                  <a:rPr kumimoji="1" lang="en-US" altLang="zh-CN" sz="2400" baseline="30000" dirty="0">
                    <a:latin typeface="+mn-ea"/>
                    <a:ea typeface="+mn-ea"/>
                  </a:rPr>
                  <a:t>-1</a:t>
                </a:r>
                <a:r>
                  <a:rPr kumimoji="1" lang="zh-CN" altLang="en-US" sz="2400" dirty="0">
                    <a:latin typeface="+mn-ea"/>
                    <a:ea typeface="+mn-ea"/>
                  </a:rPr>
                  <a:t>，</a:t>
                </a:r>
                <a:endParaRPr kumimoji="1" lang="zh-CN" altLang="zh-CN" sz="2400" dirty="0">
                  <a:latin typeface="+mn-ea"/>
                  <a:ea typeface="+mn-ea"/>
                </a:endParaRPr>
              </a:p>
              <a:p>
                <a:pPr algn="l" eaLnBrk="1" hangingPunct="1">
                  <a:lnSpc>
                    <a:spcPct val="150000"/>
                  </a:lnSpc>
                  <a:spcBef>
                    <a:spcPct val="0"/>
                  </a:spcBef>
                  <a:buClr>
                    <a:srgbClr val="00FF00"/>
                  </a:buClr>
                  <a:buFont typeface="Wingdings" panose="05000000000000000000" pitchFamily="2" charset="2"/>
                  <a:buNone/>
                </a:pPr>
                <a:r>
                  <a:rPr kumimoji="1" lang="zh-CN" altLang="en-US" sz="2400" dirty="0">
                    <a:latin typeface="+mn-ea"/>
                    <a:ea typeface="+mn-ea"/>
                  </a:rPr>
                  <a:t>即</a:t>
                </a:r>
                <a:r>
                  <a:rPr kumimoji="1" lang="en-US" altLang="zh-CN" sz="2400" dirty="0">
                    <a:latin typeface="+mn-ea"/>
                    <a:ea typeface="+mn-ea"/>
                  </a:rPr>
                  <a:t>&lt;</a:t>
                </a:r>
                <a:r>
                  <a:rPr kumimoji="1" lang="en-US" altLang="zh-CN" sz="2400" dirty="0" err="1">
                    <a:latin typeface="+mn-ea"/>
                    <a:ea typeface="+mn-ea"/>
                  </a:rPr>
                  <a:t>a,b</a:t>
                </a:r>
                <a:r>
                  <a:rPr kumimoji="1" lang="en-US" altLang="zh-CN" sz="2400" dirty="0">
                    <a:latin typeface="+mn-ea"/>
                    <a:ea typeface="+mn-ea"/>
                  </a:rPr>
                  <a:t>&gt;</a:t>
                </a:r>
                <a:r>
                  <a:rPr kumimoji="1" lang="en-US" altLang="zh-CN" sz="2400" noProof="1">
                    <a:latin typeface="+mn-ea"/>
                    <a:ea typeface="+mn-ea"/>
                  </a:rPr>
                  <a:t>∈R</a:t>
                </a:r>
                <a:r>
                  <a:rPr kumimoji="1" lang="zh-CN" altLang="en-US" sz="2400" dirty="0">
                    <a:latin typeface="+mn-ea"/>
                    <a:ea typeface="+mn-ea"/>
                  </a:rPr>
                  <a:t>且</a:t>
                </a:r>
                <a:r>
                  <a:rPr kumimoji="1" lang="zh-CN" altLang="en-US" sz="2400" noProof="1">
                    <a:latin typeface="+mn-ea"/>
                    <a:ea typeface="+mn-ea"/>
                  </a:rPr>
                  <a:t>&lt;</a:t>
                </a:r>
                <a:r>
                  <a:rPr kumimoji="1" lang="en-US" altLang="zh-CN" sz="2400" noProof="1">
                    <a:latin typeface="+mn-ea"/>
                    <a:ea typeface="+mn-ea"/>
                  </a:rPr>
                  <a:t>b,a&gt;∈R，</a:t>
                </a:r>
                <a:endParaRPr kumimoji="1" lang="en-US" altLang="zh-CN" sz="2400" dirty="0">
                  <a:latin typeface="+mn-ea"/>
                  <a:ea typeface="+mn-ea"/>
                </a:endParaRPr>
              </a:p>
              <a:p>
                <a:pPr algn="l" eaLnBrk="1" hangingPunct="1">
                  <a:lnSpc>
                    <a:spcPct val="150000"/>
                  </a:lnSpc>
                  <a:spcBef>
                    <a:spcPct val="0"/>
                  </a:spcBef>
                  <a:buClr>
                    <a:srgbClr val="00FF00"/>
                  </a:buClr>
                  <a:buFont typeface="Wingdings" panose="05000000000000000000" pitchFamily="2" charset="2"/>
                  <a:buNone/>
                </a:pPr>
                <a:r>
                  <a:rPr kumimoji="1" lang="zh-CN" altLang="en-US" sz="2400" noProof="1">
                    <a:latin typeface="+mn-ea"/>
                    <a:ea typeface="+mn-ea"/>
                  </a:rPr>
                  <a:t>由于</a:t>
                </a:r>
                <a:r>
                  <a:rPr kumimoji="1" lang="en-US" altLang="zh-CN" sz="2400" noProof="1">
                    <a:solidFill>
                      <a:srgbClr val="0000CC"/>
                    </a:solidFill>
                    <a:latin typeface="+mn-ea"/>
                    <a:ea typeface="+mn-ea"/>
                  </a:rPr>
                  <a:t>R</a:t>
                </a:r>
                <a:r>
                  <a:rPr kumimoji="1" lang="zh-CN" altLang="en-US" sz="2400" noProof="1">
                    <a:solidFill>
                      <a:srgbClr val="0000CC"/>
                    </a:solidFill>
                    <a:latin typeface="+mn-ea"/>
                    <a:ea typeface="+mn-ea"/>
                  </a:rPr>
                  <a:t>是反对称的</a:t>
                </a:r>
                <a:r>
                  <a:rPr kumimoji="1" lang="zh-CN" altLang="en-US" sz="2400" noProof="1">
                    <a:latin typeface="+mn-ea"/>
                    <a:ea typeface="+mn-ea"/>
                  </a:rPr>
                  <a:t>，则</a:t>
                </a:r>
                <a:r>
                  <a:rPr kumimoji="1" lang="en-US" altLang="zh-CN" sz="2400" noProof="1">
                    <a:latin typeface="+mn-ea"/>
                    <a:ea typeface="+mn-ea"/>
                  </a:rPr>
                  <a:t>a＝b。</a:t>
                </a:r>
              </a:p>
              <a:p>
                <a:pPr algn="l" eaLnBrk="1" hangingPunct="1">
                  <a:lnSpc>
                    <a:spcPct val="150000"/>
                  </a:lnSpc>
                  <a:spcBef>
                    <a:spcPct val="0"/>
                  </a:spcBef>
                  <a:buClr>
                    <a:srgbClr val="00FF00"/>
                  </a:buClr>
                  <a:buFont typeface="Wingdings" panose="05000000000000000000" pitchFamily="2" charset="2"/>
                  <a:buNone/>
                </a:pPr>
                <a:r>
                  <a:rPr kumimoji="1" lang="zh-CN" altLang="en-US" sz="2400" noProof="1">
                    <a:latin typeface="+mn-ea"/>
                    <a:ea typeface="+mn-ea"/>
                  </a:rPr>
                  <a:t>即&lt;</a:t>
                </a:r>
                <a:r>
                  <a:rPr kumimoji="1" lang="en-US" altLang="zh-CN" sz="2400" noProof="1">
                    <a:latin typeface="+mn-ea"/>
                    <a:ea typeface="+mn-ea"/>
                  </a:rPr>
                  <a:t>a,b&gt;＝&lt;a,a&gt;∈I</a:t>
                </a:r>
                <a:r>
                  <a:rPr kumimoji="1" lang="en-US" altLang="zh-CN" sz="2400" baseline="-25000" dirty="0">
                    <a:latin typeface="+mn-ea"/>
                    <a:ea typeface="+mn-ea"/>
                  </a:rPr>
                  <a:t>A</a:t>
                </a:r>
                <a:r>
                  <a:rPr kumimoji="1" lang="zh-CN" altLang="en-US" sz="2400" dirty="0">
                    <a:latin typeface="+mn-ea"/>
                    <a:ea typeface="+mn-ea"/>
                  </a:rPr>
                  <a:t>，即</a:t>
                </a:r>
                <a:r>
                  <a:rPr kumimoji="1" lang="en-US" altLang="zh-CN" sz="2400" dirty="0">
                    <a:latin typeface="+mn-ea"/>
                    <a:ea typeface="+mn-ea"/>
                  </a:rPr>
                  <a:t>R∩R</a:t>
                </a:r>
                <a:r>
                  <a:rPr kumimoji="1" lang="en-US" altLang="zh-CN" sz="2400" baseline="30000" dirty="0">
                    <a:latin typeface="+mn-ea"/>
                    <a:ea typeface="+mn-ea"/>
                  </a:rPr>
                  <a:t>-1</a:t>
                </a:r>
                <a:r>
                  <a:rPr kumimoji="1" lang="en-US" altLang="zh-CN" sz="2400" noProof="1">
                    <a:latin typeface="+mn-ea"/>
                    <a:ea typeface="+mn-ea"/>
                    <a:sym typeface="Symbol" panose="05050102010706020507" pitchFamily="18" charset="2"/>
                  </a:rPr>
                  <a:t></a:t>
                </a:r>
                <a:r>
                  <a:rPr kumimoji="1" lang="en-US" altLang="zh-CN" sz="2400" dirty="0">
                    <a:latin typeface="+mn-ea"/>
                    <a:ea typeface="+mn-ea"/>
                  </a:rPr>
                  <a:t>I</a:t>
                </a:r>
                <a:r>
                  <a:rPr kumimoji="1" lang="en-US" altLang="zh-CN" sz="2400" baseline="-25000" dirty="0">
                    <a:latin typeface="+mn-ea"/>
                    <a:ea typeface="+mn-ea"/>
                  </a:rPr>
                  <a:t>A</a:t>
                </a:r>
                <a:r>
                  <a:rPr kumimoji="1" lang="zh-CN" altLang="en-US" sz="2400" dirty="0">
                    <a:latin typeface="+mn-ea"/>
                    <a:ea typeface="+mn-ea"/>
                  </a:rPr>
                  <a:t>。</a:t>
                </a:r>
              </a:p>
            </p:txBody>
          </p:sp>
        </mc:Choice>
        <mc:Fallback xmlns="">
          <p:sp>
            <p:nvSpPr>
              <p:cNvPr id="1579011" name="Rectangle 3"/>
              <p:cNvSpPr>
                <a:spLocks noRot="1" noChangeAspect="1" noMove="1" noResize="1" noEditPoints="1" noAdjustHandles="1" noChangeArrowheads="1" noChangeShapeType="1" noTextEdit="1"/>
              </p:cNvSpPr>
              <p:nvPr/>
            </p:nvSpPr>
            <p:spPr bwMode="auto">
              <a:xfrm>
                <a:off x="384175" y="1018692"/>
                <a:ext cx="5638800" cy="3349700"/>
              </a:xfrm>
              <a:prstGeom prst="rect">
                <a:avLst/>
              </a:prstGeom>
              <a:blipFill>
                <a:blip r:embed="rId6"/>
                <a:stretch>
                  <a:fillRect l="-1622" b="-32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703E3A8-05F2-433C-AB15-B30AF2991D46}"/>
                  </a:ext>
                </a:extLst>
              </p:cNvPr>
              <p:cNvSpPr>
                <a:spLocks noChangeArrowheads="1"/>
              </p:cNvSpPr>
              <p:nvPr/>
            </p:nvSpPr>
            <p:spPr bwMode="auto">
              <a:xfrm>
                <a:off x="6022975" y="1018692"/>
                <a:ext cx="5791200" cy="445904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Tx/>
                  <a:buNone/>
                </a:pPr>
                <a:r>
                  <a:rPr lang="zh-CN" altLang="en-US" sz="2400" dirty="0">
                    <a:latin typeface="+mn-ea"/>
                    <a:ea typeface="+mn-ea"/>
                  </a:rPr>
                  <a:t>“</a:t>
                </a:r>
                <a:r>
                  <a:rPr lang="zh-CN" altLang="en-US" sz="2400" dirty="0">
                    <a:solidFill>
                      <a:srgbClr val="0000FF"/>
                    </a:solidFill>
                    <a:latin typeface="+mn-ea"/>
                    <a:ea typeface="+mn-ea"/>
                    <a:sym typeface="Symbol" panose="05050102010706020507" pitchFamily="18" charset="2"/>
                  </a:rPr>
                  <a:t></a:t>
                </a:r>
                <a:r>
                  <a:rPr lang="zh-CN" altLang="zh-CN" sz="2400" noProof="1">
                    <a:latin typeface="+mn-ea"/>
                    <a:ea typeface="+mn-ea"/>
                  </a:rPr>
                  <a:t>”</a:t>
                </a:r>
                <a:r>
                  <a:rPr lang="zh-CN" altLang="en-US" sz="2400" noProof="1">
                    <a:solidFill>
                      <a:srgbClr val="FF0000"/>
                    </a:solidFill>
                    <a:latin typeface="+mn-ea"/>
                    <a:ea typeface="+mn-ea"/>
                  </a:rPr>
                  <a:t>设</a:t>
                </a:r>
                <a:r>
                  <a:rPr lang="en-US" altLang="zh-CN" sz="2400" noProof="1">
                    <a:solidFill>
                      <a:srgbClr val="FF0000"/>
                    </a:solidFill>
                    <a:latin typeface="+mn-ea"/>
                    <a:ea typeface="+mn-ea"/>
                  </a:rPr>
                  <a:t>R∩R</a:t>
                </a:r>
                <a:r>
                  <a:rPr lang="en-US" altLang="zh-CN" sz="2400" baseline="30000" dirty="0">
                    <a:solidFill>
                      <a:srgbClr val="FF0000"/>
                    </a:solidFill>
                    <a:latin typeface="+mn-ea"/>
                    <a:ea typeface="+mn-ea"/>
                  </a:rPr>
                  <a:t>-1</a:t>
                </a:r>
                <a:r>
                  <a:rPr lang="en-US" altLang="zh-CN" sz="2400" noProof="1">
                    <a:solidFill>
                      <a:srgbClr val="FF0000"/>
                    </a:solidFill>
                    <a:latin typeface="+mn-ea"/>
                    <a:ea typeface="+mn-ea"/>
                    <a:sym typeface="Symbol" panose="05050102010706020507" pitchFamily="18" charset="2"/>
                  </a:rPr>
                  <a:t></a:t>
                </a:r>
                <a:r>
                  <a:rPr lang="en-US" altLang="zh-CN" sz="2400" dirty="0">
                    <a:solidFill>
                      <a:srgbClr val="FF0000"/>
                    </a:solidFill>
                    <a:latin typeface="+mn-ea"/>
                    <a:ea typeface="+mn-ea"/>
                    <a:sym typeface="Symbol" panose="05050102010706020507" pitchFamily="18" charset="2"/>
                  </a:rPr>
                  <a:t>I</a:t>
                </a:r>
                <a:r>
                  <a:rPr kumimoji="1" lang="en-US" altLang="zh-CN" sz="2400" baseline="-25000" dirty="0">
                    <a:solidFill>
                      <a:srgbClr val="FF0000"/>
                    </a:solidFill>
                    <a:latin typeface="+mn-ea"/>
                    <a:ea typeface="+mn-ea"/>
                  </a:rPr>
                  <a:t>A</a:t>
                </a:r>
                <a:r>
                  <a:rPr lang="zh-CN" altLang="en-US" sz="2400" dirty="0">
                    <a:solidFill>
                      <a:srgbClr val="FF0000"/>
                    </a:solidFill>
                    <a:latin typeface="+mn-ea"/>
                    <a:ea typeface="+mn-ea"/>
                  </a:rPr>
                  <a:t>。</a:t>
                </a:r>
              </a:p>
              <a:p>
                <a:pPr algn="l">
                  <a:lnSpc>
                    <a:spcPct val="150000"/>
                  </a:lnSpc>
                  <a:spcBef>
                    <a:spcPct val="0"/>
                  </a:spcBef>
                  <a:buClrTx/>
                  <a:buNone/>
                </a:pPr>
                <a:r>
                  <a:rPr lang="zh-CN" altLang="en-US" sz="2400" dirty="0">
                    <a:latin typeface="+mn-ea"/>
                    <a:ea typeface="+mn-ea"/>
                  </a:rPr>
                  <a:t>对</a:t>
                </a:r>
                <a14:m>
                  <m:oMath xmlns:m="http://schemas.openxmlformats.org/officeDocument/2006/math">
                    <m:r>
                      <a:rPr lang="es-ES" altLang="zh-CN" sz="2400" i="1">
                        <a:solidFill>
                          <a:schemeClr val="tx1"/>
                        </a:solidFill>
                        <a:latin typeface="Cambria Math" panose="02040503050406030204" pitchFamily="18" charset="0"/>
                        <a:ea typeface="+mn-ea"/>
                      </a:rPr>
                      <m:t>∀ </m:t>
                    </m:r>
                  </m:oMath>
                </a14:m>
                <a:r>
                  <a:rPr lang="en-US" altLang="zh-CN" sz="2400" dirty="0">
                    <a:latin typeface="+mn-ea"/>
                    <a:ea typeface="+mn-ea"/>
                  </a:rPr>
                  <a:t>a</a:t>
                </a:r>
                <a:r>
                  <a:rPr lang="zh-CN" altLang="zh-CN" sz="2400" dirty="0">
                    <a:latin typeface="+mn-ea"/>
                    <a:ea typeface="+mn-ea"/>
                  </a:rPr>
                  <a:t>∈</a:t>
                </a:r>
                <a:r>
                  <a:rPr lang="en-US" altLang="zh-CN" sz="2400" dirty="0">
                    <a:latin typeface="+mn-ea"/>
                    <a:ea typeface="+mn-ea"/>
                  </a:rPr>
                  <a:t>A,</a:t>
                </a:r>
                <a14:m>
                  <m:oMath xmlns:m="http://schemas.openxmlformats.org/officeDocument/2006/math">
                    <m:r>
                      <a:rPr lang="es-ES" altLang="zh-CN" sz="2400" i="1">
                        <a:solidFill>
                          <a:schemeClr val="tx1"/>
                        </a:solidFill>
                        <a:latin typeface="Cambria Math" panose="02040503050406030204" pitchFamily="18" charset="0"/>
                        <a:ea typeface="+mn-ea"/>
                      </a:rPr>
                      <m:t>∀</m:t>
                    </m:r>
                  </m:oMath>
                </a14:m>
                <a:r>
                  <a:rPr lang="en-US" altLang="zh-CN" sz="2400" dirty="0" err="1">
                    <a:latin typeface="+mn-ea"/>
                    <a:ea typeface="+mn-ea"/>
                  </a:rPr>
                  <a:t>b</a:t>
                </a:r>
                <a:r>
                  <a:rPr lang="en-US" altLang="zh-CN" sz="2400" noProof="1">
                    <a:latin typeface="+mn-ea"/>
                    <a:ea typeface="+mn-ea"/>
                  </a:rPr>
                  <a:t>∈A</a:t>
                </a:r>
                <a:r>
                  <a:rPr lang="zh-CN" altLang="zh-CN" sz="2400" dirty="0">
                    <a:latin typeface="+mn-ea"/>
                    <a:ea typeface="+mn-ea"/>
                  </a:rPr>
                  <a:t>，</a:t>
                </a:r>
                <a:endParaRPr lang="en-US" altLang="zh-CN" sz="2400" dirty="0">
                  <a:latin typeface="+mn-ea"/>
                  <a:ea typeface="+mn-ea"/>
                </a:endParaRPr>
              </a:p>
              <a:p>
                <a:pPr algn="l">
                  <a:lnSpc>
                    <a:spcPct val="150000"/>
                  </a:lnSpc>
                  <a:spcBef>
                    <a:spcPct val="0"/>
                  </a:spcBef>
                  <a:buClrTx/>
                  <a:buNone/>
                </a:pPr>
                <a:r>
                  <a:rPr lang="zh-CN" altLang="en-US" sz="2400" dirty="0">
                    <a:latin typeface="+mn-ea"/>
                    <a:ea typeface="+mn-ea"/>
                  </a:rPr>
                  <a:t>若</a:t>
                </a:r>
                <a:r>
                  <a:rPr lang="en-US" altLang="zh-CN" sz="2400" dirty="0">
                    <a:latin typeface="+mn-ea"/>
                    <a:ea typeface="+mn-ea"/>
                  </a:rPr>
                  <a:t>&lt;</a:t>
                </a:r>
                <a:r>
                  <a:rPr lang="en-US" altLang="zh-CN" sz="2400" dirty="0" err="1">
                    <a:latin typeface="+mn-ea"/>
                    <a:ea typeface="+mn-ea"/>
                  </a:rPr>
                  <a:t>a,b</a:t>
                </a:r>
                <a:r>
                  <a:rPr lang="en-US" altLang="zh-CN" sz="2400" dirty="0">
                    <a:latin typeface="+mn-ea"/>
                    <a:ea typeface="+mn-ea"/>
                  </a:rPr>
                  <a:t>&gt;</a:t>
                </a:r>
                <a:r>
                  <a:rPr lang="en-US" altLang="zh-CN" sz="2400" noProof="1">
                    <a:latin typeface="+mn-ea"/>
                    <a:ea typeface="+mn-ea"/>
                  </a:rPr>
                  <a:t>∈R</a:t>
                </a:r>
                <a:r>
                  <a:rPr lang="zh-CN" altLang="en-US" sz="2400" dirty="0">
                    <a:latin typeface="+mn-ea"/>
                    <a:ea typeface="+mn-ea"/>
                  </a:rPr>
                  <a:t>且</a:t>
                </a:r>
                <a:r>
                  <a:rPr lang="zh-CN" altLang="en-US" sz="2400" noProof="1">
                    <a:latin typeface="+mn-ea"/>
                    <a:ea typeface="+mn-ea"/>
                  </a:rPr>
                  <a:t>&lt;</a:t>
                </a:r>
                <a:r>
                  <a:rPr lang="en-US" altLang="en-US" sz="2400" dirty="0">
                    <a:latin typeface="+mn-ea"/>
                    <a:ea typeface="+mn-ea"/>
                  </a:rPr>
                  <a:t>b,</a:t>
                </a:r>
                <a:r>
                  <a:rPr lang="en-US" altLang="zh-CN" sz="2400" noProof="1">
                    <a:latin typeface="+mn-ea"/>
                    <a:ea typeface="+mn-ea"/>
                  </a:rPr>
                  <a:t>a&gt;∈R，</a:t>
                </a:r>
                <a:r>
                  <a:rPr lang="zh-CN" altLang="en-US" sz="2400" noProof="1">
                    <a:latin typeface="+mn-ea"/>
                    <a:ea typeface="+mn-ea"/>
                  </a:rPr>
                  <a:t>则有：</a:t>
                </a:r>
              </a:p>
              <a:p>
                <a:pPr algn="l" eaLnBrk="1" hangingPunct="1">
                  <a:lnSpc>
                    <a:spcPct val="150000"/>
                  </a:lnSpc>
                  <a:spcBef>
                    <a:spcPct val="0"/>
                  </a:spcBef>
                  <a:buClrTx/>
                  <a:buFontTx/>
                  <a:buNone/>
                </a:pPr>
                <a:r>
                  <a:rPr lang="en-US" altLang="zh-CN" sz="2400" dirty="0">
                    <a:latin typeface="+mn-ea"/>
                    <a:ea typeface="+mn-ea"/>
                  </a:rPr>
                  <a:t>&lt;</a:t>
                </a:r>
                <a:r>
                  <a:rPr lang="en-US" altLang="zh-CN" sz="2400" dirty="0" err="1">
                    <a:latin typeface="+mn-ea"/>
                    <a:ea typeface="+mn-ea"/>
                  </a:rPr>
                  <a:t>a,b</a:t>
                </a:r>
                <a:r>
                  <a:rPr lang="en-US" altLang="zh-CN" sz="2400" dirty="0">
                    <a:latin typeface="+mn-ea"/>
                    <a:ea typeface="+mn-ea"/>
                  </a:rPr>
                  <a:t>&gt;</a:t>
                </a:r>
                <a:r>
                  <a:rPr lang="en-US" altLang="zh-CN" sz="2400" noProof="1">
                    <a:latin typeface="+mn-ea"/>
                    <a:ea typeface="+mn-ea"/>
                  </a:rPr>
                  <a:t>∈R</a:t>
                </a:r>
                <a:r>
                  <a:rPr lang="zh-CN" altLang="en-US" sz="2400" dirty="0">
                    <a:latin typeface="+mn-ea"/>
                    <a:ea typeface="+mn-ea"/>
                  </a:rPr>
                  <a:t>且</a:t>
                </a:r>
                <a:r>
                  <a:rPr lang="zh-CN" altLang="en-US" sz="2400" noProof="1">
                    <a:latin typeface="+mn-ea"/>
                    <a:ea typeface="+mn-ea"/>
                  </a:rPr>
                  <a:t>&lt;</a:t>
                </a:r>
                <a:r>
                  <a:rPr lang="en-US" altLang="zh-CN" sz="2400" noProof="1">
                    <a:latin typeface="+mn-ea"/>
                    <a:ea typeface="+mn-ea"/>
                  </a:rPr>
                  <a:t>a,b&gt;∈R</a:t>
                </a:r>
                <a:r>
                  <a:rPr lang="en-US" altLang="zh-CN" sz="2400" baseline="30000" dirty="0">
                    <a:solidFill>
                      <a:srgbClr val="FF0000"/>
                    </a:solidFill>
                    <a:latin typeface="+mn-ea"/>
                    <a:ea typeface="+mn-ea"/>
                  </a:rPr>
                  <a:t>-1</a:t>
                </a:r>
                <a:r>
                  <a:rPr lang="zh-CN" altLang="en-US" sz="2400" dirty="0">
                    <a:latin typeface="+mn-ea"/>
                    <a:ea typeface="+mn-ea"/>
                  </a:rPr>
                  <a:t>，</a:t>
                </a:r>
                <a:endParaRPr lang="en-US" altLang="zh-CN" sz="2400" dirty="0">
                  <a:latin typeface="+mn-ea"/>
                  <a:ea typeface="+mn-ea"/>
                </a:endParaRPr>
              </a:p>
              <a:p>
                <a:pPr algn="l" eaLnBrk="1" hangingPunct="1">
                  <a:lnSpc>
                    <a:spcPct val="150000"/>
                  </a:lnSpc>
                  <a:spcBef>
                    <a:spcPct val="0"/>
                  </a:spcBef>
                  <a:buClrTx/>
                  <a:buFontTx/>
                  <a:buNone/>
                </a:pPr>
                <a:r>
                  <a:rPr lang="zh-CN" altLang="en-US" sz="2400" dirty="0">
                    <a:latin typeface="+mn-ea"/>
                    <a:ea typeface="+mn-ea"/>
                  </a:rPr>
                  <a:t>即</a:t>
                </a:r>
                <a:r>
                  <a:rPr lang="en-US" altLang="zh-CN" sz="2400" dirty="0">
                    <a:latin typeface="+mn-ea"/>
                    <a:ea typeface="+mn-ea"/>
                  </a:rPr>
                  <a:t>&lt;</a:t>
                </a:r>
                <a:r>
                  <a:rPr lang="en-US" altLang="zh-CN" sz="2400" dirty="0" err="1">
                    <a:latin typeface="+mn-ea"/>
                    <a:ea typeface="+mn-ea"/>
                  </a:rPr>
                  <a:t>a,b</a:t>
                </a:r>
                <a:r>
                  <a:rPr lang="en-US" altLang="zh-CN" sz="2400" dirty="0">
                    <a:latin typeface="+mn-ea"/>
                    <a:ea typeface="+mn-ea"/>
                  </a:rPr>
                  <a:t>&gt;</a:t>
                </a:r>
                <a:r>
                  <a:rPr lang="en-US" altLang="zh-CN" sz="2400" noProof="1">
                    <a:latin typeface="+mn-ea"/>
                    <a:ea typeface="+mn-ea"/>
                  </a:rPr>
                  <a:t>∈R∩R</a:t>
                </a:r>
                <a:r>
                  <a:rPr lang="en-US" altLang="zh-CN" sz="2400" baseline="30000" dirty="0">
                    <a:solidFill>
                      <a:srgbClr val="FF0000"/>
                    </a:solidFill>
                    <a:latin typeface="+mn-ea"/>
                    <a:ea typeface="+mn-ea"/>
                  </a:rPr>
                  <a:t>-1</a:t>
                </a:r>
                <a:r>
                  <a:rPr lang="zh-CN" altLang="en-US" sz="2400" dirty="0">
                    <a:latin typeface="+mn-ea"/>
                    <a:ea typeface="+mn-ea"/>
                  </a:rPr>
                  <a:t>。</a:t>
                </a:r>
              </a:p>
              <a:p>
                <a:pPr algn="l" eaLnBrk="1" hangingPunct="1">
                  <a:lnSpc>
                    <a:spcPct val="150000"/>
                  </a:lnSpc>
                  <a:spcBef>
                    <a:spcPct val="0"/>
                  </a:spcBef>
                  <a:buClrTx/>
                  <a:buFontTx/>
                  <a:buNone/>
                </a:pPr>
                <a:r>
                  <a:rPr lang="zh-CN" altLang="en-US" sz="2400" dirty="0">
                    <a:latin typeface="+mn-ea"/>
                    <a:ea typeface="+mn-ea"/>
                  </a:rPr>
                  <a:t>又因</a:t>
                </a:r>
                <a:r>
                  <a:rPr lang="en-US" altLang="zh-CN" sz="2400" dirty="0">
                    <a:latin typeface="+mn-ea"/>
                    <a:ea typeface="+mn-ea"/>
                  </a:rPr>
                  <a:t>R∩R</a:t>
                </a:r>
                <a:r>
                  <a:rPr lang="en-US" altLang="zh-CN" sz="2400" baseline="30000" dirty="0">
                    <a:solidFill>
                      <a:srgbClr val="FF0000"/>
                    </a:solidFill>
                    <a:latin typeface="+mn-ea"/>
                    <a:ea typeface="+mn-ea"/>
                  </a:rPr>
                  <a:t>-1</a:t>
                </a:r>
                <a:r>
                  <a:rPr lang="en-US" altLang="zh-CN" sz="2400" noProof="1">
                    <a:latin typeface="+mn-ea"/>
                    <a:ea typeface="+mn-ea"/>
                    <a:sym typeface="Symbol" panose="05050102010706020507" pitchFamily="18" charset="2"/>
                  </a:rPr>
                  <a:t></a:t>
                </a:r>
                <a:r>
                  <a:rPr lang="en-US" altLang="zh-CN" sz="2400" dirty="0">
                    <a:latin typeface="+mn-ea"/>
                    <a:ea typeface="+mn-ea"/>
                  </a:rPr>
                  <a:t>I</a:t>
                </a:r>
                <a:r>
                  <a:rPr kumimoji="1" lang="en-US" altLang="zh-CN" sz="2400" baseline="-25000" dirty="0">
                    <a:solidFill>
                      <a:srgbClr val="FF0000"/>
                    </a:solidFill>
                    <a:latin typeface="+mn-ea"/>
                    <a:ea typeface="+mn-ea"/>
                  </a:rPr>
                  <a:t>A</a:t>
                </a:r>
                <a:r>
                  <a:rPr lang="zh-CN" altLang="en-US" sz="2400" dirty="0">
                    <a:latin typeface="+mn-ea"/>
                    <a:ea typeface="+mn-ea"/>
                  </a:rPr>
                  <a:t>，</a:t>
                </a:r>
                <a:endParaRPr lang="en-US" altLang="zh-CN" sz="2400" dirty="0">
                  <a:latin typeface="+mn-ea"/>
                  <a:ea typeface="+mn-ea"/>
                </a:endParaRPr>
              </a:p>
              <a:p>
                <a:pPr algn="l" eaLnBrk="1" hangingPunct="1">
                  <a:lnSpc>
                    <a:spcPct val="150000"/>
                  </a:lnSpc>
                  <a:spcBef>
                    <a:spcPct val="0"/>
                  </a:spcBef>
                  <a:buClrTx/>
                  <a:buFontTx/>
                  <a:buNone/>
                </a:pPr>
                <a:r>
                  <a:rPr lang="zh-CN" altLang="en-US" sz="2400" dirty="0">
                    <a:latin typeface="+mn-ea"/>
                    <a:ea typeface="+mn-ea"/>
                  </a:rPr>
                  <a:t>所以</a:t>
                </a:r>
                <a:r>
                  <a:rPr lang="en-US" altLang="zh-CN" sz="2400" dirty="0">
                    <a:latin typeface="+mn-ea"/>
                    <a:ea typeface="+mn-ea"/>
                  </a:rPr>
                  <a:t>&lt;</a:t>
                </a:r>
                <a:r>
                  <a:rPr lang="en-US" altLang="zh-CN" sz="2400" dirty="0" err="1">
                    <a:latin typeface="+mn-ea"/>
                    <a:ea typeface="+mn-ea"/>
                  </a:rPr>
                  <a:t>a,b</a:t>
                </a:r>
                <a:r>
                  <a:rPr lang="en-US" altLang="zh-CN" sz="2400" dirty="0">
                    <a:latin typeface="+mn-ea"/>
                    <a:ea typeface="+mn-ea"/>
                  </a:rPr>
                  <a:t>&gt;</a:t>
                </a:r>
                <a:r>
                  <a:rPr lang="en-US" altLang="zh-CN" sz="2400" noProof="1">
                    <a:latin typeface="+mn-ea"/>
                    <a:ea typeface="+mn-ea"/>
                  </a:rPr>
                  <a:t>∈I</a:t>
                </a:r>
                <a:r>
                  <a:rPr kumimoji="1" lang="en-US" altLang="zh-CN" sz="2400" baseline="-25000" dirty="0">
                    <a:solidFill>
                      <a:srgbClr val="FF0000"/>
                    </a:solidFill>
                    <a:latin typeface="+mn-ea"/>
                    <a:ea typeface="+mn-ea"/>
                  </a:rPr>
                  <a:t>A</a:t>
                </a:r>
                <a:r>
                  <a:rPr lang="zh-CN" altLang="en-US" sz="2400" dirty="0">
                    <a:latin typeface="+mn-ea"/>
                    <a:ea typeface="+mn-ea"/>
                  </a:rPr>
                  <a:t>，即</a:t>
                </a:r>
                <a:r>
                  <a:rPr lang="en-US" altLang="zh-CN" sz="2400" dirty="0">
                    <a:latin typeface="+mn-ea"/>
                    <a:ea typeface="+mn-ea"/>
                  </a:rPr>
                  <a:t>a</a:t>
                </a:r>
                <a:r>
                  <a:rPr lang="zh-CN" altLang="en-US" sz="2400" dirty="0">
                    <a:latin typeface="+mn-ea"/>
                    <a:ea typeface="+mn-ea"/>
                  </a:rPr>
                  <a:t>＝</a:t>
                </a:r>
                <a:r>
                  <a:rPr lang="en-US" altLang="zh-CN" sz="2400" dirty="0">
                    <a:latin typeface="+mn-ea"/>
                    <a:ea typeface="+mn-ea"/>
                  </a:rPr>
                  <a:t>b</a:t>
                </a:r>
                <a:r>
                  <a:rPr lang="zh-CN" altLang="en-US" sz="2400" dirty="0">
                    <a:latin typeface="+mn-ea"/>
                    <a:ea typeface="+mn-ea"/>
                  </a:rPr>
                  <a:t>。</a:t>
                </a:r>
              </a:p>
              <a:p>
                <a:pPr algn="l" eaLnBrk="1" hangingPunct="1">
                  <a:lnSpc>
                    <a:spcPct val="150000"/>
                  </a:lnSpc>
                  <a:spcBef>
                    <a:spcPct val="0"/>
                  </a:spcBef>
                  <a:buClrTx/>
                  <a:buFontTx/>
                  <a:buNone/>
                </a:pPr>
                <a:r>
                  <a:rPr lang="zh-CN" altLang="en-US" sz="2400" dirty="0">
                    <a:latin typeface="+mn-ea"/>
                    <a:ea typeface="+mn-ea"/>
                  </a:rPr>
                  <a:t>从而</a:t>
                </a:r>
                <a:r>
                  <a:rPr lang="en-US" altLang="zh-CN" sz="2400" dirty="0">
                    <a:latin typeface="+mn-ea"/>
                    <a:ea typeface="+mn-ea"/>
                  </a:rPr>
                  <a:t>R</a:t>
                </a:r>
                <a:r>
                  <a:rPr lang="zh-CN" altLang="en-US" sz="2400" dirty="0">
                    <a:latin typeface="+mn-ea"/>
                    <a:ea typeface="+mn-ea"/>
                  </a:rPr>
                  <a:t>是反对称的。</a:t>
                </a:r>
              </a:p>
            </p:txBody>
          </p:sp>
        </mc:Choice>
        <mc:Fallback xmlns="">
          <p:sp>
            <p:nvSpPr>
              <p:cNvPr id="4" name="Rectangle 3">
                <a:extLst>
                  <a:ext uri="{FF2B5EF4-FFF2-40B4-BE49-F238E27FC236}">
                    <a16:creationId xmlns:a16="http://schemas.microsoft.com/office/drawing/2014/main" id="{B703E3A8-05F2-433C-AB15-B30AF2991D46}"/>
                  </a:ext>
                </a:extLst>
              </p:cNvPr>
              <p:cNvSpPr>
                <a:spLocks noRot="1" noChangeAspect="1" noMove="1" noResize="1" noEditPoints="1" noAdjustHandles="1" noChangeArrowheads="1" noChangeShapeType="1" noTextEdit="1"/>
              </p:cNvSpPr>
              <p:nvPr/>
            </p:nvSpPr>
            <p:spPr bwMode="auto">
              <a:xfrm>
                <a:off x="6022975" y="1018692"/>
                <a:ext cx="5791200" cy="4459041"/>
              </a:xfrm>
              <a:prstGeom prst="rect">
                <a:avLst/>
              </a:prstGeom>
              <a:blipFill>
                <a:blip r:embed="rId7"/>
                <a:stretch>
                  <a:fillRect l="-1579" b="-218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4267969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79011">
                                            <p:txEl>
                                              <p:pRg st="0" end="0"/>
                                            </p:txEl>
                                          </p:spTgt>
                                        </p:tgtEl>
                                        <p:attrNameLst>
                                          <p:attrName>style.visibility</p:attrName>
                                        </p:attrNameLst>
                                      </p:cBhvr>
                                      <p:to>
                                        <p:strVal val="visible"/>
                                      </p:to>
                                    </p:set>
                                    <p:anim calcmode="lin" valueType="num">
                                      <p:cBhvr additive="base">
                                        <p:cTn id="7" dur="500" fill="hold"/>
                                        <p:tgtEl>
                                          <p:spTgt spid="1579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790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79011">
                                            <p:txEl>
                                              <p:pRg st="1" end="1"/>
                                            </p:txEl>
                                          </p:spTgt>
                                        </p:tgtEl>
                                        <p:attrNameLst>
                                          <p:attrName>style.visibility</p:attrName>
                                        </p:attrNameLst>
                                      </p:cBhvr>
                                      <p:to>
                                        <p:strVal val="visible"/>
                                      </p:to>
                                    </p:set>
                                    <p:anim calcmode="lin" valueType="num">
                                      <p:cBhvr additive="base">
                                        <p:cTn id="13" dur="500" fill="hold"/>
                                        <p:tgtEl>
                                          <p:spTgt spid="15790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790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79011">
                                            <p:txEl>
                                              <p:pRg st="2" end="2"/>
                                            </p:txEl>
                                          </p:spTgt>
                                        </p:tgtEl>
                                        <p:attrNameLst>
                                          <p:attrName>style.visibility</p:attrName>
                                        </p:attrNameLst>
                                      </p:cBhvr>
                                      <p:to>
                                        <p:strVal val="visible"/>
                                      </p:to>
                                    </p:set>
                                    <p:anim calcmode="lin" valueType="num">
                                      <p:cBhvr additive="base">
                                        <p:cTn id="19" dur="500" fill="hold"/>
                                        <p:tgtEl>
                                          <p:spTgt spid="15790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790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79011">
                                            <p:txEl>
                                              <p:pRg st="3" end="3"/>
                                            </p:txEl>
                                          </p:spTgt>
                                        </p:tgtEl>
                                        <p:attrNameLst>
                                          <p:attrName>style.visibility</p:attrName>
                                        </p:attrNameLst>
                                      </p:cBhvr>
                                      <p:to>
                                        <p:strVal val="visible"/>
                                      </p:to>
                                    </p:set>
                                    <p:anim calcmode="lin" valueType="num">
                                      <p:cBhvr additive="base">
                                        <p:cTn id="25" dur="500" fill="hold"/>
                                        <p:tgtEl>
                                          <p:spTgt spid="15790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790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79011">
                                            <p:txEl>
                                              <p:pRg st="4" end="4"/>
                                            </p:txEl>
                                          </p:spTgt>
                                        </p:tgtEl>
                                        <p:attrNameLst>
                                          <p:attrName>style.visibility</p:attrName>
                                        </p:attrNameLst>
                                      </p:cBhvr>
                                      <p:to>
                                        <p:strVal val="visible"/>
                                      </p:to>
                                    </p:set>
                                    <p:anim calcmode="lin" valueType="num">
                                      <p:cBhvr additive="base">
                                        <p:cTn id="31" dur="500" fill="hold"/>
                                        <p:tgtEl>
                                          <p:spTgt spid="15790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790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79011">
                                            <p:txEl>
                                              <p:pRg st="5" end="5"/>
                                            </p:txEl>
                                          </p:spTgt>
                                        </p:tgtEl>
                                        <p:attrNameLst>
                                          <p:attrName>style.visibility</p:attrName>
                                        </p:attrNameLst>
                                      </p:cBhvr>
                                      <p:to>
                                        <p:strVal val="visible"/>
                                      </p:to>
                                    </p:set>
                                    <p:anim calcmode="lin" valueType="num">
                                      <p:cBhvr additive="base">
                                        <p:cTn id="37" dur="500" fill="hold"/>
                                        <p:tgtEl>
                                          <p:spTgt spid="15790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790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 calcmode="lin" valueType="num">
                                      <p:cBhvr additive="base">
                                        <p:cTn id="4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additive="base">
                                        <p:cTn id="4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anim calcmode="lin" valueType="num">
                                      <p:cBhvr additive="base">
                                        <p:cTn id="5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 calcmode="lin" valueType="num">
                                      <p:cBhvr additive="base">
                                        <p:cTn id="61"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 calcmode="lin" valueType="num">
                                      <p:cBhvr additive="base">
                                        <p:cTn id="67"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4">
                                            <p:txEl>
                                              <p:pRg st="5" end="5"/>
                                            </p:txEl>
                                          </p:spTgt>
                                        </p:tgtEl>
                                        <p:attrNameLst>
                                          <p:attrName>style.visibility</p:attrName>
                                        </p:attrNameLst>
                                      </p:cBhvr>
                                      <p:to>
                                        <p:strVal val="visible"/>
                                      </p:to>
                                    </p:set>
                                    <p:anim calcmode="lin" valueType="num">
                                      <p:cBhvr additive="base">
                                        <p:cTn id="73"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anim calcmode="lin" valueType="num">
                                      <p:cBhvr additive="base">
                                        <p:cTn id="79"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4">
                                            <p:txEl>
                                              <p:pRg st="7" end="7"/>
                                            </p:txEl>
                                          </p:spTgt>
                                        </p:tgtEl>
                                        <p:attrNameLst>
                                          <p:attrName>style.visibility</p:attrName>
                                        </p:attrNameLst>
                                      </p:cBhvr>
                                      <p:to>
                                        <p:strVal val="visible"/>
                                      </p:to>
                                    </p:set>
                                    <p:anim calcmode="lin" valueType="num">
                                      <p:cBhvr additive="base">
                                        <p:cTn id="85"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9011" grpId="0" build="p" autoUpdateAnimBg="0"/>
      <p:bldP spid="4"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83106" name="Rectangle 2"/>
              <p:cNvSpPr>
                <a:spLocks noGrp="1" noChangeArrowheads="1"/>
              </p:cNvSpPr>
              <p:nvPr>
                <p:ph type="body" idx="1"/>
              </p:nvPr>
            </p:nvSpPr>
            <p:spPr>
              <a:xfrm>
                <a:off x="384175" y="1258094"/>
                <a:ext cx="5334000" cy="4343400"/>
              </a:xfrm>
            </p:spPr>
            <p:txBody>
              <a:bodyPr>
                <a:normAutofit/>
              </a:bodyPr>
              <a:lstStyle/>
              <a:p>
                <a:pPr marL="0" indent="0">
                  <a:spcBef>
                    <a:spcPct val="15000"/>
                  </a:spcBef>
                  <a:buNone/>
                </a:pPr>
                <a:r>
                  <a:rPr lang="zh-CN" altLang="en-US" dirty="0">
                    <a:solidFill>
                      <a:srgbClr val="C00000"/>
                    </a:solidFill>
                  </a:rPr>
                  <a:t>必要性“</a:t>
                </a:r>
                <a:r>
                  <a:rPr lang="zh-CN" altLang="en-US" dirty="0">
                    <a:solidFill>
                      <a:srgbClr val="C00000"/>
                    </a:solidFill>
                    <a:sym typeface="Symbol" panose="05050102010706020507" pitchFamily="18" charset="2"/>
                  </a:rPr>
                  <a:t></a:t>
                </a:r>
                <a:r>
                  <a:rPr lang="zh-CN" altLang="zh-CN" dirty="0">
                    <a:solidFill>
                      <a:srgbClr val="C00000"/>
                    </a:solidFill>
                  </a:rPr>
                  <a:t>”</a:t>
                </a:r>
                <a:endParaRPr lang="zh-CN" altLang="en-US" noProof="1">
                  <a:solidFill>
                    <a:srgbClr val="C00000"/>
                  </a:solidFill>
                </a:endParaRPr>
              </a:p>
              <a:p>
                <a:pPr marL="0" indent="0">
                  <a:spcBef>
                    <a:spcPct val="15000"/>
                  </a:spcBef>
                  <a:buNone/>
                </a:pPr>
                <a:r>
                  <a:rPr lang="zh-CN" altLang="en-US" noProof="1"/>
                  <a:t>对</a:t>
                </a:r>
                <a14:m>
                  <m:oMath xmlns:m="http://schemas.openxmlformats.org/officeDocument/2006/math">
                    <m:r>
                      <a:rPr lang="es-ES" altLang="zh-CN" i="1">
                        <a:latin typeface="Cambria Math" panose="02040503050406030204" pitchFamily="18" charset="0"/>
                        <a:ea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a:t>
                </a:r>
                <a14:m>
                  <m:oMath xmlns:m="http://schemas.openxmlformats.org/officeDocument/2006/math">
                    <m:r>
                      <a:rPr lang="es-ES" altLang="zh-CN" i="1">
                        <a:latin typeface="Cambria Math" panose="02040503050406030204" pitchFamily="18" charset="0"/>
                      </a:rPr>
                      <m:t>∀</m:t>
                    </m:r>
                  </m:oMath>
                </a14:m>
                <a:r>
                  <a:rPr lang="en-US" altLang="zh-CN" noProof="1"/>
                  <a:t>c∈A, </a:t>
                </a:r>
              </a:p>
              <a:p>
                <a:pPr marL="0" indent="0">
                  <a:spcBef>
                    <a:spcPct val="15000"/>
                  </a:spcBef>
                  <a:buNone/>
                </a:pPr>
                <a:r>
                  <a:rPr lang="en-US" altLang="zh-CN" noProof="1">
                    <a:latin typeface="微软雅黑" panose="020B0503020204020204" pitchFamily="34" charset="-122"/>
                    <a:ea typeface="微软雅黑" panose="020B0503020204020204" pitchFamily="34" charset="-122"/>
                  </a:rPr>
                  <a:t>   </a:t>
                </a:r>
                <a:r>
                  <a:rPr lang="zh-CN" altLang="en-US" noProof="1"/>
                  <a:t>&lt;</a:t>
                </a:r>
                <a:r>
                  <a:rPr lang="en-US" altLang="zh-CN" noProof="1"/>
                  <a:t>a,c&gt;∈R</a:t>
                </a:r>
                <a:r>
                  <a:rPr lang="en-US" altLang="zh-CN" noProof="1">
                    <a:sym typeface="Symbol" panose="05050102010706020507" pitchFamily="18" charset="2"/>
                  </a:rPr>
                  <a:t></a:t>
                </a:r>
                <a:r>
                  <a:rPr lang="en-US" altLang="zh-CN" noProof="1"/>
                  <a:t>R</a:t>
                </a:r>
              </a:p>
              <a:p>
                <a:pPr marL="0" indent="0">
                  <a:spcBef>
                    <a:spcPct val="15000"/>
                  </a:spcBef>
                  <a:buNone/>
                </a:pPr>
                <a:r>
                  <a:rPr lang="zh-CN" altLang="en-US" dirty="0">
                    <a:solidFill>
                      <a:srgbClr val="C00000"/>
                    </a:solidFill>
                    <a:sym typeface="Symbol" panose="05050102010706020507" pitchFamily="18" charset="2"/>
                  </a:rPr>
                  <a:t> </a:t>
                </a:r>
                <a:r>
                  <a:rPr lang="en-US" altLang="zh-CN" dirty="0">
                    <a:sym typeface="Symbol" panose="05050102010706020507" pitchFamily="18" charset="2"/>
                  </a:rPr>
                  <a:t>b</a:t>
                </a:r>
                <a:r>
                  <a:rPr lang="en-US" altLang="zh-CN" noProof="1"/>
                  <a:t>(b∈A∧&lt;a,b&gt;∈R∧&lt;b,c&gt;∈R)</a:t>
                </a:r>
                <a:endParaRPr lang="en-US" altLang="zh-CN" noProof="1">
                  <a:sym typeface="Symbol" panose="05050102010706020507" pitchFamily="18" charset="2"/>
                </a:endParaRPr>
              </a:p>
              <a:p>
                <a:pPr marL="0" indent="0">
                  <a:spcBef>
                    <a:spcPct val="15000"/>
                  </a:spcBef>
                  <a:buNone/>
                </a:pPr>
                <a:r>
                  <a:rPr lang="zh-CN" altLang="en-US" noProof="1"/>
                  <a:t>由于</a:t>
                </a:r>
                <a:r>
                  <a:rPr lang="en-US" altLang="zh-CN" noProof="1"/>
                  <a:t>R</a:t>
                </a:r>
                <a:r>
                  <a:rPr lang="zh-CN" altLang="en-US" noProof="1"/>
                  <a:t>是传递的，</a:t>
                </a:r>
                <a:endParaRPr lang="en-US" altLang="zh-CN" noProof="1"/>
              </a:p>
              <a:p>
                <a:pPr marL="0" indent="0">
                  <a:spcBef>
                    <a:spcPct val="15000"/>
                  </a:spcBef>
                  <a:buNone/>
                </a:pPr>
                <a:r>
                  <a:rPr lang="zh-CN" altLang="en-US" noProof="1"/>
                  <a:t>因此有&lt;</a:t>
                </a:r>
                <a:r>
                  <a:rPr lang="en-US" altLang="zh-CN" noProof="1"/>
                  <a:t>a,c&gt;∈R</a:t>
                </a:r>
                <a:r>
                  <a:rPr lang="zh-CN" altLang="en-US" noProof="1"/>
                  <a:t>，即</a:t>
                </a:r>
                <a:r>
                  <a:rPr lang="en-US" altLang="zh-CN" noProof="1"/>
                  <a:t>R</a:t>
                </a:r>
                <a:r>
                  <a:rPr lang="en-US" altLang="zh-CN" noProof="1">
                    <a:sym typeface="Symbol" panose="05050102010706020507" pitchFamily="18" charset="2"/>
                  </a:rPr>
                  <a:t></a:t>
                </a:r>
                <a:r>
                  <a:rPr lang="en-US" altLang="zh-CN" noProof="1"/>
                  <a:t>R</a:t>
                </a:r>
                <a:r>
                  <a:rPr lang="en-US" altLang="zh-CN" noProof="1">
                    <a:sym typeface="Symbol" panose="05050102010706020507" pitchFamily="18" charset="2"/>
                  </a:rPr>
                  <a:t></a:t>
                </a:r>
                <a:r>
                  <a:rPr lang="en-US" altLang="zh-CN" dirty="0"/>
                  <a:t>R</a:t>
                </a:r>
                <a:r>
                  <a:rPr lang="zh-CN" altLang="en-US" dirty="0"/>
                  <a:t>。</a:t>
                </a:r>
              </a:p>
            </p:txBody>
          </p:sp>
        </mc:Choice>
        <mc:Fallback xmlns="">
          <p:sp>
            <p:nvSpPr>
              <p:cNvPr id="1583106" name="Rectangle 2"/>
              <p:cNvSpPr>
                <a:spLocks noGrp="1" noRot="1" noChangeAspect="1" noMove="1" noResize="1" noEditPoints="1" noAdjustHandles="1" noChangeArrowheads="1" noChangeShapeType="1" noTextEdit="1"/>
              </p:cNvSpPr>
              <p:nvPr>
                <p:ph type="body" idx="1"/>
              </p:nvPr>
            </p:nvSpPr>
            <p:spPr>
              <a:xfrm>
                <a:off x="384175" y="1258094"/>
                <a:ext cx="5334000" cy="4343400"/>
              </a:xfrm>
              <a:blipFill>
                <a:blip r:embed="rId6"/>
                <a:stretch>
                  <a:fillRect l="-1143" r="-343"/>
                </a:stretch>
              </a:blipFill>
            </p:spPr>
            <p:txBody>
              <a:bodyPr/>
              <a:lstStyle/>
              <a:p>
                <a:r>
                  <a:rPr lang="zh-CN" altLang="en-US">
                    <a:noFill/>
                  </a:rPr>
                  <a:t> </a:t>
                </a:r>
              </a:p>
            </p:txBody>
          </p:sp>
        </mc:Fallback>
      </mc:AlternateContent>
      <p:sp>
        <p:nvSpPr>
          <p:cNvPr id="252932" name="Rectangle 3"/>
          <p:cNvSpPr>
            <a:spLocks noGrp="1" noChangeArrowheads="1"/>
          </p:cNvSpPr>
          <p:nvPr>
            <p:ph type="title"/>
          </p:nvPr>
        </p:nvSpPr>
        <p:spPr/>
        <p:txBody>
          <a:bodyPr/>
          <a:lstStyle/>
          <a:p>
            <a:pPr eaLnBrk="1" hangingPunct="1"/>
            <a:r>
              <a:rPr lang="zh-CN" altLang="en-US">
                <a:latin typeface="宋体" panose="02010600030101010101" pitchFamily="2" charset="-122"/>
              </a:rPr>
              <a:t>证明（</a:t>
            </a:r>
            <a:r>
              <a:rPr lang="en-US" altLang="zh-CN">
                <a:latin typeface="宋体" panose="02010600030101010101" pitchFamily="2" charset="-122"/>
              </a:rPr>
              <a:t>5</a:t>
            </a:r>
            <a:r>
              <a:rPr lang="zh-CN" altLang="en-US">
                <a:latin typeface="宋体" panose="02010600030101010101" pitchFamily="2" charset="-122"/>
              </a:rPr>
              <a:t>）</a:t>
            </a:r>
            <a:endParaRPr lang="en-US" altLang="zh-CN">
              <a:latin typeface="宋体" panose="02010600030101010101" pitchFamily="2" charset="-122"/>
            </a:endParaRPr>
          </a:p>
        </p:txBody>
      </p:sp>
      <mc:AlternateContent xmlns:mc="http://schemas.openxmlformats.org/markup-compatibility/2006" xmlns:a14="http://schemas.microsoft.com/office/drawing/2010/main">
        <mc:Choice Requires="a14">
          <p:sp>
            <p:nvSpPr>
              <p:cNvPr id="4" name="Rectangle 2">
                <a:extLst>
                  <a:ext uri="{FF2B5EF4-FFF2-40B4-BE49-F238E27FC236}">
                    <a16:creationId xmlns:a16="http://schemas.microsoft.com/office/drawing/2014/main" id="{5D4170B7-B5D1-4325-8EF7-C53108EBCC41}"/>
                  </a:ext>
                </a:extLst>
              </p:cNvPr>
              <p:cNvSpPr txBox="1">
                <a:spLocks noChangeArrowheads="1"/>
              </p:cNvSpPr>
              <p:nvPr/>
            </p:nvSpPr>
            <p:spPr>
              <a:xfrm>
                <a:off x="6118501" y="1245636"/>
                <a:ext cx="5029200" cy="3848100"/>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15000"/>
                  </a:spcBef>
                  <a:buFont typeface="Wingdings" pitchFamily="2" charset="2"/>
                  <a:buNone/>
                </a:pPr>
                <a:r>
                  <a:rPr lang="zh-CN" altLang="en-US" dirty="0">
                    <a:solidFill>
                      <a:srgbClr val="C00000"/>
                    </a:solidFill>
                  </a:rPr>
                  <a:t>充分性“</a:t>
                </a:r>
                <a:r>
                  <a:rPr lang="zh-CN" altLang="en-US" dirty="0">
                    <a:solidFill>
                      <a:srgbClr val="C00000"/>
                    </a:solidFill>
                    <a:sym typeface="Symbol" panose="05050102010706020507" pitchFamily="18" charset="2"/>
                  </a:rPr>
                  <a:t></a:t>
                </a:r>
                <a:r>
                  <a:rPr lang="zh-CN" altLang="zh-CN" noProof="1">
                    <a:solidFill>
                      <a:srgbClr val="C00000"/>
                    </a:solidFill>
                  </a:rPr>
                  <a:t>”</a:t>
                </a:r>
                <a:endParaRPr lang="zh-CN" altLang="en-US" dirty="0">
                  <a:solidFill>
                    <a:srgbClr val="C00000"/>
                  </a:solidFill>
                </a:endParaRPr>
              </a:p>
              <a:p>
                <a:pPr marL="0" indent="0">
                  <a:spcBef>
                    <a:spcPct val="15000"/>
                  </a:spcBef>
                  <a:buNone/>
                </a:pPr>
                <a:r>
                  <a:rPr lang="zh-CN" altLang="en-US" dirty="0"/>
                  <a:t>对</a:t>
                </a:r>
                <a14:m>
                  <m:oMath xmlns:m="http://schemas.openxmlformats.org/officeDocument/2006/math">
                    <m:r>
                      <a:rPr lang="es-ES" altLang="zh-CN" i="1">
                        <a:latin typeface="Cambria Math" panose="02040503050406030204" pitchFamily="18" charset="0"/>
                        <a:ea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a:t>
                </a:r>
                <a:r>
                  <a:rPr lang="es-ES" altLang="zh-CN" dirty="0">
                    <a:ea typeface="Cambria Math" panose="02040503050406030204" pitchFamily="18" charset="0"/>
                  </a:rPr>
                  <a:t> </a:t>
                </a:r>
                <a14:m>
                  <m:oMath xmlns:m="http://schemas.openxmlformats.org/officeDocument/2006/math">
                    <m:r>
                      <a:rPr lang="es-ES" altLang="zh-CN" i="1">
                        <a:latin typeface="Cambria Math" panose="02040503050406030204" pitchFamily="18" charset="0"/>
                        <a:ea typeface="Cambria Math" panose="02040503050406030204" pitchFamily="18" charset="0"/>
                      </a:rPr>
                      <m:t>∀ </m:t>
                    </m:r>
                    <m:r>
                      <a:rPr lang="en-US" altLang="zh-CN" smtClean="0">
                        <a:latin typeface="Cambria Math" panose="02040503050406030204" pitchFamily="18" charset="0"/>
                        <a:ea typeface="Cambria Math" panose="02040503050406030204" pitchFamily="18" charset="0"/>
                      </a:rPr>
                      <m:t>𝐛</m:t>
                    </m:r>
                  </m:oMath>
                </a14:m>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a:t>
                </a:r>
                <a14:m>
                  <m:oMath xmlns:m="http://schemas.openxmlformats.org/officeDocument/2006/math">
                    <m:r>
                      <a:rPr lang="es-ES" altLang="zh-CN" i="1">
                        <a:latin typeface="Cambria Math" panose="02040503050406030204" pitchFamily="18" charset="0"/>
                        <a:ea typeface="Cambria Math" panose="02040503050406030204" pitchFamily="18" charset="0"/>
                      </a:rPr>
                      <m:t>∀</m:t>
                    </m:r>
                    <m:r>
                      <m:rPr>
                        <m:nor/>
                      </m:rPr>
                      <a:rPr lang="en-US" altLang="zh-CN" noProof="1"/>
                      <m:t>c</m:t>
                    </m:r>
                  </m:oMath>
                </a14:m>
                <a:r>
                  <a:rPr lang="en-US" altLang="zh-CN" noProof="1">
                    <a:latin typeface="微软雅黑" panose="020B0503020204020204" pitchFamily="34" charset="-122"/>
                    <a:ea typeface="微软雅黑" panose="020B0503020204020204" pitchFamily="34" charset="-122"/>
                  </a:rPr>
                  <a:t>∈A </a:t>
                </a:r>
                <a:r>
                  <a:rPr lang="zh-CN" altLang="zh-CN" dirty="0"/>
                  <a:t>，</a:t>
                </a:r>
                <a:endParaRPr lang="en-US" altLang="zh-CN" dirty="0"/>
              </a:p>
              <a:p>
                <a:pPr marL="0" indent="0">
                  <a:spcBef>
                    <a:spcPct val="15000"/>
                  </a:spcBef>
                  <a:buFont typeface="Wingdings" pitchFamily="2" charset="2"/>
                  <a:buNone/>
                </a:pPr>
                <a:r>
                  <a:rPr lang="en-US" altLang="zh-CN" dirty="0"/>
                  <a:t>   </a:t>
                </a:r>
                <a:r>
                  <a:rPr lang="zh-CN" altLang="en-US" noProof="1"/>
                  <a:t>&lt;</a:t>
                </a:r>
                <a:r>
                  <a:rPr lang="en-US" altLang="zh-CN" noProof="1"/>
                  <a:t>a,b&gt;∈R ∧</a:t>
                </a:r>
                <a:r>
                  <a:rPr lang="zh-CN" altLang="en-US" noProof="1"/>
                  <a:t>&lt;</a:t>
                </a:r>
                <a:r>
                  <a:rPr lang="en-US" altLang="zh-CN" noProof="1"/>
                  <a:t>b,c&gt;∈R</a:t>
                </a:r>
              </a:p>
              <a:p>
                <a:pPr marL="0" indent="0">
                  <a:spcBef>
                    <a:spcPct val="15000"/>
                  </a:spcBef>
                  <a:buFont typeface="Wingdings" pitchFamily="2" charset="2"/>
                  <a:buNone/>
                </a:pPr>
                <a:r>
                  <a:rPr lang="zh-CN" altLang="en-US" dirty="0">
                    <a:solidFill>
                      <a:srgbClr val="C00000"/>
                    </a:solidFill>
                    <a:sym typeface="Symbol" panose="05050102010706020507" pitchFamily="18" charset="2"/>
                  </a:rPr>
                  <a:t></a:t>
                </a:r>
                <a:r>
                  <a:rPr lang="en-US" altLang="zh-CN" dirty="0"/>
                  <a:t>&lt;</a:t>
                </a:r>
                <a:r>
                  <a:rPr lang="en-US" altLang="zh-CN" dirty="0" err="1"/>
                  <a:t>a,c</a:t>
                </a:r>
                <a:r>
                  <a:rPr lang="en-US" altLang="zh-CN" dirty="0"/>
                  <a:t>&gt;</a:t>
                </a:r>
                <a:r>
                  <a:rPr lang="en-US" altLang="zh-CN" noProof="1"/>
                  <a:t>∈R</a:t>
                </a:r>
                <a:r>
                  <a:rPr lang="en-US" altLang="zh-CN" noProof="1">
                    <a:sym typeface="Symbol" panose="05050102010706020507" pitchFamily="18" charset="2"/>
                  </a:rPr>
                  <a:t></a:t>
                </a:r>
                <a:r>
                  <a:rPr lang="en-US" altLang="zh-CN" noProof="1"/>
                  <a:t>R</a:t>
                </a:r>
                <a:endParaRPr lang="zh-CN" altLang="en-US" dirty="0"/>
              </a:p>
              <a:p>
                <a:pPr marL="0" indent="0">
                  <a:spcBef>
                    <a:spcPct val="15000"/>
                  </a:spcBef>
                  <a:buFont typeface="Wingdings" pitchFamily="2" charset="2"/>
                  <a:buNone/>
                </a:pPr>
                <a:r>
                  <a:rPr lang="zh-CN" altLang="en-US" noProof="1"/>
                  <a:t>因</a:t>
                </a:r>
                <a:r>
                  <a:rPr lang="en-US" altLang="zh-CN" noProof="1"/>
                  <a:t>R</a:t>
                </a:r>
                <a:r>
                  <a:rPr lang="en-US" altLang="zh-CN" noProof="1">
                    <a:sym typeface="Symbol" panose="05050102010706020507" pitchFamily="18" charset="2"/>
                  </a:rPr>
                  <a:t></a:t>
                </a:r>
                <a:r>
                  <a:rPr lang="en-US" altLang="zh-CN" noProof="1"/>
                  <a:t>R</a:t>
                </a:r>
                <a:r>
                  <a:rPr lang="en-US" altLang="zh-CN" noProof="1">
                    <a:sym typeface="Symbol" panose="05050102010706020507" pitchFamily="18" charset="2"/>
                  </a:rPr>
                  <a:t></a:t>
                </a:r>
                <a:r>
                  <a:rPr lang="en-US" altLang="zh-CN" dirty="0"/>
                  <a:t>R</a:t>
                </a:r>
                <a:r>
                  <a:rPr lang="zh-CN" altLang="en-US" dirty="0"/>
                  <a:t>，所以</a:t>
                </a:r>
                <a:r>
                  <a:rPr lang="en-US" altLang="zh-CN" dirty="0"/>
                  <a:t>&lt;</a:t>
                </a:r>
                <a:r>
                  <a:rPr lang="en-US" altLang="zh-CN" dirty="0" err="1"/>
                  <a:t>a,c</a:t>
                </a:r>
                <a:r>
                  <a:rPr lang="en-US" altLang="zh-CN" dirty="0"/>
                  <a:t>&gt;</a:t>
                </a:r>
                <a:r>
                  <a:rPr lang="en-US" altLang="zh-CN" noProof="1"/>
                  <a:t>∈R</a:t>
                </a:r>
                <a:r>
                  <a:rPr lang="zh-CN" altLang="zh-CN" dirty="0"/>
                  <a:t>，</a:t>
                </a:r>
                <a:endParaRPr lang="en-US" altLang="zh-CN" dirty="0"/>
              </a:p>
              <a:p>
                <a:pPr marL="0" indent="0">
                  <a:spcBef>
                    <a:spcPct val="15000"/>
                  </a:spcBef>
                  <a:buFont typeface="Wingdings" pitchFamily="2" charset="2"/>
                  <a:buNone/>
                </a:pPr>
                <a:r>
                  <a:rPr lang="zh-CN" altLang="en-US" noProof="1"/>
                  <a:t>即</a:t>
                </a:r>
                <a:r>
                  <a:rPr lang="en-US" altLang="zh-CN" noProof="1"/>
                  <a:t>R</a:t>
                </a:r>
                <a:r>
                  <a:rPr lang="zh-CN" altLang="en-US" noProof="1"/>
                  <a:t>是传递的。</a:t>
                </a:r>
                <a:endParaRPr lang="zh-CN" altLang="en-US" dirty="0"/>
              </a:p>
            </p:txBody>
          </p:sp>
        </mc:Choice>
        <mc:Fallback xmlns="">
          <p:sp>
            <p:nvSpPr>
              <p:cNvPr id="4" name="Rectangle 2">
                <a:extLst>
                  <a:ext uri="{FF2B5EF4-FFF2-40B4-BE49-F238E27FC236}">
                    <a16:creationId xmlns:a16="http://schemas.microsoft.com/office/drawing/2014/main" id="{5D4170B7-B5D1-4325-8EF7-C53108EBCC41}"/>
                  </a:ext>
                </a:extLst>
              </p:cNvPr>
              <p:cNvSpPr txBox="1">
                <a:spLocks noRot="1" noChangeAspect="1" noMove="1" noResize="1" noEditPoints="1" noAdjustHandles="1" noChangeArrowheads="1" noChangeShapeType="1" noTextEdit="1"/>
              </p:cNvSpPr>
              <p:nvPr/>
            </p:nvSpPr>
            <p:spPr>
              <a:xfrm>
                <a:off x="6118501" y="1245636"/>
                <a:ext cx="5029200" cy="3848100"/>
              </a:xfrm>
              <a:prstGeom prst="rect">
                <a:avLst/>
              </a:prstGeom>
              <a:blipFill>
                <a:blip r:embed="rId7"/>
                <a:stretch>
                  <a:fillRect l="-1333"/>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2384394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83106">
                                            <p:txEl>
                                              <p:pRg st="0" end="0"/>
                                            </p:txEl>
                                          </p:spTgt>
                                        </p:tgtEl>
                                        <p:attrNameLst>
                                          <p:attrName>style.visibility</p:attrName>
                                        </p:attrNameLst>
                                      </p:cBhvr>
                                      <p:to>
                                        <p:strVal val="visible"/>
                                      </p:to>
                                    </p:set>
                                    <p:anim calcmode="lin" valueType="num">
                                      <p:cBhvr additive="base">
                                        <p:cTn id="7" dur="500" fill="hold"/>
                                        <p:tgtEl>
                                          <p:spTgt spid="158310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831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83106">
                                            <p:txEl>
                                              <p:pRg st="1" end="1"/>
                                            </p:txEl>
                                          </p:spTgt>
                                        </p:tgtEl>
                                        <p:attrNameLst>
                                          <p:attrName>style.visibility</p:attrName>
                                        </p:attrNameLst>
                                      </p:cBhvr>
                                      <p:to>
                                        <p:strVal val="visible"/>
                                      </p:to>
                                    </p:set>
                                    <p:anim calcmode="lin" valueType="num">
                                      <p:cBhvr additive="base">
                                        <p:cTn id="13" dur="500" fill="hold"/>
                                        <p:tgtEl>
                                          <p:spTgt spid="158310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5831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83106">
                                            <p:txEl>
                                              <p:pRg st="2" end="2"/>
                                            </p:txEl>
                                          </p:spTgt>
                                        </p:tgtEl>
                                        <p:attrNameLst>
                                          <p:attrName>style.visibility</p:attrName>
                                        </p:attrNameLst>
                                      </p:cBhvr>
                                      <p:to>
                                        <p:strVal val="visible"/>
                                      </p:to>
                                    </p:set>
                                    <p:anim calcmode="lin" valueType="num">
                                      <p:cBhvr additive="base">
                                        <p:cTn id="19" dur="500" fill="hold"/>
                                        <p:tgtEl>
                                          <p:spTgt spid="158310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831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83106">
                                            <p:txEl>
                                              <p:pRg st="3" end="3"/>
                                            </p:txEl>
                                          </p:spTgt>
                                        </p:tgtEl>
                                        <p:attrNameLst>
                                          <p:attrName>style.visibility</p:attrName>
                                        </p:attrNameLst>
                                      </p:cBhvr>
                                      <p:to>
                                        <p:strVal val="visible"/>
                                      </p:to>
                                    </p:set>
                                    <p:anim calcmode="lin" valueType="num">
                                      <p:cBhvr additive="base">
                                        <p:cTn id="25" dur="500" fill="hold"/>
                                        <p:tgtEl>
                                          <p:spTgt spid="158310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58310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83106">
                                            <p:txEl>
                                              <p:pRg st="4" end="4"/>
                                            </p:txEl>
                                          </p:spTgt>
                                        </p:tgtEl>
                                        <p:attrNameLst>
                                          <p:attrName>style.visibility</p:attrName>
                                        </p:attrNameLst>
                                      </p:cBhvr>
                                      <p:to>
                                        <p:strVal val="visible"/>
                                      </p:to>
                                    </p:set>
                                    <p:anim calcmode="lin" valueType="num">
                                      <p:cBhvr additive="base">
                                        <p:cTn id="31" dur="500" fill="hold"/>
                                        <p:tgtEl>
                                          <p:spTgt spid="158310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58310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583106">
                                            <p:txEl>
                                              <p:pRg st="5" end="5"/>
                                            </p:txEl>
                                          </p:spTgt>
                                        </p:tgtEl>
                                        <p:attrNameLst>
                                          <p:attrName>style.visibility</p:attrName>
                                        </p:attrNameLst>
                                      </p:cBhvr>
                                      <p:to>
                                        <p:strVal val="visible"/>
                                      </p:to>
                                    </p:set>
                                    <p:anim calcmode="lin" valueType="num">
                                      <p:cBhvr additive="base">
                                        <p:cTn id="37" dur="500" fill="hold"/>
                                        <p:tgtEl>
                                          <p:spTgt spid="1583106">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58310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 calcmode="lin" valueType="num">
                                      <p:cBhvr additive="base">
                                        <p:cTn id="43"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additive="base">
                                        <p:cTn id="49"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anim calcmode="lin" valueType="num">
                                      <p:cBhvr additive="base">
                                        <p:cTn id="55"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 calcmode="lin" valueType="num">
                                      <p:cBhvr additive="base">
                                        <p:cTn id="61" dur="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 calcmode="lin" valueType="num">
                                      <p:cBhvr additive="base">
                                        <p:cTn id="67"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4">
                                            <p:txEl>
                                              <p:pRg st="5" end="5"/>
                                            </p:txEl>
                                          </p:spTgt>
                                        </p:tgtEl>
                                        <p:attrNameLst>
                                          <p:attrName>style.visibility</p:attrName>
                                        </p:attrNameLst>
                                      </p:cBhvr>
                                      <p:to>
                                        <p:strVal val="visible"/>
                                      </p:to>
                                    </p:set>
                                    <p:anim calcmode="lin" valueType="num">
                                      <p:cBhvr additive="base">
                                        <p:cTn id="73" dur="500" fill="hold"/>
                                        <p:tgtEl>
                                          <p:spTgt spid="4">
                                            <p:txEl>
                                              <p:pRg st="5" end="5"/>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3106" grpId="0" build="p" autoUpdateAnimBg="0"/>
      <p:bldP spid="4" grpId="0" uiExpand="1"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89E96-BF9A-4FFE-9B9C-45EC4FF66AE3}"/>
              </a:ext>
            </a:extLst>
          </p:cNvPr>
          <p:cNvSpPr>
            <a:spLocks noGrp="1"/>
          </p:cNvSpPr>
          <p:nvPr>
            <p:ph type="title"/>
          </p:nvPr>
        </p:nvSpPr>
        <p:spPr/>
        <p:txBody>
          <a:bodyPr/>
          <a:lstStyle/>
          <a:p>
            <a:r>
              <a:rPr lang="zh-CN" altLang="en-US" dirty="0"/>
              <a:t>问题引入</a:t>
            </a:r>
          </a:p>
        </p:txBody>
      </p:sp>
      <p:sp>
        <p:nvSpPr>
          <p:cNvPr id="3" name="内容占位符 2">
            <a:extLst>
              <a:ext uri="{FF2B5EF4-FFF2-40B4-BE49-F238E27FC236}">
                <a16:creationId xmlns:a16="http://schemas.microsoft.com/office/drawing/2014/main" id="{B48A8631-7A98-4468-8752-57843481CD34}"/>
              </a:ext>
            </a:extLst>
          </p:cNvPr>
          <p:cNvSpPr>
            <a:spLocks noGrp="1"/>
          </p:cNvSpPr>
          <p:nvPr>
            <p:ph idx="1"/>
          </p:nvPr>
        </p:nvSpPr>
        <p:spPr>
          <a:xfrm>
            <a:off x="367428" y="991394"/>
            <a:ext cx="10978515" cy="819151"/>
          </a:xfrm>
        </p:spPr>
        <p:txBody>
          <a:bodyPr>
            <a:normAutofit fontScale="92500"/>
          </a:bodyPr>
          <a:lstStyle/>
          <a:p>
            <a:pPr marL="0" indent="0">
              <a:lnSpc>
                <a:spcPct val="200000"/>
              </a:lnSpc>
              <a:buNone/>
            </a:pPr>
            <a:r>
              <a:rPr lang="zh-CN" altLang="en-US" dirty="0"/>
              <a:t>给定集合</a:t>
            </a:r>
            <a:r>
              <a:rPr lang="en-US" altLang="zh-CN" dirty="0"/>
              <a:t>A</a:t>
            </a:r>
            <a:r>
              <a:rPr lang="zh-CN" altLang="en-US" dirty="0"/>
              <a:t>上的关系</a:t>
            </a:r>
            <a:r>
              <a:rPr lang="en-US" altLang="zh-CN" dirty="0"/>
              <a:t>R</a:t>
            </a:r>
            <a:r>
              <a:rPr lang="zh-CN" altLang="en-US" dirty="0"/>
              <a:t>和</a:t>
            </a:r>
            <a:r>
              <a:rPr lang="en-US" altLang="zh-CN" dirty="0"/>
              <a:t>S</a:t>
            </a:r>
            <a:r>
              <a:rPr lang="zh-CN" altLang="en-US" dirty="0"/>
              <a:t>，如果</a:t>
            </a:r>
            <a:r>
              <a:rPr lang="en-US" altLang="zh-CN" dirty="0"/>
              <a:t>R</a:t>
            </a:r>
            <a:r>
              <a:rPr lang="zh-CN" altLang="en-US" dirty="0"/>
              <a:t>，</a:t>
            </a:r>
            <a:r>
              <a:rPr lang="en-US" altLang="zh-CN" dirty="0"/>
              <a:t>S</a:t>
            </a:r>
            <a:r>
              <a:rPr lang="zh-CN" altLang="en-US" dirty="0"/>
              <a:t>都是反自反的，那么</a:t>
            </a:r>
            <a:r>
              <a:rPr lang="en-US" altLang="zh-CN" dirty="0"/>
              <a:t>R-S</a:t>
            </a:r>
            <a:r>
              <a:rPr lang="zh-CN" altLang="en-US" dirty="0"/>
              <a:t>还是反自反的吗？</a:t>
            </a:r>
            <a:r>
              <a:rPr lang="en-US" altLang="zh-CN" dirty="0" err="1"/>
              <a:t>RoS</a:t>
            </a:r>
            <a:r>
              <a:rPr lang="zh-CN" altLang="en-US" dirty="0"/>
              <a:t>呢？</a:t>
            </a:r>
          </a:p>
        </p:txBody>
      </p:sp>
      <p:sp>
        <p:nvSpPr>
          <p:cNvPr id="6" name="矩形 5">
            <a:extLst>
              <a:ext uri="{FF2B5EF4-FFF2-40B4-BE49-F238E27FC236}">
                <a16:creationId xmlns:a16="http://schemas.microsoft.com/office/drawing/2014/main" id="{DBB22F1D-8677-4F3D-BA03-7D529CAAF3C7}"/>
              </a:ext>
            </a:extLst>
          </p:cNvPr>
          <p:cNvSpPr/>
          <p:nvPr/>
        </p:nvSpPr>
        <p:spPr>
          <a:xfrm>
            <a:off x="367428" y="4481517"/>
            <a:ext cx="10582275" cy="1135054"/>
          </a:xfrm>
          <a:prstGeom prst="rect">
            <a:avLst/>
          </a:prstGeom>
        </p:spPr>
        <p:txBody>
          <a:bodyPr wrap="square">
            <a:spAutoFit/>
          </a:bodyPr>
          <a:lstStyle/>
          <a:p>
            <a:pPr>
              <a:lnSpc>
                <a:spcPct val="150000"/>
              </a:lnSpc>
            </a:pPr>
            <a:r>
              <a:rPr lang="zh-CN" altLang="zh-CN" b="1" kern="100" dirty="0">
                <a:solidFill>
                  <a:srgbClr val="C00000"/>
                </a:solidFill>
                <a:latin typeface="+mn-ea"/>
                <a:cs typeface="Times New Roman" panose="02020603050405020304" pitchFamily="18" charset="0"/>
              </a:rPr>
              <a:t>关系性质的保守性问题</a:t>
            </a:r>
            <a:r>
              <a:rPr lang="zh-CN" altLang="en-US" b="1" kern="100" dirty="0">
                <a:solidFill>
                  <a:srgbClr val="C00000"/>
                </a:solidFill>
                <a:latin typeface="+mn-ea"/>
                <a:cs typeface="Times New Roman" panose="02020603050405020304" pitchFamily="18" charset="0"/>
              </a:rPr>
              <a:t>：</a:t>
            </a:r>
            <a:r>
              <a:rPr lang="zh-CN" altLang="en-US" b="1" kern="100" dirty="0">
                <a:latin typeface="+mn-ea"/>
                <a:cs typeface="Times New Roman" panose="02020603050405020304" pitchFamily="18" charset="0"/>
              </a:rPr>
              <a:t>是指</a:t>
            </a:r>
            <a:r>
              <a:rPr lang="zh-CN" altLang="zh-CN" b="1" kern="100" dirty="0">
                <a:latin typeface="+mn-ea"/>
                <a:cs typeface="Times New Roman" panose="02020603050405020304" pitchFamily="18" charset="0"/>
              </a:rPr>
              <a:t>具有某种性质的两个关系经过运算后，运算结果是否仍具有该性质的问题。</a:t>
            </a:r>
            <a:endParaRPr lang="zh-CN" altLang="en-US" b="1" dirty="0">
              <a:latin typeface="+mn-ea"/>
            </a:endParaRPr>
          </a:p>
        </p:txBody>
      </p:sp>
      <p:sp>
        <p:nvSpPr>
          <p:cNvPr id="7" name="矩形 6">
            <a:extLst>
              <a:ext uri="{FF2B5EF4-FFF2-40B4-BE49-F238E27FC236}">
                <a16:creationId xmlns:a16="http://schemas.microsoft.com/office/drawing/2014/main" id="{34E856B4-351A-461E-AE93-D92846E094A0}"/>
              </a:ext>
            </a:extLst>
          </p:cNvPr>
          <p:cNvSpPr/>
          <p:nvPr/>
        </p:nvSpPr>
        <p:spPr>
          <a:xfrm>
            <a:off x="400308" y="1810545"/>
            <a:ext cx="11201400" cy="2243050"/>
          </a:xfrm>
          <a:prstGeom prst="rect">
            <a:avLst/>
          </a:prstGeom>
        </p:spPr>
        <p:txBody>
          <a:bodyPr wrap="square">
            <a:spAutoFit/>
          </a:bodyPr>
          <a:lstStyle/>
          <a:p>
            <a:pPr>
              <a:lnSpc>
                <a:spcPct val="150000"/>
              </a:lnSpc>
            </a:pPr>
            <a:r>
              <a:rPr lang="zh-CN" altLang="en-US" b="1" dirty="0">
                <a:latin typeface="+mn-ea"/>
              </a:rPr>
              <a:t>例如  设</a:t>
            </a:r>
            <a:r>
              <a:rPr lang="en-US" altLang="zh-CN" b="1" dirty="0">
                <a:latin typeface="+mn-ea"/>
              </a:rPr>
              <a:t>A</a:t>
            </a:r>
            <a:r>
              <a:rPr lang="zh-CN" altLang="en-US" b="1" dirty="0">
                <a:latin typeface="+mn-ea"/>
              </a:rPr>
              <a:t>＝</a:t>
            </a:r>
            <a:r>
              <a:rPr lang="en-US" altLang="zh-CN" b="1" dirty="0">
                <a:latin typeface="+mn-ea"/>
              </a:rPr>
              <a:t>{1,2,3}</a:t>
            </a:r>
            <a:r>
              <a:rPr lang="zh-CN" altLang="en-US" b="1" dirty="0">
                <a:latin typeface="+mn-ea"/>
              </a:rPr>
              <a:t>，</a:t>
            </a:r>
            <a:r>
              <a:rPr lang="en-US" altLang="zh-CN" b="1" dirty="0">
                <a:latin typeface="+mn-ea"/>
              </a:rPr>
              <a:t>R</a:t>
            </a:r>
            <a:r>
              <a:rPr lang="zh-CN" altLang="en-US" b="1" dirty="0">
                <a:latin typeface="+mn-ea"/>
              </a:rPr>
              <a:t>＝</a:t>
            </a:r>
            <a:r>
              <a:rPr lang="en-US" altLang="zh-CN" b="1" dirty="0">
                <a:latin typeface="+mn-ea"/>
              </a:rPr>
              <a:t>{&lt;1,3&gt;,&lt;2,3&gt;}</a:t>
            </a:r>
            <a:r>
              <a:rPr lang="zh-CN" altLang="en-US" b="1" dirty="0">
                <a:latin typeface="+mn-ea"/>
              </a:rPr>
              <a:t>，</a:t>
            </a:r>
            <a:r>
              <a:rPr lang="en-US" altLang="zh-CN" b="1" dirty="0">
                <a:latin typeface="+mn-ea"/>
              </a:rPr>
              <a:t>S</a:t>
            </a:r>
            <a:r>
              <a:rPr lang="zh-CN" altLang="en-US" b="1" dirty="0">
                <a:latin typeface="+mn-ea"/>
              </a:rPr>
              <a:t>＝</a:t>
            </a:r>
            <a:r>
              <a:rPr lang="en-US" altLang="zh-CN" b="1" dirty="0">
                <a:latin typeface="+mn-ea"/>
              </a:rPr>
              <a:t>{&lt;2,3&gt;,&lt;3,1&gt;}</a:t>
            </a:r>
            <a:r>
              <a:rPr lang="zh-CN" altLang="en-US" b="1" dirty="0">
                <a:latin typeface="+mn-ea"/>
              </a:rPr>
              <a:t>是</a:t>
            </a:r>
            <a:r>
              <a:rPr lang="en-US" altLang="zh-CN" b="1" dirty="0">
                <a:latin typeface="+mn-ea"/>
              </a:rPr>
              <a:t>A</a:t>
            </a:r>
            <a:r>
              <a:rPr lang="zh-CN" altLang="en-US" b="1" dirty="0">
                <a:latin typeface="+mn-ea"/>
              </a:rPr>
              <a:t>上的关系。</a:t>
            </a:r>
            <a:endParaRPr lang="en-US" altLang="zh-CN" b="1" dirty="0">
              <a:latin typeface="+mn-ea"/>
            </a:endParaRPr>
          </a:p>
          <a:p>
            <a:pPr>
              <a:lnSpc>
                <a:spcPct val="150000"/>
              </a:lnSpc>
            </a:pPr>
            <a:r>
              <a:rPr lang="zh-CN" altLang="en-US" b="1" dirty="0">
                <a:latin typeface="+mn-ea"/>
              </a:rPr>
              <a:t>显然</a:t>
            </a:r>
            <a:r>
              <a:rPr lang="en-US" altLang="zh-CN" b="1" dirty="0">
                <a:latin typeface="+mn-ea"/>
              </a:rPr>
              <a:t>R</a:t>
            </a:r>
            <a:r>
              <a:rPr lang="zh-CN" altLang="en-US" b="1" dirty="0">
                <a:latin typeface="+mn-ea"/>
              </a:rPr>
              <a:t>，</a:t>
            </a:r>
            <a:r>
              <a:rPr lang="en-US" altLang="zh-CN" b="1" dirty="0">
                <a:latin typeface="+mn-ea"/>
              </a:rPr>
              <a:t>S</a:t>
            </a:r>
            <a:r>
              <a:rPr lang="zh-CN" altLang="en-US" b="1" dirty="0">
                <a:latin typeface="+mn-ea"/>
              </a:rPr>
              <a:t>都是反自反的。</a:t>
            </a:r>
          </a:p>
          <a:p>
            <a:pPr>
              <a:lnSpc>
                <a:spcPct val="150000"/>
              </a:lnSpc>
            </a:pPr>
            <a:r>
              <a:rPr lang="en-US" altLang="zh-CN" b="1" dirty="0">
                <a:latin typeface="+mn-ea"/>
              </a:rPr>
              <a:t>R-S</a:t>
            </a:r>
            <a:r>
              <a:rPr lang="zh-CN" altLang="en-US" b="1" dirty="0">
                <a:latin typeface="+mn-ea"/>
              </a:rPr>
              <a:t>＝</a:t>
            </a:r>
            <a:r>
              <a:rPr lang="en-US" altLang="zh-CN" b="1" dirty="0">
                <a:latin typeface="+mn-ea"/>
              </a:rPr>
              <a:t>{&lt;1,3&gt;}</a:t>
            </a:r>
            <a:r>
              <a:rPr lang="zh-CN" altLang="en-US" b="1" dirty="0">
                <a:latin typeface="+mn-ea"/>
              </a:rPr>
              <a:t>仍然是反自反的；</a:t>
            </a:r>
          </a:p>
          <a:p>
            <a:pPr>
              <a:lnSpc>
                <a:spcPct val="150000"/>
              </a:lnSpc>
            </a:pPr>
            <a:r>
              <a:rPr lang="en-US" altLang="zh-CN" b="1" dirty="0" err="1">
                <a:latin typeface="+mn-ea"/>
              </a:rPr>
              <a:t>RoS</a:t>
            </a:r>
            <a:r>
              <a:rPr lang="zh-CN" altLang="en-US" b="1" dirty="0">
                <a:latin typeface="+mn-ea"/>
              </a:rPr>
              <a:t>＝</a:t>
            </a:r>
            <a:r>
              <a:rPr lang="en-US" altLang="zh-CN" b="1" dirty="0">
                <a:latin typeface="+mn-ea"/>
              </a:rPr>
              <a:t>{&lt;1,1&gt;,&lt;2,1&gt;}</a:t>
            </a:r>
            <a:r>
              <a:rPr lang="zh-CN" altLang="en-US" b="1" dirty="0">
                <a:latin typeface="+mn-ea"/>
              </a:rPr>
              <a:t>不是反自反的。</a:t>
            </a:r>
          </a:p>
        </p:txBody>
      </p:sp>
    </p:spTree>
    <p:custDataLst>
      <p:tags r:id="rId1"/>
    </p:custDataLst>
    <p:extLst>
      <p:ext uri="{BB962C8B-B14F-4D97-AF65-F5344CB8AC3E}">
        <p14:creationId xmlns:p14="http://schemas.microsoft.com/office/powerpoint/2010/main" val="167477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5154" name="Rectangle 2"/>
          <p:cNvSpPr>
            <a:spLocks noGrp="1" noChangeArrowheads="1"/>
          </p:cNvSpPr>
          <p:nvPr>
            <p:ph type="body" idx="1"/>
          </p:nvPr>
        </p:nvSpPr>
        <p:spPr>
          <a:xfrm>
            <a:off x="384175" y="1219994"/>
            <a:ext cx="10896599" cy="3625103"/>
          </a:xfrm>
          <a:solidFill>
            <a:schemeClr val="bg1"/>
          </a:solidFill>
        </p:spPr>
        <p:txBody>
          <a:bodyPr/>
          <a:lstStyle/>
          <a:p>
            <a:pPr marL="533507" indent="-533507">
              <a:lnSpc>
                <a:spcPct val="150000"/>
              </a:lnSpc>
              <a:buNone/>
            </a:pPr>
            <a:r>
              <a:rPr lang="en-US" altLang="zh-CN" dirty="0">
                <a:solidFill>
                  <a:srgbClr val="C00000"/>
                </a:solidFill>
              </a:rPr>
              <a:t>定理4.10 </a:t>
            </a:r>
            <a:r>
              <a:rPr lang="zh-CN" altLang="en-US" noProof="1"/>
              <a:t>设</a:t>
            </a:r>
            <a:r>
              <a:rPr lang="en-US" altLang="zh-CN" noProof="1"/>
              <a:t>R</a:t>
            </a:r>
            <a:r>
              <a:rPr lang="en-US" altLang="zh-CN" dirty="0"/>
              <a:t>,</a:t>
            </a:r>
            <a:r>
              <a:rPr lang="en-US" altLang="zh-CN" noProof="1"/>
              <a:t>S</a:t>
            </a:r>
            <a:r>
              <a:rPr lang="zh-CN" altLang="en-US" noProof="1"/>
              <a:t>是定义在</a:t>
            </a:r>
            <a:r>
              <a:rPr lang="en-US" altLang="zh-CN" noProof="1"/>
              <a:t>A</a:t>
            </a:r>
            <a:r>
              <a:rPr lang="zh-CN" altLang="en-US" noProof="1"/>
              <a:t>上的二元关系，则：</a:t>
            </a:r>
          </a:p>
          <a:p>
            <a:pPr marL="533507" indent="-533507">
              <a:lnSpc>
                <a:spcPct val="150000"/>
              </a:lnSpc>
              <a:buClr>
                <a:srgbClr val="FFFF00"/>
              </a:buClr>
              <a:buNone/>
            </a:pPr>
            <a:r>
              <a:rPr lang="en-US" altLang="zh-CN" dirty="0"/>
              <a:t>(1)</a:t>
            </a:r>
            <a:r>
              <a:rPr lang="zh-CN" altLang="en-US" noProof="1"/>
              <a:t>若</a:t>
            </a:r>
            <a:r>
              <a:rPr lang="en-US" altLang="zh-CN" noProof="1"/>
              <a:t>R,S</a:t>
            </a:r>
            <a:r>
              <a:rPr lang="zh-CN" altLang="en-US" noProof="1"/>
              <a:t>是</a:t>
            </a:r>
            <a:r>
              <a:rPr lang="zh-CN" altLang="en-US" noProof="1">
                <a:solidFill>
                  <a:srgbClr val="0000FF"/>
                </a:solidFill>
              </a:rPr>
              <a:t>自反的</a:t>
            </a:r>
            <a:r>
              <a:rPr lang="zh-CN" altLang="en-US" noProof="1"/>
              <a:t>，则</a:t>
            </a:r>
            <a:r>
              <a:rPr lang="en-US" altLang="zh-CN" noProof="1"/>
              <a:t>R</a:t>
            </a:r>
            <a:r>
              <a:rPr lang="en-US" altLang="zh-CN" baseline="30000" dirty="0"/>
              <a:t>-1</a:t>
            </a:r>
            <a:r>
              <a:rPr lang="en-US" altLang="zh-CN" dirty="0"/>
              <a:t>,R∪S,R∩S,R</a:t>
            </a:r>
            <a:r>
              <a:rPr lang="en-US" altLang="zh-CN" dirty="0">
                <a:sym typeface="Symbol" panose="05050102010706020507" pitchFamily="18" charset="2"/>
              </a:rPr>
              <a:t></a:t>
            </a:r>
            <a:r>
              <a:rPr lang="en-US" altLang="zh-CN" noProof="1"/>
              <a:t>S</a:t>
            </a:r>
            <a:r>
              <a:rPr lang="zh-CN" altLang="en-US" noProof="1">
                <a:solidFill>
                  <a:srgbClr val="FF0000"/>
                </a:solidFill>
              </a:rPr>
              <a:t>也是</a:t>
            </a:r>
            <a:r>
              <a:rPr lang="zh-CN" altLang="en-US" noProof="1">
                <a:solidFill>
                  <a:srgbClr val="0000FF"/>
                </a:solidFill>
              </a:rPr>
              <a:t>自反的。</a:t>
            </a:r>
            <a:endParaRPr lang="en-US" altLang="en-US" noProof="1">
              <a:solidFill>
                <a:srgbClr val="0000FF"/>
              </a:solidFill>
            </a:endParaRPr>
          </a:p>
          <a:p>
            <a:pPr marL="533507" indent="-533507">
              <a:lnSpc>
                <a:spcPct val="150000"/>
              </a:lnSpc>
              <a:buClr>
                <a:srgbClr val="FFFF00"/>
              </a:buClr>
              <a:buNone/>
            </a:pPr>
            <a:r>
              <a:rPr lang="en-US" altLang="zh-CN" dirty="0"/>
              <a:t>(2)</a:t>
            </a:r>
            <a:r>
              <a:rPr lang="zh-CN" altLang="en-US" noProof="1"/>
              <a:t>若</a:t>
            </a:r>
            <a:r>
              <a:rPr lang="en-US" altLang="zh-CN" noProof="1"/>
              <a:t>R,S</a:t>
            </a:r>
            <a:r>
              <a:rPr lang="zh-CN" altLang="en-US" noProof="1"/>
              <a:t>是</a:t>
            </a:r>
            <a:r>
              <a:rPr lang="zh-CN" altLang="en-US" noProof="1">
                <a:solidFill>
                  <a:srgbClr val="0000FF"/>
                </a:solidFill>
              </a:rPr>
              <a:t>反自反的</a:t>
            </a:r>
            <a:r>
              <a:rPr lang="zh-CN" altLang="en-US" noProof="1"/>
              <a:t>，则</a:t>
            </a:r>
            <a:r>
              <a:rPr lang="en-US" altLang="zh-CN" noProof="1"/>
              <a:t>R</a:t>
            </a:r>
            <a:r>
              <a:rPr lang="en-US" altLang="zh-CN" baseline="30000" dirty="0"/>
              <a:t>-1</a:t>
            </a:r>
            <a:r>
              <a:rPr lang="en-US" altLang="zh-CN" dirty="0"/>
              <a:t>,R∪S,R∩S</a:t>
            </a:r>
            <a:r>
              <a:rPr lang="zh-CN" altLang="en-US" dirty="0">
                <a:solidFill>
                  <a:srgbClr val="FF0000"/>
                </a:solidFill>
              </a:rPr>
              <a:t>也是</a:t>
            </a:r>
            <a:r>
              <a:rPr lang="zh-CN" altLang="en-US" dirty="0">
                <a:solidFill>
                  <a:srgbClr val="0000FF"/>
                </a:solidFill>
              </a:rPr>
              <a:t>反自反的。</a:t>
            </a:r>
          </a:p>
          <a:p>
            <a:pPr marL="533507" indent="-533507">
              <a:lnSpc>
                <a:spcPct val="150000"/>
              </a:lnSpc>
              <a:buClr>
                <a:srgbClr val="FFFF00"/>
              </a:buClr>
              <a:buNone/>
            </a:pPr>
            <a:r>
              <a:rPr lang="en-US" altLang="zh-CN" dirty="0"/>
              <a:t>(3)</a:t>
            </a:r>
            <a:r>
              <a:rPr lang="zh-CN" altLang="en-US" dirty="0"/>
              <a:t>若</a:t>
            </a:r>
            <a:r>
              <a:rPr lang="en-US" altLang="zh-CN" dirty="0"/>
              <a:t>R,S</a:t>
            </a:r>
            <a:r>
              <a:rPr lang="zh-CN" altLang="en-US" dirty="0"/>
              <a:t>是</a:t>
            </a:r>
            <a:r>
              <a:rPr lang="zh-CN" altLang="en-US" dirty="0">
                <a:solidFill>
                  <a:srgbClr val="0000FF"/>
                </a:solidFill>
              </a:rPr>
              <a:t>对称的</a:t>
            </a:r>
            <a:r>
              <a:rPr lang="zh-CN" altLang="en-US" dirty="0"/>
              <a:t>，则</a:t>
            </a:r>
            <a:r>
              <a:rPr lang="en-US" altLang="zh-CN" dirty="0"/>
              <a:t>R</a:t>
            </a:r>
            <a:r>
              <a:rPr lang="en-US" altLang="zh-CN" baseline="30000" dirty="0"/>
              <a:t>-1</a:t>
            </a:r>
            <a:r>
              <a:rPr lang="en-US" altLang="zh-CN" dirty="0"/>
              <a:t>,R∪S,R∩S</a:t>
            </a:r>
            <a:r>
              <a:rPr lang="zh-CN" altLang="en-US" dirty="0">
                <a:solidFill>
                  <a:srgbClr val="FF0000"/>
                </a:solidFill>
              </a:rPr>
              <a:t>也是</a:t>
            </a:r>
            <a:r>
              <a:rPr lang="zh-CN" altLang="en-US" dirty="0">
                <a:solidFill>
                  <a:srgbClr val="0000FF"/>
                </a:solidFill>
              </a:rPr>
              <a:t>对称的</a:t>
            </a:r>
            <a:r>
              <a:rPr lang="zh-CN" altLang="en-US" dirty="0">
                <a:solidFill>
                  <a:srgbClr val="3333FF"/>
                </a:solidFill>
              </a:rPr>
              <a:t>。</a:t>
            </a:r>
          </a:p>
          <a:p>
            <a:pPr marL="533507" indent="-533507">
              <a:lnSpc>
                <a:spcPct val="150000"/>
              </a:lnSpc>
              <a:buClr>
                <a:srgbClr val="FFFF00"/>
              </a:buClr>
              <a:buNone/>
            </a:pPr>
            <a:r>
              <a:rPr lang="en-US" altLang="zh-CN" dirty="0"/>
              <a:t>(4)</a:t>
            </a:r>
            <a:r>
              <a:rPr lang="zh-CN" altLang="en-US" dirty="0"/>
              <a:t>若</a:t>
            </a:r>
            <a:r>
              <a:rPr lang="en-US" altLang="zh-CN" dirty="0"/>
              <a:t>R,S</a:t>
            </a:r>
            <a:r>
              <a:rPr lang="zh-CN" altLang="en-US" dirty="0"/>
              <a:t>是</a:t>
            </a:r>
            <a:r>
              <a:rPr lang="zh-CN" altLang="en-US" dirty="0">
                <a:solidFill>
                  <a:srgbClr val="0000FF"/>
                </a:solidFill>
              </a:rPr>
              <a:t>反对称的</a:t>
            </a:r>
            <a:r>
              <a:rPr lang="zh-CN" altLang="en-US" dirty="0"/>
              <a:t>，则</a:t>
            </a:r>
            <a:r>
              <a:rPr lang="en-US" altLang="zh-CN" dirty="0"/>
              <a:t>R</a:t>
            </a:r>
            <a:r>
              <a:rPr lang="en-US" altLang="zh-CN" baseline="30000" dirty="0"/>
              <a:t>-1</a:t>
            </a:r>
            <a:r>
              <a:rPr lang="en-US" altLang="zh-CN" dirty="0"/>
              <a:t>,R∩S</a:t>
            </a:r>
            <a:r>
              <a:rPr lang="zh-CN" altLang="en-US" dirty="0">
                <a:solidFill>
                  <a:srgbClr val="FF0000"/>
                </a:solidFill>
              </a:rPr>
              <a:t>也是</a:t>
            </a:r>
            <a:r>
              <a:rPr lang="zh-CN" altLang="en-US" dirty="0">
                <a:solidFill>
                  <a:srgbClr val="0000FF"/>
                </a:solidFill>
              </a:rPr>
              <a:t>反对称的</a:t>
            </a:r>
            <a:r>
              <a:rPr lang="zh-CN" altLang="en-US" dirty="0">
                <a:solidFill>
                  <a:srgbClr val="3333FF"/>
                </a:solidFill>
              </a:rPr>
              <a:t>。</a:t>
            </a:r>
          </a:p>
          <a:p>
            <a:pPr marL="533507" indent="-533507">
              <a:lnSpc>
                <a:spcPct val="150000"/>
              </a:lnSpc>
              <a:buClr>
                <a:srgbClr val="FFFF00"/>
              </a:buClr>
              <a:buNone/>
            </a:pPr>
            <a:r>
              <a:rPr lang="en-US" altLang="zh-CN" dirty="0"/>
              <a:t>(5)</a:t>
            </a:r>
            <a:r>
              <a:rPr lang="zh-CN" altLang="en-US" dirty="0"/>
              <a:t>若</a:t>
            </a:r>
            <a:r>
              <a:rPr lang="en-US" altLang="zh-CN" dirty="0"/>
              <a:t>R,S</a:t>
            </a:r>
            <a:r>
              <a:rPr lang="zh-CN" altLang="en-US" dirty="0"/>
              <a:t>是</a:t>
            </a:r>
            <a:r>
              <a:rPr lang="zh-CN" altLang="en-US" dirty="0">
                <a:solidFill>
                  <a:srgbClr val="0000FF"/>
                </a:solidFill>
              </a:rPr>
              <a:t>传递的</a:t>
            </a:r>
            <a:r>
              <a:rPr lang="zh-CN" altLang="en-US" dirty="0"/>
              <a:t>，则</a:t>
            </a:r>
            <a:r>
              <a:rPr lang="en-US" altLang="zh-CN" dirty="0"/>
              <a:t>R</a:t>
            </a:r>
            <a:r>
              <a:rPr lang="en-US" altLang="zh-CN" baseline="30000" dirty="0"/>
              <a:t>-1</a:t>
            </a:r>
            <a:r>
              <a:rPr lang="en-US" altLang="zh-CN" dirty="0"/>
              <a:t>,R∩S</a:t>
            </a:r>
            <a:r>
              <a:rPr lang="zh-CN" altLang="en-US" dirty="0">
                <a:solidFill>
                  <a:srgbClr val="FF0000"/>
                </a:solidFill>
              </a:rPr>
              <a:t>也是</a:t>
            </a:r>
            <a:r>
              <a:rPr lang="zh-CN" altLang="en-US" dirty="0">
                <a:solidFill>
                  <a:srgbClr val="0000FF"/>
                </a:solidFill>
              </a:rPr>
              <a:t>传递的。</a:t>
            </a:r>
          </a:p>
        </p:txBody>
      </p:sp>
      <p:sp>
        <p:nvSpPr>
          <p:cNvPr id="254980" name="Rectangle 3"/>
          <p:cNvSpPr>
            <a:spLocks noGrp="1" noChangeArrowheads="1"/>
          </p:cNvSpPr>
          <p:nvPr>
            <p:ph type="title"/>
          </p:nvPr>
        </p:nvSpPr>
        <p:spPr/>
        <p:txBody>
          <a:bodyPr/>
          <a:lstStyle/>
          <a:p>
            <a:pPr eaLnBrk="1" hangingPunct="1"/>
            <a:r>
              <a:rPr lang="en-US" altLang="zh-CN" dirty="0"/>
              <a:t>4.3.3 </a:t>
            </a:r>
            <a:r>
              <a:rPr lang="zh-CN" altLang="en-US" dirty="0"/>
              <a:t>关系性质的保守性</a:t>
            </a:r>
            <a:endParaRPr lang="zh-CN" altLang="en-US" sz="4001" dirty="0"/>
          </a:p>
        </p:txBody>
      </p:sp>
      <p:sp>
        <p:nvSpPr>
          <p:cNvPr id="1585156" name="Rectangle 4"/>
          <p:cNvSpPr>
            <a:spLocks noChangeArrowheads="1"/>
          </p:cNvSpPr>
          <p:nvPr/>
        </p:nvSpPr>
        <p:spPr bwMode="auto">
          <a:xfrm>
            <a:off x="536575" y="4990458"/>
            <a:ext cx="10668000" cy="1689052"/>
          </a:xfrm>
          <a:prstGeom prst="rect">
            <a:avLst/>
          </a:prstGeom>
          <a:solidFill>
            <a:srgbClr val="1157AB"/>
          </a:solidFill>
          <a:ln>
            <a:noFill/>
          </a:ln>
        </p:spPr>
        <p:txBody>
          <a:bodyPr wrap="square" anchor="ctr">
            <a:spAutoFit/>
          </a:bodyPr>
          <a:lstStyle>
            <a:lvl1pPr indent="2667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Tx/>
              <a:buNone/>
            </a:pPr>
            <a:r>
              <a:rPr kumimoji="1" lang="zh-CN" altLang="en-US" sz="2400" dirty="0">
                <a:solidFill>
                  <a:schemeClr val="bg1"/>
                </a:solidFill>
                <a:latin typeface="+mn-ea"/>
                <a:ea typeface="+mn-ea"/>
              </a:rPr>
              <a:t>注意：</a:t>
            </a:r>
          </a:p>
          <a:p>
            <a:pPr algn="l" eaLnBrk="1" hangingPunct="1">
              <a:lnSpc>
                <a:spcPct val="150000"/>
              </a:lnSpc>
              <a:spcBef>
                <a:spcPct val="0"/>
              </a:spcBef>
              <a:buClrTx/>
              <a:buFontTx/>
              <a:buNone/>
            </a:pP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1</a:t>
            </a:r>
            <a:r>
              <a:rPr kumimoji="1" lang="zh-CN" altLang="en-US" sz="2400" dirty="0">
                <a:solidFill>
                  <a:schemeClr val="bg1"/>
                </a:solidFill>
                <a:latin typeface="+mn-ea"/>
                <a:ea typeface="+mn-ea"/>
              </a:rPr>
              <a:t>）逆运算与交运算具有较好的保守性；</a:t>
            </a:r>
          </a:p>
          <a:p>
            <a:pPr algn="l" eaLnBrk="1" hangingPunct="1">
              <a:lnSpc>
                <a:spcPct val="150000"/>
              </a:lnSpc>
              <a:spcBef>
                <a:spcPct val="0"/>
              </a:spcBef>
              <a:buClrTx/>
              <a:buFontTx/>
              <a:buNone/>
            </a:pP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2</a:t>
            </a:r>
            <a:r>
              <a:rPr kumimoji="1" lang="zh-CN" altLang="en-US" sz="2400" dirty="0">
                <a:solidFill>
                  <a:schemeClr val="bg1"/>
                </a:solidFill>
                <a:latin typeface="+mn-ea"/>
                <a:ea typeface="+mn-ea"/>
              </a:rPr>
              <a:t>）并运算、差运算和复合运算的保守性较差。</a:t>
            </a:r>
          </a:p>
        </p:txBody>
      </p:sp>
    </p:spTree>
    <p:custDataLst>
      <p:tags r:id="rId1"/>
    </p:custDataLst>
    <p:extLst>
      <p:ext uri="{BB962C8B-B14F-4D97-AF65-F5344CB8AC3E}">
        <p14:creationId xmlns:p14="http://schemas.microsoft.com/office/powerpoint/2010/main" val="257187256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5156"/>
                                        </p:tgtEl>
                                        <p:attrNameLst>
                                          <p:attrName>style.visibility</p:attrName>
                                        </p:attrNameLst>
                                      </p:cBhvr>
                                      <p:to>
                                        <p:strVal val="visible"/>
                                      </p:to>
                                    </p:set>
                                    <p:anim calcmode="lin" valueType="num">
                                      <p:cBhvr additive="base">
                                        <p:cTn id="7" dur="500" fill="hold"/>
                                        <p:tgtEl>
                                          <p:spTgt spid="1585156"/>
                                        </p:tgtEl>
                                        <p:attrNameLst>
                                          <p:attrName>ppt_x</p:attrName>
                                        </p:attrNameLst>
                                      </p:cBhvr>
                                      <p:tavLst>
                                        <p:tav tm="0">
                                          <p:val>
                                            <p:strVal val="#ppt_x"/>
                                          </p:val>
                                        </p:tav>
                                        <p:tav tm="100000">
                                          <p:val>
                                            <p:strVal val="#ppt_x"/>
                                          </p:val>
                                        </p:tav>
                                      </p:tavLst>
                                    </p:anim>
                                    <p:anim calcmode="lin" valueType="num">
                                      <p:cBhvr additive="base">
                                        <p:cTn id="8" dur="500" fill="hold"/>
                                        <p:tgtEl>
                                          <p:spTgt spid="1585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56"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7B0A4-C7C8-4962-AEDF-0F8488179478}"/>
              </a:ext>
            </a:extLst>
          </p:cNvPr>
          <p:cNvSpPr>
            <a:spLocks noGrp="1"/>
          </p:cNvSpPr>
          <p:nvPr>
            <p:ph type="title"/>
          </p:nvPr>
        </p:nvSpPr>
        <p:spPr/>
        <p:txBody>
          <a:bodyPr/>
          <a:lstStyle/>
          <a:p>
            <a:r>
              <a:rPr lang="zh-CN" altLang="en-US" dirty="0"/>
              <a:t>构造反例的思路</a:t>
            </a:r>
          </a:p>
        </p:txBody>
      </p:sp>
      <p:sp>
        <p:nvSpPr>
          <p:cNvPr id="4" name="Rectangle 3">
            <a:extLst>
              <a:ext uri="{FF2B5EF4-FFF2-40B4-BE49-F238E27FC236}">
                <a16:creationId xmlns:a16="http://schemas.microsoft.com/office/drawing/2014/main" id="{A754A803-DA6E-4973-BAC1-7DBC3237F6F8}"/>
              </a:ext>
            </a:extLst>
          </p:cNvPr>
          <p:cNvSpPr txBox="1">
            <a:spLocks noChangeArrowheads="1"/>
          </p:cNvSpPr>
          <p:nvPr/>
        </p:nvSpPr>
        <p:spPr bwMode="auto">
          <a:xfrm>
            <a:off x="325436" y="1041982"/>
            <a:ext cx="2032000" cy="497316"/>
          </a:xfrm>
          <a:prstGeom prst="rect">
            <a:avLst/>
          </a:prstGeom>
          <a:solidFill>
            <a:srgbClr val="0000FF"/>
          </a:solidFill>
          <a:ln>
            <a:noFill/>
          </a:ln>
        </p:spPr>
        <p:txBody>
          <a:bodyPr>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solidFill>
                  <a:schemeClr val="bg1"/>
                </a:solidFill>
                <a:latin typeface="+mn-ea"/>
              </a:rPr>
              <a:t>正向思维：</a:t>
            </a:r>
          </a:p>
        </p:txBody>
      </p:sp>
      <p:sp>
        <p:nvSpPr>
          <p:cNvPr id="5" name="Rectangle 3">
            <a:extLst>
              <a:ext uri="{FF2B5EF4-FFF2-40B4-BE49-F238E27FC236}">
                <a16:creationId xmlns:a16="http://schemas.microsoft.com/office/drawing/2014/main" id="{7CB94059-6E61-4A52-ABEE-6F3EE5EBD488}"/>
              </a:ext>
            </a:extLst>
          </p:cNvPr>
          <p:cNvSpPr txBox="1">
            <a:spLocks noChangeArrowheads="1"/>
          </p:cNvSpPr>
          <p:nvPr/>
        </p:nvSpPr>
        <p:spPr bwMode="auto">
          <a:xfrm>
            <a:off x="1139825" y="1655763"/>
            <a:ext cx="1193800" cy="9405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latin typeface="+mn-ea"/>
              </a:rPr>
              <a:t>构造集合</a:t>
            </a:r>
            <a:r>
              <a:rPr lang="en-US" altLang="zh-CN" sz="2400" kern="0" dirty="0">
                <a:latin typeface="+mn-ea"/>
              </a:rPr>
              <a:t>A</a:t>
            </a:r>
            <a:endParaRPr lang="zh-CN" altLang="en-US" sz="2400" kern="0" dirty="0">
              <a:latin typeface="+mn-ea"/>
            </a:endParaRPr>
          </a:p>
        </p:txBody>
      </p:sp>
      <p:sp>
        <p:nvSpPr>
          <p:cNvPr id="6" name="Rectangle 3">
            <a:extLst>
              <a:ext uri="{FF2B5EF4-FFF2-40B4-BE49-F238E27FC236}">
                <a16:creationId xmlns:a16="http://schemas.microsoft.com/office/drawing/2014/main" id="{7CF1F11C-DCA9-4831-997B-E5C494BC1633}"/>
              </a:ext>
            </a:extLst>
          </p:cNvPr>
          <p:cNvSpPr txBox="1">
            <a:spLocks noChangeArrowheads="1"/>
          </p:cNvSpPr>
          <p:nvPr/>
        </p:nvSpPr>
        <p:spPr bwMode="auto">
          <a:xfrm>
            <a:off x="3241675" y="1655763"/>
            <a:ext cx="1879600" cy="9405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latin typeface="+mn-ea"/>
              </a:rPr>
              <a:t>构造满足条件的</a:t>
            </a:r>
            <a:r>
              <a:rPr lang="en-US" altLang="zh-CN" sz="2400" kern="0" dirty="0">
                <a:latin typeface="+mn-ea"/>
              </a:rPr>
              <a:t>R</a:t>
            </a:r>
            <a:r>
              <a:rPr lang="zh-CN" altLang="en-US" sz="2400" kern="0" dirty="0">
                <a:latin typeface="+mn-ea"/>
              </a:rPr>
              <a:t>和</a:t>
            </a:r>
            <a:r>
              <a:rPr lang="en-US" altLang="zh-CN" sz="2400" kern="0" dirty="0">
                <a:latin typeface="+mn-ea"/>
              </a:rPr>
              <a:t>S</a:t>
            </a:r>
            <a:endParaRPr lang="zh-CN" altLang="en-US" sz="2400" kern="0" dirty="0">
              <a:latin typeface="+mn-ea"/>
            </a:endParaRPr>
          </a:p>
        </p:txBody>
      </p:sp>
      <p:sp>
        <p:nvSpPr>
          <p:cNvPr id="7" name="Rectangle 3">
            <a:extLst>
              <a:ext uri="{FF2B5EF4-FFF2-40B4-BE49-F238E27FC236}">
                <a16:creationId xmlns:a16="http://schemas.microsoft.com/office/drawing/2014/main" id="{BDDF7918-4222-48C5-B4C7-551A5FEDEFC3}"/>
              </a:ext>
            </a:extLst>
          </p:cNvPr>
          <p:cNvSpPr txBox="1">
            <a:spLocks noChangeArrowheads="1"/>
          </p:cNvSpPr>
          <p:nvPr/>
        </p:nvSpPr>
        <p:spPr bwMode="auto">
          <a:xfrm>
            <a:off x="6013343" y="1431600"/>
            <a:ext cx="2803632" cy="13837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latin typeface="+mn-ea"/>
              </a:rPr>
              <a:t>计算</a:t>
            </a:r>
            <a:r>
              <a:rPr lang="en-US" altLang="zh-CN" sz="2400" kern="0" dirty="0" err="1">
                <a:latin typeface="+mn-ea"/>
              </a:rPr>
              <a:t>RoS</a:t>
            </a:r>
            <a:r>
              <a:rPr lang="zh-CN" altLang="en-US" sz="2400" kern="0" dirty="0">
                <a:latin typeface="+mn-ea"/>
              </a:rPr>
              <a:t>和</a:t>
            </a:r>
            <a:r>
              <a:rPr lang="en-US" altLang="zh-CN" sz="2400" dirty="0">
                <a:latin typeface="+mn-ea"/>
              </a:rPr>
              <a:t>R</a:t>
            </a:r>
            <a:r>
              <a:rPr lang="en-US" altLang="zh-CN" sz="2400">
                <a:latin typeface="+mn-ea"/>
              </a:rPr>
              <a:t>∪S</a:t>
            </a:r>
            <a:r>
              <a:rPr lang="zh-CN" altLang="en-US" sz="2400">
                <a:latin typeface="+mn-ea"/>
              </a:rPr>
              <a:t>，并</a:t>
            </a:r>
            <a:r>
              <a:rPr lang="zh-CN" altLang="en-US" sz="2400" dirty="0">
                <a:latin typeface="+mn-ea"/>
              </a:rPr>
              <a:t>确定其特殊性质是否满足要求</a:t>
            </a:r>
            <a:endParaRPr lang="zh-CN" altLang="en-US" sz="2400" kern="0" dirty="0">
              <a:latin typeface="+mn-ea"/>
            </a:endParaRPr>
          </a:p>
        </p:txBody>
      </p:sp>
      <p:sp>
        <p:nvSpPr>
          <p:cNvPr id="8" name="右箭头 1">
            <a:extLst>
              <a:ext uri="{FF2B5EF4-FFF2-40B4-BE49-F238E27FC236}">
                <a16:creationId xmlns:a16="http://schemas.microsoft.com/office/drawing/2014/main" id="{D1812EA6-57F4-4AA5-8768-0569575867A6}"/>
              </a:ext>
            </a:extLst>
          </p:cNvPr>
          <p:cNvSpPr>
            <a:spLocks noChangeArrowheads="1"/>
          </p:cNvSpPr>
          <p:nvPr/>
        </p:nvSpPr>
        <p:spPr bwMode="auto">
          <a:xfrm>
            <a:off x="2357436" y="2036763"/>
            <a:ext cx="884237" cy="285529"/>
          </a:xfrm>
          <a:prstGeom prst="rightArrow">
            <a:avLst>
              <a:gd name="adj1" fmla="val 50000"/>
              <a:gd name="adj2" fmla="val 50098"/>
            </a:avLst>
          </a:prstGeom>
          <a:solidFill>
            <a:srgbClr val="FFFF66">
              <a:alpha val="89803"/>
            </a:srgbClr>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2400">
              <a:solidFill>
                <a:srgbClr val="FF0000"/>
              </a:solidFill>
              <a:latin typeface="+mn-ea"/>
              <a:ea typeface="+mn-ea"/>
            </a:endParaRPr>
          </a:p>
        </p:txBody>
      </p:sp>
      <p:sp>
        <p:nvSpPr>
          <p:cNvPr id="9" name="右箭头 10">
            <a:extLst>
              <a:ext uri="{FF2B5EF4-FFF2-40B4-BE49-F238E27FC236}">
                <a16:creationId xmlns:a16="http://schemas.microsoft.com/office/drawing/2014/main" id="{7EA5424E-854C-4903-83F8-18403C299012}"/>
              </a:ext>
            </a:extLst>
          </p:cNvPr>
          <p:cNvSpPr>
            <a:spLocks noChangeArrowheads="1"/>
          </p:cNvSpPr>
          <p:nvPr/>
        </p:nvSpPr>
        <p:spPr bwMode="auto">
          <a:xfrm>
            <a:off x="5137096" y="2058090"/>
            <a:ext cx="860425" cy="334089"/>
          </a:xfrm>
          <a:prstGeom prst="rightArrow">
            <a:avLst>
              <a:gd name="adj1" fmla="val 50000"/>
              <a:gd name="adj2" fmla="val 49822"/>
            </a:avLst>
          </a:prstGeom>
          <a:solidFill>
            <a:srgbClr val="FFFF66">
              <a:alpha val="89803"/>
            </a:srgbClr>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2400">
              <a:solidFill>
                <a:srgbClr val="FF0000"/>
              </a:solidFill>
              <a:latin typeface="+mn-ea"/>
              <a:ea typeface="+mn-ea"/>
            </a:endParaRPr>
          </a:p>
        </p:txBody>
      </p:sp>
      <p:sp>
        <p:nvSpPr>
          <p:cNvPr id="10" name="Rectangle 3">
            <a:extLst>
              <a:ext uri="{FF2B5EF4-FFF2-40B4-BE49-F238E27FC236}">
                <a16:creationId xmlns:a16="http://schemas.microsoft.com/office/drawing/2014/main" id="{17595B40-7DA5-4F62-9650-B01BA498D36C}"/>
              </a:ext>
            </a:extLst>
          </p:cNvPr>
          <p:cNvSpPr txBox="1">
            <a:spLocks noChangeArrowheads="1"/>
          </p:cNvSpPr>
          <p:nvPr/>
        </p:nvSpPr>
        <p:spPr bwMode="auto">
          <a:xfrm>
            <a:off x="10290175" y="1482339"/>
            <a:ext cx="1023938" cy="4973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latin typeface="+mn-ea"/>
              </a:rPr>
              <a:t>结束</a:t>
            </a:r>
          </a:p>
        </p:txBody>
      </p:sp>
      <p:sp>
        <p:nvSpPr>
          <p:cNvPr id="21" name="Rectangle 3">
            <a:extLst>
              <a:ext uri="{FF2B5EF4-FFF2-40B4-BE49-F238E27FC236}">
                <a16:creationId xmlns:a16="http://schemas.microsoft.com/office/drawing/2014/main" id="{D23D3008-ECEE-49C3-A9A6-2A6BA08FD7EA}"/>
              </a:ext>
            </a:extLst>
          </p:cNvPr>
          <p:cNvSpPr txBox="1">
            <a:spLocks noChangeArrowheads="1"/>
          </p:cNvSpPr>
          <p:nvPr/>
        </p:nvSpPr>
        <p:spPr bwMode="auto">
          <a:xfrm>
            <a:off x="287446" y="3974280"/>
            <a:ext cx="2097140" cy="497316"/>
          </a:xfrm>
          <a:prstGeom prst="rect">
            <a:avLst/>
          </a:prstGeom>
          <a:solidFill>
            <a:srgbClr val="000000"/>
          </a:solidFill>
          <a:ln>
            <a:noFill/>
          </a:ln>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solidFill>
                  <a:schemeClr val="bg1"/>
                </a:solidFill>
                <a:latin typeface="+mj-ea"/>
                <a:ea typeface="+mj-ea"/>
              </a:rPr>
              <a:t>逆向思维：</a:t>
            </a:r>
          </a:p>
        </p:txBody>
      </p:sp>
      <p:sp>
        <p:nvSpPr>
          <p:cNvPr id="22" name="Rectangle 3">
            <a:extLst>
              <a:ext uri="{FF2B5EF4-FFF2-40B4-BE49-F238E27FC236}">
                <a16:creationId xmlns:a16="http://schemas.microsoft.com/office/drawing/2014/main" id="{881470B8-E79D-4DBA-9D50-73A189EA13D5}"/>
              </a:ext>
            </a:extLst>
          </p:cNvPr>
          <p:cNvSpPr txBox="1">
            <a:spLocks noChangeArrowheads="1"/>
          </p:cNvSpPr>
          <p:nvPr/>
        </p:nvSpPr>
        <p:spPr bwMode="auto">
          <a:xfrm>
            <a:off x="887485" y="4811862"/>
            <a:ext cx="1758950" cy="138435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latin typeface="+mj-ea"/>
                <a:ea typeface="+mj-ea"/>
              </a:rPr>
              <a:t>构造满足条件的</a:t>
            </a:r>
            <a:r>
              <a:rPr lang="en-US" altLang="zh-CN" sz="2400" kern="0" dirty="0" err="1">
                <a:latin typeface="+mj-ea"/>
                <a:ea typeface="+mj-ea"/>
              </a:rPr>
              <a:t>RoS</a:t>
            </a:r>
            <a:r>
              <a:rPr lang="zh-CN" altLang="en-US" sz="2400" kern="0" dirty="0">
                <a:latin typeface="+mj-ea"/>
                <a:ea typeface="+mj-ea"/>
              </a:rPr>
              <a:t>和</a:t>
            </a:r>
            <a:r>
              <a:rPr lang="en-US" altLang="zh-CN" sz="2400" dirty="0">
                <a:latin typeface="+mj-ea"/>
                <a:ea typeface="+mj-ea"/>
              </a:rPr>
              <a:t>R∪S </a:t>
            </a:r>
            <a:endParaRPr lang="zh-CN" altLang="en-US" sz="2400" kern="0" dirty="0">
              <a:latin typeface="+mj-ea"/>
              <a:ea typeface="+mj-ea"/>
            </a:endParaRPr>
          </a:p>
        </p:txBody>
      </p:sp>
      <p:sp>
        <p:nvSpPr>
          <p:cNvPr id="23" name="Rectangle 3">
            <a:extLst>
              <a:ext uri="{FF2B5EF4-FFF2-40B4-BE49-F238E27FC236}">
                <a16:creationId xmlns:a16="http://schemas.microsoft.com/office/drawing/2014/main" id="{FEA0E94B-0961-4469-832F-BE7327DAFAEE}"/>
              </a:ext>
            </a:extLst>
          </p:cNvPr>
          <p:cNvSpPr txBox="1">
            <a:spLocks noChangeArrowheads="1"/>
          </p:cNvSpPr>
          <p:nvPr/>
        </p:nvSpPr>
        <p:spPr bwMode="auto">
          <a:xfrm>
            <a:off x="4346575" y="4811862"/>
            <a:ext cx="2133600" cy="138435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latin typeface="+mj-ea"/>
                <a:ea typeface="+mj-ea"/>
              </a:rPr>
              <a:t>构造与</a:t>
            </a:r>
            <a:r>
              <a:rPr lang="en-US" altLang="zh-CN" sz="2400" kern="0" dirty="0">
                <a:latin typeface="+mj-ea"/>
                <a:ea typeface="+mj-ea"/>
              </a:rPr>
              <a:t>R</a:t>
            </a:r>
            <a:r>
              <a:rPr lang="zh-CN" altLang="en-US" sz="2400" kern="0" dirty="0">
                <a:latin typeface="+mj-ea"/>
                <a:ea typeface="+mj-ea"/>
              </a:rPr>
              <a:t>和</a:t>
            </a:r>
            <a:r>
              <a:rPr lang="en-US" altLang="zh-CN" sz="2400" kern="0" dirty="0">
                <a:latin typeface="+mj-ea"/>
                <a:ea typeface="+mj-ea"/>
              </a:rPr>
              <a:t>S</a:t>
            </a:r>
            <a:r>
              <a:rPr lang="zh-CN" altLang="en-US" sz="2400" kern="0" dirty="0">
                <a:latin typeface="+mj-ea"/>
                <a:ea typeface="+mj-ea"/>
              </a:rPr>
              <a:t>对应的</a:t>
            </a:r>
            <a:r>
              <a:rPr lang="zh-CN" altLang="en-US" sz="2400" kern="0" dirty="0">
                <a:solidFill>
                  <a:srgbClr val="C00000"/>
                </a:solidFill>
                <a:latin typeface="+mj-ea"/>
                <a:ea typeface="+mj-ea"/>
              </a:rPr>
              <a:t>最简单</a:t>
            </a:r>
            <a:r>
              <a:rPr lang="zh-CN" altLang="en-US" sz="2400" kern="0" dirty="0">
                <a:latin typeface="+mj-ea"/>
                <a:ea typeface="+mj-ea"/>
              </a:rPr>
              <a:t>的集合</a:t>
            </a:r>
            <a:r>
              <a:rPr lang="en-US" altLang="zh-CN" sz="2400" kern="0" dirty="0">
                <a:latin typeface="+mj-ea"/>
                <a:ea typeface="+mj-ea"/>
              </a:rPr>
              <a:t>A</a:t>
            </a:r>
            <a:endParaRPr lang="zh-CN" altLang="en-US" sz="2400" kern="0" dirty="0">
              <a:latin typeface="+mj-ea"/>
              <a:ea typeface="+mj-ea"/>
            </a:endParaRPr>
          </a:p>
        </p:txBody>
      </p:sp>
      <p:sp>
        <p:nvSpPr>
          <p:cNvPr id="24" name="Rectangle 3">
            <a:extLst>
              <a:ext uri="{FF2B5EF4-FFF2-40B4-BE49-F238E27FC236}">
                <a16:creationId xmlns:a16="http://schemas.microsoft.com/office/drawing/2014/main" id="{B14B83F1-8739-4D1A-90D2-3049508425D6}"/>
              </a:ext>
            </a:extLst>
          </p:cNvPr>
          <p:cNvSpPr txBox="1">
            <a:spLocks noChangeArrowheads="1"/>
          </p:cNvSpPr>
          <p:nvPr/>
        </p:nvSpPr>
        <p:spPr bwMode="auto">
          <a:xfrm>
            <a:off x="7851775" y="4811862"/>
            <a:ext cx="3013075" cy="138435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latin typeface="+mj-ea"/>
                <a:ea typeface="+mj-ea"/>
              </a:rPr>
              <a:t>构造计算结果与</a:t>
            </a:r>
            <a:r>
              <a:rPr lang="en-US" altLang="zh-CN" sz="2400" kern="0" dirty="0" err="1">
                <a:latin typeface="+mj-ea"/>
                <a:ea typeface="+mj-ea"/>
              </a:rPr>
              <a:t>RoS</a:t>
            </a:r>
            <a:r>
              <a:rPr lang="zh-CN" altLang="en-US" sz="2400" kern="0" dirty="0">
                <a:latin typeface="+mj-ea"/>
                <a:ea typeface="+mj-ea"/>
              </a:rPr>
              <a:t>和</a:t>
            </a:r>
            <a:r>
              <a:rPr lang="en-US" altLang="zh-CN" sz="2400" dirty="0">
                <a:latin typeface="+mj-ea"/>
                <a:ea typeface="+mj-ea"/>
              </a:rPr>
              <a:t>R∪S</a:t>
            </a:r>
            <a:r>
              <a:rPr lang="zh-CN" altLang="en-US" sz="2400" dirty="0">
                <a:latin typeface="+mj-ea"/>
                <a:ea typeface="+mj-ea"/>
              </a:rPr>
              <a:t>一致的</a:t>
            </a:r>
            <a:r>
              <a:rPr lang="en-US" altLang="zh-CN" sz="2400" dirty="0">
                <a:latin typeface="+mj-ea"/>
                <a:ea typeface="+mj-ea"/>
              </a:rPr>
              <a:t>R</a:t>
            </a:r>
            <a:r>
              <a:rPr lang="zh-CN" altLang="en-US" sz="2400" dirty="0">
                <a:latin typeface="+mj-ea"/>
                <a:ea typeface="+mj-ea"/>
              </a:rPr>
              <a:t>和</a:t>
            </a:r>
            <a:r>
              <a:rPr lang="en-US" altLang="zh-CN" sz="2400" dirty="0">
                <a:latin typeface="+mj-ea"/>
                <a:ea typeface="+mj-ea"/>
              </a:rPr>
              <a:t>S</a:t>
            </a:r>
            <a:r>
              <a:rPr lang="zh-CN" altLang="en-US" sz="2400" dirty="0">
                <a:latin typeface="+mj-ea"/>
                <a:ea typeface="+mj-ea"/>
              </a:rPr>
              <a:t>，并验证其特殊性质</a:t>
            </a:r>
            <a:endParaRPr lang="zh-CN" altLang="en-US" sz="2400" kern="0" dirty="0">
              <a:latin typeface="+mj-ea"/>
              <a:ea typeface="+mj-ea"/>
            </a:endParaRPr>
          </a:p>
        </p:txBody>
      </p:sp>
      <p:sp>
        <p:nvSpPr>
          <p:cNvPr id="25" name="右箭头 27">
            <a:extLst>
              <a:ext uri="{FF2B5EF4-FFF2-40B4-BE49-F238E27FC236}">
                <a16:creationId xmlns:a16="http://schemas.microsoft.com/office/drawing/2014/main" id="{D4097393-69AD-4B99-BA6B-A43298A14A8E}"/>
              </a:ext>
            </a:extLst>
          </p:cNvPr>
          <p:cNvSpPr>
            <a:spLocks noChangeArrowheads="1"/>
          </p:cNvSpPr>
          <p:nvPr/>
        </p:nvSpPr>
        <p:spPr bwMode="auto">
          <a:xfrm>
            <a:off x="2670175" y="5301946"/>
            <a:ext cx="1652660" cy="321388"/>
          </a:xfrm>
          <a:prstGeom prst="rightArrow">
            <a:avLst>
              <a:gd name="adj1" fmla="val 50000"/>
              <a:gd name="adj2" fmla="val 49822"/>
            </a:avLst>
          </a:prstGeom>
          <a:solidFill>
            <a:srgbClr val="FFFF66">
              <a:alpha val="89803"/>
            </a:srgbClr>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2400">
              <a:solidFill>
                <a:srgbClr val="FF0000"/>
              </a:solidFill>
              <a:latin typeface="+mj-ea"/>
              <a:ea typeface="+mj-ea"/>
            </a:endParaRPr>
          </a:p>
        </p:txBody>
      </p:sp>
      <p:sp>
        <p:nvSpPr>
          <p:cNvPr id="26" name="右箭头 28">
            <a:extLst>
              <a:ext uri="{FF2B5EF4-FFF2-40B4-BE49-F238E27FC236}">
                <a16:creationId xmlns:a16="http://schemas.microsoft.com/office/drawing/2014/main" id="{4B474399-A388-4695-ABDE-2934A6AC4B4E}"/>
              </a:ext>
            </a:extLst>
          </p:cNvPr>
          <p:cNvSpPr>
            <a:spLocks noChangeArrowheads="1"/>
          </p:cNvSpPr>
          <p:nvPr/>
        </p:nvSpPr>
        <p:spPr bwMode="auto">
          <a:xfrm>
            <a:off x="6503915" y="5377550"/>
            <a:ext cx="1393572" cy="353367"/>
          </a:xfrm>
          <a:prstGeom prst="rightArrow">
            <a:avLst>
              <a:gd name="adj1" fmla="val 50000"/>
              <a:gd name="adj2" fmla="val 50098"/>
            </a:avLst>
          </a:prstGeom>
          <a:solidFill>
            <a:srgbClr val="FFFF66">
              <a:alpha val="89803"/>
            </a:srgbClr>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2400">
              <a:solidFill>
                <a:srgbClr val="FF0000"/>
              </a:solidFill>
              <a:latin typeface="+mj-ea"/>
              <a:ea typeface="+mj-ea"/>
            </a:endParaRPr>
          </a:p>
        </p:txBody>
      </p:sp>
      <p:sp>
        <p:nvSpPr>
          <p:cNvPr id="27" name="Rectangle 3">
            <a:extLst>
              <a:ext uri="{FF2B5EF4-FFF2-40B4-BE49-F238E27FC236}">
                <a16:creationId xmlns:a16="http://schemas.microsoft.com/office/drawing/2014/main" id="{AA46D7C4-2CB1-46DD-A39E-96559CF9D3F7}"/>
              </a:ext>
            </a:extLst>
          </p:cNvPr>
          <p:cNvSpPr txBox="1">
            <a:spLocks noChangeArrowheads="1"/>
          </p:cNvSpPr>
          <p:nvPr/>
        </p:nvSpPr>
        <p:spPr bwMode="auto">
          <a:xfrm>
            <a:off x="4700587" y="6362272"/>
            <a:ext cx="4374197" cy="49731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solidFill>
                  <a:srgbClr val="FF0000"/>
                </a:solidFill>
                <a:latin typeface="+mj-ea"/>
                <a:ea typeface="+mj-ea"/>
              </a:rPr>
              <a:t>检查修正</a:t>
            </a:r>
          </a:p>
        </p:txBody>
      </p:sp>
      <p:cxnSp>
        <p:nvCxnSpPr>
          <p:cNvPr id="28" name="曲线连接符 39">
            <a:extLst>
              <a:ext uri="{FF2B5EF4-FFF2-40B4-BE49-F238E27FC236}">
                <a16:creationId xmlns:a16="http://schemas.microsoft.com/office/drawing/2014/main" id="{57C14978-2306-4DDC-A7A1-B2DAAFA937DD}"/>
              </a:ext>
            </a:extLst>
          </p:cNvPr>
          <p:cNvCxnSpPr>
            <a:cxnSpLocks noChangeShapeType="1"/>
            <a:stCxn id="24" idx="2"/>
            <a:endCxn id="22" idx="2"/>
          </p:cNvCxnSpPr>
          <p:nvPr/>
        </p:nvCxnSpPr>
        <p:spPr bwMode="auto">
          <a:xfrm rot="5400000">
            <a:off x="5562637" y="2400539"/>
            <a:ext cx="12700" cy="7591353"/>
          </a:xfrm>
          <a:prstGeom prst="curvedConnector3">
            <a:avLst>
              <a:gd name="adj1" fmla="val 1800000"/>
            </a:avLst>
          </a:prstGeom>
          <a:noFill/>
          <a:ln w="63500" algn="ctr">
            <a:solidFill>
              <a:srgbClr val="003300"/>
            </a:solidFill>
            <a:round/>
            <a:headEnd/>
            <a:tailEnd type="triangle" w="med" len="med"/>
          </a:ln>
          <a:extLst>
            <a:ext uri="{909E8E84-426E-40DD-AFC4-6F175D3DCCD1}">
              <a14:hiddenFill xmlns:a14="http://schemas.microsoft.com/office/drawing/2010/main">
                <a:noFill/>
              </a14:hiddenFill>
            </a:ext>
          </a:extLst>
        </p:spPr>
      </p:cxnSp>
      <p:sp>
        <p:nvSpPr>
          <p:cNvPr id="18" name="矩形 17">
            <a:extLst>
              <a:ext uri="{FF2B5EF4-FFF2-40B4-BE49-F238E27FC236}">
                <a16:creationId xmlns:a16="http://schemas.microsoft.com/office/drawing/2014/main" id="{A361C18B-FF54-444B-B6B1-B16FD5F14EA1}"/>
              </a:ext>
            </a:extLst>
          </p:cNvPr>
          <p:cNvSpPr/>
          <p:nvPr/>
        </p:nvSpPr>
        <p:spPr>
          <a:xfrm>
            <a:off x="8819289" y="2058090"/>
            <a:ext cx="777934" cy="159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BF775423-9F3F-4A7C-A0C2-6239D9A82B9D}"/>
              </a:ext>
            </a:extLst>
          </p:cNvPr>
          <p:cNvGrpSpPr/>
          <p:nvPr/>
        </p:nvGrpSpPr>
        <p:grpSpPr>
          <a:xfrm>
            <a:off x="9364664" y="1584565"/>
            <a:ext cx="925511" cy="473525"/>
            <a:chOff x="9364664" y="1584565"/>
            <a:chExt cx="925511" cy="473525"/>
          </a:xfrm>
        </p:grpSpPr>
        <p:sp>
          <p:nvSpPr>
            <p:cNvPr id="11" name="右箭头 12">
              <a:extLst>
                <a:ext uri="{FF2B5EF4-FFF2-40B4-BE49-F238E27FC236}">
                  <a16:creationId xmlns:a16="http://schemas.microsoft.com/office/drawing/2014/main" id="{FC4E3C8A-AEB4-4CE6-8CAB-83391A46EE43}"/>
                </a:ext>
              </a:extLst>
            </p:cNvPr>
            <p:cNvSpPr>
              <a:spLocks noChangeArrowheads="1"/>
            </p:cNvSpPr>
            <p:nvPr/>
          </p:nvSpPr>
          <p:spPr bwMode="auto">
            <a:xfrm>
              <a:off x="9581519" y="1584565"/>
              <a:ext cx="708656" cy="292864"/>
            </a:xfrm>
            <a:prstGeom prst="rightArrow">
              <a:avLst>
                <a:gd name="adj1" fmla="val 50000"/>
                <a:gd name="adj2" fmla="val 50029"/>
              </a:avLst>
            </a:prstGeom>
            <a:solidFill>
              <a:srgbClr val="FFFF66">
                <a:alpha val="89803"/>
              </a:srgbClr>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2400" dirty="0">
                <a:solidFill>
                  <a:srgbClr val="FF0000"/>
                </a:solidFill>
                <a:latin typeface="+mn-ea"/>
                <a:ea typeface="+mn-ea"/>
              </a:endParaRPr>
            </a:p>
          </p:txBody>
        </p:sp>
        <p:sp>
          <p:nvSpPr>
            <p:cNvPr id="19" name="矩形 18">
              <a:extLst>
                <a:ext uri="{FF2B5EF4-FFF2-40B4-BE49-F238E27FC236}">
                  <a16:creationId xmlns:a16="http://schemas.microsoft.com/office/drawing/2014/main" id="{2A540A71-7EEC-4781-A6E8-CBBBB0A178B7}"/>
                </a:ext>
              </a:extLst>
            </p:cNvPr>
            <p:cNvSpPr/>
            <p:nvPr/>
          </p:nvSpPr>
          <p:spPr>
            <a:xfrm>
              <a:off x="9364664" y="1655763"/>
              <a:ext cx="230245" cy="402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Y</a:t>
              </a:r>
              <a:endParaRPr lang="zh-CN" altLang="en-US" dirty="0"/>
            </a:p>
          </p:txBody>
        </p:sp>
      </p:grpSp>
      <p:grpSp>
        <p:nvGrpSpPr>
          <p:cNvPr id="32" name="组合 31">
            <a:extLst>
              <a:ext uri="{FF2B5EF4-FFF2-40B4-BE49-F238E27FC236}">
                <a16:creationId xmlns:a16="http://schemas.microsoft.com/office/drawing/2014/main" id="{C9EB7F77-C76F-4826-B204-A063DCE73370}"/>
              </a:ext>
            </a:extLst>
          </p:cNvPr>
          <p:cNvGrpSpPr/>
          <p:nvPr/>
        </p:nvGrpSpPr>
        <p:grpSpPr>
          <a:xfrm>
            <a:off x="1673098" y="2238751"/>
            <a:ext cx="7921811" cy="886243"/>
            <a:chOff x="1673098" y="2238751"/>
            <a:chExt cx="7921811" cy="886243"/>
          </a:xfrm>
        </p:grpSpPr>
        <p:sp>
          <p:nvSpPr>
            <p:cNvPr id="29" name="矩形 28">
              <a:extLst>
                <a:ext uri="{FF2B5EF4-FFF2-40B4-BE49-F238E27FC236}">
                  <a16:creationId xmlns:a16="http://schemas.microsoft.com/office/drawing/2014/main" id="{DBABF6E1-1965-4169-BDA9-235A25BE5C9D}"/>
                </a:ext>
              </a:extLst>
            </p:cNvPr>
            <p:cNvSpPr/>
            <p:nvPr/>
          </p:nvSpPr>
          <p:spPr>
            <a:xfrm>
              <a:off x="9364664" y="2238751"/>
              <a:ext cx="230245" cy="886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t>
              </a:r>
              <a:endParaRPr lang="zh-CN" altLang="en-US" dirty="0"/>
            </a:p>
          </p:txBody>
        </p:sp>
        <p:sp>
          <p:nvSpPr>
            <p:cNvPr id="30" name="矩形 29">
              <a:extLst>
                <a:ext uri="{FF2B5EF4-FFF2-40B4-BE49-F238E27FC236}">
                  <a16:creationId xmlns:a16="http://schemas.microsoft.com/office/drawing/2014/main" id="{921A1C1E-E347-4B2E-8641-95CA8E7D5177}"/>
                </a:ext>
              </a:extLst>
            </p:cNvPr>
            <p:cNvSpPr/>
            <p:nvPr/>
          </p:nvSpPr>
          <p:spPr>
            <a:xfrm>
              <a:off x="1753568" y="2934600"/>
              <a:ext cx="7591354" cy="187562"/>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上 30">
              <a:extLst>
                <a:ext uri="{FF2B5EF4-FFF2-40B4-BE49-F238E27FC236}">
                  <a16:creationId xmlns:a16="http://schemas.microsoft.com/office/drawing/2014/main" id="{06DFF93A-7AA0-42F9-B3D3-D5AA5A68FE05}"/>
                </a:ext>
              </a:extLst>
            </p:cNvPr>
            <p:cNvSpPr/>
            <p:nvPr/>
          </p:nvSpPr>
          <p:spPr>
            <a:xfrm>
              <a:off x="1673098" y="2596277"/>
              <a:ext cx="323850" cy="33832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334888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circle(in)">
                                      <p:cBhvr>
                                        <p:cTn id="37" dur="20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randombar(horizontal)">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arn(inVertic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randombar(horizontal)">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arn(inVertical)">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arn(inVertical)">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barn(inVertical)">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arn(inVertical)">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barn(inVertical)">
                                      <p:cBhvr>
                                        <p:cTn id="77" dur="500"/>
                                        <p:tgtEl>
                                          <p:spTgt spid="26"/>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barn(inVertical)">
                                      <p:cBhvr>
                                        <p:cTn id="82" dur="500"/>
                                        <p:tgtEl>
                                          <p:spTgt spid="2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wipe(down)">
                                      <p:cBhvr>
                                        <p:cTn id="87" dur="500"/>
                                        <p:tgtEl>
                                          <p:spTgt spid="28"/>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barn(inVertical)">
                                      <p:cBhvr>
                                        <p:cTn id="9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21" grpId="0" animBg="1"/>
      <p:bldP spid="22" grpId="0" animBg="1"/>
      <p:bldP spid="23" grpId="0" animBg="1"/>
      <p:bldP spid="24" grpId="0" animBg="1"/>
      <p:bldP spid="25" grpId="0" animBg="1"/>
      <p:bldP spid="26" grpId="0" animBg="1"/>
      <p:bldP spid="27" grpId="0"/>
      <p:bldP spid="18"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980" name="Rectangle 3"/>
          <p:cNvSpPr>
            <a:spLocks noGrp="1" noChangeArrowheads="1"/>
          </p:cNvSpPr>
          <p:nvPr>
            <p:ph type="title"/>
          </p:nvPr>
        </p:nvSpPr>
        <p:spPr>
          <a:xfrm>
            <a:off x="774699" y="352424"/>
            <a:ext cx="7610475" cy="429419"/>
          </a:xfrm>
        </p:spPr>
        <p:txBody>
          <a:bodyPr/>
          <a:lstStyle/>
          <a:p>
            <a:r>
              <a:rPr lang="zh-CN" altLang="en-US" dirty="0"/>
              <a:t>解题小贴士</a:t>
            </a:r>
            <a:endParaRPr lang="zh-CN" altLang="en-US" sz="4001" dirty="0"/>
          </a:p>
        </p:txBody>
      </p:sp>
      <p:sp>
        <p:nvSpPr>
          <p:cNvPr id="7" name="Text Box 556">
            <a:extLst>
              <a:ext uri="{FF2B5EF4-FFF2-40B4-BE49-F238E27FC236}">
                <a16:creationId xmlns:a16="http://schemas.microsoft.com/office/drawing/2014/main" id="{F68DF433-F778-438A-B2C5-D40EAF54FD8A}"/>
              </a:ext>
            </a:extLst>
          </p:cNvPr>
          <p:cNvSpPr txBox="1">
            <a:spLocks noChangeArrowheads="1"/>
          </p:cNvSpPr>
          <p:nvPr/>
        </p:nvSpPr>
        <p:spPr bwMode="auto">
          <a:xfrm>
            <a:off x="422275" y="1296195"/>
            <a:ext cx="11353800" cy="2895600"/>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解题小贴士—反例法</a:t>
            </a:r>
            <a:r>
              <a:rPr lang="zh-CN" b="1" kern="100">
                <a:solidFill>
                  <a:srgbClr val="C00000"/>
                </a:solidFill>
                <a:effectLst/>
                <a:latin typeface="+mn-ea"/>
                <a:cs typeface="宋体" panose="02010600030101010101" pitchFamily="2" charset="-122"/>
              </a:rPr>
              <a:t>说明</a:t>
            </a:r>
            <a:r>
              <a:rPr lang="en-US" b="1" kern="100">
                <a:solidFill>
                  <a:srgbClr val="C00000"/>
                </a:solidFill>
                <a:effectLst/>
                <a:latin typeface="+mn-ea"/>
                <a:cs typeface="宋体" panose="02010600030101010101" pitchFamily="2" charset="-122"/>
              </a:rPr>
              <a:t>R</a:t>
            </a:r>
            <a:r>
              <a:rPr lang="zh-CN" b="1" kern="100">
                <a:solidFill>
                  <a:srgbClr val="C00000"/>
                </a:solidFill>
                <a:effectLst/>
                <a:latin typeface="+mn-ea"/>
                <a:cs typeface="宋体" panose="02010600030101010101" pitchFamily="2" charset="-122"/>
              </a:rPr>
              <a:t>，</a:t>
            </a:r>
            <a:r>
              <a:rPr lang="en-US" b="1" kern="100">
                <a:solidFill>
                  <a:srgbClr val="C00000"/>
                </a:solidFill>
                <a:effectLst/>
                <a:latin typeface="+mn-ea"/>
                <a:cs typeface="宋体" panose="02010600030101010101" pitchFamily="2" charset="-122"/>
              </a:rPr>
              <a:t>S</a:t>
            </a:r>
            <a:r>
              <a:rPr lang="zh-CN" b="1" kern="100" dirty="0">
                <a:solidFill>
                  <a:srgbClr val="C00000"/>
                </a:solidFill>
                <a:effectLst/>
                <a:latin typeface="+mn-ea"/>
                <a:cs typeface="宋体" panose="02010600030101010101" pitchFamily="2" charset="-122"/>
              </a:rPr>
              <a:t>经过运算后不一定具有原特殊性质的思路</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a:t>
            </a:r>
            <a:r>
              <a:rPr lang="zh-CN" b="1" kern="0">
                <a:effectLst/>
                <a:latin typeface="+mn-ea"/>
                <a:cs typeface="宋体" panose="02010600030101010101" pitchFamily="2" charset="-122"/>
              </a:rPr>
              <a:t>构造</a:t>
            </a:r>
            <a:r>
              <a:rPr lang="en-US" b="1" kern="100">
                <a:effectLst/>
                <a:latin typeface="+mn-ea"/>
                <a:cs typeface="宋体" panose="02010600030101010101" pitchFamily="2" charset="-122"/>
              </a:rPr>
              <a:t>R</a:t>
            </a:r>
            <a:r>
              <a:rPr lang="zh-CN" b="1" kern="100">
                <a:effectLst/>
                <a:latin typeface="+mn-ea"/>
                <a:cs typeface="宋体" panose="02010600030101010101" pitchFamily="2" charset="-122"/>
              </a:rPr>
              <a:t>，</a:t>
            </a:r>
            <a:r>
              <a:rPr lang="en-US" b="1" kern="100">
                <a:effectLst/>
                <a:latin typeface="+mn-ea"/>
                <a:cs typeface="宋体" panose="02010600030101010101" pitchFamily="2" charset="-122"/>
              </a:rPr>
              <a:t>S</a:t>
            </a:r>
            <a:r>
              <a:rPr lang="zh-CN" b="1" kern="100" dirty="0">
                <a:effectLst/>
                <a:latin typeface="+mn-ea"/>
                <a:cs typeface="宋体" panose="02010600030101010101" pitchFamily="2" charset="-122"/>
              </a:rPr>
              <a:t>的</a:t>
            </a:r>
            <a:r>
              <a:rPr lang="zh-CN" b="1" kern="100">
                <a:effectLst/>
                <a:latin typeface="+mn-ea"/>
                <a:cs typeface="宋体" panose="02010600030101010101" pitchFamily="2" charset="-122"/>
              </a:rPr>
              <a:t>运算结果，如</a:t>
            </a:r>
            <a:r>
              <a:rPr lang="en-US" b="1" kern="100">
                <a:effectLst/>
                <a:latin typeface="+mn-ea"/>
                <a:cs typeface="宋体" panose="02010600030101010101" pitchFamily="2" charset="-122"/>
              </a:rPr>
              <a:t>R</a:t>
            </a:r>
            <a:r>
              <a:rPr lang="en-US" altLang="zh-CN" b="1" kern="100">
                <a:effectLst/>
                <a:latin typeface="+mn-ea"/>
                <a:cs typeface="宋体" panose="02010600030101010101" pitchFamily="2" charset="-122"/>
              </a:rPr>
              <a:t>o</a:t>
            </a:r>
            <a:r>
              <a:rPr lang="en-US" b="1" kern="100">
                <a:effectLst/>
                <a:latin typeface="+mn-ea"/>
                <a:cs typeface="宋体" panose="02010600030101010101" pitchFamily="2" charset="-122"/>
              </a:rPr>
              <a:t>S</a:t>
            </a:r>
            <a:r>
              <a:rPr lang="zh-CN" b="1" kern="100">
                <a:effectLst/>
                <a:latin typeface="+mn-ea"/>
                <a:cs typeface="宋体" panose="02010600030101010101" pitchFamily="2" charset="-122"/>
              </a:rPr>
              <a:t>，使</a:t>
            </a:r>
            <a:r>
              <a:rPr lang="zh-CN" b="1" kern="100" dirty="0">
                <a:effectLst/>
                <a:latin typeface="+mn-ea"/>
                <a:cs typeface="宋体" panose="02010600030101010101" pitchFamily="2" charset="-122"/>
              </a:rPr>
              <a:t>其不具有原特殊性质；</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）构造最简单</a:t>
            </a:r>
            <a:r>
              <a:rPr lang="zh-CN" b="1" kern="100">
                <a:effectLst/>
                <a:latin typeface="+mn-ea"/>
                <a:cs typeface="宋体" panose="02010600030101010101" pitchFamily="2" charset="-122"/>
              </a:rPr>
              <a:t>的</a:t>
            </a:r>
            <a:r>
              <a:rPr lang="en-US" b="1" kern="100">
                <a:effectLst/>
                <a:latin typeface="+mn-ea"/>
                <a:cs typeface="宋体" panose="02010600030101010101" pitchFamily="2" charset="-122"/>
              </a:rPr>
              <a:t>R</a:t>
            </a:r>
            <a:r>
              <a:rPr lang="zh-CN" b="1" kern="100">
                <a:effectLst/>
                <a:latin typeface="+mn-ea"/>
                <a:cs typeface="宋体" panose="02010600030101010101" pitchFamily="2" charset="-122"/>
              </a:rPr>
              <a:t>，</a:t>
            </a:r>
            <a:r>
              <a:rPr lang="en-US" b="1" kern="100">
                <a:effectLst/>
                <a:latin typeface="+mn-ea"/>
                <a:cs typeface="宋体" panose="02010600030101010101" pitchFamily="2" charset="-122"/>
              </a:rPr>
              <a:t>S</a:t>
            </a:r>
            <a:r>
              <a:rPr lang="zh-CN" b="1" kern="100" dirty="0">
                <a:effectLst/>
                <a:latin typeface="+mn-ea"/>
                <a:cs typeface="宋体" panose="02010600030101010101" pitchFamily="2" charset="-122"/>
              </a:rPr>
              <a:t>的基</a:t>
            </a:r>
            <a:r>
              <a:rPr lang="zh-CN" b="1" kern="100">
                <a:effectLst/>
                <a:latin typeface="+mn-ea"/>
                <a:cs typeface="宋体" panose="02010600030101010101" pitchFamily="2" charset="-122"/>
              </a:rPr>
              <a:t>集</a:t>
            </a:r>
            <a:r>
              <a:rPr lang="en-US" b="1" kern="100">
                <a:effectLst/>
                <a:latin typeface="+mn-ea"/>
                <a:cs typeface="宋体" panose="02010600030101010101" pitchFamily="2" charset="-122"/>
              </a:rPr>
              <a:t>A</a:t>
            </a:r>
            <a:r>
              <a:rPr lang="zh-CN" b="1" kern="100">
                <a:effectLst/>
                <a:latin typeface="+mn-ea"/>
                <a:cs typeface="宋体" panose="02010600030101010101" pitchFamily="2" charset="-122"/>
              </a:rPr>
              <a:t>，使</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）成立；</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3</a:t>
            </a:r>
            <a:r>
              <a:rPr lang="zh-CN" b="1" kern="100" dirty="0">
                <a:effectLst/>
                <a:latin typeface="+mn-ea"/>
                <a:cs typeface="宋体" panose="02010600030101010101" pitchFamily="2" charset="-122"/>
              </a:rPr>
              <a:t>）根据已知条件和</a:t>
            </a:r>
            <a:r>
              <a:rPr lang="zh-CN" b="1" kern="100">
                <a:effectLst/>
                <a:latin typeface="+mn-ea"/>
                <a:cs typeface="宋体" panose="02010600030101010101" pitchFamily="2" charset="-122"/>
              </a:rPr>
              <a:t>运算规则，构造</a:t>
            </a:r>
            <a:r>
              <a:rPr lang="en-US" b="1" kern="100" dirty="0">
                <a:effectLst/>
                <a:latin typeface="+mn-ea"/>
                <a:cs typeface="宋体" panose="02010600030101010101" pitchFamily="2" charset="-122"/>
              </a:rPr>
              <a:t>A</a:t>
            </a:r>
            <a:r>
              <a:rPr lang="zh-CN" b="1" kern="100" dirty="0">
                <a:effectLst/>
                <a:latin typeface="+mn-ea"/>
                <a:cs typeface="宋体" panose="02010600030101010101" pitchFamily="2" charset="-122"/>
              </a:rPr>
              <a:t>上的</a:t>
            </a:r>
            <a:r>
              <a:rPr lang="en-US" b="1" kern="100" dirty="0">
                <a:effectLst/>
                <a:latin typeface="+mn-ea"/>
                <a:cs typeface="宋体" panose="02010600030101010101" pitchFamily="2" charset="-122"/>
              </a:rPr>
              <a:t>R</a:t>
            </a:r>
            <a:r>
              <a:rPr lang="zh-CN" b="1" kern="100">
                <a:effectLst/>
                <a:latin typeface="+mn-ea"/>
                <a:cs typeface="宋体" panose="02010600030101010101" pitchFamily="2" charset="-122"/>
              </a:rPr>
              <a:t>和</a:t>
            </a:r>
            <a:r>
              <a:rPr lang="en-US" b="1" kern="100">
                <a:effectLst/>
                <a:latin typeface="+mn-ea"/>
                <a:cs typeface="宋体" panose="02010600030101010101" pitchFamily="2" charset="-122"/>
              </a:rPr>
              <a:t>S</a:t>
            </a:r>
            <a:r>
              <a:rPr lang="zh-CN" b="1" kern="100">
                <a:effectLst/>
                <a:latin typeface="+mn-ea"/>
                <a:cs typeface="宋体" panose="02010600030101010101" pitchFamily="2" charset="-122"/>
              </a:rPr>
              <a:t>，并计算</a:t>
            </a:r>
            <a:r>
              <a:rPr lang="en-US" b="1" kern="100">
                <a:effectLst/>
                <a:latin typeface="+mn-ea"/>
                <a:cs typeface="宋体" panose="02010600030101010101" pitchFamily="2" charset="-122"/>
              </a:rPr>
              <a:t>RoS</a:t>
            </a:r>
            <a:r>
              <a:rPr lang="zh-CN" b="1" kern="100">
                <a:effectLst/>
                <a:latin typeface="+mn-ea"/>
                <a:cs typeface="宋体" panose="02010600030101010101" pitchFamily="2" charset="-122"/>
              </a:rPr>
              <a:t>，如果</a:t>
            </a:r>
            <a:r>
              <a:rPr lang="zh-CN" b="1" kern="100" dirty="0">
                <a:effectLst/>
                <a:latin typeface="+mn-ea"/>
                <a:cs typeface="宋体" panose="02010600030101010101" pitchFamily="2" charset="-122"/>
              </a:rPr>
              <a:t>与（</a:t>
            </a:r>
            <a:r>
              <a:rPr lang="en-US" b="1" kern="100" dirty="0">
                <a:effectLst/>
                <a:latin typeface="+mn-ea"/>
                <a:cs typeface="宋体" panose="02010600030101010101" pitchFamily="2" charset="-122"/>
              </a:rPr>
              <a:t>1</a:t>
            </a:r>
            <a:r>
              <a:rPr lang="zh-CN" b="1" kern="100">
                <a:effectLst/>
                <a:latin typeface="+mn-ea"/>
                <a:cs typeface="宋体" panose="02010600030101010101" pitchFamily="2" charset="-122"/>
              </a:rPr>
              <a:t>）一致，则构造成功，结束；否则，返回</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a:t>
            </a:r>
          </a:p>
        </p:txBody>
      </p:sp>
    </p:spTree>
    <p:extLst>
      <p:ext uri="{BB962C8B-B14F-4D97-AF65-F5344CB8AC3E}">
        <p14:creationId xmlns:p14="http://schemas.microsoft.com/office/powerpoint/2010/main" val="776674334"/>
      </p:ext>
    </p:extLst>
  </p:cSld>
  <p:clrMapOvr>
    <a:masterClrMapping/>
  </p:clrMapOvr>
  <p:transition>
    <p:rand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p:nvPr>
        </p:nvSpPr>
        <p:spPr/>
        <p:txBody>
          <a:bodyPr/>
          <a:lstStyle/>
          <a:p>
            <a:pPr eaLnBrk="1" hangingPunct="1"/>
            <a:r>
              <a:rPr lang="zh-CN" altLang="en-US" dirty="0"/>
              <a:t>例</a:t>
            </a:r>
            <a:r>
              <a:rPr lang="en-US" altLang="zh-CN" dirty="0"/>
              <a:t>4.28</a:t>
            </a:r>
            <a:endParaRPr lang="zh-CN" altLang="en-US" dirty="0"/>
          </a:p>
        </p:txBody>
      </p:sp>
      <p:sp>
        <p:nvSpPr>
          <p:cNvPr id="1587203" name="Rectangle 3"/>
          <p:cNvSpPr>
            <a:spLocks noGrp="1" noChangeArrowheads="1"/>
          </p:cNvSpPr>
          <p:nvPr>
            <p:ph type="body" idx="1"/>
          </p:nvPr>
        </p:nvSpPr>
        <p:spPr>
          <a:xfrm>
            <a:off x="384175" y="1095935"/>
            <a:ext cx="11506200" cy="3340873"/>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4.28  </a:t>
            </a:r>
            <a:r>
              <a:rPr lang="zh-CN" altLang="en-US" dirty="0"/>
              <a:t>试举例说明下列事实不一定成立。</a:t>
            </a:r>
          </a:p>
          <a:p>
            <a:pPr marL="0" indent="0">
              <a:lnSpc>
                <a:spcPct val="150000"/>
              </a:lnSpc>
              <a:buNone/>
            </a:pPr>
            <a:r>
              <a:rPr lang="zh-CN" altLang="en-US" dirty="0"/>
              <a:t>（</a:t>
            </a:r>
            <a:r>
              <a:rPr lang="en-US" altLang="zh-CN" dirty="0"/>
              <a:t>1</a:t>
            </a:r>
            <a:r>
              <a:rPr lang="zh-CN" altLang="en-US" dirty="0"/>
              <a:t>）</a:t>
            </a:r>
            <a:r>
              <a:rPr lang="en-US" altLang="zh-CN" dirty="0">
                <a:solidFill>
                  <a:srgbClr val="3333FF"/>
                </a:solidFill>
              </a:rPr>
              <a:t>R</a:t>
            </a:r>
            <a:r>
              <a:rPr lang="zh-CN" altLang="en-US" dirty="0">
                <a:solidFill>
                  <a:srgbClr val="3333FF"/>
                </a:solidFill>
              </a:rPr>
              <a:t>和</a:t>
            </a:r>
            <a:r>
              <a:rPr lang="en-US" altLang="zh-CN" dirty="0">
                <a:solidFill>
                  <a:srgbClr val="3333FF"/>
                </a:solidFill>
              </a:rPr>
              <a:t>S</a:t>
            </a:r>
            <a:r>
              <a:rPr lang="zh-CN" altLang="en-US" dirty="0">
                <a:solidFill>
                  <a:srgbClr val="3333FF"/>
                </a:solidFill>
              </a:rPr>
              <a:t>是反自反、反对称和传递的</a:t>
            </a:r>
            <a:r>
              <a:rPr lang="zh-CN" altLang="en-US" dirty="0">
                <a:solidFill>
                  <a:srgbClr val="FF0000"/>
                </a:solidFill>
              </a:rPr>
              <a:t>，</a:t>
            </a:r>
            <a:r>
              <a:rPr lang="zh-CN" altLang="en-US" dirty="0"/>
              <a:t>但是，</a:t>
            </a:r>
            <a:r>
              <a:rPr lang="en-US" altLang="zh-CN" dirty="0" err="1">
                <a:solidFill>
                  <a:srgbClr val="0000CC"/>
                </a:solidFill>
              </a:rPr>
              <a:t>RoS</a:t>
            </a:r>
            <a:r>
              <a:rPr lang="zh-CN" altLang="en-US" dirty="0"/>
              <a:t>不一定具备反自反性，反对称性；</a:t>
            </a:r>
            <a:r>
              <a:rPr lang="en-US" altLang="zh-CN" dirty="0">
                <a:solidFill>
                  <a:srgbClr val="3333FF"/>
                </a:solidFill>
              </a:rPr>
              <a:t>R∪S</a:t>
            </a:r>
            <a:r>
              <a:rPr lang="zh-CN" altLang="en-US" dirty="0"/>
              <a:t>不一定具有反对称性和传递性；</a:t>
            </a:r>
          </a:p>
          <a:p>
            <a:pPr marL="0" indent="0">
              <a:lnSpc>
                <a:spcPct val="150000"/>
              </a:lnSpc>
              <a:buNone/>
            </a:pPr>
            <a:r>
              <a:rPr lang="zh-CN" altLang="en-US" dirty="0"/>
              <a:t>（</a:t>
            </a:r>
            <a:r>
              <a:rPr lang="en-US" altLang="zh-CN" dirty="0"/>
              <a:t>2</a:t>
            </a:r>
            <a:r>
              <a:rPr lang="zh-CN" altLang="en-US" dirty="0"/>
              <a:t>）</a:t>
            </a:r>
            <a:r>
              <a:rPr lang="en-US" altLang="zh-CN" dirty="0">
                <a:solidFill>
                  <a:srgbClr val="3333FF"/>
                </a:solidFill>
              </a:rPr>
              <a:t>R</a:t>
            </a:r>
            <a:r>
              <a:rPr lang="zh-CN" altLang="en-US" dirty="0">
                <a:solidFill>
                  <a:srgbClr val="3333FF"/>
                </a:solidFill>
              </a:rPr>
              <a:t>和</a:t>
            </a:r>
            <a:r>
              <a:rPr lang="en-US" altLang="zh-CN" dirty="0">
                <a:solidFill>
                  <a:srgbClr val="3333FF"/>
                </a:solidFill>
              </a:rPr>
              <a:t>S</a:t>
            </a:r>
            <a:r>
              <a:rPr lang="zh-CN" altLang="en-US" dirty="0">
                <a:solidFill>
                  <a:srgbClr val="3333FF"/>
                </a:solidFill>
              </a:rPr>
              <a:t>是自反、对称和传递的，</a:t>
            </a:r>
            <a:r>
              <a:rPr lang="zh-CN" altLang="en-US" dirty="0"/>
              <a:t>但是</a:t>
            </a:r>
            <a:r>
              <a:rPr lang="en-US" altLang="zh-CN" dirty="0" err="1">
                <a:solidFill>
                  <a:srgbClr val="0000CC"/>
                </a:solidFill>
              </a:rPr>
              <a:t>RoS</a:t>
            </a:r>
            <a:r>
              <a:rPr lang="zh-CN" altLang="en-US" dirty="0"/>
              <a:t>不一定是对称和传递的，</a:t>
            </a:r>
            <a:r>
              <a:rPr lang="en-US" altLang="zh-CN" dirty="0">
                <a:solidFill>
                  <a:srgbClr val="0000CC"/>
                </a:solidFill>
              </a:rPr>
              <a:t>R-S</a:t>
            </a:r>
            <a:r>
              <a:rPr lang="zh-CN" altLang="en-US" dirty="0"/>
              <a:t>不一定是自反和传递的。</a:t>
            </a:r>
          </a:p>
        </p:txBody>
      </p:sp>
      <p:sp>
        <p:nvSpPr>
          <p:cNvPr id="1587204" name="Rectangle 4">
            <a:extLst>
              <a:ext uri="{FF2B5EF4-FFF2-40B4-BE49-F238E27FC236}">
                <a16:creationId xmlns:a16="http://schemas.microsoft.com/office/drawing/2014/main" id="{31AD6A13-F58A-4306-835A-B201D6D92676}"/>
              </a:ext>
            </a:extLst>
          </p:cNvPr>
          <p:cNvSpPr>
            <a:spLocks noChangeArrowheads="1"/>
          </p:cNvSpPr>
          <p:nvPr/>
        </p:nvSpPr>
        <p:spPr bwMode="auto">
          <a:xfrm>
            <a:off x="536575" y="4400148"/>
            <a:ext cx="11506200" cy="1487832"/>
          </a:xfrm>
          <a:prstGeom prst="rect">
            <a:avLst/>
          </a:prstGeom>
          <a:noFill/>
          <a:ln w="9525">
            <a:noFill/>
            <a:miter lim="800000"/>
            <a:headEnd/>
            <a:tailEnd/>
          </a:ln>
          <a:effectLst/>
        </p:spPr>
        <p:txBody>
          <a:bodyPr/>
          <a:lstStyle/>
          <a:p>
            <a:pPr algn="just">
              <a:lnSpc>
                <a:spcPct val="120000"/>
              </a:lnSpc>
              <a:buClr>
                <a:srgbClr val="FF3300"/>
              </a:buClr>
              <a:defRPr/>
            </a:pPr>
            <a:r>
              <a:rPr lang="zh-CN" altLang="en-US" b="1" dirty="0">
                <a:solidFill>
                  <a:srgbClr val="C00000"/>
                </a:solidFill>
                <a:effectLst>
                  <a:outerShdw blurRad="38100" dist="38100" dir="2700000" algn="tl">
                    <a:srgbClr val="000000"/>
                  </a:outerShdw>
                </a:effectLst>
                <a:latin typeface="+mn-ea"/>
              </a:rPr>
              <a:t>分析</a:t>
            </a:r>
            <a:r>
              <a:rPr lang="zh-CN" altLang="en-US" b="1" dirty="0">
                <a:effectLst>
                  <a:outerShdw blurRad="38100" dist="38100" dir="2700000" algn="tl">
                    <a:srgbClr val="000000"/>
                  </a:outerShdw>
                </a:effectLst>
                <a:latin typeface="+mn-ea"/>
              </a:rPr>
              <a:t> </a:t>
            </a:r>
            <a:r>
              <a:rPr lang="zh-CN" altLang="en-US" b="1" dirty="0">
                <a:solidFill>
                  <a:srgbClr val="000000"/>
                </a:solidFill>
                <a:latin typeface="+mn-ea"/>
              </a:rPr>
              <a:t>（</a:t>
            </a:r>
            <a:r>
              <a:rPr lang="en-US" altLang="zh-CN" b="1" dirty="0">
                <a:solidFill>
                  <a:srgbClr val="000000"/>
                </a:solidFill>
                <a:latin typeface="+mn-ea"/>
              </a:rPr>
              <a:t>1</a:t>
            </a:r>
            <a:r>
              <a:rPr lang="zh-CN" altLang="en-US" b="1" dirty="0">
                <a:solidFill>
                  <a:srgbClr val="000000"/>
                </a:solidFill>
                <a:latin typeface="+mn-ea"/>
              </a:rPr>
              <a:t>）对不一定成立</a:t>
            </a:r>
            <a:r>
              <a:rPr lang="zh-CN" altLang="en-US" b="1">
                <a:solidFill>
                  <a:srgbClr val="000000"/>
                </a:solidFill>
                <a:latin typeface="+mn-ea"/>
              </a:rPr>
              <a:t>的事实，可</a:t>
            </a:r>
            <a:r>
              <a:rPr lang="zh-CN" altLang="en-US" b="1" dirty="0">
                <a:solidFill>
                  <a:srgbClr val="000000"/>
                </a:solidFill>
                <a:latin typeface="+mn-ea"/>
              </a:rPr>
              <a:t>采用反例法。</a:t>
            </a:r>
            <a:endParaRPr lang="en-US" altLang="zh-CN" b="1" dirty="0">
              <a:solidFill>
                <a:srgbClr val="000000"/>
              </a:solidFill>
              <a:latin typeface="+mn-ea"/>
            </a:endParaRPr>
          </a:p>
          <a:p>
            <a:pPr algn="just">
              <a:lnSpc>
                <a:spcPct val="120000"/>
              </a:lnSpc>
              <a:buClr>
                <a:srgbClr val="FF3300"/>
              </a:buClr>
              <a:defRPr/>
            </a:pPr>
            <a:r>
              <a:rPr lang="zh-CN" altLang="en-US" b="1" dirty="0">
                <a:solidFill>
                  <a:srgbClr val="3333FF"/>
                </a:solidFill>
                <a:latin typeface="+mn-ea"/>
              </a:rPr>
              <a:t>按照“反例法</a:t>
            </a:r>
            <a:r>
              <a:rPr lang="zh-CN" altLang="en-US" b="1">
                <a:solidFill>
                  <a:srgbClr val="3333FF"/>
                </a:solidFill>
                <a:latin typeface="+mn-ea"/>
              </a:rPr>
              <a:t>说明</a:t>
            </a:r>
            <a:r>
              <a:rPr lang="en-US" altLang="zh-CN" b="1">
                <a:solidFill>
                  <a:srgbClr val="3333FF"/>
                </a:solidFill>
                <a:latin typeface="+mn-ea"/>
              </a:rPr>
              <a:t>R</a:t>
            </a:r>
            <a:r>
              <a:rPr lang="zh-CN" altLang="en-US" b="1">
                <a:solidFill>
                  <a:srgbClr val="3333FF"/>
                </a:solidFill>
                <a:latin typeface="+mn-ea"/>
              </a:rPr>
              <a:t>，</a:t>
            </a:r>
            <a:r>
              <a:rPr lang="en-US" altLang="zh-CN" b="1">
                <a:solidFill>
                  <a:srgbClr val="3333FF"/>
                </a:solidFill>
                <a:latin typeface="+mn-ea"/>
              </a:rPr>
              <a:t>S</a:t>
            </a:r>
            <a:r>
              <a:rPr lang="zh-CN" altLang="en-US" b="1" dirty="0">
                <a:solidFill>
                  <a:srgbClr val="3333FF"/>
                </a:solidFill>
                <a:latin typeface="+mn-ea"/>
              </a:rPr>
              <a:t>经过运算后不一定具有原特殊性质的思路”。</a:t>
            </a:r>
          </a:p>
        </p:txBody>
      </p:sp>
    </p:spTree>
    <p:custDataLst>
      <p:tags r:id="rId1"/>
    </p:custDataLst>
    <p:extLst>
      <p:ext uri="{BB962C8B-B14F-4D97-AF65-F5344CB8AC3E}">
        <p14:creationId xmlns:p14="http://schemas.microsoft.com/office/powerpoint/2010/main" val="3522789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7204"/>
                                        </p:tgtEl>
                                        <p:attrNameLst>
                                          <p:attrName>style.visibility</p:attrName>
                                        </p:attrNameLst>
                                      </p:cBhvr>
                                      <p:to>
                                        <p:strVal val="visible"/>
                                      </p:to>
                                    </p:set>
                                    <p:anim calcmode="lin" valueType="num">
                                      <p:cBhvr additive="base">
                                        <p:cTn id="7" dur="500" fill="hold"/>
                                        <p:tgtEl>
                                          <p:spTgt spid="1587204"/>
                                        </p:tgtEl>
                                        <p:attrNameLst>
                                          <p:attrName>ppt_x</p:attrName>
                                        </p:attrNameLst>
                                      </p:cBhvr>
                                      <p:tavLst>
                                        <p:tav tm="0">
                                          <p:val>
                                            <p:strVal val="#ppt_x"/>
                                          </p:val>
                                        </p:tav>
                                        <p:tav tm="100000">
                                          <p:val>
                                            <p:strVal val="#ppt_x"/>
                                          </p:val>
                                        </p:tav>
                                      </p:tavLst>
                                    </p:anim>
                                    <p:anim calcmode="lin" valueType="num">
                                      <p:cBhvr additive="base">
                                        <p:cTn id="8" dur="500" fill="hold"/>
                                        <p:tgtEl>
                                          <p:spTgt spid="1587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04"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p:nvPr>
        </p:nvSpPr>
        <p:spPr/>
        <p:txBody>
          <a:bodyPr/>
          <a:lstStyle/>
          <a:p>
            <a:pPr eaLnBrk="1" hangingPunct="1"/>
            <a:r>
              <a:rPr lang="zh-CN" altLang="en-US" dirty="0"/>
              <a:t>例</a:t>
            </a:r>
            <a:r>
              <a:rPr lang="en-US" altLang="zh-CN" dirty="0"/>
              <a:t>4.28  </a:t>
            </a:r>
            <a:r>
              <a:rPr lang="zh-CN" altLang="en-US" dirty="0"/>
              <a:t>分析（逆向思维）</a:t>
            </a:r>
          </a:p>
        </p:txBody>
      </p:sp>
      <p:sp>
        <p:nvSpPr>
          <p:cNvPr id="1587204" name="Rectangle 4">
            <a:extLst>
              <a:ext uri="{FF2B5EF4-FFF2-40B4-BE49-F238E27FC236}">
                <a16:creationId xmlns:a16="http://schemas.microsoft.com/office/drawing/2014/main" id="{31AD6A13-F58A-4306-835A-B201D6D92676}"/>
              </a:ext>
            </a:extLst>
          </p:cNvPr>
          <p:cNvSpPr>
            <a:spLocks noChangeArrowheads="1"/>
          </p:cNvSpPr>
          <p:nvPr/>
        </p:nvSpPr>
        <p:spPr bwMode="auto">
          <a:xfrm>
            <a:off x="346075" y="915194"/>
            <a:ext cx="11506200" cy="5486400"/>
          </a:xfrm>
          <a:prstGeom prst="rect">
            <a:avLst/>
          </a:prstGeom>
          <a:noFill/>
          <a:ln w="9525">
            <a:noFill/>
            <a:miter lim="800000"/>
            <a:headEnd/>
            <a:tailEnd/>
          </a:ln>
          <a:effectLst/>
        </p:spPr>
        <p:txBody>
          <a:bodyPr/>
          <a:lstStyle/>
          <a:p>
            <a:pPr algn="just">
              <a:lnSpc>
                <a:spcPct val="150000"/>
              </a:lnSpc>
              <a:buClr>
                <a:srgbClr val="FF3300"/>
              </a:buClr>
              <a:defRPr/>
            </a:pPr>
            <a:r>
              <a:rPr lang="zh-CN" altLang="en-US" b="1" dirty="0">
                <a:latin typeface="+mn-ea"/>
              </a:rPr>
              <a:t>① 假设</a:t>
            </a:r>
            <a:r>
              <a:rPr lang="en-US" altLang="zh-CN" b="1" dirty="0" err="1">
                <a:latin typeface="+mn-ea"/>
              </a:rPr>
              <a:t>RoS</a:t>
            </a:r>
            <a:r>
              <a:rPr lang="en-US" altLang="zh-CN" b="1" dirty="0">
                <a:latin typeface="+mn-ea"/>
              </a:rPr>
              <a:t>={&lt;1</a:t>
            </a:r>
            <a:r>
              <a:rPr lang="zh-CN" altLang="en-US" b="1" dirty="0">
                <a:latin typeface="+mn-ea"/>
              </a:rPr>
              <a:t>，</a:t>
            </a:r>
            <a:r>
              <a:rPr lang="en-US" altLang="zh-CN" b="1" dirty="0">
                <a:latin typeface="+mn-ea"/>
              </a:rPr>
              <a:t>1&gt;</a:t>
            </a:r>
            <a:r>
              <a:rPr lang="zh-CN" altLang="en-US" b="1" dirty="0">
                <a:latin typeface="+mn-ea"/>
              </a:rPr>
              <a:t>，</a:t>
            </a:r>
            <a:r>
              <a:rPr lang="en-US" altLang="zh-CN" b="1" dirty="0">
                <a:latin typeface="+mn-ea"/>
              </a:rPr>
              <a:t>&lt;1</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&lt;2</a:t>
            </a:r>
            <a:r>
              <a:rPr lang="zh-CN" altLang="en-US" b="1" dirty="0">
                <a:latin typeface="+mn-ea"/>
              </a:rPr>
              <a:t>，</a:t>
            </a:r>
            <a:r>
              <a:rPr lang="en-US" altLang="zh-CN" b="1" dirty="0">
                <a:latin typeface="+mn-ea"/>
              </a:rPr>
              <a:t>1&gt;}</a:t>
            </a:r>
            <a:r>
              <a:rPr lang="zh-CN" altLang="en-US" b="1" dirty="0">
                <a:latin typeface="+mn-ea"/>
              </a:rPr>
              <a:t>，显然</a:t>
            </a:r>
            <a:r>
              <a:rPr lang="en-US" altLang="zh-CN" b="1" dirty="0" err="1">
                <a:latin typeface="+mn-ea"/>
              </a:rPr>
              <a:t>RoS</a:t>
            </a:r>
            <a:r>
              <a:rPr lang="zh-CN" altLang="en-US" b="1" dirty="0">
                <a:latin typeface="+mn-ea"/>
              </a:rPr>
              <a:t>不是反自反和反对称的；</a:t>
            </a:r>
            <a:endParaRPr lang="en-US" altLang="zh-CN" b="1" dirty="0">
              <a:latin typeface="+mn-ea"/>
            </a:endParaRPr>
          </a:p>
          <a:p>
            <a:pPr algn="just">
              <a:lnSpc>
                <a:spcPct val="150000"/>
              </a:lnSpc>
              <a:buClr>
                <a:srgbClr val="FF3300"/>
              </a:buClr>
              <a:defRPr/>
            </a:pPr>
            <a:r>
              <a:rPr lang="zh-CN" altLang="zh-CN" b="1" dirty="0">
                <a:latin typeface="+mn-ea"/>
              </a:rPr>
              <a:t>② 构造使①成立的最简单的集合</a:t>
            </a:r>
            <a:r>
              <a:rPr lang="en-US" altLang="zh-CN" b="1" dirty="0">
                <a:latin typeface="+mn-ea"/>
              </a:rPr>
              <a:t>A={1</a:t>
            </a:r>
            <a:r>
              <a:rPr lang="zh-CN" altLang="zh-CN" b="1" dirty="0">
                <a:latin typeface="+mn-ea"/>
              </a:rPr>
              <a:t>，</a:t>
            </a:r>
            <a:r>
              <a:rPr lang="en-US" altLang="zh-CN" b="1" dirty="0">
                <a:latin typeface="+mn-ea"/>
              </a:rPr>
              <a:t>2}</a:t>
            </a:r>
            <a:r>
              <a:rPr lang="zh-CN" altLang="zh-CN" b="1" dirty="0">
                <a:latin typeface="+mn-ea"/>
              </a:rPr>
              <a:t>；</a:t>
            </a:r>
            <a:endParaRPr lang="en-US" altLang="zh-CN" b="1" dirty="0">
              <a:latin typeface="+mn-ea"/>
            </a:endParaRPr>
          </a:p>
          <a:p>
            <a:pPr algn="just">
              <a:lnSpc>
                <a:spcPct val="150000"/>
              </a:lnSpc>
              <a:buClr>
                <a:srgbClr val="FF3300"/>
              </a:buClr>
              <a:defRPr/>
            </a:pPr>
            <a:r>
              <a:rPr lang="zh-CN" altLang="en-US" b="1" dirty="0">
                <a:latin typeface="+mn-ea"/>
              </a:rPr>
              <a:t>③ 因为</a:t>
            </a:r>
            <a:r>
              <a:rPr lang="en-US" altLang="zh-CN" b="1" dirty="0">
                <a:latin typeface="+mn-ea"/>
              </a:rPr>
              <a:t>R</a:t>
            </a:r>
            <a:r>
              <a:rPr lang="zh-CN" altLang="en-US" b="1" dirty="0">
                <a:latin typeface="+mn-ea"/>
              </a:rPr>
              <a:t>和</a:t>
            </a:r>
            <a:r>
              <a:rPr lang="en-US" altLang="zh-CN" b="1" dirty="0">
                <a:latin typeface="+mn-ea"/>
              </a:rPr>
              <a:t>S</a:t>
            </a:r>
            <a:r>
              <a:rPr lang="zh-CN" altLang="en-US" b="1" dirty="0">
                <a:latin typeface="+mn-ea"/>
              </a:rPr>
              <a:t>是反自反、反对称和传递的以及</a:t>
            </a:r>
            <a:r>
              <a:rPr lang="en-US" altLang="zh-CN" b="1" dirty="0" err="1">
                <a:latin typeface="+mn-ea"/>
              </a:rPr>
              <a:t>RoS</a:t>
            </a:r>
            <a:r>
              <a:rPr lang="zh-CN" altLang="en-US" b="1" dirty="0">
                <a:latin typeface="+mn-ea"/>
              </a:rPr>
              <a:t>的结果已知，所以可构造</a:t>
            </a:r>
          </a:p>
          <a:p>
            <a:pPr algn="just">
              <a:lnSpc>
                <a:spcPct val="150000"/>
              </a:lnSpc>
              <a:buClr>
                <a:srgbClr val="FF3300"/>
              </a:buClr>
              <a:defRPr/>
            </a:pPr>
            <a:r>
              <a:rPr lang="en-US" altLang="zh-CN" b="1" dirty="0">
                <a:latin typeface="+mn-ea"/>
              </a:rPr>
              <a:t>R</a:t>
            </a:r>
            <a:r>
              <a:rPr lang="zh-CN" altLang="en-US" b="1" dirty="0">
                <a:latin typeface="+mn-ea"/>
              </a:rPr>
              <a:t>＝</a:t>
            </a:r>
            <a:r>
              <a:rPr lang="en-US" altLang="zh-CN" b="1" dirty="0">
                <a:latin typeface="+mn-ea"/>
              </a:rPr>
              <a:t>{&lt;1</a:t>
            </a:r>
            <a:r>
              <a:rPr lang="zh-CN" altLang="en-US" b="1" dirty="0">
                <a:latin typeface="+mn-ea"/>
              </a:rPr>
              <a:t>，</a:t>
            </a:r>
            <a:r>
              <a:rPr lang="en-US" altLang="zh-CN" b="1" dirty="0">
                <a:latin typeface="+mn-ea"/>
              </a:rPr>
              <a:t>a&gt;</a:t>
            </a:r>
            <a:r>
              <a:rPr lang="zh-CN" altLang="en-US" b="1" dirty="0">
                <a:latin typeface="+mn-ea"/>
              </a:rPr>
              <a:t>，</a:t>
            </a:r>
            <a:r>
              <a:rPr lang="en-US" altLang="zh-CN" b="1" dirty="0">
                <a:latin typeface="+mn-ea"/>
              </a:rPr>
              <a:t>&lt;2</a:t>
            </a:r>
            <a:r>
              <a:rPr lang="zh-CN" altLang="en-US" b="1" dirty="0">
                <a:latin typeface="+mn-ea"/>
              </a:rPr>
              <a:t>，</a:t>
            </a:r>
            <a:r>
              <a:rPr lang="en-US" altLang="zh-CN" b="1" dirty="0">
                <a:latin typeface="+mn-ea"/>
              </a:rPr>
              <a:t>b&gt;}</a:t>
            </a:r>
            <a:r>
              <a:rPr lang="zh-CN" altLang="en-US" b="1" dirty="0">
                <a:latin typeface="+mn-ea"/>
              </a:rPr>
              <a:t>，</a:t>
            </a:r>
            <a:r>
              <a:rPr lang="en-US" altLang="zh-CN" b="1" dirty="0">
                <a:latin typeface="+mn-ea"/>
              </a:rPr>
              <a:t>S</a:t>
            </a:r>
            <a:r>
              <a:rPr lang="zh-CN" altLang="en-US" b="1" dirty="0">
                <a:latin typeface="+mn-ea"/>
              </a:rPr>
              <a:t>＝</a:t>
            </a:r>
            <a:r>
              <a:rPr lang="en-US" altLang="zh-CN" b="1" dirty="0">
                <a:latin typeface="+mn-ea"/>
              </a:rPr>
              <a:t>{&lt;a</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&lt;b</a:t>
            </a:r>
            <a:r>
              <a:rPr lang="zh-CN" altLang="en-US" b="1" dirty="0">
                <a:latin typeface="+mn-ea"/>
              </a:rPr>
              <a:t>，</a:t>
            </a:r>
            <a:r>
              <a:rPr lang="en-US" altLang="zh-CN" b="1" dirty="0">
                <a:latin typeface="+mn-ea"/>
              </a:rPr>
              <a:t>1&gt;}</a:t>
            </a:r>
            <a:r>
              <a:rPr lang="zh-CN" altLang="en-US" b="1" dirty="0">
                <a:latin typeface="+mn-ea"/>
              </a:rPr>
              <a:t>且</a:t>
            </a:r>
            <a:r>
              <a:rPr lang="en-US" altLang="zh-CN" b="1" dirty="0">
                <a:latin typeface="+mn-ea"/>
              </a:rPr>
              <a:t>a</a:t>
            </a:r>
            <a:r>
              <a:rPr lang="zh-CN" altLang="en-US" b="1" dirty="0">
                <a:latin typeface="+mn-ea"/>
              </a:rPr>
              <a:t>，</a:t>
            </a:r>
            <a:r>
              <a:rPr lang="en-US" altLang="zh-CN" b="1" dirty="0">
                <a:latin typeface="+mn-ea"/>
              </a:rPr>
              <a:t>b</a:t>
            </a:r>
            <a:r>
              <a:rPr lang="zh-CN" altLang="en-US" b="1" dirty="0">
                <a:latin typeface="+mn-ea"/>
              </a:rPr>
              <a:t>不能为</a:t>
            </a:r>
            <a:r>
              <a:rPr lang="en-US" altLang="zh-CN" b="1" dirty="0">
                <a:latin typeface="+mn-ea"/>
              </a:rPr>
              <a:t>1</a:t>
            </a:r>
            <a:r>
              <a:rPr lang="zh-CN" altLang="en-US" b="1" dirty="0">
                <a:latin typeface="+mn-ea"/>
              </a:rPr>
              <a:t>或者</a:t>
            </a:r>
            <a:r>
              <a:rPr lang="en-US" altLang="zh-CN" b="1" dirty="0">
                <a:latin typeface="+mn-ea"/>
              </a:rPr>
              <a:t>2</a:t>
            </a:r>
            <a:r>
              <a:rPr lang="zh-CN" altLang="en-US" b="1" dirty="0">
                <a:latin typeface="+mn-ea"/>
              </a:rPr>
              <a:t>。下面确定</a:t>
            </a:r>
            <a:r>
              <a:rPr lang="en-US" altLang="zh-CN" b="1" dirty="0">
                <a:latin typeface="+mn-ea"/>
              </a:rPr>
              <a:t>a</a:t>
            </a:r>
            <a:r>
              <a:rPr lang="zh-CN" altLang="en-US" b="1" dirty="0">
                <a:latin typeface="+mn-ea"/>
              </a:rPr>
              <a:t>和</a:t>
            </a:r>
            <a:r>
              <a:rPr lang="en-US" altLang="zh-CN" b="1" dirty="0">
                <a:latin typeface="+mn-ea"/>
              </a:rPr>
              <a:t>b</a:t>
            </a:r>
            <a:r>
              <a:rPr lang="zh-CN" altLang="en-US" b="1" dirty="0">
                <a:latin typeface="+mn-ea"/>
              </a:rPr>
              <a:t>的值。</a:t>
            </a:r>
            <a:endParaRPr lang="en-US" altLang="zh-CN" b="1" dirty="0">
              <a:latin typeface="+mn-ea"/>
            </a:endParaRPr>
          </a:p>
          <a:p>
            <a:pPr algn="just">
              <a:lnSpc>
                <a:spcPct val="150000"/>
              </a:lnSpc>
              <a:buClr>
                <a:srgbClr val="FF3300"/>
              </a:buClr>
              <a:defRPr/>
            </a:pPr>
            <a:r>
              <a:rPr lang="zh-CN" altLang="en-US" b="1" dirty="0">
                <a:latin typeface="+mn-ea"/>
              </a:rPr>
              <a:t>若</a:t>
            </a:r>
            <a:r>
              <a:rPr lang="en-US" altLang="zh-CN" b="1" dirty="0" err="1">
                <a:latin typeface="+mn-ea"/>
              </a:rPr>
              <a:t>a≠b</a:t>
            </a:r>
            <a:r>
              <a:rPr lang="zh-CN" altLang="en-US" b="1" dirty="0">
                <a:latin typeface="+mn-ea"/>
              </a:rPr>
              <a:t>，则</a:t>
            </a:r>
            <a:r>
              <a:rPr lang="en-US" altLang="zh-CN" b="1" dirty="0" err="1">
                <a:latin typeface="+mn-ea"/>
              </a:rPr>
              <a:t>RoS</a:t>
            </a:r>
            <a:r>
              <a:rPr lang="en-US" altLang="zh-CN" b="1" dirty="0">
                <a:latin typeface="+mn-ea"/>
              </a:rPr>
              <a:t>={&lt;1,2&gt;,&lt;2,1&gt;}</a:t>
            </a:r>
            <a:r>
              <a:rPr lang="zh-CN" altLang="en-US" b="1" dirty="0">
                <a:latin typeface="+mn-ea"/>
              </a:rPr>
              <a:t>是反自反的，不符合要求；</a:t>
            </a:r>
          </a:p>
          <a:p>
            <a:pPr algn="just">
              <a:lnSpc>
                <a:spcPct val="150000"/>
              </a:lnSpc>
              <a:buClr>
                <a:srgbClr val="FF3300"/>
              </a:buClr>
              <a:defRPr/>
            </a:pPr>
            <a:r>
              <a:rPr lang="zh-CN" altLang="en-US" b="1" dirty="0">
                <a:latin typeface="+mn-ea"/>
              </a:rPr>
              <a:t>若</a:t>
            </a:r>
            <a:r>
              <a:rPr lang="en-US" altLang="zh-CN" b="1" dirty="0">
                <a:latin typeface="+mn-ea"/>
              </a:rPr>
              <a:t>a=b</a:t>
            </a:r>
            <a:r>
              <a:rPr lang="zh-CN" altLang="en-US" b="1" dirty="0">
                <a:latin typeface="+mn-ea"/>
              </a:rPr>
              <a:t>，则</a:t>
            </a:r>
            <a:r>
              <a:rPr lang="en-US" altLang="zh-CN" b="1" dirty="0" err="1">
                <a:latin typeface="+mn-ea"/>
              </a:rPr>
              <a:t>RoS</a:t>
            </a:r>
            <a:r>
              <a:rPr lang="en-US" altLang="zh-CN" b="1" dirty="0">
                <a:latin typeface="+mn-ea"/>
              </a:rPr>
              <a:t>={&lt;1,1&gt;,&lt;2,2&gt;,&lt;1,2&gt;,&lt;2,1&gt;}</a:t>
            </a:r>
            <a:r>
              <a:rPr lang="zh-CN" altLang="en-US" b="1" dirty="0">
                <a:latin typeface="+mn-ea"/>
              </a:rPr>
              <a:t>不是反自反和反对称的，符合要求，但与原有的</a:t>
            </a:r>
            <a:r>
              <a:rPr lang="en-US" altLang="zh-CN" b="1" dirty="0" err="1">
                <a:latin typeface="+mn-ea"/>
              </a:rPr>
              <a:t>RoS</a:t>
            </a:r>
            <a:r>
              <a:rPr lang="zh-CN" altLang="en-US" b="1" dirty="0">
                <a:latin typeface="+mn-ea"/>
              </a:rPr>
              <a:t>不一致，返回①；</a:t>
            </a:r>
          </a:p>
          <a:p>
            <a:pPr algn="just">
              <a:lnSpc>
                <a:spcPct val="150000"/>
              </a:lnSpc>
              <a:buClr>
                <a:srgbClr val="FF3300"/>
              </a:buClr>
              <a:defRPr/>
            </a:pPr>
            <a:endParaRPr lang="zh-CN" altLang="en-US" b="1" dirty="0">
              <a:latin typeface="+mn-ea"/>
            </a:endParaRPr>
          </a:p>
          <a:p>
            <a:pPr algn="just">
              <a:lnSpc>
                <a:spcPct val="150000"/>
              </a:lnSpc>
              <a:buClr>
                <a:srgbClr val="FF3300"/>
              </a:buClr>
              <a:defRPr/>
            </a:pPr>
            <a:endParaRPr lang="en-US" altLang="zh-CN" b="1" dirty="0">
              <a:latin typeface="+mn-ea"/>
            </a:endParaRPr>
          </a:p>
          <a:p>
            <a:pPr algn="just">
              <a:lnSpc>
                <a:spcPct val="150000"/>
              </a:lnSpc>
              <a:buClr>
                <a:srgbClr val="FF3300"/>
              </a:buClr>
              <a:defRPr/>
            </a:pPr>
            <a:endParaRPr lang="zh-CN" altLang="zh-CN" b="1" dirty="0">
              <a:latin typeface="+mn-ea"/>
            </a:endParaRPr>
          </a:p>
          <a:p>
            <a:pPr algn="just">
              <a:lnSpc>
                <a:spcPct val="150000"/>
              </a:lnSpc>
              <a:buClr>
                <a:srgbClr val="FF3300"/>
              </a:buClr>
              <a:defRPr/>
            </a:pPr>
            <a:endParaRPr lang="zh-CN" altLang="en-US" b="1" dirty="0">
              <a:latin typeface="+mn-ea"/>
            </a:endParaRPr>
          </a:p>
        </p:txBody>
      </p:sp>
    </p:spTree>
    <p:custDataLst>
      <p:tags r:id="rId1"/>
    </p:custDataLst>
    <p:extLst>
      <p:ext uri="{BB962C8B-B14F-4D97-AF65-F5344CB8AC3E}">
        <p14:creationId xmlns:p14="http://schemas.microsoft.com/office/powerpoint/2010/main" val="345994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87204">
                                            <p:txEl>
                                              <p:pRg st="1" end="1"/>
                                            </p:txEl>
                                          </p:spTgt>
                                        </p:tgtEl>
                                        <p:attrNameLst>
                                          <p:attrName>style.visibility</p:attrName>
                                        </p:attrNameLst>
                                      </p:cBhvr>
                                      <p:to>
                                        <p:strVal val="visible"/>
                                      </p:to>
                                    </p:set>
                                    <p:animEffect transition="in" filter="randombar(horizontal)">
                                      <p:cBhvr>
                                        <p:cTn id="7" dur="500"/>
                                        <p:tgtEl>
                                          <p:spTgt spid="158720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87204">
                                            <p:txEl>
                                              <p:pRg st="2" end="2"/>
                                            </p:txEl>
                                          </p:spTgt>
                                        </p:tgtEl>
                                        <p:attrNameLst>
                                          <p:attrName>style.visibility</p:attrName>
                                        </p:attrNameLst>
                                      </p:cBhvr>
                                      <p:to>
                                        <p:strVal val="visible"/>
                                      </p:to>
                                    </p:set>
                                    <p:animEffect transition="in" filter="randombar(horizontal)">
                                      <p:cBhvr>
                                        <p:cTn id="12" dur="500"/>
                                        <p:tgtEl>
                                          <p:spTgt spid="158720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87204">
                                            <p:txEl>
                                              <p:pRg st="3" end="3"/>
                                            </p:txEl>
                                          </p:spTgt>
                                        </p:tgtEl>
                                        <p:attrNameLst>
                                          <p:attrName>style.visibility</p:attrName>
                                        </p:attrNameLst>
                                      </p:cBhvr>
                                      <p:to>
                                        <p:strVal val="visible"/>
                                      </p:to>
                                    </p:set>
                                    <p:animEffect transition="in" filter="randombar(horizontal)">
                                      <p:cBhvr>
                                        <p:cTn id="17" dur="500"/>
                                        <p:tgtEl>
                                          <p:spTgt spid="158720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587204">
                                            <p:txEl>
                                              <p:pRg st="4" end="4"/>
                                            </p:txEl>
                                          </p:spTgt>
                                        </p:tgtEl>
                                        <p:attrNameLst>
                                          <p:attrName>style.visibility</p:attrName>
                                        </p:attrNameLst>
                                      </p:cBhvr>
                                      <p:to>
                                        <p:strVal val="visible"/>
                                      </p:to>
                                    </p:set>
                                    <p:animEffect transition="in" filter="randombar(horizontal)">
                                      <p:cBhvr>
                                        <p:cTn id="22" dur="500"/>
                                        <p:tgtEl>
                                          <p:spTgt spid="158720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587204">
                                            <p:txEl>
                                              <p:pRg st="5" end="5"/>
                                            </p:txEl>
                                          </p:spTgt>
                                        </p:tgtEl>
                                        <p:attrNameLst>
                                          <p:attrName>style.visibility</p:attrName>
                                        </p:attrNameLst>
                                      </p:cBhvr>
                                      <p:to>
                                        <p:strVal val="visible"/>
                                      </p:to>
                                    </p:set>
                                    <p:animEffect transition="in" filter="randombar(horizontal)">
                                      <p:cBhvr>
                                        <p:cTn id="27" dur="500"/>
                                        <p:tgtEl>
                                          <p:spTgt spid="158720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p:nvPr>
        </p:nvSpPr>
        <p:spPr/>
        <p:txBody>
          <a:bodyPr/>
          <a:lstStyle/>
          <a:p>
            <a:pPr eaLnBrk="1" hangingPunct="1"/>
            <a:r>
              <a:rPr lang="zh-CN" altLang="en-US" dirty="0"/>
              <a:t>例</a:t>
            </a:r>
            <a:r>
              <a:rPr lang="en-US" altLang="zh-CN" dirty="0"/>
              <a:t>4.28  </a:t>
            </a:r>
            <a:r>
              <a:rPr lang="zh-CN" altLang="en-US" dirty="0"/>
              <a:t>分析 （续）</a:t>
            </a:r>
          </a:p>
        </p:txBody>
      </p:sp>
      <p:sp>
        <p:nvSpPr>
          <p:cNvPr id="1587204" name="Rectangle 4">
            <a:extLst>
              <a:ext uri="{FF2B5EF4-FFF2-40B4-BE49-F238E27FC236}">
                <a16:creationId xmlns:a16="http://schemas.microsoft.com/office/drawing/2014/main" id="{31AD6A13-F58A-4306-835A-B201D6D92676}"/>
              </a:ext>
            </a:extLst>
          </p:cNvPr>
          <p:cNvSpPr>
            <a:spLocks noChangeArrowheads="1"/>
          </p:cNvSpPr>
          <p:nvPr/>
        </p:nvSpPr>
        <p:spPr bwMode="auto">
          <a:xfrm>
            <a:off x="346075" y="1219994"/>
            <a:ext cx="11506200" cy="4876800"/>
          </a:xfrm>
          <a:prstGeom prst="rect">
            <a:avLst/>
          </a:prstGeom>
          <a:noFill/>
          <a:ln w="9525">
            <a:noFill/>
            <a:miter lim="800000"/>
            <a:headEnd/>
            <a:tailEnd/>
          </a:ln>
          <a:effectLst/>
        </p:spPr>
        <p:txBody>
          <a:bodyPr/>
          <a:lstStyle/>
          <a:p>
            <a:pPr algn="just">
              <a:lnSpc>
                <a:spcPct val="150000"/>
              </a:lnSpc>
              <a:buClr>
                <a:srgbClr val="FF3300"/>
              </a:buClr>
              <a:defRPr/>
            </a:pPr>
            <a:r>
              <a:rPr lang="zh-CN" altLang="en-US" b="1" dirty="0">
                <a:latin typeface="+mn-ea"/>
              </a:rPr>
              <a:t>①</a:t>
            </a:r>
            <a:r>
              <a:rPr lang="en-US" altLang="zh-CN" b="1" dirty="0">
                <a:latin typeface="+mn-ea"/>
              </a:rPr>
              <a:t>′ </a:t>
            </a:r>
            <a:r>
              <a:rPr lang="zh-CN" altLang="en-US" b="1" dirty="0">
                <a:latin typeface="+mn-ea"/>
              </a:rPr>
              <a:t>更新</a:t>
            </a:r>
            <a:r>
              <a:rPr lang="en-US" altLang="zh-CN" b="1" dirty="0" err="1">
                <a:latin typeface="+mn-ea"/>
              </a:rPr>
              <a:t>RoS</a:t>
            </a:r>
            <a:r>
              <a:rPr lang="en-US" altLang="zh-CN" b="1" dirty="0">
                <a:latin typeface="+mn-ea"/>
              </a:rPr>
              <a:t>={&lt;1,1&gt;,&lt;2,2&gt;,&lt;1,2&gt;,&lt;2,1&gt;}</a:t>
            </a:r>
            <a:r>
              <a:rPr lang="zh-CN" altLang="en-US" b="1" dirty="0">
                <a:latin typeface="+mn-ea"/>
              </a:rPr>
              <a:t>；</a:t>
            </a:r>
          </a:p>
          <a:p>
            <a:pPr algn="just">
              <a:lnSpc>
                <a:spcPct val="150000"/>
              </a:lnSpc>
              <a:buClr>
                <a:srgbClr val="FF3300"/>
              </a:buClr>
              <a:defRPr/>
            </a:pPr>
            <a:r>
              <a:rPr lang="zh-CN" altLang="en-US" b="1" dirty="0">
                <a:latin typeface="+mn-ea"/>
              </a:rPr>
              <a:t>②</a:t>
            </a:r>
            <a:r>
              <a:rPr lang="en-US" altLang="zh-CN" b="1" dirty="0">
                <a:latin typeface="+mn-ea"/>
              </a:rPr>
              <a:t>′ </a:t>
            </a:r>
            <a:r>
              <a:rPr lang="zh-CN" altLang="en-US" b="1" dirty="0">
                <a:latin typeface="+mn-ea"/>
              </a:rPr>
              <a:t>因为</a:t>
            </a:r>
            <a:r>
              <a:rPr lang="en-US" altLang="zh-CN" b="1" dirty="0">
                <a:latin typeface="+mn-ea"/>
              </a:rPr>
              <a:t>a=b</a:t>
            </a:r>
            <a:r>
              <a:rPr lang="zh-CN" altLang="en-US" b="1" dirty="0">
                <a:latin typeface="+mn-ea"/>
              </a:rPr>
              <a:t>，但不能为</a:t>
            </a:r>
            <a:r>
              <a:rPr lang="en-US" altLang="zh-CN" b="1" dirty="0">
                <a:latin typeface="+mn-ea"/>
              </a:rPr>
              <a:t>1</a:t>
            </a:r>
            <a:r>
              <a:rPr lang="zh-CN" altLang="en-US" b="1" dirty="0">
                <a:latin typeface="+mn-ea"/>
              </a:rPr>
              <a:t>或者</a:t>
            </a:r>
            <a:r>
              <a:rPr lang="en-US" altLang="zh-CN" b="1" dirty="0">
                <a:latin typeface="+mn-ea"/>
              </a:rPr>
              <a:t>2</a:t>
            </a:r>
            <a:r>
              <a:rPr lang="zh-CN" altLang="en-US" b="1" dirty="0">
                <a:latin typeface="+mn-ea"/>
              </a:rPr>
              <a:t>，所以在集合</a:t>
            </a:r>
            <a:r>
              <a:rPr lang="en-US" altLang="zh-CN" b="1" dirty="0">
                <a:latin typeface="+mn-ea"/>
              </a:rPr>
              <a:t>A</a:t>
            </a:r>
            <a:r>
              <a:rPr lang="zh-CN" altLang="en-US" b="1" dirty="0">
                <a:latin typeface="+mn-ea"/>
              </a:rPr>
              <a:t>中增加一个元素，例如</a:t>
            </a:r>
            <a:r>
              <a:rPr lang="en-US" altLang="zh-CN" b="1" dirty="0">
                <a:latin typeface="+mn-ea"/>
              </a:rPr>
              <a:t>3</a:t>
            </a:r>
            <a:r>
              <a:rPr lang="zh-CN" altLang="en-US" b="1" dirty="0">
                <a:latin typeface="+mn-ea"/>
              </a:rPr>
              <a:t>，于是集合</a:t>
            </a:r>
            <a:r>
              <a:rPr lang="en-US" altLang="zh-CN" b="1" dirty="0">
                <a:latin typeface="+mn-ea"/>
              </a:rPr>
              <a:t>A</a:t>
            </a:r>
            <a:r>
              <a:rPr lang="zh-CN" altLang="en-US" b="1" dirty="0">
                <a:latin typeface="+mn-ea"/>
              </a:rPr>
              <a:t>更新为</a:t>
            </a:r>
            <a:r>
              <a:rPr lang="en-US" altLang="zh-CN" b="1" dirty="0">
                <a:latin typeface="+mn-ea"/>
              </a:rPr>
              <a:t>{1,2,3}</a:t>
            </a:r>
            <a:r>
              <a:rPr lang="zh-CN" altLang="en-US" b="1" dirty="0">
                <a:latin typeface="+mn-ea"/>
              </a:rPr>
              <a:t>；</a:t>
            </a:r>
          </a:p>
          <a:p>
            <a:pPr algn="just">
              <a:lnSpc>
                <a:spcPct val="150000"/>
              </a:lnSpc>
              <a:buClr>
                <a:srgbClr val="FF3300"/>
              </a:buClr>
              <a:defRPr/>
            </a:pPr>
            <a:r>
              <a:rPr lang="zh-CN" altLang="en-US" b="1" dirty="0">
                <a:latin typeface="+mn-ea"/>
              </a:rPr>
              <a:t>③</a:t>
            </a:r>
            <a:r>
              <a:rPr lang="en-US" altLang="zh-CN" b="1" dirty="0">
                <a:latin typeface="+mn-ea"/>
              </a:rPr>
              <a:t>′ R</a:t>
            </a:r>
            <a:r>
              <a:rPr lang="zh-CN" altLang="en-US" b="1" dirty="0">
                <a:latin typeface="+mn-ea"/>
              </a:rPr>
              <a:t>＝</a:t>
            </a:r>
            <a:r>
              <a:rPr lang="en-US" altLang="zh-CN" b="1" dirty="0">
                <a:latin typeface="+mn-ea"/>
              </a:rPr>
              <a:t>{&lt;1,3&gt;,&lt;2,3&gt;}</a:t>
            </a:r>
            <a:r>
              <a:rPr lang="zh-CN" altLang="en-US" b="1" dirty="0">
                <a:latin typeface="+mn-ea"/>
              </a:rPr>
              <a:t>，</a:t>
            </a:r>
            <a:r>
              <a:rPr lang="en-US" altLang="zh-CN" b="1" dirty="0">
                <a:latin typeface="+mn-ea"/>
              </a:rPr>
              <a:t>S</a:t>
            </a:r>
            <a:r>
              <a:rPr lang="zh-CN" altLang="en-US" b="1" dirty="0">
                <a:latin typeface="+mn-ea"/>
              </a:rPr>
              <a:t>＝</a:t>
            </a:r>
            <a:r>
              <a:rPr lang="en-US" altLang="zh-CN" b="1" dirty="0">
                <a:latin typeface="+mn-ea"/>
              </a:rPr>
              <a:t>{&lt;3,2&gt;,&lt;3,1&gt;}</a:t>
            </a:r>
            <a:r>
              <a:rPr lang="zh-CN" altLang="en-US" b="1" dirty="0">
                <a:latin typeface="+mn-ea"/>
              </a:rPr>
              <a:t>是反自反、反对称和传递的，且         </a:t>
            </a:r>
            <a:r>
              <a:rPr lang="en-US" altLang="zh-CN" b="1" dirty="0" err="1">
                <a:latin typeface="+mn-ea"/>
              </a:rPr>
              <a:t>RoS</a:t>
            </a:r>
            <a:r>
              <a:rPr lang="en-US" altLang="zh-CN" b="1" dirty="0">
                <a:latin typeface="+mn-ea"/>
              </a:rPr>
              <a:t>={&lt;1,1&gt;, &lt;2,2&gt;,&lt;1,2&gt;,&lt;2,1&gt;}</a:t>
            </a:r>
            <a:r>
              <a:rPr lang="zh-CN" altLang="en-US" b="1" dirty="0">
                <a:latin typeface="+mn-ea"/>
              </a:rPr>
              <a:t>不是反自反和反对称的。</a:t>
            </a:r>
          </a:p>
          <a:p>
            <a:pPr algn="just">
              <a:lnSpc>
                <a:spcPct val="150000"/>
              </a:lnSpc>
              <a:buClr>
                <a:srgbClr val="FF3300"/>
              </a:buClr>
              <a:defRPr/>
            </a:pPr>
            <a:r>
              <a:rPr lang="zh-CN" altLang="en-US" b="1" dirty="0">
                <a:latin typeface="+mn-ea"/>
              </a:rPr>
              <a:t>综上所述，得到满足条件的集合</a:t>
            </a:r>
            <a:r>
              <a:rPr lang="en-US" altLang="zh-CN" b="1" dirty="0">
                <a:latin typeface="+mn-ea"/>
              </a:rPr>
              <a:t>A</a:t>
            </a:r>
            <a:r>
              <a:rPr lang="zh-CN" altLang="en-US" b="1" dirty="0">
                <a:latin typeface="+mn-ea"/>
              </a:rPr>
              <a:t>和</a:t>
            </a:r>
            <a:r>
              <a:rPr lang="en-US" altLang="zh-CN" b="1" dirty="0">
                <a:latin typeface="+mn-ea"/>
              </a:rPr>
              <a:t>A</a:t>
            </a:r>
            <a:r>
              <a:rPr lang="zh-CN" altLang="en-US" b="1" dirty="0">
                <a:latin typeface="+mn-ea"/>
              </a:rPr>
              <a:t>上的关系</a:t>
            </a:r>
            <a:r>
              <a:rPr lang="en-US" altLang="zh-CN" b="1" dirty="0">
                <a:latin typeface="+mn-ea"/>
              </a:rPr>
              <a:t>R</a:t>
            </a:r>
            <a:r>
              <a:rPr lang="zh-CN" altLang="en-US" b="1" dirty="0">
                <a:latin typeface="+mn-ea"/>
              </a:rPr>
              <a:t>和</a:t>
            </a:r>
            <a:r>
              <a:rPr lang="en-US" altLang="zh-CN" b="1" dirty="0">
                <a:latin typeface="+mn-ea"/>
              </a:rPr>
              <a:t>S</a:t>
            </a:r>
            <a:r>
              <a:rPr lang="zh-CN" altLang="en-US" b="1" dirty="0">
                <a:latin typeface="+mn-ea"/>
              </a:rPr>
              <a:t>。</a:t>
            </a:r>
            <a:endParaRPr lang="en-US" altLang="zh-CN" b="1" dirty="0">
              <a:latin typeface="+mn-ea"/>
            </a:endParaRPr>
          </a:p>
          <a:p>
            <a:pPr algn="just">
              <a:lnSpc>
                <a:spcPct val="150000"/>
              </a:lnSpc>
              <a:buClr>
                <a:srgbClr val="FF3300"/>
              </a:buClr>
              <a:defRPr/>
            </a:pPr>
            <a:endParaRPr lang="en-US" altLang="zh-CN" b="1" dirty="0">
              <a:latin typeface="+mn-ea"/>
            </a:endParaRPr>
          </a:p>
          <a:p>
            <a:pPr algn="just">
              <a:lnSpc>
                <a:spcPct val="150000"/>
              </a:lnSpc>
              <a:buClr>
                <a:srgbClr val="FF3300"/>
              </a:buClr>
              <a:defRPr/>
            </a:pPr>
            <a:r>
              <a:rPr lang="zh-CN" altLang="zh-CN" b="1" dirty="0">
                <a:solidFill>
                  <a:srgbClr val="3333FF"/>
                </a:solidFill>
                <a:latin typeface="+mn-ea"/>
              </a:rPr>
              <a:t>类似构造</a:t>
            </a:r>
            <a:r>
              <a:rPr lang="en-US" altLang="zh-CN" b="1" dirty="0">
                <a:solidFill>
                  <a:srgbClr val="3333FF"/>
                </a:solidFill>
                <a:latin typeface="+mn-ea"/>
              </a:rPr>
              <a:t>R</a:t>
            </a:r>
            <a:r>
              <a:rPr lang="zh-CN" altLang="zh-CN" b="1" dirty="0">
                <a:solidFill>
                  <a:srgbClr val="3333FF"/>
                </a:solidFill>
                <a:latin typeface="+mn-ea"/>
              </a:rPr>
              <a:t>和</a:t>
            </a:r>
            <a:r>
              <a:rPr lang="en-US" altLang="zh-CN" b="1" dirty="0">
                <a:solidFill>
                  <a:srgbClr val="3333FF"/>
                </a:solidFill>
                <a:latin typeface="+mn-ea"/>
              </a:rPr>
              <a:t>S</a:t>
            </a:r>
            <a:r>
              <a:rPr lang="zh-CN" altLang="zh-CN" b="1" dirty="0">
                <a:solidFill>
                  <a:srgbClr val="3333FF"/>
                </a:solidFill>
                <a:latin typeface="+mn-ea"/>
              </a:rPr>
              <a:t>，使得</a:t>
            </a:r>
            <a:r>
              <a:rPr lang="en-US" altLang="zh-CN" b="1" dirty="0">
                <a:solidFill>
                  <a:srgbClr val="3333FF"/>
                </a:solidFill>
                <a:latin typeface="+mn-ea"/>
              </a:rPr>
              <a:t>R</a:t>
            </a:r>
            <a:r>
              <a:rPr lang="zh-CN" altLang="zh-CN" b="1" dirty="0">
                <a:solidFill>
                  <a:srgbClr val="3333FF"/>
                </a:solidFill>
                <a:latin typeface="+mn-ea"/>
              </a:rPr>
              <a:t>∪</a:t>
            </a:r>
            <a:r>
              <a:rPr lang="en-US" altLang="zh-CN" b="1" dirty="0">
                <a:solidFill>
                  <a:srgbClr val="3333FF"/>
                </a:solidFill>
                <a:latin typeface="+mn-ea"/>
              </a:rPr>
              <a:t>S</a:t>
            </a:r>
            <a:r>
              <a:rPr lang="zh-CN" altLang="zh-CN" b="1" dirty="0">
                <a:solidFill>
                  <a:srgbClr val="3333FF"/>
                </a:solidFill>
                <a:latin typeface="+mn-ea"/>
              </a:rPr>
              <a:t>满足要求。</a:t>
            </a:r>
          </a:p>
          <a:p>
            <a:pPr algn="just">
              <a:lnSpc>
                <a:spcPct val="150000"/>
              </a:lnSpc>
              <a:buClr>
                <a:srgbClr val="FF3300"/>
              </a:buClr>
              <a:defRPr/>
            </a:pPr>
            <a:endParaRPr lang="zh-CN" altLang="en-US" b="1" dirty="0">
              <a:latin typeface="+mn-ea"/>
            </a:endParaRPr>
          </a:p>
          <a:p>
            <a:pPr algn="just">
              <a:lnSpc>
                <a:spcPct val="150000"/>
              </a:lnSpc>
              <a:buClr>
                <a:srgbClr val="FF3300"/>
              </a:buClr>
              <a:defRPr/>
            </a:pPr>
            <a:endParaRPr lang="zh-CN" altLang="en-US" b="1" dirty="0">
              <a:latin typeface="+mn-ea"/>
            </a:endParaRPr>
          </a:p>
          <a:p>
            <a:pPr algn="just">
              <a:lnSpc>
                <a:spcPct val="150000"/>
              </a:lnSpc>
              <a:buClr>
                <a:srgbClr val="FF3300"/>
              </a:buClr>
              <a:defRPr/>
            </a:pPr>
            <a:endParaRPr lang="en-US" altLang="zh-CN" b="1" dirty="0">
              <a:latin typeface="+mn-ea"/>
            </a:endParaRPr>
          </a:p>
          <a:p>
            <a:pPr algn="just">
              <a:lnSpc>
                <a:spcPct val="150000"/>
              </a:lnSpc>
              <a:buClr>
                <a:srgbClr val="FF3300"/>
              </a:buClr>
              <a:defRPr/>
            </a:pPr>
            <a:endParaRPr lang="zh-CN" altLang="zh-CN" b="1" dirty="0">
              <a:latin typeface="+mn-ea"/>
            </a:endParaRPr>
          </a:p>
          <a:p>
            <a:pPr algn="just">
              <a:lnSpc>
                <a:spcPct val="150000"/>
              </a:lnSpc>
              <a:buClr>
                <a:srgbClr val="FF3300"/>
              </a:buClr>
              <a:defRPr/>
            </a:pPr>
            <a:endParaRPr lang="zh-CN" altLang="en-US" b="1" dirty="0">
              <a:latin typeface="+mn-ea"/>
            </a:endParaRPr>
          </a:p>
        </p:txBody>
      </p:sp>
    </p:spTree>
    <p:custDataLst>
      <p:tags r:id="rId1"/>
    </p:custDataLst>
    <p:extLst>
      <p:ext uri="{BB962C8B-B14F-4D97-AF65-F5344CB8AC3E}">
        <p14:creationId xmlns:p14="http://schemas.microsoft.com/office/powerpoint/2010/main" val="252272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587204">
                                            <p:txEl>
                                              <p:pRg st="1" end="1"/>
                                            </p:txEl>
                                          </p:spTgt>
                                        </p:tgtEl>
                                        <p:attrNameLst>
                                          <p:attrName>style.visibility</p:attrName>
                                        </p:attrNameLst>
                                      </p:cBhvr>
                                      <p:to>
                                        <p:strVal val="visible"/>
                                      </p:to>
                                    </p:set>
                                    <p:animEffect transition="in" filter="randombar(horizontal)">
                                      <p:cBhvr>
                                        <p:cTn id="7" dur="500"/>
                                        <p:tgtEl>
                                          <p:spTgt spid="158720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87204">
                                            <p:txEl>
                                              <p:pRg st="2" end="2"/>
                                            </p:txEl>
                                          </p:spTgt>
                                        </p:tgtEl>
                                        <p:attrNameLst>
                                          <p:attrName>style.visibility</p:attrName>
                                        </p:attrNameLst>
                                      </p:cBhvr>
                                      <p:to>
                                        <p:strVal val="visible"/>
                                      </p:to>
                                    </p:set>
                                    <p:animEffect transition="in" filter="randombar(horizontal)">
                                      <p:cBhvr>
                                        <p:cTn id="12" dur="500"/>
                                        <p:tgtEl>
                                          <p:spTgt spid="158720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87204">
                                            <p:txEl>
                                              <p:pRg st="3" end="3"/>
                                            </p:txEl>
                                          </p:spTgt>
                                        </p:tgtEl>
                                        <p:attrNameLst>
                                          <p:attrName>style.visibility</p:attrName>
                                        </p:attrNameLst>
                                      </p:cBhvr>
                                      <p:to>
                                        <p:strVal val="visible"/>
                                      </p:to>
                                    </p:set>
                                    <p:animEffect transition="in" filter="randombar(horizontal)">
                                      <p:cBhvr>
                                        <p:cTn id="17" dur="500"/>
                                        <p:tgtEl>
                                          <p:spTgt spid="158720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587204">
                                            <p:txEl>
                                              <p:pRg st="5" end="5"/>
                                            </p:txEl>
                                          </p:spTgt>
                                        </p:tgtEl>
                                        <p:attrNameLst>
                                          <p:attrName>style.visibility</p:attrName>
                                        </p:attrNameLst>
                                      </p:cBhvr>
                                      <p:to>
                                        <p:strVal val="visible"/>
                                      </p:to>
                                    </p:set>
                                    <p:animEffect transition="in" filter="randombar(horizontal)">
                                      <p:cBhvr>
                                        <p:cTn id="22" dur="500"/>
                                        <p:tgtEl>
                                          <p:spTgt spid="158720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p:nvPr>
        </p:nvSpPr>
        <p:spPr/>
        <p:txBody>
          <a:bodyPr/>
          <a:lstStyle/>
          <a:p>
            <a:pPr eaLnBrk="1" hangingPunct="1"/>
            <a:r>
              <a:rPr lang="zh-CN" altLang="en-US" dirty="0"/>
              <a:t>例</a:t>
            </a:r>
            <a:r>
              <a:rPr lang="en-US" altLang="zh-CN" dirty="0"/>
              <a:t>4.28 </a:t>
            </a:r>
            <a:r>
              <a:rPr lang="zh-CN" altLang="en-US" dirty="0"/>
              <a:t>解</a:t>
            </a:r>
          </a:p>
        </p:txBody>
      </p:sp>
      <p:sp>
        <p:nvSpPr>
          <p:cNvPr id="1587204" name="Rectangle 4">
            <a:extLst>
              <a:ext uri="{FF2B5EF4-FFF2-40B4-BE49-F238E27FC236}">
                <a16:creationId xmlns:a16="http://schemas.microsoft.com/office/drawing/2014/main" id="{31AD6A13-F58A-4306-835A-B201D6D92676}"/>
              </a:ext>
            </a:extLst>
          </p:cNvPr>
          <p:cNvSpPr>
            <a:spLocks noChangeArrowheads="1"/>
          </p:cNvSpPr>
          <p:nvPr/>
        </p:nvSpPr>
        <p:spPr bwMode="auto">
          <a:xfrm>
            <a:off x="307975" y="1143794"/>
            <a:ext cx="11582400" cy="2514600"/>
          </a:xfrm>
          <a:prstGeom prst="rect">
            <a:avLst/>
          </a:prstGeom>
          <a:noFill/>
          <a:ln w="9525">
            <a:noFill/>
            <a:miter lim="800000"/>
            <a:headEnd/>
            <a:tailEnd/>
          </a:ln>
          <a:effectLst/>
        </p:spPr>
        <p:txBody>
          <a:bodyPr/>
          <a:lstStyle/>
          <a:p>
            <a:pPr algn="just">
              <a:lnSpc>
                <a:spcPct val="120000"/>
              </a:lnSpc>
              <a:buClr>
                <a:srgbClr val="FF3300"/>
              </a:buClr>
              <a:defRPr/>
            </a:pPr>
            <a:r>
              <a:rPr lang="zh-CN" altLang="en-US" b="1" dirty="0">
                <a:solidFill>
                  <a:srgbClr val="C00000"/>
                </a:solidFill>
                <a:latin typeface="+mn-ea"/>
              </a:rPr>
              <a:t>解</a:t>
            </a:r>
            <a:r>
              <a:rPr lang="zh-CN" altLang="en-US" b="1" dirty="0">
                <a:solidFill>
                  <a:srgbClr val="000000"/>
                </a:solidFill>
                <a:latin typeface="+mn-ea"/>
              </a:rPr>
              <a:t>（</a:t>
            </a:r>
            <a:r>
              <a:rPr lang="en-US" altLang="zh-CN" b="1" dirty="0">
                <a:solidFill>
                  <a:srgbClr val="000000"/>
                </a:solidFill>
                <a:latin typeface="+mn-ea"/>
              </a:rPr>
              <a:t>1</a:t>
            </a:r>
            <a:r>
              <a:rPr lang="zh-CN" altLang="en-US" b="1" dirty="0">
                <a:solidFill>
                  <a:srgbClr val="000000"/>
                </a:solidFill>
                <a:latin typeface="+mn-ea"/>
              </a:rPr>
              <a:t>）设</a:t>
            </a:r>
            <a:r>
              <a:rPr lang="en-US" altLang="zh-CN" b="1" dirty="0">
                <a:solidFill>
                  <a:srgbClr val="000000"/>
                </a:solidFill>
                <a:latin typeface="+mn-ea"/>
              </a:rPr>
              <a:t>A={1,2,3}, R</a:t>
            </a:r>
            <a:r>
              <a:rPr lang="zh-CN" altLang="en-US" b="1" dirty="0">
                <a:solidFill>
                  <a:srgbClr val="000000"/>
                </a:solidFill>
                <a:latin typeface="+mn-ea"/>
              </a:rPr>
              <a:t>＝</a:t>
            </a:r>
            <a:r>
              <a:rPr lang="en-US" altLang="zh-CN" b="1" dirty="0">
                <a:solidFill>
                  <a:srgbClr val="000000"/>
                </a:solidFill>
                <a:latin typeface="+mn-ea"/>
              </a:rPr>
              <a:t>{&lt;1,3&gt;,&lt;2,3&gt;}</a:t>
            </a:r>
            <a:r>
              <a:rPr lang="zh-CN" altLang="en-US" b="1" dirty="0">
                <a:solidFill>
                  <a:srgbClr val="000000"/>
                </a:solidFill>
                <a:latin typeface="+mn-ea"/>
              </a:rPr>
              <a:t>，</a:t>
            </a:r>
            <a:r>
              <a:rPr lang="en-US" altLang="zh-CN" b="1" dirty="0">
                <a:solidFill>
                  <a:srgbClr val="000000"/>
                </a:solidFill>
                <a:latin typeface="+mn-ea"/>
              </a:rPr>
              <a:t>S</a:t>
            </a:r>
            <a:r>
              <a:rPr lang="zh-CN" altLang="en-US" b="1" dirty="0">
                <a:solidFill>
                  <a:srgbClr val="000000"/>
                </a:solidFill>
                <a:latin typeface="+mn-ea"/>
              </a:rPr>
              <a:t>＝</a:t>
            </a:r>
            <a:r>
              <a:rPr lang="en-US" altLang="zh-CN" b="1" dirty="0">
                <a:solidFill>
                  <a:srgbClr val="000000"/>
                </a:solidFill>
                <a:latin typeface="+mn-ea"/>
              </a:rPr>
              <a:t>{&lt;3,2&gt;,&lt;3,1&gt;}</a:t>
            </a:r>
            <a:r>
              <a:rPr lang="zh-CN" altLang="en-US" b="1" dirty="0">
                <a:solidFill>
                  <a:srgbClr val="000000"/>
                </a:solidFill>
                <a:latin typeface="+mn-ea"/>
              </a:rPr>
              <a:t>是定义在</a:t>
            </a:r>
            <a:r>
              <a:rPr lang="en-US" altLang="zh-CN" b="1" dirty="0">
                <a:solidFill>
                  <a:srgbClr val="000000"/>
                </a:solidFill>
                <a:latin typeface="+mn-ea"/>
              </a:rPr>
              <a:t>A</a:t>
            </a:r>
            <a:r>
              <a:rPr lang="zh-CN" altLang="en-US" b="1" dirty="0">
                <a:solidFill>
                  <a:srgbClr val="000000"/>
                </a:solidFill>
                <a:latin typeface="+mn-ea"/>
              </a:rPr>
              <a:t>上的两个关系。</a:t>
            </a:r>
            <a:r>
              <a:rPr lang="zh-CN" altLang="en-US" b="1" dirty="0">
                <a:solidFill>
                  <a:srgbClr val="0000CC"/>
                </a:solidFill>
                <a:latin typeface="+mn-ea"/>
              </a:rPr>
              <a:t>显然</a:t>
            </a:r>
            <a:r>
              <a:rPr lang="en-US" altLang="zh-CN" b="1" dirty="0">
                <a:solidFill>
                  <a:srgbClr val="0000CC"/>
                </a:solidFill>
                <a:latin typeface="+mn-ea"/>
              </a:rPr>
              <a:t>R,S</a:t>
            </a:r>
            <a:r>
              <a:rPr lang="zh-CN" altLang="en-US" b="1" dirty="0">
                <a:solidFill>
                  <a:srgbClr val="0000CC"/>
                </a:solidFill>
                <a:latin typeface="+mn-ea"/>
              </a:rPr>
              <a:t>都是反自反的、反对称的、传递的。此时</a:t>
            </a:r>
            <a:endParaRPr lang="en-US" altLang="zh-CN" b="1" dirty="0">
              <a:solidFill>
                <a:srgbClr val="0000CC"/>
              </a:solidFill>
              <a:latin typeface="+mn-ea"/>
            </a:endParaRPr>
          </a:p>
          <a:p>
            <a:pPr algn="ctr">
              <a:lnSpc>
                <a:spcPct val="150000"/>
              </a:lnSpc>
              <a:buClr>
                <a:srgbClr val="FF3300"/>
              </a:buClr>
              <a:defRPr/>
            </a:pPr>
            <a:r>
              <a:rPr lang="en-US" altLang="zh-CN" b="1" dirty="0" err="1">
                <a:latin typeface="+mn-ea"/>
              </a:rPr>
              <a:t>RoS</a:t>
            </a:r>
            <a:r>
              <a:rPr lang="zh-CN" altLang="en-US" b="1" dirty="0">
                <a:latin typeface="+mn-ea"/>
              </a:rPr>
              <a:t>＝</a:t>
            </a:r>
            <a:r>
              <a:rPr lang="en-US" altLang="zh-CN" b="1" dirty="0">
                <a:latin typeface="+mn-ea"/>
              </a:rPr>
              <a:t>{&lt;1,1&gt;,&lt;1,2&gt;,&lt;2,2&gt;,&lt;2,1&gt;}</a:t>
            </a:r>
            <a:r>
              <a:rPr lang="zh-CN" altLang="en-US" b="1" dirty="0">
                <a:latin typeface="+mn-ea"/>
              </a:rPr>
              <a:t>不具备反自反性和反对称性；</a:t>
            </a:r>
          </a:p>
          <a:p>
            <a:pPr algn="ctr">
              <a:lnSpc>
                <a:spcPct val="150000"/>
              </a:lnSpc>
              <a:buClr>
                <a:srgbClr val="FF3300"/>
              </a:buClr>
              <a:defRPr/>
            </a:pPr>
            <a:r>
              <a:rPr lang="en-US" altLang="zh-CN" b="1" dirty="0">
                <a:latin typeface="+mn-ea"/>
              </a:rPr>
              <a:t>R∪S</a:t>
            </a:r>
            <a:r>
              <a:rPr lang="zh-CN" altLang="en-US" b="1" dirty="0">
                <a:latin typeface="+mn-ea"/>
              </a:rPr>
              <a:t>＝</a:t>
            </a:r>
            <a:r>
              <a:rPr lang="en-US" altLang="zh-CN" b="1" dirty="0">
                <a:latin typeface="+mn-ea"/>
              </a:rPr>
              <a:t>{&lt;3,2&gt;,&lt;3,1&gt;,&lt;1,3&gt;,&lt;2,3&gt;}</a:t>
            </a:r>
            <a:r>
              <a:rPr lang="zh-CN" altLang="en-US" b="1" dirty="0">
                <a:latin typeface="+mn-ea"/>
              </a:rPr>
              <a:t>不具备传递性和反对称性。</a:t>
            </a:r>
            <a:endParaRPr lang="en-US" altLang="zh-CN" b="1" dirty="0">
              <a:latin typeface="+mn-ea"/>
            </a:endParaRPr>
          </a:p>
          <a:p>
            <a:pPr algn="ctr">
              <a:lnSpc>
                <a:spcPct val="120000"/>
              </a:lnSpc>
              <a:buClr>
                <a:srgbClr val="FF3300"/>
              </a:buClr>
              <a:defRPr/>
            </a:pPr>
            <a:endParaRPr lang="en-US" altLang="zh-CN" b="1" dirty="0">
              <a:solidFill>
                <a:srgbClr val="0000CC"/>
              </a:solidFill>
              <a:latin typeface="+mn-ea"/>
            </a:endParaRPr>
          </a:p>
          <a:p>
            <a:pPr algn="just">
              <a:lnSpc>
                <a:spcPct val="120000"/>
              </a:lnSpc>
              <a:buClr>
                <a:srgbClr val="FF3300"/>
              </a:buClr>
              <a:defRPr/>
            </a:pPr>
            <a:endParaRPr lang="zh-CN" altLang="en-US" b="1" dirty="0">
              <a:solidFill>
                <a:srgbClr val="0000CC"/>
              </a:solidFill>
              <a:latin typeface="+mn-ea"/>
            </a:endParaRPr>
          </a:p>
        </p:txBody>
      </p:sp>
    </p:spTree>
    <p:custDataLst>
      <p:tags r:id="rId1"/>
    </p:custDataLst>
    <p:extLst>
      <p:ext uri="{BB962C8B-B14F-4D97-AF65-F5344CB8AC3E}">
        <p14:creationId xmlns:p14="http://schemas.microsoft.com/office/powerpoint/2010/main" val="2632252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7204"/>
                                        </p:tgtEl>
                                        <p:attrNameLst>
                                          <p:attrName>style.visibility</p:attrName>
                                        </p:attrNameLst>
                                      </p:cBhvr>
                                      <p:to>
                                        <p:strVal val="visible"/>
                                      </p:to>
                                    </p:set>
                                    <p:anim calcmode="lin" valueType="num">
                                      <p:cBhvr additive="base">
                                        <p:cTn id="7" dur="500" fill="hold"/>
                                        <p:tgtEl>
                                          <p:spTgt spid="1587204"/>
                                        </p:tgtEl>
                                        <p:attrNameLst>
                                          <p:attrName>ppt_x</p:attrName>
                                        </p:attrNameLst>
                                      </p:cBhvr>
                                      <p:tavLst>
                                        <p:tav tm="0">
                                          <p:val>
                                            <p:strVal val="#ppt_x"/>
                                          </p:val>
                                        </p:tav>
                                        <p:tav tm="100000">
                                          <p:val>
                                            <p:strVal val="#ppt_x"/>
                                          </p:val>
                                        </p:tav>
                                      </p:tavLst>
                                    </p:anim>
                                    <p:anim calcmode="lin" valueType="num">
                                      <p:cBhvr additive="base">
                                        <p:cTn id="8" dur="500" fill="hold"/>
                                        <p:tgtEl>
                                          <p:spTgt spid="1587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0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2619114"/>
            <a:ext cx="4913633" cy="53121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学习要求</a:t>
            </a:r>
          </a:p>
        </p:txBody>
      </p:sp>
      <p:sp>
        <p:nvSpPr>
          <p:cNvPr id="18" name="TextBox 1"/>
          <p:cNvSpPr txBox="1"/>
          <p:nvPr/>
        </p:nvSpPr>
        <p:spPr>
          <a:xfrm>
            <a:off x="6593209" y="1511365"/>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47" name="TextBox 1"/>
          <p:cNvSpPr txBox="1"/>
          <p:nvPr/>
        </p:nvSpPr>
        <p:spPr>
          <a:xfrm>
            <a:off x="6593209" y="2752443"/>
            <a:ext cx="246221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二元关系及其表示</a:t>
            </a:r>
          </a:p>
        </p:txBody>
      </p:sp>
      <p:sp>
        <p:nvSpPr>
          <p:cNvPr id="48" name="TextBox 1"/>
          <p:cNvSpPr txBox="1"/>
          <p:nvPr/>
        </p:nvSpPr>
        <p:spPr>
          <a:xfrm>
            <a:off x="6593209" y="33704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B05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chemeClr val="bg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a:ln>
            <a:noFill/>
          </a:ln>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4</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4.6</a:t>
            </a:r>
          </a:p>
        </p:txBody>
      </p:sp>
    </p:spTree>
    <p:extLst>
      <p:ext uri="{BB962C8B-B14F-4D97-AF65-F5344CB8AC3E}">
        <p14:creationId xmlns:p14="http://schemas.microsoft.com/office/powerpoint/2010/main" val="1799966099"/>
      </p:ext>
    </p:extLst>
  </p:cSld>
  <p:clrMapOvr>
    <a:masterClrMapping/>
  </p:clrMapOvr>
  <p:transition spd="slow">
    <p:push dir="u"/>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p:nvPr>
        </p:nvSpPr>
        <p:spPr/>
        <p:txBody>
          <a:bodyPr/>
          <a:lstStyle/>
          <a:p>
            <a:pPr eaLnBrk="1" hangingPunct="1"/>
            <a:r>
              <a:rPr lang="zh-CN" altLang="en-US" dirty="0"/>
              <a:t>例</a:t>
            </a:r>
            <a:r>
              <a:rPr lang="en-US" altLang="zh-CN" dirty="0"/>
              <a:t>4.28 </a:t>
            </a:r>
            <a:r>
              <a:rPr lang="zh-CN" altLang="en-US" dirty="0"/>
              <a:t>解（续）</a:t>
            </a:r>
          </a:p>
        </p:txBody>
      </p:sp>
      <p:sp>
        <p:nvSpPr>
          <p:cNvPr id="1587204" name="Rectangle 4">
            <a:extLst>
              <a:ext uri="{FF2B5EF4-FFF2-40B4-BE49-F238E27FC236}">
                <a16:creationId xmlns:a16="http://schemas.microsoft.com/office/drawing/2014/main" id="{31AD6A13-F58A-4306-835A-B201D6D92676}"/>
              </a:ext>
            </a:extLst>
          </p:cNvPr>
          <p:cNvSpPr>
            <a:spLocks noChangeArrowheads="1"/>
          </p:cNvSpPr>
          <p:nvPr/>
        </p:nvSpPr>
        <p:spPr bwMode="auto">
          <a:xfrm>
            <a:off x="307975" y="1219994"/>
            <a:ext cx="11582400" cy="3705224"/>
          </a:xfrm>
          <a:prstGeom prst="rect">
            <a:avLst/>
          </a:prstGeom>
          <a:noFill/>
          <a:ln w="9525">
            <a:noFill/>
            <a:miter lim="800000"/>
            <a:headEnd/>
            <a:tailEnd/>
          </a:ln>
          <a:effectLst/>
        </p:spPr>
        <p:txBody>
          <a:bodyPr/>
          <a:lstStyle/>
          <a:p>
            <a:pPr algn="just">
              <a:lnSpc>
                <a:spcPct val="150000"/>
              </a:lnSpc>
              <a:buClr>
                <a:srgbClr val="FF3300"/>
              </a:buClr>
              <a:defRPr/>
            </a:pPr>
            <a:r>
              <a:rPr lang="zh-CN" altLang="en-US" b="1" dirty="0">
                <a:solidFill>
                  <a:srgbClr val="C00000"/>
                </a:solidFill>
                <a:latin typeface="+mn-ea"/>
              </a:rPr>
              <a:t>解</a:t>
            </a:r>
            <a:r>
              <a:rPr lang="zh-CN" altLang="en-US" b="1" dirty="0">
                <a:latin typeface="+mn-ea"/>
              </a:rPr>
              <a:t>（</a:t>
            </a:r>
            <a:r>
              <a:rPr lang="en-US" altLang="zh-CN" b="1" dirty="0">
                <a:latin typeface="+mn-ea"/>
              </a:rPr>
              <a:t>2</a:t>
            </a:r>
            <a:r>
              <a:rPr lang="zh-CN" altLang="en-US" b="1" dirty="0">
                <a:latin typeface="+mn-ea"/>
              </a:rPr>
              <a:t>）设</a:t>
            </a:r>
            <a:r>
              <a:rPr lang="en-US" altLang="zh-CN" b="1" dirty="0">
                <a:latin typeface="+mn-ea"/>
              </a:rPr>
              <a:t>A</a:t>
            </a:r>
            <a:r>
              <a:rPr lang="zh-CN" altLang="en-US" b="1" dirty="0">
                <a:latin typeface="+mn-ea"/>
              </a:rPr>
              <a:t>＝</a:t>
            </a:r>
            <a:r>
              <a:rPr lang="en-US" altLang="zh-CN" b="1" dirty="0">
                <a:latin typeface="+mn-ea"/>
              </a:rPr>
              <a:t>{1,2,3}</a:t>
            </a:r>
            <a:r>
              <a:rPr lang="zh-CN" altLang="en-US" b="1" dirty="0">
                <a:latin typeface="+mn-ea"/>
              </a:rPr>
              <a:t>，</a:t>
            </a:r>
            <a:r>
              <a:rPr lang="en-US" altLang="zh-CN" b="1" dirty="0">
                <a:latin typeface="+mn-ea"/>
              </a:rPr>
              <a:t>R</a:t>
            </a:r>
            <a:r>
              <a:rPr lang="zh-CN" altLang="en-US" b="1" dirty="0">
                <a:latin typeface="+mn-ea"/>
              </a:rPr>
              <a:t>＝</a:t>
            </a:r>
            <a:r>
              <a:rPr lang="en-US" altLang="zh-CN" b="1" dirty="0">
                <a:latin typeface="+mn-ea"/>
              </a:rPr>
              <a:t>{&lt;1,1&gt;,&lt;2,2&gt;,&lt;3,3&gt;,&lt;1,2&gt;,&lt;2,1&gt;}</a:t>
            </a:r>
            <a:r>
              <a:rPr lang="zh-CN" altLang="en-US" b="1" dirty="0">
                <a:latin typeface="+mn-ea"/>
              </a:rPr>
              <a:t>，</a:t>
            </a:r>
            <a:endParaRPr lang="en-US" altLang="zh-CN" b="1" dirty="0">
              <a:latin typeface="+mn-ea"/>
            </a:endParaRPr>
          </a:p>
          <a:p>
            <a:pPr algn="just">
              <a:lnSpc>
                <a:spcPct val="150000"/>
              </a:lnSpc>
              <a:buClr>
                <a:srgbClr val="FF3300"/>
              </a:buClr>
              <a:defRPr/>
            </a:pPr>
            <a:r>
              <a:rPr lang="en-US" altLang="zh-CN" b="1" dirty="0">
                <a:latin typeface="+mn-ea"/>
              </a:rPr>
              <a:t>       S</a:t>
            </a:r>
            <a:r>
              <a:rPr lang="zh-CN" altLang="en-US" b="1" dirty="0">
                <a:latin typeface="+mn-ea"/>
              </a:rPr>
              <a:t>＝</a:t>
            </a:r>
            <a:r>
              <a:rPr lang="en-US" altLang="zh-CN" b="1" dirty="0">
                <a:latin typeface="+mn-ea"/>
              </a:rPr>
              <a:t>{&lt;1,1&gt;,&lt;2,2&gt;, &lt;3,3&gt;,&lt;3,2&gt;,&lt;2,3&gt;}</a:t>
            </a:r>
            <a:r>
              <a:rPr lang="zh-CN" altLang="en-US" b="1" dirty="0">
                <a:latin typeface="+mn-ea"/>
              </a:rPr>
              <a:t>是</a:t>
            </a:r>
            <a:r>
              <a:rPr lang="en-US" altLang="zh-CN" b="1" dirty="0">
                <a:latin typeface="+mn-ea"/>
              </a:rPr>
              <a:t>A</a:t>
            </a:r>
            <a:r>
              <a:rPr lang="zh-CN" altLang="en-US" b="1" dirty="0">
                <a:latin typeface="+mn-ea"/>
              </a:rPr>
              <a:t>上的两个关系。</a:t>
            </a:r>
            <a:endParaRPr lang="en-US" altLang="zh-CN" b="1" dirty="0">
              <a:latin typeface="+mn-ea"/>
            </a:endParaRPr>
          </a:p>
          <a:p>
            <a:pPr algn="just">
              <a:lnSpc>
                <a:spcPct val="150000"/>
              </a:lnSpc>
              <a:buClr>
                <a:srgbClr val="FF3300"/>
              </a:buClr>
              <a:defRPr/>
            </a:pPr>
            <a:r>
              <a:rPr lang="zh-CN" altLang="en-US" b="1" dirty="0">
                <a:latin typeface="+mn-ea"/>
              </a:rPr>
              <a:t>显然</a:t>
            </a:r>
            <a:r>
              <a:rPr lang="en-US" altLang="zh-CN" b="1" dirty="0">
                <a:latin typeface="+mn-ea"/>
              </a:rPr>
              <a:t>R</a:t>
            </a:r>
            <a:r>
              <a:rPr lang="zh-CN" altLang="en-US" b="1" dirty="0">
                <a:latin typeface="+mn-ea"/>
              </a:rPr>
              <a:t>，</a:t>
            </a:r>
            <a:r>
              <a:rPr lang="en-US" altLang="zh-CN" b="1" dirty="0">
                <a:latin typeface="+mn-ea"/>
              </a:rPr>
              <a:t>S</a:t>
            </a:r>
            <a:r>
              <a:rPr lang="zh-CN" altLang="en-US" b="1" dirty="0">
                <a:latin typeface="+mn-ea"/>
              </a:rPr>
              <a:t>都是自反、对称和传递的。此时</a:t>
            </a:r>
          </a:p>
          <a:p>
            <a:pPr algn="just">
              <a:lnSpc>
                <a:spcPct val="150000"/>
              </a:lnSpc>
              <a:buClr>
                <a:srgbClr val="FF3300"/>
              </a:buClr>
              <a:defRPr/>
            </a:pPr>
            <a:r>
              <a:rPr lang="en-US" altLang="zh-CN" b="1" dirty="0" err="1">
                <a:latin typeface="+mn-ea"/>
              </a:rPr>
              <a:t>RoS</a:t>
            </a:r>
            <a:r>
              <a:rPr lang="zh-CN" altLang="en-US" b="1" dirty="0">
                <a:latin typeface="+mn-ea"/>
              </a:rPr>
              <a:t>＝</a:t>
            </a:r>
            <a:r>
              <a:rPr lang="en-US" altLang="zh-CN" b="1" dirty="0">
                <a:latin typeface="+mn-ea"/>
              </a:rPr>
              <a:t>{&lt;1,1&gt;,&lt;2,2&gt;,&lt;3,3&gt;,&lt;2,3&gt;,&lt;3,2&gt;,&lt;1,2&gt;,&lt;2,1&gt;,&lt;1,3&gt;}</a:t>
            </a:r>
            <a:r>
              <a:rPr lang="zh-CN" altLang="en-US" b="1" dirty="0">
                <a:latin typeface="+mn-ea"/>
              </a:rPr>
              <a:t>不具备对称性和传递性；</a:t>
            </a:r>
          </a:p>
          <a:p>
            <a:pPr algn="just">
              <a:lnSpc>
                <a:spcPct val="150000"/>
              </a:lnSpc>
              <a:buClr>
                <a:srgbClr val="FF3300"/>
              </a:buClr>
              <a:defRPr/>
            </a:pPr>
            <a:r>
              <a:rPr lang="en-US" altLang="zh-CN" b="1" dirty="0">
                <a:latin typeface="+mn-ea"/>
              </a:rPr>
              <a:t>R−S</a:t>
            </a:r>
            <a:r>
              <a:rPr lang="zh-CN" altLang="en-US" b="1" dirty="0">
                <a:latin typeface="+mn-ea"/>
              </a:rPr>
              <a:t>＝</a:t>
            </a:r>
            <a:r>
              <a:rPr lang="en-US" altLang="zh-CN" b="1" dirty="0">
                <a:latin typeface="+mn-ea"/>
              </a:rPr>
              <a:t>{&lt;1,2&gt;,&lt;2,1&gt;}</a:t>
            </a:r>
            <a:r>
              <a:rPr lang="zh-CN" altLang="en-US" b="1" dirty="0">
                <a:latin typeface="+mn-ea"/>
              </a:rPr>
              <a:t>不具备自反性和传递性。</a:t>
            </a:r>
          </a:p>
          <a:p>
            <a:pPr algn="just">
              <a:lnSpc>
                <a:spcPct val="150000"/>
              </a:lnSpc>
              <a:buClr>
                <a:srgbClr val="FF3300"/>
              </a:buClr>
              <a:defRPr/>
            </a:pPr>
            <a:endParaRPr lang="en-US" altLang="zh-CN" b="1" dirty="0">
              <a:solidFill>
                <a:srgbClr val="0000CC"/>
              </a:solidFill>
              <a:latin typeface="+mn-ea"/>
            </a:endParaRPr>
          </a:p>
          <a:p>
            <a:pPr algn="just">
              <a:lnSpc>
                <a:spcPct val="150000"/>
              </a:lnSpc>
              <a:buClr>
                <a:srgbClr val="FF3300"/>
              </a:buClr>
              <a:defRPr/>
            </a:pPr>
            <a:endParaRPr lang="zh-CN" altLang="en-US" b="1" dirty="0">
              <a:solidFill>
                <a:srgbClr val="0000CC"/>
              </a:solidFill>
              <a:latin typeface="+mn-ea"/>
            </a:endParaRPr>
          </a:p>
        </p:txBody>
      </p:sp>
    </p:spTree>
    <p:custDataLst>
      <p:tags r:id="rId1"/>
    </p:custDataLst>
    <p:extLst>
      <p:ext uri="{BB962C8B-B14F-4D97-AF65-F5344CB8AC3E}">
        <p14:creationId xmlns:p14="http://schemas.microsoft.com/office/powerpoint/2010/main" val="151380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87204">
                                            <p:txEl>
                                              <p:pRg st="2" end="2"/>
                                            </p:txEl>
                                          </p:spTgt>
                                        </p:tgtEl>
                                        <p:attrNameLst>
                                          <p:attrName>style.visibility</p:attrName>
                                        </p:attrNameLst>
                                      </p:cBhvr>
                                      <p:to>
                                        <p:strVal val="visible"/>
                                      </p:to>
                                    </p:set>
                                    <p:animEffect transition="in" filter="randombar(horizontal)">
                                      <p:cBhvr>
                                        <p:cTn id="7" dur="500"/>
                                        <p:tgtEl>
                                          <p:spTgt spid="158720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87204">
                                            <p:txEl>
                                              <p:pRg st="3" end="3"/>
                                            </p:txEl>
                                          </p:spTgt>
                                        </p:tgtEl>
                                        <p:attrNameLst>
                                          <p:attrName>style.visibility</p:attrName>
                                        </p:attrNameLst>
                                      </p:cBhvr>
                                      <p:to>
                                        <p:strVal val="visible"/>
                                      </p:to>
                                    </p:set>
                                    <p:animEffect transition="in" filter="randombar(horizontal)">
                                      <p:cBhvr>
                                        <p:cTn id="12" dur="500"/>
                                        <p:tgtEl>
                                          <p:spTgt spid="158720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87204">
                                            <p:txEl>
                                              <p:pRg st="4" end="4"/>
                                            </p:txEl>
                                          </p:spTgt>
                                        </p:tgtEl>
                                        <p:attrNameLst>
                                          <p:attrName>style.visibility</p:attrName>
                                        </p:attrNameLst>
                                      </p:cBhvr>
                                      <p:to>
                                        <p:strVal val="visible"/>
                                      </p:to>
                                    </p:set>
                                    <p:animEffect transition="in" filter="randombar(horizontal)">
                                      <p:cBhvr>
                                        <p:cTn id="17" dur="500"/>
                                        <p:tgtEl>
                                          <p:spTgt spid="15872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4432409"/>
            <a:ext cx="4913633" cy="53121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学习要求</a:t>
            </a:r>
          </a:p>
        </p:txBody>
      </p:sp>
      <p:sp>
        <p:nvSpPr>
          <p:cNvPr id="18" name="TextBox 1"/>
          <p:cNvSpPr txBox="1"/>
          <p:nvPr/>
        </p:nvSpPr>
        <p:spPr>
          <a:xfrm>
            <a:off x="6593209" y="1511365"/>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47" name="TextBox 1"/>
          <p:cNvSpPr txBox="1"/>
          <p:nvPr/>
        </p:nvSpPr>
        <p:spPr>
          <a:xfrm>
            <a:off x="6593209" y="2752443"/>
            <a:ext cx="246221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二元关系及其表示</a:t>
            </a:r>
          </a:p>
        </p:txBody>
      </p:sp>
      <p:sp>
        <p:nvSpPr>
          <p:cNvPr id="48" name="TextBox 1"/>
          <p:cNvSpPr txBox="1"/>
          <p:nvPr/>
        </p:nvSpPr>
        <p:spPr>
          <a:xfrm>
            <a:off x="6593209" y="3308445"/>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B05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chemeClr val="bg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a:ln>
            <a:noFill/>
          </a:ln>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4904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4</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4.6</a:t>
            </a:r>
          </a:p>
        </p:txBody>
      </p:sp>
    </p:spTree>
    <p:extLst>
      <p:ext uri="{BB962C8B-B14F-4D97-AF65-F5344CB8AC3E}">
        <p14:creationId xmlns:p14="http://schemas.microsoft.com/office/powerpoint/2010/main" val="519693215"/>
      </p:ext>
    </p:extLst>
  </p:cSld>
  <p:clrMapOvr>
    <a:masterClrMapping/>
  </p:clrMapOvr>
  <p:transition spd="slow">
    <p:push dir="u"/>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2"/>
          <p:cNvSpPr>
            <a:spLocks noGrp="1" noChangeArrowheads="1"/>
          </p:cNvSpPr>
          <p:nvPr>
            <p:ph type="title"/>
          </p:nvPr>
        </p:nvSpPr>
        <p:spPr/>
        <p:txBody>
          <a:bodyPr/>
          <a:lstStyle/>
          <a:p>
            <a:pPr marL="628776" indent="-628776"/>
            <a:r>
              <a:rPr lang="zh-CN" altLang="en-US" dirty="0"/>
              <a:t>问题引入</a:t>
            </a:r>
          </a:p>
        </p:txBody>
      </p:sp>
      <p:sp>
        <p:nvSpPr>
          <p:cNvPr id="1595395" name="Rectangle 3"/>
          <p:cNvSpPr>
            <a:spLocks noGrp="1" noChangeArrowheads="1"/>
          </p:cNvSpPr>
          <p:nvPr>
            <p:ph type="body" idx="1"/>
          </p:nvPr>
        </p:nvSpPr>
        <p:spPr>
          <a:xfrm>
            <a:off x="774701" y="1341749"/>
            <a:ext cx="10658474" cy="4526445"/>
          </a:xfrm>
        </p:spPr>
        <p:txBody>
          <a:bodyPr>
            <a:normAutofit/>
          </a:bodyPr>
          <a:lstStyle/>
          <a:p>
            <a:pPr marL="0" indent="0">
              <a:lnSpc>
                <a:spcPct val="150000"/>
              </a:lnSpc>
              <a:buNone/>
            </a:pPr>
            <a:r>
              <a:rPr lang="zh-CN" altLang="en-US" dirty="0">
                <a:solidFill>
                  <a:srgbClr val="FF0000"/>
                </a:solidFill>
              </a:rPr>
              <a:t>    </a:t>
            </a:r>
            <a:r>
              <a:rPr lang="zh-CN" altLang="en-US" dirty="0">
                <a:solidFill>
                  <a:srgbClr val="C00000"/>
                </a:solidFill>
              </a:rPr>
              <a:t>对于一个给定的关系，可能不具有某一个特殊性质。</a:t>
            </a:r>
            <a:r>
              <a:rPr lang="zh-CN" altLang="en-US" dirty="0"/>
              <a:t>但是，如果</a:t>
            </a:r>
            <a:r>
              <a:rPr lang="zh-CN" altLang="en-US" dirty="0">
                <a:solidFill>
                  <a:srgbClr val="0000CC"/>
                </a:solidFill>
              </a:rPr>
              <a:t>我们希望它具有该特定的性质，那么应该怎么做呢？</a:t>
            </a:r>
          </a:p>
          <a:p>
            <a:pPr marL="0" indent="0">
              <a:lnSpc>
                <a:spcPct val="150000"/>
              </a:lnSpc>
              <a:buNone/>
            </a:pPr>
            <a:r>
              <a:rPr lang="zh-CN" altLang="en-US" dirty="0"/>
              <a:t>    例如，对给定集合</a:t>
            </a:r>
            <a:r>
              <a:rPr lang="en-US" altLang="zh-CN" dirty="0"/>
              <a:t>A={1,2,3}</a:t>
            </a:r>
            <a:r>
              <a:rPr lang="zh-CN" altLang="en-US" dirty="0"/>
              <a:t>上的关系</a:t>
            </a:r>
            <a:r>
              <a:rPr lang="en-US" altLang="zh-CN" dirty="0"/>
              <a:t>R={&lt;1,1&gt;,&lt;1,2&gt;,&lt;2,1&gt;}</a:t>
            </a:r>
            <a:r>
              <a:rPr lang="zh-CN" altLang="en-US" dirty="0"/>
              <a:t>，它不具有自反性。根据自反性的定义，</a:t>
            </a:r>
            <a:endParaRPr lang="en-US" altLang="zh-CN" dirty="0"/>
          </a:p>
          <a:p>
            <a:pPr marL="0" indent="0">
              <a:lnSpc>
                <a:spcPct val="150000"/>
              </a:lnSpc>
              <a:buNone/>
            </a:pPr>
            <a:r>
              <a:rPr lang="zh-CN" altLang="en-US" dirty="0"/>
              <a:t>在关系</a:t>
            </a:r>
            <a:r>
              <a:rPr lang="en-US" altLang="zh-CN" dirty="0"/>
              <a:t>R</a:t>
            </a:r>
            <a:r>
              <a:rPr lang="zh-CN" altLang="en-US" dirty="0"/>
              <a:t>中</a:t>
            </a:r>
            <a:r>
              <a:rPr lang="zh-CN" altLang="en-US" dirty="0">
                <a:solidFill>
                  <a:srgbClr val="FF0000"/>
                </a:solidFill>
              </a:rPr>
              <a:t>添加</a:t>
            </a:r>
            <a:r>
              <a:rPr lang="en-US" altLang="zh-CN" dirty="0">
                <a:solidFill>
                  <a:srgbClr val="FF0000"/>
                </a:solidFill>
              </a:rPr>
              <a:t>&lt;2,2&gt;</a:t>
            </a:r>
            <a:r>
              <a:rPr lang="zh-CN" altLang="en-US" dirty="0">
                <a:solidFill>
                  <a:srgbClr val="FF0000"/>
                </a:solidFill>
              </a:rPr>
              <a:t>，</a:t>
            </a:r>
            <a:r>
              <a:rPr lang="en-US" altLang="zh-CN" dirty="0">
                <a:solidFill>
                  <a:srgbClr val="FF0000"/>
                </a:solidFill>
              </a:rPr>
              <a:t>&lt;3,3&gt;</a:t>
            </a:r>
            <a:r>
              <a:rPr lang="zh-CN" altLang="en-US" dirty="0"/>
              <a:t>或者</a:t>
            </a:r>
            <a:endParaRPr lang="en-US" altLang="zh-CN" dirty="0"/>
          </a:p>
          <a:p>
            <a:pPr marL="0" indent="0">
              <a:lnSpc>
                <a:spcPct val="150000"/>
              </a:lnSpc>
              <a:buNone/>
            </a:pPr>
            <a:r>
              <a:rPr lang="zh-CN" altLang="en-US" dirty="0">
                <a:solidFill>
                  <a:srgbClr val="FF0000"/>
                </a:solidFill>
              </a:rPr>
              <a:t>                添加</a:t>
            </a:r>
            <a:r>
              <a:rPr lang="en-US" altLang="zh-CN" dirty="0">
                <a:solidFill>
                  <a:srgbClr val="FF0000"/>
                </a:solidFill>
              </a:rPr>
              <a:t>&lt;2,2&gt;</a:t>
            </a:r>
            <a:r>
              <a:rPr lang="zh-CN" altLang="en-US" dirty="0">
                <a:solidFill>
                  <a:srgbClr val="FF0000"/>
                </a:solidFill>
              </a:rPr>
              <a:t>，</a:t>
            </a:r>
            <a:r>
              <a:rPr lang="en-US" altLang="zh-CN" dirty="0">
                <a:solidFill>
                  <a:srgbClr val="FF0000"/>
                </a:solidFill>
              </a:rPr>
              <a:t>&lt;3,3&gt;</a:t>
            </a:r>
            <a:r>
              <a:rPr lang="zh-CN" altLang="en-US" dirty="0">
                <a:solidFill>
                  <a:srgbClr val="FF0000"/>
                </a:solidFill>
              </a:rPr>
              <a:t>，</a:t>
            </a:r>
            <a:r>
              <a:rPr lang="en-US" altLang="zh-CN" dirty="0">
                <a:solidFill>
                  <a:srgbClr val="FF0000"/>
                </a:solidFill>
              </a:rPr>
              <a:t>&lt;1,3&gt;</a:t>
            </a:r>
            <a:r>
              <a:rPr lang="zh-CN" altLang="en-US" dirty="0"/>
              <a:t>或者</a:t>
            </a:r>
            <a:endParaRPr lang="en-US" altLang="zh-CN" dirty="0"/>
          </a:p>
          <a:p>
            <a:pPr marL="0" indent="0" algn="ctr">
              <a:lnSpc>
                <a:spcPct val="150000"/>
              </a:lnSpc>
              <a:buNone/>
            </a:pPr>
            <a:r>
              <a:rPr lang="zh-CN" altLang="zh-CN" dirty="0"/>
              <a:t>………</a:t>
            </a:r>
            <a:endParaRPr lang="en-US" altLang="zh-CN" dirty="0"/>
          </a:p>
          <a:p>
            <a:pPr marL="0" indent="0">
              <a:lnSpc>
                <a:spcPct val="150000"/>
              </a:lnSpc>
              <a:buNone/>
            </a:pPr>
            <a:r>
              <a:rPr lang="zh-CN" altLang="en-US" dirty="0"/>
              <a:t>得到的</a:t>
            </a:r>
            <a:r>
              <a:rPr lang="en-US" altLang="zh-CN" dirty="0"/>
              <a:t>R’</a:t>
            </a:r>
            <a:r>
              <a:rPr lang="zh-CN" altLang="en-US" dirty="0"/>
              <a:t>就具有自反性。</a:t>
            </a:r>
          </a:p>
          <a:p>
            <a:pPr marL="0" indent="0">
              <a:lnSpc>
                <a:spcPct val="150000"/>
              </a:lnSpc>
              <a:buNone/>
            </a:pPr>
            <a:endParaRPr lang="zh-CN" altLang="en-US" dirty="0"/>
          </a:p>
          <a:p>
            <a:pPr marL="0" indent="0">
              <a:lnSpc>
                <a:spcPct val="150000"/>
              </a:lnSpc>
              <a:buNone/>
            </a:pPr>
            <a:endParaRPr lang="zh-CN" altLang="en-US" dirty="0"/>
          </a:p>
        </p:txBody>
      </p:sp>
      <p:sp>
        <p:nvSpPr>
          <p:cNvPr id="2" name="矩形 1">
            <a:extLst>
              <a:ext uri="{FF2B5EF4-FFF2-40B4-BE49-F238E27FC236}">
                <a16:creationId xmlns:a16="http://schemas.microsoft.com/office/drawing/2014/main" id="{63B5B3A8-57C4-413E-A712-9BB6F027C457}"/>
              </a:ext>
            </a:extLst>
          </p:cNvPr>
          <p:cNvSpPr/>
          <p:nvPr/>
        </p:nvSpPr>
        <p:spPr>
          <a:xfrm>
            <a:off x="2289174" y="3604971"/>
            <a:ext cx="2819400" cy="609600"/>
          </a:xfrm>
          <a:prstGeom prst="rect">
            <a:avLst/>
          </a:prstGeom>
          <a:noFill/>
          <a:ln w="508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思想气泡: 云 2">
            <a:extLst>
              <a:ext uri="{FF2B5EF4-FFF2-40B4-BE49-F238E27FC236}">
                <a16:creationId xmlns:a16="http://schemas.microsoft.com/office/drawing/2014/main" id="{9829B555-54C1-4FA3-971A-1EE7F2C49C57}"/>
              </a:ext>
            </a:extLst>
          </p:cNvPr>
          <p:cNvSpPr/>
          <p:nvPr/>
        </p:nvSpPr>
        <p:spPr>
          <a:xfrm>
            <a:off x="6403975" y="5246328"/>
            <a:ext cx="3352798" cy="1098663"/>
          </a:xfrm>
          <a:prstGeom prst="cloudCallout">
            <a:avLst>
              <a:gd name="adj1" fmla="val -87159"/>
              <a:gd name="adj2" fmla="val -1264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关系的闭包</a:t>
            </a:r>
          </a:p>
        </p:txBody>
      </p:sp>
    </p:spTree>
    <p:custDataLst>
      <p:tags r:id="rId1"/>
    </p:custDataLst>
    <p:extLst>
      <p:ext uri="{BB962C8B-B14F-4D97-AF65-F5344CB8AC3E}">
        <p14:creationId xmlns:p14="http://schemas.microsoft.com/office/powerpoint/2010/main" val="2676838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95395">
                                            <p:txEl>
                                              <p:pRg st="0" end="0"/>
                                            </p:txEl>
                                          </p:spTgt>
                                        </p:tgtEl>
                                        <p:attrNameLst>
                                          <p:attrName>style.visibility</p:attrName>
                                        </p:attrNameLst>
                                      </p:cBhvr>
                                      <p:to>
                                        <p:strVal val="visible"/>
                                      </p:to>
                                    </p:set>
                                    <p:anim calcmode="lin" valueType="num">
                                      <p:cBhvr additive="base">
                                        <p:cTn id="7" dur="500" fill="hold"/>
                                        <p:tgtEl>
                                          <p:spTgt spid="1595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95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95395">
                                            <p:txEl>
                                              <p:pRg st="1" end="1"/>
                                            </p:txEl>
                                          </p:spTgt>
                                        </p:tgtEl>
                                        <p:attrNameLst>
                                          <p:attrName>style.visibility</p:attrName>
                                        </p:attrNameLst>
                                      </p:cBhvr>
                                      <p:to>
                                        <p:strVal val="visible"/>
                                      </p:to>
                                    </p:set>
                                    <p:anim calcmode="lin" valueType="num">
                                      <p:cBhvr additive="base">
                                        <p:cTn id="13" dur="500" fill="hold"/>
                                        <p:tgtEl>
                                          <p:spTgt spid="15953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95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95395">
                                            <p:txEl>
                                              <p:pRg st="2" end="2"/>
                                            </p:txEl>
                                          </p:spTgt>
                                        </p:tgtEl>
                                        <p:attrNameLst>
                                          <p:attrName>style.visibility</p:attrName>
                                        </p:attrNameLst>
                                      </p:cBhvr>
                                      <p:to>
                                        <p:strVal val="visible"/>
                                      </p:to>
                                    </p:set>
                                    <p:anim calcmode="lin" valueType="num">
                                      <p:cBhvr additive="base">
                                        <p:cTn id="19" dur="500" fill="hold"/>
                                        <p:tgtEl>
                                          <p:spTgt spid="15953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95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95395">
                                            <p:txEl>
                                              <p:pRg st="3" end="3"/>
                                            </p:txEl>
                                          </p:spTgt>
                                        </p:tgtEl>
                                        <p:attrNameLst>
                                          <p:attrName>style.visibility</p:attrName>
                                        </p:attrNameLst>
                                      </p:cBhvr>
                                      <p:to>
                                        <p:strVal val="visible"/>
                                      </p:to>
                                    </p:set>
                                    <p:anim calcmode="lin" valueType="num">
                                      <p:cBhvr additive="base">
                                        <p:cTn id="25" dur="500" fill="hold"/>
                                        <p:tgtEl>
                                          <p:spTgt spid="15953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95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95395">
                                            <p:txEl>
                                              <p:pRg st="4" end="4"/>
                                            </p:txEl>
                                          </p:spTgt>
                                        </p:tgtEl>
                                        <p:attrNameLst>
                                          <p:attrName>style.visibility</p:attrName>
                                        </p:attrNameLst>
                                      </p:cBhvr>
                                      <p:to>
                                        <p:strVal val="visible"/>
                                      </p:to>
                                    </p:set>
                                    <p:anim calcmode="lin" valueType="num">
                                      <p:cBhvr additive="base">
                                        <p:cTn id="31" dur="500" fill="hold"/>
                                        <p:tgtEl>
                                          <p:spTgt spid="15953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953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95395">
                                            <p:txEl>
                                              <p:pRg st="5" end="5"/>
                                            </p:txEl>
                                          </p:spTgt>
                                        </p:tgtEl>
                                        <p:attrNameLst>
                                          <p:attrName>style.visibility</p:attrName>
                                        </p:attrNameLst>
                                      </p:cBhvr>
                                      <p:to>
                                        <p:strVal val="visible"/>
                                      </p:to>
                                    </p:set>
                                    <p:anim calcmode="lin" valueType="num">
                                      <p:cBhvr additive="base">
                                        <p:cTn id="37" dur="500" fill="hold"/>
                                        <p:tgtEl>
                                          <p:spTgt spid="15953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953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1000" fill="hold"/>
                                        <p:tgtEl>
                                          <p:spTgt spid="2"/>
                                        </p:tgtEl>
                                        <p:attrNameLst>
                                          <p:attrName>ppt_w</p:attrName>
                                        </p:attrNameLst>
                                      </p:cBhvr>
                                      <p:tavLst>
                                        <p:tav tm="0">
                                          <p:val>
                                            <p:fltVal val="0"/>
                                          </p:val>
                                        </p:tav>
                                        <p:tav tm="100000">
                                          <p:val>
                                            <p:strVal val="#ppt_w"/>
                                          </p:val>
                                        </p:tav>
                                      </p:tavLst>
                                    </p:anim>
                                    <p:anim calcmode="lin" valueType="num">
                                      <p:cBhvr>
                                        <p:cTn id="44" dur="1000" fill="hold"/>
                                        <p:tgtEl>
                                          <p:spTgt spid="2"/>
                                        </p:tgtEl>
                                        <p:attrNameLst>
                                          <p:attrName>ppt_h</p:attrName>
                                        </p:attrNameLst>
                                      </p:cBhvr>
                                      <p:tavLst>
                                        <p:tav tm="0">
                                          <p:val>
                                            <p:fltVal val="0"/>
                                          </p:val>
                                        </p:tav>
                                        <p:tav tm="100000">
                                          <p:val>
                                            <p:strVal val="#ppt_h"/>
                                          </p:val>
                                        </p:tav>
                                      </p:tavLst>
                                    </p:anim>
                                    <p:anim calcmode="lin" valueType="num">
                                      <p:cBhvr>
                                        <p:cTn id="45" dur="1000" fill="hold"/>
                                        <p:tgtEl>
                                          <p:spTgt spid="2"/>
                                        </p:tgtEl>
                                        <p:attrNameLst>
                                          <p:attrName>style.rotation</p:attrName>
                                        </p:attrNameLst>
                                      </p:cBhvr>
                                      <p:tavLst>
                                        <p:tav tm="0">
                                          <p:val>
                                            <p:fltVal val="90"/>
                                          </p:val>
                                        </p:tav>
                                        <p:tav tm="100000">
                                          <p:val>
                                            <p:fltVal val="0"/>
                                          </p:val>
                                        </p:tav>
                                      </p:tavLst>
                                    </p:anim>
                                    <p:animEffect transition="in" filter="fade">
                                      <p:cBhvr>
                                        <p:cTn id="46" dur="10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down)">
                                      <p:cBhvr>
                                        <p:cTn id="51" dur="580">
                                          <p:stCondLst>
                                            <p:cond delay="0"/>
                                          </p:stCondLst>
                                        </p:cTn>
                                        <p:tgtEl>
                                          <p:spTgt spid="3"/>
                                        </p:tgtEl>
                                      </p:cBhvr>
                                    </p:animEffect>
                                    <p:anim calcmode="lin" valueType="num">
                                      <p:cBhvr>
                                        <p:cTn id="5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57" dur="26">
                                          <p:stCondLst>
                                            <p:cond delay="650"/>
                                          </p:stCondLst>
                                        </p:cTn>
                                        <p:tgtEl>
                                          <p:spTgt spid="3"/>
                                        </p:tgtEl>
                                      </p:cBhvr>
                                      <p:to x="100000" y="60000"/>
                                    </p:animScale>
                                    <p:animScale>
                                      <p:cBhvr>
                                        <p:cTn id="58" dur="166" decel="50000">
                                          <p:stCondLst>
                                            <p:cond delay="676"/>
                                          </p:stCondLst>
                                        </p:cTn>
                                        <p:tgtEl>
                                          <p:spTgt spid="3"/>
                                        </p:tgtEl>
                                      </p:cBhvr>
                                      <p:to x="100000" y="100000"/>
                                    </p:animScale>
                                    <p:animScale>
                                      <p:cBhvr>
                                        <p:cTn id="59" dur="26">
                                          <p:stCondLst>
                                            <p:cond delay="1312"/>
                                          </p:stCondLst>
                                        </p:cTn>
                                        <p:tgtEl>
                                          <p:spTgt spid="3"/>
                                        </p:tgtEl>
                                      </p:cBhvr>
                                      <p:to x="100000" y="80000"/>
                                    </p:animScale>
                                    <p:animScale>
                                      <p:cBhvr>
                                        <p:cTn id="60" dur="166" decel="50000">
                                          <p:stCondLst>
                                            <p:cond delay="1338"/>
                                          </p:stCondLst>
                                        </p:cTn>
                                        <p:tgtEl>
                                          <p:spTgt spid="3"/>
                                        </p:tgtEl>
                                      </p:cBhvr>
                                      <p:to x="100000" y="100000"/>
                                    </p:animScale>
                                    <p:animScale>
                                      <p:cBhvr>
                                        <p:cTn id="61" dur="26">
                                          <p:stCondLst>
                                            <p:cond delay="1642"/>
                                          </p:stCondLst>
                                        </p:cTn>
                                        <p:tgtEl>
                                          <p:spTgt spid="3"/>
                                        </p:tgtEl>
                                      </p:cBhvr>
                                      <p:to x="100000" y="90000"/>
                                    </p:animScale>
                                    <p:animScale>
                                      <p:cBhvr>
                                        <p:cTn id="62" dur="166" decel="50000">
                                          <p:stCondLst>
                                            <p:cond delay="1668"/>
                                          </p:stCondLst>
                                        </p:cTn>
                                        <p:tgtEl>
                                          <p:spTgt spid="3"/>
                                        </p:tgtEl>
                                      </p:cBhvr>
                                      <p:to x="100000" y="100000"/>
                                    </p:animScale>
                                    <p:animScale>
                                      <p:cBhvr>
                                        <p:cTn id="63" dur="26">
                                          <p:stCondLst>
                                            <p:cond delay="1808"/>
                                          </p:stCondLst>
                                        </p:cTn>
                                        <p:tgtEl>
                                          <p:spTgt spid="3"/>
                                        </p:tgtEl>
                                      </p:cBhvr>
                                      <p:to x="100000" y="95000"/>
                                    </p:animScale>
                                    <p:animScale>
                                      <p:cBhvr>
                                        <p:cTn id="64"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5395" grpId="0" uiExpand="1" build="p"/>
      <p:bldP spid="2" grpId="0" animBg="1"/>
      <p:bldP spid="3"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3" name="Rectangle 3">
            <a:extLst>
              <a:ext uri="{FF2B5EF4-FFF2-40B4-BE49-F238E27FC236}">
                <a16:creationId xmlns:a16="http://schemas.microsoft.com/office/drawing/2014/main" id="{9D248715-4D89-4DFC-BD35-439AFCF2B69D}"/>
              </a:ext>
            </a:extLst>
          </p:cNvPr>
          <p:cNvSpPr>
            <a:spLocks noGrp="1" noChangeArrowheads="1"/>
          </p:cNvSpPr>
          <p:nvPr>
            <p:ph type="body" idx="1"/>
          </p:nvPr>
        </p:nvSpPr>
        <p:spPr>
          <a:xfrm>
            <a:off x="343436" y="991394"/>
            <a:ext cx="11353800" cy="3094598"/>
          </a:xfrm>
        </p:spPr>
        <p:txBody>
          <a:bodyPr/>
          <a:lstStyle/>
          <a:p>
            <a:pPr marL="0" indent="0">
              <a:lnSpc>
                <a:spcPct val="150000"/>
              </a:lnSpc>
              <a:spcBef>
                <a:spcPct val="0"/>
              </a:spcBef>
              <a:buNone/>
              <a:defRPr/>
            </a:pPr>
            <a:r>
              <a:rPr lang="zh-CN" altLang="en-US" dirty="0">
                <a:solidFill>
                  <a:srgbClr val="FF0000"/>
                </a:solidFill>
              </a:rPr>
              <a:t>定义</a:t>
            </a:r>
            <a:r>
              <a:rPr lang="en-US" altLang="zh-CN" dirty="0">
                <a:solidFill>
                  <a:srgbClr val="FF0000"/>
                </a:solidFill>
              </a:rPr>
              <a:t>4.14  </a:t>
            </a:r>
            <a:r>
              <a:rPr lang="zh-CN" altLang="en-US" dirty="0"/>
              <a:t>设</a:t>
            </a:r>
            <a:r>
              <a:rPr lang="en-US" altLang="zh-CN" dirty="0"/>
              <a:t>R</a:t>
            </a:r>
            <a:r>
              <a:rPr lang="zh-CN" altLang="en-US" dirty="0"/>
              <a:t>是定义在</a:t>
            </a:r>
            <a:r>
              <a:rPr lang="en-US" altLang="zh-CN" dirty="0"/>
              <a:t>A</a:t>
            </a:r>
            <a:r>
              <a:rPr lang="zh-CN" altLang="en-US" dirty="0"/>
              <a:t>上的关系，若</a:t>
            </a:r>
            <a:r>
              <a:rPr lang="zh-CN" altLang="en-US" dirty="0">
                <a:solidFill>
                  <a:srgbClr val="0000CC"/>
                </a:solidFill>
                <a:effectLst>
                  <a:outerShdw blurRad="38100" dist="38100" dir="2700000" algn="tl">
                    <a:srgbClr val="000000"/>
                  </a:outerShdw>
                </a:effectLst>
              </a:rPr>
              <a:t>存在</a:t>
            </a:r>
            <a:r>
              <a:rPr lang="en-US" altLang="zh-CN" dirty="0">
                <a:solidFill>
                  <a:srgbClr val="0000CC"/>
                </a:solidFill>
                <a:effectLst>
                  <a:outerShdw blurRad="38100" dist="38100" dir="2700000" algn="tl">
                    <a:srgbClr val="000000"/>
                  </a:outerShdw>
                </a:effectLst>
              </a:rPr>
              <a:t>A</a:t>
            </a:r>
            <a:r>
              <a:rPr lang="zh-CN" altLang="en-US" dirty="0">
                <a:solidFill>
                  <a:srgbClr val="0000CC"/>
                </a:solidFill>
                <a:effectLst>
                  <a:outerShdw blurRad="38100" dist="38100" dir="2700000" algn="tl">
                    <a:srgbClr val="000000"/>
                  </a:outerShdw>
                </a:effectLst>
              </a:rPr>
              <a:t>上的另一个关系</a:t>
            </a:r>
            <a:r>
              <a:rPr lang="en-US" altLang="zh-CN" dirty="0">
                <a:solidFill>
                  <a:srgbClr val="0000CC"/>
                </a:solidFill>
                <a:effectLst>
                  <a:outerShdw blurRad="38100" dist="38100" dir="2700000" algn="tl">
                    <a:srgbClr val="000000"/>
                  </a:outerShdw>
                </a:effectLst>
              </a:rPr>
              <a:t>R′</a:t>
            </a:r>
            <a:r>
              <a:rPr lang="zh-CN" altLang="en-US" dirty="0">
                <a:solidFill>
                  <a:srgbClr val="0000CC"/>
                </a:solidFill>
                <a:effectLst>
                  <a:outerShdw blurRad="38100" dist="38100" dir="2700000" algn="tl">
                    <a:srgbClr val="000000"/>
                  </a:outerShdw>
                </a:effectLst>
              </a:rPr>
              <a:t>使得</a:t>
            </a:r>
            <a:r>
              <a:rPr lang="en-US" altLang="zh-CN" dirty="0"/>
              <a:t>R</a:t>
            </a:r>
            <a:r>
              <a:rPr lang="en-US" altLang="zh-CN" dirty="0">
                <a:sym typeface="Symbol" pitchFamily="18" charset="2"/>
              </a:rPr>
              <a:t></a:t>
            </a:r>
            <a:r>
              <a:rPr lang="en-US" altLang="zh-CN" dirty="0"/>
              <a:t>R′</a:t>
            </a:r>
            <a:r>
              <a:rPr lang="zh-CN" altLang="en-US" dirty="0"/>
              <a:t>且满足：</a:t>
            </a:r>
          </a:p>
          <a:p>
            <a:pPr marL="0" indent="0">
              <a:lnSpc>
                <a:spcPct val="150000"/>
              </a:lnSpc>
              <a:spcBef>
                <a:spcPct val="0"/>
              </a:spcBef>
              <a:buNone/>
              <a:defRPr/>
            </a:pPr>
            <a:r>
              <a:rPr lang="zh-CN" altLang="en-US" dirty="0"/>
              <a:t>（</a:t>
            </a:r>
            <a:r>
              <a:rPr lang="en-US" altLang="zh-CN" dirty="0"/>
              <a:t>1</a:t>
            </a:r>
            <a:r>
              <a:rPr lang="zh-CN" altLang="en-US" dirty="0"/>
              <a:t>）</a:t>
            </a:r>
            <a:r>
              <a:rPr lang="en-US" altLang="zh-CN" dirty="0"/>
              <a:t>R′</a:t>
            </a:r>
            <a:r>
              <a:rPr lang="zh-CN" altLang="en-US" dirty="0"/>
              <a:t>是</a:t>
            </a:r>
            <a:r>
              <a:rPr lang="zh-CN" altLang="en-US" dirty="0">
                <a:solidFill>
                  <a:srgbClr val="0000CC"/>
                </a:solidFill>
              </a:rPr>
              <a:t>自反的</a:t>
            </a:r>
            <a:r>
              <a:rPr lang="en-US" altLang="zh-CN" dirty="0"/>
              <a:t>(</a:t>
            </a:r>
            <a:r>
              <a:rPr lang="zh-CN" altLang="en-US" dirty="0">
                <a:solidFill>
                  <a:srgbClr val="FF0000"/>
                </a:solidFill>
              </a:rPr>
              <a:t>对称的</a:t>
            </a:r>
            <a:r>
              <a:rPr lang="zh-CN" altLang="en-US" dirty="0"/>
              <a:t>、或</a:t>
            </a:r>
            <a:r>
              <a:rPr lang="zh-CN" altLang="en-US" dirty="0">
                <a:solidFill>
                  <a:schemeClr val="accent2"/>
                </a:solidFill>
                <a:effectLst>
                  <a:outerShdw blurRad="38100" dist="38100" dir="2700000" algn="tl">
                    <a:srgbClr val="000000"/>
                  </a:outerShdw>
                </a:effectLst>
              </a:rPr>
              <a:t>传递的</a:t>
            </a:r>
            <a:r>
              <a:rPr lang="en-US" altLang="zh-CN" dirty="0"/>
              <a:t>)</a:t>
            </a:r>
            <a:r>
              <a:rPr lang="zh-CN" altLang="en-US" dirty="0"/>
              <a:t>；</a:t>
            </a:r>
          </a:p>
          <a:p>
            <a:pPr marL="0" indent="0">
              <a:lnSpc>
                <a:spcPct val="150000"/>
              </a:lnSpc>
              <a:spcBef>
                <a:spcPct val="0"/>
              </a:spcBef>
              <a:buNone/>
              <a:defRPr/>
            </a:pPr>
            <a:r>
              <a:rPr lang="zh-CN" altLang="en-US" dirty="0"/>
              <a:t>（</a:t>
            </a:r>
            <a:r>
              <a:rPr lang="en-US" altLang="zh-CN" dirty="0"/>
              <a:t>2</a:t>
            </a:r>
            <a:r>
              <a:rPr lang="zh-CN" altLang="en-US" dirty="0"/>
              <a:t>）对任何</a:t>
            </a:r>
            <a:r>
              <a:rPr lang="zh-CN" altLang="en-US" dirty="0">
                <a:solidFill>
                  <a:srgbClr val="0000CC"/>
                </a:solidFill>
              </a:rPr>
              <a:t>自反的</a:t>
            </a:r>
            <a:r>
              <a:rPr lang="en-US" altLang="zh-CN" dirty="0"/>
              <a:t>(</a:t>
            </a:r>
            <a:r>
              <a:rPr lang="zh-CN" altLang="en-US" dirty="0">
                <a:solidFill>
                  <a:srgbClr val="FF0000"/>
                </a:solidFill>
              </a:rPr>
              <a:t>对称的</a:t>
            </a:r>
            <a:r>
              <a:rPr lang="zh-CN" altLang="en-US" dirty="0"/>
              <a:t>、或</a:t>
            </a:r>
            <a:r>
              <a:rPr lang="zh-CN" altLang="en-US" dirty="0">
                <a:solidFill>
                  <a:schemeClr val="accent2"/>
                </a:solidFill>
                <a:effectLst>
                  <a:outerShdw blurRad="38100" dist="38100" dir="2700000" algn="tl">
                    <a:srgbClr val="000000"/>
                  </a:outerShdw>
                </a:effectLst>
              </a:rPr>
              <a:t>传递的</a:t>
            </a:r>
            <a:r>
              <a:rPr lang="en-US" altLang="zh-CN" dirty="0"/>
              <a:t>)</a:t>
            </a:r>
            <a:r>
              <a:rPr lang="zh-CN" altLang="en-US" dirty="0"/>
              <a:t>关系</a:t>
            </a:r>
            <a:r>
              <a:rPr lang="en-US" altLang="zh-CN" dirty="0"/>
              <a:t>R</a:t>
            </a:r>
            <a:r>
              <a:rPr lang="en-US" altLang="en-US" dirty="0"/>
              <a:t>〞</a:t>
            </a:r>
            <a:r>
              <a:rPr lang="zh-CN" altLang="en-US" dirty="0"/>
              <a:t>，如果</a:t>
            </a:r>
            <a:r>
              <a:rPr lang="en-US" altLang="zh-CN" dirty="0"/>
              <a:t>R</a:t>
            </a:r>
            <a:r>
              <a:rPr lang="en-US" altLang="zh-CN" dirty="0">
                <a:sym typeface="Symbol" pitchFamily="18" charset="2"/>
              </a:rPr>
              <a:t> </a:t>
            </a:r>
            <a:r>
              <a:rPr lang="en-US" altLang="zh-CN" dirty="0"/>
              <a:t>R</a:t>
            </a:r>
            <a:r>
              <a:rPr lang="en-US" altLang="en-US" dirty="0"/>
              <a:t>〞</a:t>
            </a:r>
            <a:r>
              <a:rPr lang="zh-CN" altLang="en-US" dirty="0"/>
              <a:t>，就有</a:t>
            </a:r>
            <a:r>
              <a:rPr lang="en-US" altLang="zh-CN" dirty="0"/>
              <a:t>R′</a:t>
            </a:r>
            <a:r>
              <a:rPr lang="zh-CN" altLang="en-US" dirty="0">
                <a:sym typeface="Symbol" pitchFamily="18" charset="2"/>
              </a:rPr>
              <a:t> </a:t>
            </a:r>
            <a:r>
              <a:rPr lang="en-US" altLang="zh-CN" dirty="0"/>
              <a:t>R</a:t>
            </a:r>
            <a:r>
              <a:rPr lang="en-US" altLang="en-US" dirty="0"/>
              <a:t>〞</a:t>
            </a:r>
            <a:r>
              <a:rPr lang="zh-CN" altLang="en-US" dirty="0"/>
              <a:t>。</a:t>
            </a:r>
            <a:endParaRPr lang="en-US" altLang="zh-CN" dirty="0"/>
          </a:p>
          <a:p>
            <a:pPr marL="0" indent="0">
              <a:lnSpc>
                <a:spcPct val="150000"/>
              </a:lnSpc>
              <a:spcBef>
                <a:spcPct val="0"/>
              </a:spcBef>
              <a:buNone/>
              <a:defRPr/>
            </a:pPr>
            <a:r>
              <a:rPr lang="zh-CN" altLang="en-US" dirty="0"/>
              <a:t>则称</a:t>
            </a:r>
            <a:r>
              <a:rPr lang="en-US" altLang="zh-CN" dirty="0"/>
              <a:t>R′</a:t>
            </a:r>
            <a:r>
              <a:rPr lang="zh-CN" altLang="en-US" dirty="0"/>
              <a:t>为</a:t>
            </a:r>
            <a:r>
              <a:rPr lang="en-US" altLang="zh-CN" dirty="0"/>
              <a:t>R</a:t>
            </a:r>
            <a:r>
              <a:rPr lang="zh-CN" altLang="en-US" dirty="0"/>
              <a:t>的</a:t>
            </a:r>
            <a:r>
              <a:rPr lang="zh-CN" altLang="en-US" dirty="0">
                <a:solidFill>
                  <a:srgbClr val="0000CC"/>
                </a:solidFill>
              </a:rPr>
              <a:t>自反闭包</a:t>
            </a:r>
            <a:r>
              <a:rPr lang="en-US" altLang="zh-CN" dirty="0"/>
              <a:t>(Reflexive Closure)(</a:t>
            </a:r>
            <a:r>
              <a:rPr lang="zh-CN" altLang="en-US" dirty="0">
                <a:solidFill>
                  <a:srgbClr val="FF0000"/>
                </a:solidFill>
              </a:rPr>
              <a:t>对称闭包</a:t>
            </a:r>
            <a:r>
              <a:rPr lang="en-US" altLang="zh-CN" dirty="0"/>
              <a:t>(Symmetric Closure)</a:t>
            </a:r>
            <a:r>
              <a:rPr lang="zh-CN" altLang="en-US" dirty="0"/>
              <a:t>、或</a:t>
            </a:r>
            <a:r>
              <a:rPr lang="zh-CN" altLang="en-US" dirty="0">
                <a:solidFill>
                  <a:schemeClr val="accent2"/>
                </a:solidFill>
                <a:effectLst>
                  <a:outerShdw blurRad="38100" dist="38100" dir="2700000" algn="tl">
                    <a:srgbClr val="000000"/>
                  </a:outerShdw>
                </a:effectLst>
              </a:rPr>
              <a:t>传递闭包</a:t>
            </a:r>
            <a:r>
              <a:rPr lang="en-US" altLang="zh-CN" dirty="0"/>
              <a:t>(Transitive Closure))</a:t>
            </a:r>
            <a:r>
              <a:rPr lang="zh-CN" altLang="en-US" dirty="0"/>
              <a:t>，分别记为</a:t>
            </a:r>
            <a:r>
              <a:rPr lang="en-US" altLang="zh-CN" dirty="0">
                <a:solidFill>
                  <a:srgbClr val="0000CC"/>
                </a:solidFill>
              </a:rPr>
              <a:t>r(R)</a:t>
            </a:r>
            <a:r>
              <a:rPr lang="en-US" altLang="zh-CN" dirty="0">
                <a:solidFill>
                  <a:srgbClr val="FF0000"/>
                </a:solidFill>
              </a:rPr>
              <a:t>(s(R)</a:t>
            </a:r>
            <a:r>
              <a:rPr lang="zh-CN" altLang="en-US" dirty="0"/>
              <a:t>或</a:t>
            </a:r>
            <a:r>
              <a:rPr lang="en-US" altLang="zh-CN" dirty="0">
                <a:solidFill>
                  <a:schemeClr val="accent2"/>
                </a:solidFill>
                <a:effectLst>
                  <a:outerShdw blurRad="38100" dist="38100" dir="2700000" algn="tl">
                    <a:srgbClr val="000000"/>
                  </a:outerShdw>
                </a:effectLst>
              </a:rPr>
              <a:t>t(R)</a:t>
            </a:r>
            <a:r>
              <a:rPr lang="en-US" altLang="zh-CN" dirty="0">
                <a:effectLst>
                  <a:outerShdw blurRad="38100" dist="38100" dir="2700000" algn="tl">
                    <a:srgbClr val="FFFFFF"/>
                  </a:outerShdw>
                </a:effectLst>
              </a:rPr>
              <a:t>)</a:t>
            </a:r>
            <a:r>
              <a:rPr lang="zh-CN" altLang="en-US" dirty="0"/>
              <a:t>。</a:t>
            </a:r>
          </a:p>
        </p:txBody>
      </p:sp>
      <p:sp>
        <p:nvSpPr>
          <p:cNvPr id="6" name="Rectangle 2">
            <a:extLst>
              <a:ext uri="{FF2B5EF4-FFF2-40B4-BE49-F238E27FC236}">
                <a16:creationId xmlns:a16="http://schemas.microsoft.com/office/drawing/2014/main" id="{FF8F334A-D200-47F6-9D7C-CA3B9C3B45CF}"/>
              </a:ext>
            </a:extLst>
          </p:cNvPr>
          <p:cNvSpPr>
            <a:spLocks noGrp="1" noChangeArrowheads="1"/>
          </p:cNvSpPr>
          <p:nvPr>
            <p:ph type="title"/>
          </p:nvPr>
        </p:nvSpPr>
        <p:spPr>
          <a:xfrm>
            <a:off x="774700" y="352424"/>
            <a:ext cx="5334000" cy="429419"/>
          </a:xfrm>
        </p:spPr>
        <p:txBody>
          <a:bodyPr/>
          <a:lstStyle/>
          <a:p>
            <a:pPr marL="628776" indent="-628776"/>
            <a:r>
              <a:rPr lang="zh-CN" altLang="en-US" dirty="0"/>
              <a:t>关系闭包的定义</a:t>
            </a:r>
          </a:p>
        </p:txBody>
      </p:sp>
      <p:sp>
        <p:nvSpPr>
          <p:cNvPr id="7" name="Text Box 556">
            <a:extLst>
              <a:ext uri="{FF2B5EF4-FFF2-40B4-BE49-F238E27FC236}">
                <a16:creationId xmlns:a16="http://schemas.microsoft.com/office/drawing/2014/main" id="{D5FAE0E7-2F00-48F4-BFFD-9F021DE8AE21}"/>
              </a:ext>
            </a:extLst>
          </p:cNvPr>
          <p:cNvSpPr txBox="1">
            <a:spLocks noChangeArrowheads="1"/>
          </p:cNvSpPr>
          <p:nvPr/>
        </p:nvSpPr>
        <p:spPr bwMode="auto">
          <a:xfrm>
            <a:off x="343437" y="3963194"/>
            <a:ext cx="11353799" cy="2743200"/>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3333FF"/>
                </a:solidFill>
                <a:effectLst/>
                <a:latin typeface="+mn-ea"/>
                <a:cs typeface="宋体" panose="02010600030101010101" pitchFamily="2" charset="-122"/>
              </a:rPr>
              <a:t>解题小贴士—关系</a:t>
            </a:r>
            <a:r>
              <a:rPr lang="en-US" b="1" kern="100" dirty="0">
                <a:solidFill>
                  <a:srgbClr val="3333FF"/>
                </a:solidFill>
                <a:effectLst/>
                <a:latin typeface="+mn-ea"/>
                <a:cs typeface="宋体" panose="02010600030101010101" pitchFamily="2" charset="-122"/>
              </a:rPr>
              <a:t>R</a:t>
            </a:r>
            <a:r>
              <a:rPr lang="zh-CN" b="1" kern="100" dirty="0">
                <a:solidFill>
                  <a:srgbClr val="3333FF"/>
                </a:solidFill>
                <a:effectLst/>
                <a:latin typeface="+mn-ea"/>
                <a:cs typeface="宋体" panose="02010600030101010101" pitchFamily="2" charset="-122"/>
              </a:rPr>
              <a:t>的自反</a:t>
            </a:r>
            <a:r>
              <a:rPr lang="en-US" b="1" kern="100" dirty="0">
                <a:solidFill>
                  <a:srgbClr val="3333FF"/>
                </a:solidFill>
                <a:effectLst/>
                <a:latin typeface="+mn-ea"/>
                <a:cs typeface="宋体" panose="02010600030101010101" pitchFamily="2" charset="-122"/>
              </a:rPr>
              <a:t>/</a:t>
            </a:r>
            <a:r>
              <a:rPr lang="zh-CN" b="1" kern="100" dirty="0">
                <a:solidFill>
                  <a:srgbClr val="3333FF"/>
                </a:solidFill>
                <a:effectLst/>
                <a:latin typeface="+mn-ea"/>
                <a:cs typeface="宋体" panose="02010600030101010101" pitchFamily="2" charset="-122"/>
              </a:rPr>
              <a:t>对称</a:t>
            </a:r>
            <a:r>
              <a:rPr lang="en-US" b="1" kern="100" dirty="0">
                <a:solidFill>
                  <a:srgbClr val="3333FF"/>
                </a:solidFill>
                <a:effectLst/>
                <a:latin typeface="+mn-ea"/>
                <a:cs typeface="宋体" panose="02010600030101010101" pitchFamily="2" charset="-122"/>
              </a:rPr>
              <a:t>/</a:t>
            </a:r>
            <a:r>
              <a:rPr lang="zh-CN" b="1" kern="100" dirty="0">
                <a:solidFill>
                  <a:srgbClr val="3333FF"/>
                </a:solidFill>
                <a:effectLst/>
                <a:latin typeface="+mn-ea"/>
                <a:cs typeface="宋体" panose="02010600030101010101" pitchFamily="2" charset="-122"/>
              </a:rPr>
              <a:t>传递闭包的计算方法</a:t>
            </a:r>
          </a:p>
          <a:p>
            <a:pPr indent="266700" algn="just">
              <a:lnSpc>
                <a:spcPct val="150000"/>
              </a:lnSpc>
              <a:spcAft>
                <a:spcPts val="0"/>
              </a:spcAft>
            </a:pPr>
            <a:r>
              <a:rPr lang="zh-CN" b="1" kern="0" dirty="0">
                <a:effectLst/>
                <a:latin typeface="+mn-ea"/>
                <a:cs typeface="宋体" panose="02010600030101010101" pitchFamily="2" charset="-122"/>
              </a:rPr>
              <a:t>首先判断</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是否具有自反</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对称</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传递性，</a:t>
            </a:r>
          </a:p>
          <a:p>
            <a:pPr indent="266700" algn="just">
              <a:lnSpc>
                <a:spcPct val="150000"/>
              </a:lnSpc>
              <a:spcAft>
                <a:spcPts val="0"/>
              </a:spcAft>
            </a:pPr>
            <a:r>
              <a:rPr lang="zh-CN" b="1" kern="100" dirty="0">
                <a:effectLst/>
                <a:latin typeface="+mn-ea"/>
                <a:cs typeface="宋体" panose="02010600030101010101" pitchFamily="2" charset="-122"/>
              </a:rPr>
              <a:t>① 若有，则</a:t>
            </a:r>
            <a:r>
              <a:rPr lang="en-US" b="1" kern="100" dirty="0">
                <a:effectLst/>
                <a:latin typeface="+mn-ea"/>
                <a:cs typeface="宋体" panose="02010600030101010101" pitchFamily="2" charset="-122"/>
              </a:rPr>
              <a:t>r(R)/s(R)/t(R)=R</a:t>
            </a:r>
            <a:r>
              <a:rPr lang="zh-CN" b="1" kern="100" dirty="0">
                <a:effectLst/>
                <a:latin typeface="+mn-ea"/>
                <a:cs typeface="宋体" panose="02010600030101010101" pitchFamily="2" charset="-122"/>
              </a:rPr>
              <a:t>；</a:t>
            </a:r>
          </a:p>
          <a:p>
            <a:pPr marL="466725" indent="-200025" algn="just">
              <a:lnSpc>
                <a:spcPct val="150000"/>
              </a:lnSpc>
              <a:spcAft>
                <a:spcPts val="0"/>
              </a:spcAft>
            </a:pPr>
            <a:r>
              <a:rPr lang="zh-CN" b="1" kern="100" dirty="0">
                <a:effectLst/>
                <a:latin typeface="+mn-ea"/>
                <a:cs typeface="宋体" panose="02010600030101010101" pitchFamily="2" charset="-122"/>
              </a:rPr>
              <a:t>② 若无，则在</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中</a:t>
            </a:r>
            <a:r>
              <a:rPr lang="zh-CN" b="1" kern="100" dirty="0">
                <a:solidFill>
                  <a:srgbClr val="3333FF"/>
                </a:solidFill>
                <a:effectLst/>
                <a:latin typeface="+mn-ea"/>
                <a:cs typeface="宋体" panose="02010600030101010101" pitchFamily="2" charset="-122"/>
              </a:rPr>
              <a:t>添加最少的元素</a:t>
            </a:r>
            <a:r>
              <a:rPr lang="zh-CN" b="1" kern="100" dirty="0">
                <a:effectLst/>
                <a:latin typeface="+mn-ea"/>
                <a:cs typeface="宋体" panose="02010600030101010101" pitchFamily="2" charset="-122"/>
              </a:rPr>
              <a:t>，使其具有自反</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对称</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传递性，添加后的结果即为</a:t>
            </a:r>
            <a:r>
              <a:rPr lang="en-US" b="1" kern="100" dirty="0">
                <a:effectLst/>
                <a:latin typeface="+mn-ea"/>
                <a:cs typeface="宋体" panose="02010600030101010101" pitchFamily="2" charset="-122"/>
              </a:rPr>
              <a:t>r(R)/s(R)/t(R)</a:t>
            </a:r>
            <a:r>
              <a:rPr lang="zh-CN" b="1" kern="100" dirty="0">
                <a:effectLst/>
                <a:latin typeface="+mn-ea"/>
                <a:cs typeface="宋体" panose="02010600030101010101" pitchFamily="2" charset="-122"/>
              </a:rPr>
              <a:t>。</a:t>
            </a:r>
          </a:p>
        </p:txBody>
      </p:sp>
    </p:spTree>
    <p:custDataLst>
      <p:tags r:id="rId1"/>
    </p:custDataLst>
    <p:extLst>
      <p:ext uri="{BB962C8B-B14F-4D97-AF65-F5344CB8AC3E}">
        <p14:creationId xmlns:p14="http://schemas.microsoft.com/office/powerpoint/2010/main" val="312557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2"/>
          <p:cNvSpPr>
            <a:spLocks noGrp="1" noChangeArrowheads="1"/>
          </p:cNvSpPr>
          <p:nvPr>
            <p:ph type="title"/>
          </p:nvPr>
        </p:nvSpPr>
        <p:spPr/>
        <p:txBody>
          <a:bodyPr/>
          <a:lstStyle/>
          <a:p>
            <a:pPr eaLnBrk="1" hangingPunct="1"/>
            <a:r>
              <a:rPr lang="zh-CN" altLang="en-US" dirty="0"/>
              <a:t>例</a:t>
            </a:r>
            <a:r>
              <a:rPr lang="en-US" altLang="zh-CN" dirty="0"/>
              <a:t>4.29</a:t>
            </a:r>
            <a:endParaRPr lang="zh-CN" altLang="en-US" dirty="0"/>
          </a:p>
        </p:txBody>
      </p:sp>
      <p:sp>
        <p:nvSpPr>
          <p:cNvPr id="1599491" name="Rectangle 3"/>
          <p:cNvSpPr>
            <a:spLocks noGrp="1" noChangeArrowheads="1"/>
          </p:cNvSpPr>
          <p:nvPr>
            <p:ph type="body" idx="1"/>
          </p:nvPr>
        </p:nvSpPr>
        <p:spPr>
          <a:xfrm>
            <a:off x="346075" y="991394"/>
            <a:ext cx="11506200" cy="5715000"/>
          </a:xfrm>
        </p:spPr>
        <p:txBody>
          <a:bodyPr>
            <a:normAutofit/>
          </a:bodyPr>
          <a:lstStyle/>
          <a:p>
            <a:pPr marL="0" indent="0">
              <a:lnSpc>
                <a:spcPct val="160000"/>
              </a:lnSpc>
              <a:buNone/>
            </a:pPr>
            <a:r>
              <a:rPr lang="zh-CN" altLang="en-US" dirty="0">
                <a:solidFill>
                  <a:srgbClr val="C00000"/>
                </a:solidFill>
              </a:rPr>
              <a:t>例</a:t>
            </a:r>
            <a:r>
              <a:rPr lang="en-US" altLang="zh-CN" dirty="0">
                <a:solidFill>
                  <a:srgbClr val="C00000"/>
                </a:solidFill>
              </a:rPr>
              <a:t>4.29  </a:t>
            </a:r>
            <a:r>
              <a:rPr lang="zh-CN" altLang="en-US" dirty="0"/>
              <a:t>设</a:t>
            </a:r>
            <a:r>
              <a:rPr lang="en-US" altLang="zh-CN" dirty="0"/>
              <a:t>A={1,2}</a:t>
            </a:r>
            <a:r>
              <a:rPr lang="zh-CN" altLang="en-US" dirty="0"/>
              <a:t>，</a:t>
            </a:r>
            <a:r>
              <a:rPr lang="en-US" altLang="zh-CN" dirty="0"/>
              <a:t>R={&lt;1,1&gt;,&lt;1,2&gt;}</a:t>
            </a:r>
            <a:r>
              <a:rPr lang="zh-CN" altLang="en-US" dirty="0"/>
              <a:t>是</a:t>
            </a:r>
            <a:r>
              <a:rPr lang="en-US" altLang="zh-CN" dirty="0"/>
              <a:t>A</a:t>
            </a:r>
            <a:r>
              <a:rPr lang="zh-CN" altLang="en-US" dirty="0"/>
              <a:t>上的关系。</a:t>
            </a:r>
            <a:r>
              <a:rPr lang="zh-CN" altLang="en-US" dirty="0">
                <a:solidFill>
                  <a:srgbClr val="0000CC"/>
                </a:solidFill>
              </a:rPr>
              <a:t>试判断下列关系是否是</a:t>
            </a:r>
          </a:p>
          <a:p>
            <a:pPr marL="0" indent="0">
              <a:lnSpc>
                <a:spcPct val="160000"/>
              </a:lnSpc>
              <a:buNone/>
            </a:pPr>
            <a:r>
              <a:rPr lang="zh-CN" altLang="en-US" dirty="0">
                <a:solidFill>
                  <a:srgbClr val="0000CC"/>
                </a:solidFill>
              </a:rPr>
              <a:t>Ｒ的自反闭包、 对称闭包和传递闭包。</a:t>
            </a:r>
            <a:endParaRPr lang="en-US" altLang="zh-CN" dirty="0">
              <a:solidFill>
                <a:srgbClr val="0000CC"/>
              </a:solidFill>
            </a:endParaRPr>
          </a:p>
          <a:p>
            <a:pPr marL="0" indent="0">
              <a:lnSpc>
                <a:spcPct val="250000"/>
              </a:lnSpc>
              <a:buNone/>
            </a:pPr>
            <a:r>
              <a:rPr lang="zh-CN" altLang="zh-CN" dirty="0"/>
              <a:t>（</a:t>
            </a:r>
            <a:r>
              <a:rPr lang="en-US" altLang="zh-CN" dirty="0"/>
              <a:t>1</a:t>
            </a:r>
            <a:r>
              <a:rPr lang="zh-CN" altLang="zh-CN" dirty="0"/>
              <a:t>）</a:t>
            </a:r>
            <a:r>
              <a:rPr lang="en-US" altLang="zh-CN" dirty="0"/>
              <a:t>R</a:t>
            </a:r>
            <a:r>
              <a:rPr lang="en-US" altLang="zh-CN" baseline="-25000" dirty="0"/>
              <a:t>1</a:t>
            </a:r>
            <a:r>
              <a:rPr lang="zh-CN" altLang="zh-CN" dirty="0"/>
              <a:t>＝</a:t>
            </a:r>
            <a:r>
              <a:rPr lang="en-US" altLang="zh-CN" dirty="0"/>
              <a:t>{&lt;1,1&gt;,&lt;2,2&gt;,&lt;1,2&gt;}</a:t>
            </a:r>
          </a:p>
          <a:p>
            <a:pPr marL="0" indent="0">
              <a:lnSpc>
                <a:spcPct val="250000"/>
              </a:lnSpc>
              <a:spcBef>
                <a:spcPts val="1800"/>
              </a:spcBef>
              <a:buNone/>
            </a:pPr>
            <a:r>
              <a:rPr lang="zh-CN" altLang="zh-CN" dirty="0"/>
              <a:t>（</a:t>
            </a:r>
            <a:r>
              <a:rPr lang="en-US" altLang="zh-CN" dirty="0"/>
              <a:t>2</a:t>
            </a:r>
            <a:r>
              <a:rPr lang="zh-CN" altLang="zh-CN" dirty="0"/>
              <a:t>）</a:t>
            </a:r>
            <a:r>
              <a:rPr lang="en-US" altLang="zh-CN" dirty="0"/>
              <a:t>R</a:t>
            </a:r>
            <a:r>
              <a:rPr lang="en-US" altLang="zh-CN" baseline="-25000" dirty="0"/>
              <a:t>2</a:t>
            </a:r>
            <a:r>
              <a:rPr lang="zh-CN" altLang="zh-CN" dirty="0"/>
              <a:t>＝</a:t>
            </a:r>
            <a:r>
              <a:rPr lang="en-US" altLang="zh-CN" dirty="0"/>
              <a:t>{&lt;1,1&gt;,&lt;2,2&gt;,&lt;1,2&gt;,&lt;2, 1&gt;}</a:t>
            </a:r>
            <a:endParaRPr lang="zh-CN" altLang="zh-CN" dirty="0"/>
          </a:p>
          <a:p>
            <a:pPr marL="0" indent="0">
              <a:lnSpc>
                <a:spcPct val="250000"/>
              </a:lnSpc>
              <a:buNone/>
            </a:pPr>
            <a:r>
              <a:rPr lang="zh-CN" altLang="zh-CN" dirty="0"/>
              <a:t>（</a:t>
            </a:r>
            <a:r>
              <a:rPr lang="en-US" altLang="zh-CN" dirty="0"/>
              <a:t>3</a:t>
            </a:r>
            <a:r>
              <a:rPr lang="zh-CN" altLang="zh-CN" dirty="0"/>
              <a:t>）</a:t>
            </a:r>
            <a:r>
              <a:rPr lang="en-US" altLang="zh-CN" dirty="0"/>
              <a:t>R</a:t>
            </a:r>
            <a:r>
              <a:rPr lang="en-US" altLang="zh-CN" baseline="-25000" dirty="0"/>
              <a:t>3</a:t>
            </a:r>
            <a:r>
              <a:rPr lang="zh-CN" altLang="zh-CN" dirty="0"/>
              <a:t>＝</a:t>
            </a:r>
            <a:r>
              <a:rPr lang="en-US" altLang="zh-CN" dirty="0"/>
              <a:t>{&lt;1,1&gt;,&lt;1,2&gt;,&lt;2,1&gt;}</a:t>
            </a:r>
          </a:p>
          <a:p>
            <a:pPr marL="0" indent="0">
              <a:lnSpc>
                <a:spcPct val="250000"/>
              </a:lnSpc>
              <a:buNone/>
            </a:pPr>
            <a:r>
              <a:rPr lang="zh-CN" altLang="zh-CN" dirty="0"/>
              <a:t>（</a:t>
            </a:r>
            <a:r>
              <a:rPr lang="en-US" altLang="zh-CN" dirty="0"/>
              <a:t>4</a:t>
            </a:r>
            <a:r>
              <a:rPr lang="zh-CN" altLang="zh-CN" dirty="0"/>
              <a:t>）</a:t>
            </a:r>
            <a:r>
              <a:rPr lang="en-US" altLang="zh-CN" dirty="0"/>
              <a:t>R</a:t>
            </a:r>
            <a:r>
              <a:rPr lang="en-US" altLang="zh-CN" baseline="-25000" dirty="0"/>
              <a:t>4</a:t>
            </a:r>
            <a:r>
              <a:rPr lang="zh-CN" altLang="zh-CN" dirty="0"/>
              <a:t>＝</a:t>
            </a:r>
            <a:r>
              <a:rPr lang="en-US" altLang="zh-CN" dirty="0"/>
              <a:t>{&lt;1,1&gt;,&lt;1,2&gt;}</a:t>
            </a:r>
            <a:endParaRPr lang="zh-CN" altLang="en-US" dirty="0">
              <a:solidFill>
                <a:srgbClr val="0000CC"/>
              </a:solidFill>
            </a:endParaRPr>
          </a:p>
          <a:p>
            <a:pPr marL="0" indent="0">
              <a:lnSpc>
                <a:spcPct val="160000"/>
              </a:lnSpc>
              <a:buNone/>
            </a:pPr>
            <a:endParaRPr lang="zh-CN" altLang="zh-CN" dirty="0"/>
          </a:p>
        </p:txBody>
      </p:sp>
      <p:sp>
        <p:nvSpPr>
          <p:cNvPr id="4" name="Rectangle 3">
            <a:extLst>
              <a:ext uri="{FF2B5EF4-FFF2-40B4-BE49-F238E27FC236}">
                <a16:creationId xmlns:a16="http://schemas.microsoft.com/office/drawing/2014/main" id="{3207D651-ED4F-46E2-8D52-F0A728622AD0}"/>
              </a:ext>
            </a:extLst>
          </p:cNvPr>
          <p:cNvSpPr txBox="1">
            <a:spLocks noChangeArrowheads="1"/>
          </p:cNvSpPr>
          <p:nvPr/>
        </p:nvSpPr>
        <p:spPr>
          <a:xfrm>
            <a:off x="5641975" y="2334401"/>
            <a:ext cx="6324600" cy="1933593"/>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60000"/>
              </a:lnSpc>
              <a:buFont typeface="Wingdings" pitchFamily="2" charset="2"/>
              <a:buNone/>
            </a:pPr>
            <a:r>
              <a:rPr lang="zh-CN" altLang="en-US" dirty="0">
                <a:solidFill>
                  <a:srgbClr val="C00000"/>
                </a:solidFill>
              </a:rPr>
              <a:t>由定义</a:t>
            </a:r>
            <a:r>
              <a:rPr lang="en-US" altLang="zh-CN" dirty="0">
                <a:solidFill>
                  <a:srgbClr val="C00000"/>
                </a:solidFill>
              </a:rPr>
              <a:t>4.14</a:t>
            </a:r>
            <a:r>
              <a:rPr lang="zh-CN" altLang="en-US" dirty="0">
                <a:solidFill>
                  <a:srgbClr val="C00000"/>
                </a:solidFill>
              </a:rPr>
              <a:t>知  </a:t>
            </a:r>
            <a:r>
              <a:rPr lang="en-US" altLang="zh-CN" dirty="0"/>
              <a:t>r(R)</a:t>
            </a:r>
            <a:r>
              <a:rPr lang="zh-CN" altLang="zh-CN" dirty="0"/>
              <a:t>＝</a:t>
            </a:r>
            <a:r>
              <a:rPr lang="en-US" altLang="zh-CN" dirty="0"/>
              <a:t>{&lt;1,1&gt;,&lt;2,2&gt;,&lt;1,2&gt;}</a:t>
            </a:r>
          </a:p>
          <a:p>
            <a:pPr marL="0" indent="0">
              <a:lnSpc>
                <a:spcPct val="160000"/>
              </a:lnSpc>
              <a:buFont typeface="Wingdings" pitchFamily="2" charset="2"/>
              <a:buNone/>
            </a:pPr>
            <a:r>
              <a:rPr lang="en-US" altLang="zh-CN" dirty="0"/>
              <a:t>                       s(R)</a:t>
            </a:r>
            <a:r>
              <a:rPr lang="zh-CN" altLang="zh-CN" dirty="0"/>
              <a:t>＝</a:t>
            </a:r>
            <a:r>
              <a:rPr lang="en-US" altLang="zh-CN" dirty="0"/>
              <a:t>{&lt;1,1&gt;,&lt;1,2&gt;,&lt;2,1&gt;}</a:t>
            </a:r>
          </a:p>
          <a:p>
            <a:pPr marL="0" indent="0">
              <a:lnSpc>
                <a:spcPct val="160000"/>
              </a:lnSpc>
              <a:buFont typeface="Wingdings" pitchFamily="2" charset="2"/>
              <a:buNone/>
            </a:pPr>
            <a:r>
              <a:rPr lang="en-US" altLang="zh-CN" dirty="0"/>
              <a:t>                       t(R)=R</a:t>
            </a:r>
          </a:p>
        </p:txBody>
      </p:sp>
      <p:sp>
        <p:nvSpPr>
          <p:cNvPr id="2" name="对话气泡: 矩形 1">
            <a:extLst>
              <a:ext uri="{FF2B5EF4-FFF2-40B4-BE49-F238E27FC236}">
                <a16:creationId xmlns:a16="http://schemas.microsoft.com/office/drawing/2014/main" id="{EADB7A7F-9599-4354-BB95-A368DB08950F}"/>
              </a:ext>
            </a:extLst>
          </p:cNvPr>
          <p:cNvSpPr/>
          <p:nvPr/>
        </p:nvSpPr>
        <p:spPr>
          <a:xfrm>
            <a:off x="5794375" y="1786508"/>
            <a:ext cx="4495800" cy="533400"/>
          </a:xfrm>
          <a:prstGeom prst="wedgeRectCallout">
            <a:avLst>
              <a:gd name="adj1" fmla="val -56707"/>
              <a:gd name="adj2" fmla="val -104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n-ea"/>
              </a:rPr>
              <a:t>R</a:t>
            </a:r>
            <a:r>
              <a:rPr lang="zh-CN" altLang="en-US" b="1" dirty="0">
                <a:latin typeface="+mn-ea"/>
              </a:rPr>
              <a:t>是传递的，不是自反和对称的</a:t>
            </a:r>
          </a:p>
        </p:txBody>
      </p:sp>
      <p:sp>
        <p:nvSpPr>
          <p:cNvPr id="8" name="对话气泡: 矩形 7">
            <a:extLst>
              <a:ext uri="{FF2B5EF4-FFF2-40B4-BE49-F238E27FC236}">
                <a16:creationId xmlns:a16="http://schemas.microsoft.com/office/drawing/2014/main" id="{C9586B6C-0E53-4BDA-8A33-7B938BA70070}"/>
              </a:ext>
            </a:extLst>
          </p:cNvPr>
          <p:cNvSpPr/>
          <p:nvPr/>
        </p:nvSpPr>
        <p:spPr>
          <a:xfrm>
            <a:off x="1191410" y="3034497"/>
            <a:ext cx="4638675" cy="533400"/>
          </a:xfrm>
          <a:prstGeom prst="wedgeRectCallout">
            <a:avLst>
              <a:gd name="adj1" fmla="val -27906"/>
              <a:gd name="adj2" fmla="val -524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n-ea"/>
              </a:rPr>
              <a:t>R</a:t>
            </a:r>
            <a:r>
              <a:rPr lang="en-US" altLang="zh-CN" b="1" baseline="-25000" dirty="0">
                <a:latin typeface="+mn-ea"/>
              </a:rPr>
              <a:t>1</a:t>
            </a:r>
            <a:r>
              <a:rPr lang="en-US" altLang="zh-CN" b="1" dirty="0">
                <a:latin typeface="+mn-ea"/>
              </a:rPr>
              <a:t>=r(R)</a:t>
            </a:r>
            <a:r>
              <a:rPr lang="zh-CN" altLang="en-US" b="1" dirty="0">
                <a:latin typeface="+mn-ea"/>
              </a:rPr>
              <a:t>，</a:t>
            </a:r>
            <a:r>
              <a:rPr lang="en-US" altLang="zh-CN" b="1" dirty="0">
                <a:latin typeface="+mn-ea"/>
              </a:rPr>
              <a:t>R</a:t>
            </a:r>
            <a:r>
              <a:rPr lang="en-US" altLang="zh-CN" b="1" baseline="-25000" dirty="0">
                <a:latin typeface="+mn-ea"/>
              </a:rPr>
              <a:t>1</a:t>
            </a:r>
            <a:r>
              <a:rPr lang="en-US" altLang="zh-CN" b="1" dirty="0">
                <a:latin typeface="+mn-ea"/>
              </a:rPr>
              <a:t>≠s(R)</a:t>
            </a:r>
            <a:r>
              <a:rPr lang="zh-CN" altLang="en-US" b="1" dirty="0">
                <a:latin typeface="+mn-ea"/>
              </a:rPr>
              <a:t>，</a:t>
            </a:r>
            <a:r>
              <a:rPr lang="en-US" altLang="zh-CN" b="1" dirty="0">
                <a:latin typeface="+mn-ea"/>
              </a:rPr>
              <a:t>R</a:t>
            </a:r>
            <a:r>
              <a:rPr lang="en-US" altLang="zh-CN" b="1" baseline="-25000" dirty="0">
                <a:latin typeface="+mn-ea"/>
              </a:rPr>
              <a:t>1</a:t>
            </a:r>
            <a:r>
              <a:rPr lang="en-US" altLang="zh-CN" b="1" dirty="0">
                <a:latin typeface="+mn-ea"/>
              </a:rPr>
              <a:t>≠t(R)</a:t>
            </a:r>
            <a:endParaRPr lang="zh-CN" altLang="en-US" b="1" dirty="0">
              <a:latin typeface="+mn-ea"/>
            </a:endParaRPr>
          </a:p>
        </p:txBody>
      </p:sp>
      <p:sp>
        <p:nvSpPr>
          <p:cNvPr id="9" name="对话气泡: 矩形 8">
            <a:extLst>
              <a:ext uri="{FF2B5EF4-FFF2-40B4-BE49-F238E27FC236}">
                <a16:creationId xmlns:a16="http://schemas.microsoft.com/office/drawing/2014/main" id="{A611FFF6-EEA4-40E8-BB7A-8042CC4A057D}"/>
              </a:ext>
            </a:extLst>
          </p:cNvPr>
          <p:cNvSpPr/>
          <p:nvPr/>
        </p:nvSpPr>
        <p:spPr>
          <a:xfrm>
            <a:off x="5413375" y="4477545"/>
            <a:ext cx="4638675" cy="533400"/>
          </a:xfrm>
          <a:prstGeom prst="wedgeRectCallout">
            <a:avLst>
              <a:gd name="adj1" fmla="val -60021"/>
              <a:gd name="adj2" fmla="val -1372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n-ea"/>
              </a:rPr>
              <a:t>R</a:t>
            </a:r>
            <a:r>
              <a:rPr lang="en-US" altLang="zh-CN" b="1" baseline="-25000" dirty="0">
                <a:latin typeface="+mn-ea"/>
              </a:rPr>
              <a:t>2</a:t>
            </a:r>
            <a:r>
              <a:rPr lang="en-US" altLang="zh-CN" b="1" dirty="0">
                <a:latin typeface="+mn-ea"/>
              </a:rPr>
              <a:t>≠r(R)</a:t>
            </a:r>
            <a:r>
              <a:rPr lang="zh-CN" altLang="en-US" b="1" dirty="0">
                <a:latin typeface="+mn-ea"/>
              </a:rPr>
              <a:t>，</a:t>
            </a:r>
            <a:r>
              <a:rPr lang="en-US" altLang="zh-CN" b="1" dirty="0">
                <a:latin typeface="+mn-ea"/>
              </a:rPr>
              <a:t>R</a:t>
            </a:r>
            <a:r>
              <a:rPr lang="en-US" altLang="zh-CN" b="1" baseline="-25000" dirty="0">
                <a:latin typeface="+mn-ea"/>
              </a:rPr>
              <a:t>2</a:t>
            </a:r>
            <a:r>
              <a:rPr lang="en-US" altLang="zh-CN" b="1" dirty="0">
                <a:latin typeface="+mn-ea"/>
              </a:rPr>
              <a:t>≠s(R)</a:t>
            </a:r>
            <a:r>
              <a:rPr lang="zh-CN" altLang="en-US" b="1" dirty="0">
                <a:latin typeface="+mn-ea"/>
              </a:rPr>
              <a:t>，</a:t>
            </a:r>
            <a:r>
              <a:rPr lang="en-US" altLang="zh-CN" b="1" dirty="0">
                <a:latin typeface="+mn-ea"/>
              </a:rPr>
              <a:t>R</a:t>
            </a:r>
            <a:r>
              <a:rPr lang="en-US" altLang="zh-CN" b="1" baseline="-25000" dirty="0">
                <a:latin typeface="+mn-ea"/>
              </a:rPr>
              <a:t>2</a:t>
            </a:r>
            <a:r>
              <a:rPr lang="en-US" altLang="zh-CN" b="1" dirty="0">
                <a:latin typeface="+mn-ea"/>
              </a:rPr>
              <a:t>≠t(R)</a:t>
            </a:r>
            <a:endParaRPr lang="zh-CN" altLang="en-US" b="1" dirty="0">
              <a:latin typeface="+mn-ea"/>
            </a:endParaRPr>
          </a:p>
        </p:txBody>
      </p:sp>
      <p:sp>
        <p:nvSpPr>
          <p:cNvPr id="10" name="对话气泡: 矩形 9">
            <a:extLst>
              <a:ext uri="{FF2B5EF4-FFF2-40B4-BE49-F238E27FC236}">
                <a16:creationId xmlns:a16="http://schemas.microsoft.com/office/drawing/2014/main" id="{52A93ABD-5904-49C0-9452-473710D2B6EE}"/>
              </a:ext>
            </a:extLst>
          </p:cNvPr>
          <p:cNvSpPr/>
          <p:nvPr/>
        </p:nvSpPr>
        <p:spPr>
          <a:xfrm>
            <a:off x="5108575" y="5541130"/>
            <a:ext cx="4638675" cy="533400"/>
          </a:xfrm>
          <a:prstGeom prst="wedgeRectCallout">
            <a:avLst>
              <a:gd name="adj1" fmla="val -66666"/>
              <a:gd name="adj2" fmla="val -1314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n-ea"/>
              </a:rPr>
              <a:t>R</a:t>
            </a:r>
            <a:r>
              <a:rPr lang="en-US" altLang="zh-CN" b="1" baseline="-25000" dirty="0">
                <a:latin typeface="+mn-ea"/>
              </a:rPr>
              <a:t>3</a:t>
            </a:r>
            <a:r>
              <a:rPr lang="en-US" altLang="zh-CN" b="1" dirty="0">
                <a:latin typeface="+mn-ea"/>
              </a:rPr>
              <a:t>≠r(R)</a:t>
            </a:r>
            <a:r>
              <a:rPr lang="zh-CN" altLang="en-US" b="1" dirty="0">
                <a:latin typeface="+mn-ea"/>
              </a:rPr>
              <a:t>，</a:t>
            </a:r>
            <a:r>
              <a:rPr lang="en-US" altLang="zh-CN" b="1" dirty="0">
                <a:latin typeface="+mn-ea"/>
              </a:rPr>
              <a:t>R</a:t>
            </a:r>
            <a:r>
              <a:rPr lang="en-US" altLang="zh-CN" b="1" baseline="-25000" dirty="0">
                <a:latin typeface="+mn-ea"/>
              </a:rPr>
              <a:t>3</a:t>
            </a:r>
            <a:r>
              <a:rPr lang="en-US" altLang="zh-CN" b="1" dirty="0">
                <a:latin typeface="+mn-ea"/>
              </a:rPr>
              <a:t>=s(R)</a:t>
            </a:r>
            <a:r>
              <a:rPr lang="zh-CN" altLang="en-US" b="1" dirty="0">
                <a:latin typeface="+mn-ea"/>
              </a:rPr>
              <a:t>，</a:t>
            </a:r>
            <a:r>
              <a:rPr lang="en-US" altLang="zh-CN" b="1" dirty="0">
                <a:latin typeface="+mn-ea"/>
              </a:rPr>
              <a:t>R</a:t>
            </a:r>
            <a:r>
              <a:rPr lang="en-US" altLang="zh-CN" b="1" baseline="-25000" dirty="0">
                <a:latin typeface="+mn-ea"/>
              </a:rPr>
              <a:t>3</a:t>
            </a:r>
            <a:r>
              <a:rPr lang="en-US" altLang="zh-CN" b="1" dirty="0">
                <a:latin typeface="+mn-ea"/>
              </a:rPr>
              <a:t>≠t(R)</a:t>
            </a:r>
            <a:endParaRPr lang="zh-CN" altLang="en-US" b="1" dirty="0">
              <a:latin typeface="+mn-ea"/>
            </a:endParaRPr>
          </a:p>
        </p:txBody>
      </p:sp>
      <p:sp>
        <p:nvSpPr>
          <p:cNvPr id="11" name="对话气泡: 矩形 10">
            <a:extLst>
              <a:ext uri="{FF2B5EF4-FFF2-40B4-BE49-F238E27FC236}">
                <a16:creationId xmlns:a16="http://schemas.microsoft.com/office/drawing/2014/main" id="{94992860-783E-4709-B06E-F00353578CFB}"/>
              </a:ext>
            </a:extLst>
          </p:cNvPr>
          <p:cNvSpPr/>
          <p:nvPr/>
        </p:nvSpPr>
        <p:spPr>
          <a:xfrm>
            <a:off x="841375" y="6171387"/>
            <a:ext cx="4638675" cy="533400"/>
          </a:xfrm>
          <a:prstGeom prst="wedgeRectCallout">
            <a:avLst>
              <a:gd name="adj1" fmla="val -16388"/>
              <a:gd name="adj2" fmla="val -1006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n-ea"/>
              </a:rPr>
              <a:t>R</a:t>
            </a:r>
            <a:r>
              <a:rPr lang="en-US" altLang="zh-CN" b="1" baseline="-25000" dirty="0">
                <a:latin typeface="+mn-ea"/>
              </a:rPr>
              <a:t>4</a:t>
            </a:r>
            <a:r>
              <a:rPr lang="en-US" altLang="zh-CN" b="1" dirty="0">
                <a:latin typeface="+mn-ea"/>
              </a:rPr>
              <a:t>≠r(R)</a:t>
            </a:r>
            <a:r>
              <a:rPr lang="zh-CN" altLang="en-US" b="1" dirty="0">
                <a:latin typeface="+mn-ea"/>
              </a:rPr>
              <a:t>，</a:t>
            </a:r>
            <a:r>
              <a:rPr lang="en-US" altLang="zh-CN" b="1" dirty="0">
                <a:latin typeface="+mn-ea"/>
              </a:rPr>
              <a:t>R</a:t>
            </a:r>
            <a:r>
              <a:rPr lang="en-US" altLang="zh-CN" b="1" baseline="-25000" dirty="0">
                <a:latin typeface="+mn-ea"/>
              </a:rPr>
              <a:t>4</a:t>
            </a:r>
            <a:r>
              <a:rPr lang="en-US" altLang="zh-CN" b="1" dirty="0">
                <a:latin typeface="+mn-ea"/>
              </a:rPr>
              <a:t>≠s(R)</a:t>
            </a:r>
            <a:r>
              <a:rPr lang="zh-CN" altLang="en-US" b="1" dirty="0">
                <a:latin typeface="+mn-ea"/>
              </a:rPr>
              <a:t>，</a:t>
            </a:r>
            <a:r>
              <a:rPr lang="en-US" altLang="zh-CN" b="1" dirty="0">
                <a:latin typeface="+mn-ea"/>
              </a:rPr>
              <a:t>R</a:t>
            </a:r>
            <a:r>
              <a:rPr lang="en-US" altLang="zh-CN" b="1" baseline="-25000" dirty="0">
                <a:latin typeface="+mn-ea"/>
              </a:rPr>
              <a:t>4</a:t>
            </a:r>
            <a:r>
              <a:rPr lang="en-US" altLang="zh-CN" b="1" dirty="0">
                <a:latin typeface="+mn-ea"/>
              </a:rPr>
              <a:t>=t(R)</a:t>
            </a:r>
            <a:endParaRPr lang="zh-CN" altLang="en-US" b="1" dirty="0">
              <a:latin typeface="+mn-ea"/>
            </a:endParaRPr>
          </a:p>
        </p:txBody>
      </p:sp>
    </p:spTree>
    <p:custDataLst>
      <p:tags r:id="rId1"/>
    </p:custDataLst>
    <p:extLst>
      <p:ext uri="{BB962C8B-B14F-4D97-AF65-F5344CB8AC3E}">
        <p14:creationId xmlns:p14="http://schemas.microsoft.com/office/powerpoint/2010/main" val="185281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8" grpId="0" animBg="1"/>
      <p:bldP spid="9" grpId="0" animBg="1"/>
      <p:bldP spid="10" grpId="0" animBg="1"/>
      <p:bldP spid="11"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2"/>
          <p:cNvSpPr>
            <a:spLocks noGrp="1" noChangeArrowheads="1"/>
          </p:cNvSpPr>
          <p:nvPr>
            <p:ph type="title"/>
          </p:nvPr>
        </p:nvSpPr>
        <p:spPr/>
        <p:txBody>
          <a:bodyPr/>
          <a:lstStyle/>
          <a:p>
            <a:pPr eaLnBrk="1" hangingPunct="1"/>
            <a:r>
              <a:rPr lang="zh-CN" altLang="en-US" dirty="0"/>
              <a:t>例</a:t>
            </a:r>
            <a:r>
              <a:rPr lang="en-US" altLang="zh-CN" dirty="0"/>
              <a:t>4.30</a:t>
            </a:r>
            <a:endParaRPr lang="zh-CN" altLang="en-US" dirty="0"/>
          </a:p>
        </p:txBody>
      </p:sp>
      <p:sp>
        <p:nvSpPr>
          <p:cNvPr id="1607683" name="Rectangle 3"/>
          <p:cNvSpPr>
            <a:spLocks noGrp="1" noChangeArrowheads="1"/>
          </p:cNvSpPr>
          <p:nvPr>
            <p:ph type="body" idx="1"/>
          </p:nvPr>
        </p:nvSpPr>
        <p:spPr>
          <a:xfrm>
            <a:off x="307975" y="995898"/>
            <a:ext cx="11658600" cy="3029345"/>
          </a:xfrm>
        </p:spPr>
        <p:txBody>
          <a:bodyPr>
            <a:normAutofit/>
          </a:bodyPr>
          <a:lstStyle/>
          <a:p>
            <a:pPr marL="0" indent="0">
              <a:lnSpc>
                <a:spcPct val="150000"/>
              </a:lnSpc>
              <a:spcBef>
                <a:spcPct val="0"/>
              </a:spcBef>
              <a:buNone/>
            </a:pPr>
            <a:r>
              <a:rPr lang="zh-CN" altLang="en-US" dirty="0">
                <a:solidFill>
                  <a:srgbClr val="C00000"/>
                </a:solidFill>
              </a:rPr>
              <a:t>例</a:t>
            </a:r>
            <a:r>
              <a:rPr lang="en-US" altLang="zh-CN" dirty="0">
                <a:solidFill>
                  <a:srgbClr val="C00000"/>
                </a:solidFill>
              </a:rPr>
              <a:t>4.30  </a:t>
            </a:r>
            <a:r>
              <a:rPr lang="zh-CN" altLang="en-US" dirty="0"/>
              <a:t>设集合</a:t>
            </a:r>
            <a:r>
              <a:rPr lang="en-US" altLang="zh-CN" dirty="0"/>
              <a:t>A={</a:t>
            </a:r>
            <a:r>
              <a:rPr lang="en-US" altLang="zh-CN" dirty="0" err="1"/>
              <a:t>a,b,c,d</a:t>
            </a:r>
            <a:r>
              <a:rPr lang="en-US" altLang="zh-CN" dirty="0"/>
              <a:t>}</a:t>
            </a:r>
            <a:r>
              <a:rPr lang="zh-CN" altLang="en-US" dirty="0"/>
              <a:t>，</a:t>
            </a:r>
            <a:r>
              <a:rPr lang="en-US" altLang="zh-CN" dirty="0"/>
              <a:t>R={&lt;</a:t>
            </a:r>
            <a:r>
              <a:rPr lang="en-US" altLang="zh-CN" dirty="0" err="1"/>
              <a:t>a,b</a:t>
            </a:r>
            <a:r>
              <a:rPr lang="en-US" altLang="zh-CN" dirty="0"/>
              <a:t>&gt;,&lt;</a:t>
            </a:r>
            <a:r>
              <a:rPr lang="en-US" altLang="zh-CN" dirty="0" err="1"/>
              <a:t>b,a</a:t>
            </a:r>
            <a:r>
              <a:rPr lang="en-US" altLang="zh-CN" dirty="0"/>
              <a:t>&gt;,&lt;</a:t>
            </a:r>
            <a:r>
              <a:rPr lang="en-US" altLang="zh-CN" dirty="0" err="1"/>
              <a:t>b,c</a:t>
            </a:r>
            <a:r>
              <a:rPr lang="en-US" altLang="zh-CN" dirty="0"/>
              <a:t>&gt;, &lt;</a:t>
            </a:r>
            <a:r>
              <a:rPr lang="en-US" altLang="zh-CN" dirty="0" err="1"/>
              <a:t>c,d</a:t>
            </a:r>
            <a:r>
              <a:rPr lang="en-US" altLang="zh-CN" dirty="0"/>
              <a:t>&gt;}</a:t>
            </a:r>
            <a:r>
              <a:rPr lang="zh-CN" altLang="en-US" dirty="0"/>
              <a:t>是定义在</a:t>
            </a:r>
            <a:r>
              <a:rPr lang="en-US" altLang="zh-CN" dirty="0"/>
              <a:t>A</a:t>
            </a:r>
            <a:r>
              <a:rPr lang="zh-CN" altLang="en-US" dirty="0"/>
              <a:t>上的二元关系。</a:t>
            </a:r>
          </a:p>
          <a:p>
            <a:pPr marL="0" indent="0">
              <a:lnSpc>
                <a:spcPct val="150000"/>
              </a:lnSpc>
              <a:spcBef>
                <a:spcPct val="0"/>
              </a:spcBef>
              <a:buNone/>
            </a:pPr>
            <a:r>
              <a:rPr lang="zh-CN" altLang="en-US" dirty="0"/>
              <a:t>（</a:t>
            </a:r>
            <a:r>
              <a:rPr lang="en-US" altLang="zh-CN" dirty="0"/>
              <a:t>1</a:t>
            </a:r>
            <a:r>
              <a:rPr lang="zh-CN" altLang="en-US" dirty="0"/>
              <a:t>）画出</a:t>
            </a:r>
            <a:r>
              <a:rPr lang="en-US" altLang="zh-CN" dirty="0"/>
              <a:t>R</a:t>
            </a:r>
            <a:r>
              <a:rPr lang="zh-CN" altLang="en-US" dirty="0"/>
              <a:t>的关系图；</a:t>
            </a:r>
          </a:p>
          <a:p>
            <a:pPr marL="0" indent="0">
              <a:lnSpc>
                <a:spcPct val="150000"/>
              </a:lnSpc>
              <a:spcBef>
                <a:spcPct val="0"/>
              </a:spcBef>
              <a:buNone/>
            </a:pPr>
            <a:r>
              <a:rPr lang="zh-CN" altLang="en-US" dirty="0"/>
              <a:t>（</a:t>
            </a:r>
            <a:r>
              <a:rPr lang="en-US" altLang="zh-CN" dirty="0"/>
              <a:t>2</a:t>
            </a:r>
            <a:r>
              <a:rPr lang="zh-CN" altLang="en-US" dirty="0"/>
              <a:t>）求出</a:t>
            </a:r>
            <a:r>
              <a:rPr lang="en-US" altLang="zh-CN" dirty="0"/>
              <a:t>r(R),s(R),t(R),</a:t>
            </a:r>
            <a:r>
              <a:rPr lang="zh-CN" altLang="en-US" dirty="0"/>
              <a:t>并画出其相应的关系图。</a:t>
            </a:r>
          </a:p>
          <a:p>
            <a:pPr marL="0" indent="0">
              <a:lnSpc>
                <a:spcPct val="150000"/>
              </a:lnSpc>
              <a:spcBef>
                <a:spcPct val="0"/>
              </a:spcBef>
              <a:buNone/>
            </a:pPr>
            <a:r>
              <a:rPr lang="zh-CN" altLang="en-US" dirty="0">
                <a:solidFill>
                  <a:srgbClr val="FF0000"/>
                </a:solidFill>
              </a:rPr>
              <a:t>解</a:t>
            </a:r>
            <a:r>
              <a:rPr lang="zh-CN" altLang="en-US" dirty="0"/>
              <a:t>（</a:t>
            </a:r>
            <a:r>
              <a:rPr lang="en-US" altLang="zh-CN" dirty="0"/>
              <a:t>1</a:t>
            </a:r>
            <a:r>
              <a:rPr lang="zh-CN" altLang="en-US" dirty="0"/>
              <a:t>）</a:t>
            </a:r>
            <a:r>
              <a:rPr lang="en-US" altLang="zh-CN" dirty="0"/>
              <a:t>R</a:t>
            </a:r>
            <a:r>
              <a:rPr lang="zh-CN" altLang="en-US" dirty="0"/>
              <a:t>的关系图见下图；</a:t>
            </a:r>
          </a:p>
        </p:txBody>
      </p:sp>
      <p:grpSp>
        <p:nvGrpSpPr>
          <p:cNvPr id="5" name="组合 4">
            <a:extLst>
              <a:ext uri="{FF2B5EF4-FFF2-40B4-BE49-F238E27FC236}">
                <a16:creationId xmlns:a16="http://schemas.microsoft.com/office/drawing/2014/main" id="{A3370693-D987-4DBB-8471-DF94270C9735}"/>
              </a:ext>
            </a:extLst>
          </p:cNvPr>
          <p:cNvGrpSpPr/>
          <p:nvPr/>
        </p:nvGrpSpPr>
        <p:grpSpPr>
          <a:xfrm>
            <a:off x="1984375" y="4209048"/>
            <a:ext cx="5133333" cy="1180952"/>
            <a:chOff x="1603375" y="4239298"/>
            <a:chExt cx="5133333" cy="1180952"/>
          </a:xfrm>
        </p:grpSpPr>
        <p:pic>
          <p:nvPicPr>
            <p:cNvPr id="2" name="图片 1">
              <a:extLst>
                <a:ext uri="{FF2B5EF4-FFF2-40B4-BE49-F238E27FC236}">
                  <a16:creationId xmlns:a16="http://schemas.microsoft.com/office/drawing/2014/main" id="{0834968E-11D6-41BD-91D9-BA0ACC65769E}"/>
                </a:ext>
              </a:extLst>
            </p:cNvPr>
            <p:cNvPicPr>
              <a:picLocks noChangeAspect="1"/>
            </p:cNvPicPr>
            <p:nvPr/>
          </p:nvPicPr>
          <p:blipFill>
            <a:blip r:embed="rId4"/>
            <a:stretch>
              <a:fillRect/>
            </a:stretch>
          </p:blipFill>
          <p:spPr>
            <a:xfrm>
              <a:off x="1603375" y="4239298"/>
              <a:ext cx="5133333" cy="1180952"/>
            </a:xfrm>
            <a:prstGeom prst="rect">
              <a:avLst/>
            </a:prstGeom>
          </p:spPr>
        </p:pic>
        <p:pic>
          <p:nvPicPr>
            <p:cNvPr id="4" name="图片 3">
              <a:extLst>
                <a:ext uri="{FF2B5EF4-FFF2-40B4-BE49-F238E27FC236}">
                  <a16:creationId xmlns:a16="http://schemas.microsoft.com/office/drawing/2014/main" id="{540860DF-ACD3-46DF-AC98-267DC4CAB347}"/>
                </a:ext>
              </a:extLst>
            </p:cNvPr>
            <p:cNvPicPr>
              <a:picLocks noChangeAspect="1"/>
            </p:cNvPicPr>
            <p:nvPr/>
          </p:nvPicPr>
          <p:blipFill>
            <a:blip r:embed="rId5"/>
            <a:stretch>
              <a:fillRect/>
            </a:stretch>
          </p:blipFill>
          <p:spPr>
            <a:xfrm>
              <a:off x="3660775" y="4858345"/>
              <a:ext cx="923551" cy="561905"/>
            </a:xfrm>
            <a:prstGeom prst="rect">
              <a:avLst/>
            </a:prstGeom>
          </p:spPr>
        </p:pic>
      </p:grpSp>
    </p:spTree>
    <p:custDataLst>
      <p:tags r:id="rId1"/>
    </p:custDataLst>
    <p:extLst>
      <p:ext uri="{BB962C8B-B14F-4D97-AF65-F5344CB8AC3E}">
        <p14:creationId xmlns:p14="http://schemas.microsoft.com/office/powerpoint/2010/main" val="1263959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07683">
                                            <p:txEl>
                                              <p:pRg st="3" end="3"/>
                                            </p:txEl>
                                          </p:spTgt>
                                        </p:tgtEl>
                                        <p:attrNameLst>
                                          <p:attrName>style.visibility</p:attrName>
                                        </p:attrNameLst>
                                      </p:cBhvr>
                                      <p:to>
                                        <p:strVal val="visible"/>
                                      </p:to>
                                    </p:set>
                                    <p:anim calcmode="lin" valueType="num">
                                      <p:cBhvr additive="base">
                                        <p:cTn id="7" dur="500" fill="hold"/>
                                        <p:tgtEl>
                                          <p:spTgt spid="160768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83"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731" name="Rectangle 3"/>
          <p:cNvSpPr>
            <a:spLocks noGrp="1" noChangeArrowheads="1"/>
          </p:cNvSpPr>
          <p:nvPr>
            <p:ph type="body" idx="1"/>
          </p:nvPr>
        </p:nvSpPr>
        <p:spPr>
          <a:xfrm>
            <a:off x="307975" y="1067594"/>
            <a:ext cx="11582400" cy="5029200"/>
          </a:xfrm>
        </p:spPr>
        <p:txBody>
          <a:bodyPr>
            <a:normAutofit/>
          </a:bodyPr>
          <a:lstStyle/>
          <a:p>
            <a:pPr marL="0" indent="0">
              <a:lnSpc>
                <a:spcPct val="150000"/>
              </a:lnSpc>
              <a:buNone/>
            </a:pPr>
            <a:r>
              <a:rPr lang="zh-CN" altLang="zh-CN" dirty="0"/>
              <a:t>（</a:t>
            </a:r>
            <a:r>
              <a:rPr lang="en-US" altLang="zh-CN" dirty="0"/>
              <a:t>2</a:t>
            </a:r>
            <a:r>
              <a:rPr lang="zh-CN" altLang="zh-CN" dirty="0"/>
              <a:t>）</a:t>
            </a:r>
            <a:r>
              <a:rPr lang="en-US" altLang="zh-CN" dirty="0"/>
              <a:t>r(R)</a:t>
            </a:r>
            <a:r>
              <a:rPr lang="zh-CN" altLang="zh-CN" dirty="0"/>
              <a:t>＝</a:t>
            </a:r>
            <a:r>
              <a:rPr lang="en-US" altLang="zh-CN" dirty="0"/>
              <a:t>{&lt;</a:t>
            </a:r>
            <a:r>
              <a:rPr lang="en-US" altLang="zh-CN" dirty="0" err="1"/>
              <a:t>a,b</a:t>
            </a:r>
            <a:r>
              <a:rPr lang="en-US" altLang="zh-CN" dirty="0"/>
              <a:t>&gt;,&lt;</a:t>
            </a:r>
            <a:r>
              <a:rPr lang="en-US" altLang="zh-CN" dirty="0" err="1"/>
              <a:t>b,a</a:t>
            </a:r>
            <a:r>
              <a:rPr lang="en-US" altLang="zh-CN" dirty="0"/>
              <a:t>&gt;,&lt;</a:t>
            </a:r>
            <a:r>
              <a:rPr lang="en-US" altLang="zh-CN" dirty="0" err="1"/>
              <a:t>b,c</a:t>
            </a:r>
            <a:r>
              <a:rPr lang="en-US" altLang="zh-CN" dirty="0"/>
              <a:t>&gt;,&lt;</a:t>
            </a:r>
            <a:r>
              <a:rPr lang="en-US" altLang="zh-CN" dirty="0" err="1"/>
              <a:t>c,d</a:t>
            </a:r>
            <a:r>
              <a:rPr lang="en-US" altLang="zh-CN" dirty="0"/>
              <a:t>&gt;,</a:t>
            </a:r>
            <a:r>
              <a:rPr lang="en-US" altLang="zh-CN" dirty="0">
                <a:solidFill>
                  <a:srgbClr val="C00000"/>
                </a:solidFill>
              </a:rPr>
              <a:t>&lt;</a:t>
            </a:r>
            <a:r>
              <a:rPr lang="en-US" altLang="zh-CN" dirty="0" err="1">
                <a:solidFill>
                  <a:srgbClr val="C00000"/>
                </a:solidFill>
              </a:rPr>
              <a:t>a,a</a:t>
            </a:r>
            <a:r>
              <a:rPr lang="en-US" altLang="zh-CN" dirty="0">
                <a:solidFill>
                  <a:srgbClr val="C00000"/>
                </a:solidFill>
              </a:rPr>
              <a:t>&gt;,&lt;</a:t>
            </a:r>
            <a:r>
              <a:rPr lang="en-US" altLang="zh-CN" dirty="0" err="1">
                <a:solidFill>
                  <a:srgbClr val="C00000"/>
                </a:solidFill>
              </a:rPr>
              <a:t>b,b</a:t>
            </a:r>
            <a:r>
              <a:rPr lang="en-US" altLang="zh-CN" dirty="0">
                <a:solidFill>
                  <a:srgbClr val="C00000"/>
                </a:solidFill>
              </a:rPr>
              <a:t>&gt;,&lt;</a:t>
            </a:r>
            <a:r>
              <a:rPr lang="en-US" altLang="zh-CN" dirty="0" err="1">
                <a:solidFill>
                  <a:srgbClr val="C00000"/>
                </a:solidFill>
              </a:rPr>
              <a:t>c,c</a:t>
            </a:r>
            <a:r>
              <a:rPr lang="en-US" altLang="zh-CN" dirty="0">
                <a:solidFill>
                  <a:srgbClr val="C00000"/>
                </a:solidFill>
              </a:rPr>
              <a:t>&gt;,&lt;</a:t>
            </a:r>
            <a:r>
              <a:rPr lang="en-US" altLang="zh-CN" dirty="0" err="1">
                <a:solidFill>
                  <a:srgbClr val="C00000"/>
                </a:solidFill>
              </a:rPr>
              <a:t>d,d</a:t>
            </a:r>
            <a:r>
              <a:rPr lang="en-US" altLang="zh-CN" dirty="0">
                <a:solidFill>
                  <a:srgbClr val="C00000"/>
                </a:solidFill>
              </a:rPr>
              <a:t>&gt;</a:t>
            </a:r>
            <a:r>
              <a:rPr lang="en-US" altLang="zh-CN" dirty="0"/>
              <a:t>}</a:t>
            </a:r>
            <a:r>
              <a:rPr lang="zh-CN" altLang="zh-CN" dirty="0"/>
              <a:t>，其关系</a:t>
            </a:r>
            <a:endParaRPr lang="en-US" altLang="zh-CN" dirty="0"/>
          </a:p>
          <a:p>
            <a:pPr marL="0" indent="0">
              <a:lnSpc>
                <a:spcPct val="150000"/>
              </a:lnSpc>
              <a:buNone/>
            </a:pPr>
            <a:r>
              <a:rPr lang="en-US" altLang="zh-CN" dirty="0"/>
              <a:t>        </a:t>
            </a:r>
            <a:r>
              <a:rPr lang="zh-CN" altLang="zh-CN" dirty="0"/>
              <a:t>图如图</a:t>
            </a:r>
            <a:r>
              <a:rPr lang="en-US" altLang="zh-CN" dirty="0"/>
              <a:t>(b)</a:t>
            </a:r>
            <a:r>
              <a:rPr lang="zh-CN" altLang="zh-CN" dirty="0"/>
              <a:t>所示；</a:t>
            </a:r>
          </a:p>
          <a:p>
            <a:pPr marL="0" indent="0">
              <a:lnSpc>
                <a:spcPct val="150000"/>
              </a:lnSpc>
              <a:buNone/>
            </a:pPr>
            <a:r>
              <a:rPr lang="en-US" altLang="zh-CN" dirty="0"/>
              <a:t>      </a:t>
            </a:r>
          </a:p>
          <a:p>
            <a:pPr marL="0" indent="0">
              <a:lnSpc>
                <a:spcPct val="150000"/>
              </a:lnSpc>
              <a:buNone/>
            </a:pPr>
            <a:r>
              <a:rPr lang="en-US" altLang="zh-CN" dirty="0"/>
              <a:t>       s(R)</a:t>
            </a:r>
            <a:r>
              <a:rPr lang="zh-CN" altLang="zh-CN" dirty="0"/>
              <a:t>＝</a:t>
            </a:r>
            <a:r>
              <a:rPr lang="en-US" altLang="zh-CN" dirty="0"/>
              <a:t>{&lt;</a:t>
            </a:r>
            <a:r>
              <a:rPr lang="en-US" altLang="zh-CN" dirty="0" err="1"/>
              <a:t>a,b</a:t>
            </a:r>
            <a:r>
              <a:rPr lang="en-US" altLang="zh-CN" dirty="0"/>
              <a:t>&gt;,&lt;</a:t>
            </a:r>
            <a:r>
              <a:rPr lang="en-US" altLang="zh-CN" dirty="0" err="1"/>
              <a:t>b,a</a:t>
            </a:r>
            <a:r>
              <a:rPr lang="en-US" altLang="zh-CN" dirty="0"/>
              <a:t>&gt;,&lt;</a:t>
            </a:r>
            <a:r>
              <a:rPr lang="en-US" altLang="zh-CN" dirty="0" err="1"/>
              <a:t>b,c</a:t>
            </a:r>
            <a:r>
              <a:rPr lang="en-US" altLang="zh-CN" dirty="0"/>
              <a:t>&gt;,&lt;</a:t>
            </a:r>
            <a:r>
              <a:rPr lang="en-US" altLang="zh-CN" dirty="0" err="1"/>
              <a:t>c,d</a:t>
            </a:r>
            <a:r>
              <a:rPr lang="en-US" altLang="zh-CN" dirty="0"/>
              <a:t>&gt;,</a:t>
            </a:r>
          </a:p>
          <a:p>
            <a:pPr marL="0" indent="0">
              <a:lnSpc>
                <a:spcPct val="150000"/>
              </a:lnSpc>
              <a:buNone/>
            </a:pPr>
            <a:r>
              <a:rPr lang="en-US" altLang="zh-CN" dirty="0">
                <a:solidFill>
                  <a:srgbClr val="3333FF"/>
                </a:solidFill>
              </a:rPr>
              <a:t>       &lt;</a:t>
            </a:r>
            <a:r>
              <a:rPr lang="en-US" altLang="zh-CN" dirty="0" err="1">
                <a:solidFill>
                  <a:srgbClr val="3333FF"/>
                </a:solidFill>
              </a:rPr>
              <a:t>c,b</a:t>
            </a:r>
            <a:r>
              <a:rPr lang="en-US" altLang="zh-CN" dirty="0">
                <a:solidFill>
                  <a:srgbClr val="3333FF"/>
                </a:solidFill>
              </a:rPr>
              <a:t>&gt;,&lt;</a:t>
            </a:r>
            <a:r>
              <a:rPr lang="en-US" altLang="zh-CN" dirty="0" err="1">
                <a:solidFill>
                  <a:srgbClr val="3333FF"/>
                </a:solidFill>
              </a:rPr>
              <a:t>d,c</a:t>
            </a:r>
            <a:r>
              <a:rPr lang="en-US" altLang="zh-CN" dirty="0">
                <a:solidFill>
                  <a:srgbClr val="3333FF"/>
                </a:solidFill>
              </a:rPr>
              <a:t>&gt;</a:t>
            </a:r>
            <a:r>
              <a:rPr lang="en-US" altLang="zh-CN" dirty="0"/>
              <a:t>}</a:t>
            </a:r>
            <a:r>
              <a:rPr lang="zh-CN" altLang="zh-CN" dirty="0"/>
              <a:t>，其关系图如图</a:t>
            </a:r>
            <a:r>
              <a:rPr lang="en-US" altLang="zh-CN" dirty="0"/>
              <a:t>(c)</a:t>
            </a:r>
            <a:r>
              <a:rPr lang="zh-CN" altLang="zh-CN" dirty="0"/>
              <a:t>所示；</a:t>
            </a:r>
          </a:p>
          <a:p>
            <a:pPr marL="0" indent="0">
              <a:lnSpc>
                <a:spcPct val="150000"/>
              </a:lnSpc>
              <a:buNone/>
            </a:pPr>
            <a:r>
              <a:rPr lang="en-US" altLang="zh-CN" dirty="0"/>
              <a:t>     </a:t>
            </a:r>
          </a:p>
          <a:p>
            <a:pPr marL="0" indent="0">
              <a:lnSpc>
                <a:spcPct val="150000"/>
              </a:lnSpc>
              <a:buNone/>
            </a:pPr>
            <a:r>
              <a:rPr lang="en-US" altLang="zh-CN" dirty="0"/>
              <a:t>       t(R)</a:t>
            </a:r>
            <a:r>
              <a:rPr lang="zh-CN" altLang="zh-CN" dirty="0"/>
              <a:t>＝</a:t>
            </a:r>
            <a:r>
              <a:rPr lang="en-US" altLang="zh-CN" dirty="0"/>
              <a:t>{&lt;</a:t>
            </a:r>
            <a:r>
              <a:rPr lang="en-US" altLang="zh-CN" dirty="0" err="1"/>
              <a:t>a,b</a:t>
            </a:r>
            <a:r>
              <a:rPr lang="en-US" altLang="zh-CN" dirty="0"/>
              <a:t>&gt;,&lt;</a:t>
            </a:r>
            <a:r>
              <a:rPr lang="en-US" altLang="zh-CN" dirty="0" err="1"/>
              <a:t>b,a</a:t>
            </a:r>
            <a:r>
              <a:rPr lang="en-US" altLang="zh-CN" dirty="0"/>
              <a:t>&gt;,&lt;</a:t>
            </a:r>
            <a:r>
              <a:rPr lang="en-US" altLang="zh-CN" dirty="0" err="1"/>
              <a:t>b,c</a:t>
            </a:r>
            <a:r>
              <a:rPr lang="en-US" altLang="zh-CN" dirty="0"/>
              <a:t>&gt;,&lt;</a:t>
            </a:r>
            <a:r>
              <a:rPr lang="en-US" altLang="zh-CN" dirty="0" err="1"/>
              <a:t>c,d</a:t>
            </a:r>
            <a:r>
              <a:rPr lang="en-US" altLang="zh-CN" dirty="0"/>
              <a:t>&gt;,</a:t>
            </a:r>
          </a:p>
          <a:p>
            <a:pPr marL="0" indent="0">
              <a:lnSpc>
                <a:spcPct val="150000"/>
              </a:lnSpc>
              <a:buNone/>
            </a:pPr>
            <a:r>
              <a:rPr lang="en-US" altLang="zh-CN" dirty="0">
                <a:solidFill>
                  <a:srgbClr val="3333FF"/>
                </a:solidFill>
              </a:rPr>
              <a:t>      &lt;</a:t>
            </a:r>
            <a:r>
              <a:rPr lang="en-US" altLang="zh-CN" dirty="0" err="1">
                <a:solidFill>
                  <a:srgbClr val="3333FF"/>
                </a:solidFill>
              </a:rPr>
              <a:t>a,a</a:t>
            </a:r>
            <a:r>
              <a:rPr lang="en-US" altLang="zh-CN" dirty="0">
                <a:solidFill>
                  <a:srgbClr val="3333FF"/>
                </a:solidFill>
              </a:rPr>
              <a:t>&gt;,&lt;</a:t>
            </a:r>
            <a:r>
              <a:rPr lang="en-US" altLang="zh-CN" dirty="0" err="1">
                <a:solidFill>
                  <a:srgbClr val="3333FF"/>
                </a:solidFill>
              </a:rPr>
              <a:t>b,b</a:t>
            </a:r>
            <a:r>
              <a:rPr lang="en-US" altLang="zh-CN" dirty="0">
                <a:solidFill>
                  <a:srgbClr val="3333FF"/>
                </a:solidFill>
              </a:rPr>
              <a:t>&gt;,&lt;</a:t>
            </a:r>
            <a:r>
              <a:rPr lang="en-US" altLang="zh-CN" dirty="0" err="1">
                <a:solidFill>
                  <a:srgbClr val="3333FF"/>
                </a:solidFill>
              </a:rPr>
              <a:t>a,c</a:t>
            </a:r>
            <a:r>
              <a:rPr lang="en-US" altLang="zh-CN" dirty="0">
                <a:solidFill>
                  <a:srgbClr val="3333FF"/>
                </a:solidFill>
              </a:rPr>
              <a:t>&gt;,&lt;</a:t>
            </a:r>
            <a:r>
              <a:rPr lang="en-US" altLang="zh-CN" dirty="0" err="1">
                <a:solidFill>
                  <a:srgbClr val="3333FF"/>
                </a:solidFill>
              </a:rPr>
              <a:t>a,d</a:t>
            </a:r>
            <a:r>
              <a:rPr lang="en-US" altLang="zh-CN" dirty="0">
                <a:solidFill>
                  <a:srgbClr val="3333FF"/>
                </a:solidFill>
              </a:rPr>
              <a:t>&gt;,&lt;</a:t>
            </a:r>
            <a:r>
              <a:rPr lang="en-US" altLang="zh-CN" dirty="0" err="1">
                <a:solidFill>
                  <a:srgbClr val="3333FF"/>
                </a:solidFill>
              </a:rPr>
              <a:t>b,d</a:t>
            </a:r>
            <a:r>
              <a:rPr lang="en-US" altLang="zh-CN" dirty="0">
                <a:solidFill>
                  <a:srgbClr val="3333FF"/>
                </a:solidFill>
              </a:rPr>
              <a:t>&gt;</a:t>
            </a:r>
            <a:r>
              <a:rPr lang="en-US" altLang="zh-CN" dirty="0"/>
              <a:t>}</a:t>
            </a:r>
            <a:r>
              <a:rPr lang="zh-CN" altLang="zh-CN" dirty="0"/>
              <a:t>，</a:t>
            </a:r>
            <a:endParaRPr lang="en-US" altLang="zh-CN" dirty="0"/>
          </a:p>
          <a:p>
            <a:pPr marL="0" indent="0">
              <a:lnSpc>
                <a:spcPct val="150000"/>
              </a:lnSpc>
              <a:buNone/>
            </a:pPr>
            <a:r>
              <a:rPr lang="en-US" altLang="zh-CN" dirty="0"/>
              <a:t>        </a:t>
            </a:r>
            <a:r>
              <a:rPr lang="zh-CN" altLang="zh-CN" dirty="0"/>
              <a:t>其关系图如图</a:t>
            </a:r>
            <a:r>
              <a:rPr lang="en-US" altLang="zh-CN" dirty="0"/>
              <a:t>(</a:t>
            </a:r>
            <a:r>
              <a:rPr lang="zh-CN" altLang="zh-CN" dirty="0"/>
              <a:t>ｄ</a:t>
            </a:r>
            <a:r>
              <a:rPr lang="en-US" altLang="zh-CN" dirty="0"/>
              <a:t>)</a:t>
            </a:r>
            <a:r>
              <a:rPr lang="zh-CN" altLang="zh-CN" dirty="0"/>
              <a:t>所示。</a:t>
            </a:r>
          </a:p>
        </p:txBody>
      </p:sp>
      <p:sp>
        <p:nvSpPr>
          <p:cNvPr id="54" name="Rectangle 2">
            <a:extLst>
              <a:ext uri="{FF2B5EF4-FFF2-40B4-BE49-F238E27FC236}">
                <a16:creationId xmlns:a16="http://schemas.microsoft.com/office/drawing/2014/main" id="{BD1E55FE-A162-4E96-ACAC-F2A103943E9F}"/>
              </a:ext>
            </a:extLst>
          </p:cNvPr>
          <p:cNvSpPr>
            <a:spLocks noGrp="1" noChangeArrowheads="1"/>
          </p:cNvSpPr>
          <p:nvPr>
            <p:ph type="title"/>
          </p:nvPr>
        </p:nvSpPr>
        <p:spPr>
          <a:xfrm>
            <a:off x="774700" y="352424"/>
            <a:ext cx="5334000" cy="429419"/>
          </a:xfrm>
        </p:spPr>
        <p:txBody>
          <a:bodyPr/>
          <a:lstStyle/>
          <a:p>
            <a:pPr eaLnBrk="1" hangingPunct="1"/>
            <a:r>
              <a:rPr lang="zh-CN" altLang="en-US" dirty="0"/>
              <a:t>例</a:t>
            </a:r>
            <a:r>
              <a:rPr lang="en-US" altLang="zh-CN" dirty="0"/>
              <a:t>4.30 </a:t>
            </a:r>
            <a:r>
              <a:rPr lang="zh-CN" altLang="en-US" dirty="0"/>
              <a:t>（续）</a:t>
            </a:r>
          </a:p>
        </p:txBody>
      </p:sp>
      <p:pic>
        <p:nvPicPr>
          <p:cNvPr id="4" name="图片 3">
            <a:extLst>
              <a:ext uri="{FF2B5EF4-FFF2-40B4-BE49-F238E27FC236}">
                <a16:creationId xmlns:a16="http://schemas.microsoft.com/office/drawing/2014/main" id="{35EA1D49-24DC-4463-BB89-CC398D1E2AC7}"/>
              </a:ext>
            </a:extLst>
          </p:cNvPr>
          <p:cNvPicPr>
            <a:picLocks noChangeAspect="1"/>
          </p:cNvPicPr>
          <p:nvPr/>
        </p:nvPicPr>
        <p:blipFill>
          <a:blip r:embed="rId4"/>
          <a:stretch>
            <a:fillRect/>
          </a:stretch>
        </p:blipFill>
        <p:spPr>
          <a:xfrm>
            <a:off x="7131521" y="2030882"/>
            <a:ext cx="4730985" cy="1223251"/>
          </a:xfrm>
          <a:prstGeom prst="rect">
            <a:avLst/>
          </a:prstGeom>
        </p:spPr>
      </p:pic>
      <p:pic>
        <p:nvPicPr>
          <p:cNvPr id="5" name="图片 4">
            <a:extLst>
              <a:ext uri="{FF2B5EF4-FFF2-40B4-BE49-F238E27FC236}">
                <a16:creationId xmlns:a16="http://schemas.microsoft.com/office/drawing/2014/main" id="{93F8D959-02D1-4D7B-8C7B-470B8F052684}"/>
              </a:ext>
            </a:extLst>
          </p:cNvPr>
          <p:cNvPicPr>
            <a:picLocks noChangeAspect="1"/>
          </p:cNvPicPr>
          <p:nvPr/>
        </p:nvPicPr>
        <p:blipFill>
          <a:blip r:embed="rId5"/>
          <a:stretch>
            <a:fillRect/>
          </a:stretch>
        </p:blipFill>
        <p:spPr>
          <a:xfrm>
            <a:off x="7394575" y="3597100"/>
            <a:ext cx="4578586" cy="1155424"/>
          </a:xfrm>
          <a:prstGeom prst="rect">
            <a:avLst/>
          </a:prstGeom>
        </p:spPr>
      </p:pic>
      <p:pic>
        <p:nvPicPr>
          <p:cNvPr id="6" name="图片 5">
            <a:extLst>
              <a:ext uri="{FF2B5EF4-FFF2-40B4-BE49-F238E27FC236}">
                <a16:creationId xmlns:a16="http://schemas.microsoft.com/office/drawing/2014/main" id="{4868509E-8B51-4D34-89A8-30C5BA817FFF}"/>
              </a:ext>
            </a:extLst>
          </p:cNvPr>
          <p:cNvPicPr>
            <a:picLocks noChangeAspect="1"/>
          </p:cNvPicPr>
          <p:nvPr/>
        </p:nvPicPr>
        <p:blipFill>
          <a:blip r:embed="rId6"/>
          <a:stretch>
            <a:fillRect/>
          </a:stretch>
        </p:blipFill>
        <p:spPr>
          <a:xfrm>
            <a:off x="7397962" y="4982470"/>
            <a:ext cx="4603774" cy="1400075"/>
          </a:xfrm>
          <a:prstGeom prst="rect">
            <a:avLst/>
          </a:prstGeom>
        </p:spPr>
      </p:pic>
    </p:spTree>
    <p:custDataLst>
      <p:tags r:id="rId1"/>
    </p:custDataLst>
    <p:extLst>
      <p:ext uri="{BB962C8B-B14F-4D97-AF65-F5344CB8AC3E}">
        <p14:creationId xmlns:p14="http://schemas.microsoft.com/office/powerpoint/2010/main" val="4285196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609731">
                                            <p:txEl>
                                              <p:pRg st="0" end="0"/>
                                            </p:txEl>
                                          </p:spTgt>
                                        </p:tgtEl>
                                        <p:attrNameLst>
                                          <p:attrName>style.visibility</p:attrName>
                                        </p:attrNameLst>
                                      </p:cBhvr>
                                      <p:to>
                                        <p:strVal val="visible"/>
                                      </p:to>
                                    </p:set>
                                    <p:anim calcmode="lin" valueType="num">
                                      <p:cBhvr additive="base">
                                        <p:cTn id="7" dur="500" fill="hold"/>
                                        <p:tgtEl>
                                          <p:spTgt spid="16097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97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09731">
                                            <p:txEl>
                                              <p:pRg st="1" end="1"/>
                                            </p:txEl>
                                          </p:spTgt>
                                        </p:tgtEl>
                                        <p:attrNameLst>
                                          <p:attrName>style.visibility</p:attrName>
                                        </p:attrNameLst>
                                      </p:cBhvr>
                                      <p:to>
                                        <p:strVal val="visible"/>
                                      </p:to>
                                    </p:set>
                                    <p:anim calcmode="lin" valueType="num">
                                      <p:cBhvr additive="base">
                                        <p:cTn id="11" dur="500" fill="hold"/>
                                        <p:tgtEl>
                                          <p:spTgt spid="16097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0973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09731">
                                            <p:txEl>
                                              <p:pRg st="2" end="2"/>
                                            </p:txEl>
                                          </p:spTgt>
                                        </p:tgtEl>
                                        <p:attrNameLst>
                                          <p:attrName>style.visibility</p:attrName>
                                        </p:attrNameLst>
                                      </p:cBhvr>
                                      <p:to>
                                        <p:strVal val="visible"/>
                                      </p:to>
                                    </p:set>
                                    <p:anim calcmode="lin" valueType="num">
                                      <p:cBhvr additive="base">
                                        <p:cTn id="15" dur="500" fill="hold"/>
                                        <p:tgtEl>
                                          <p:spTgt spid="160973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097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609731">
                                            <p:txEl>
                                              <p:pRg st="3" end="3"/>
                                            </p:txEl>
                                          </p:spTgt>
                                        </p:tgtEl>
                                        <p:attrNameLst>
                                          <p:attrName>style.visibility</p:attrName>
                                        </p:attrNameLst>
                                      </p:cBhvr>
                                      <p:to>
                                        <p:strVal val="visible"/>
                                      </p:to>
                                    </p:set>
                                    <p:anim calcmode="lin" valueType="num">
                                      <p:cBhvr additive="base">
                                        <p:cTn id="26" dur="500" fill="hold"/>
                                        <p:tgtEl>
                                          <p:spTgt spid="1609731">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609731">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609731">
                                            <p:txEl>
                                              <p:pRg st="4" end="4"/>
                                            </p:txEl>
                                          </p:spTgt>
                                        </p:tgtEl>
                                        <p:attrNameLst>
                                          <p:attrName>style.visibility</p:attrName>
                                        </p:attrNameLst>
                                      </p:cBhvr>
                                      <p:to>
                                        <p:strVal val="visible"/>
                                      </p:to>
                                    </p:set>
                                    <p:anim calcmode="lin" valueType="num">
                                      <p:cBhvr additive="base">
                                        <p:cTn id="30" dur="500" fill="hold"/>
                                        <p:tgtEl>
                                          <p:spTgt spid="1609731">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6097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609731">
                                            <p:txEl>
                                              <p:pRg st="5" end="5"/>
                                            </p:txEl>
                                          </p:spTgt>
                                        </p:tgtEl>
                                        <p:attrNameLst>
                                          <p:attrName>style.visibility</p:attrName>
                                        </p:attrNameLst>
                                      </p:cBhvr>
                                      <p:to>
                                        <p:strVal val="visible"/>
                                      </p:to>
                                    </p:set>
                                    <p:anim calcmode="lin" valueType="num">
                                      <p:cBhvr additive="base">
                                        <p:cTn id="36" dur="500" fill="hold"/>
                                        <p:tgtEl>
                                          <p:spTgt spid="1609731">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6097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randombar(horizontal)">
                                      <p:cBhvr>
                                        <p:cTn id="42" dur="500"/>
                                        <p:tgtEl>
                                          <p:spTgt spid="5"/>
                                        </p:tgtEl>
                                      </p:cBhvr>
                                    </p:animEffect>
                                  </p:childTnLst>
                                </p:cTn>
                              </p:par>
                              <p:par>
                                <p:cTn id="43" presetID="2" presetClass="entr" presetSubtype="4" fill="hold" grpId="0" nodeType="withEffect">
                                  <p:stCondLst>
                                    <p:cond delay="0"/>
                                  </p:stCondLst>
                                  <p:childTnLst>
                                    <p:set>
                                      <p:cBhvr>
                                        <p:cTn id="44" dur="1" fill="hold">
                                          <p:stCondLst>
                                            <p:cond delay="0"/>
                                          </p:stCondLst>
                                        </p:cTn>
                                        <p:tgtEl>
                                          <p:spTgt spid="1609731">
                                            <p:txEl>
                                              <p:pRg st="6" end="6"/>
                                            </p:txEl>
                                          </p:spTgt>
                                        </p:tgtEl>
                                        <p:attrNameLst>
                                          <p:attrName>style.visibility</p:attrName>
                                        </p:attrNameLst>
                                      </p:cBhvr>
                                      <p:to>
                                        <p:strVal val="visible"/>
                                      </p:to>
                                    </p:set>
                                    <p:anim calcmode="lin" valueType="num">
                                      <p:cBhvr additive="base">
                                        <p:cTn id="45" dur="500" fill="hold"/>
                                        <p:tgtEl>
                                          <p:spTgt spid="1609731">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09731">
                                            <p:txEl>
                                              <p:pRg st="6" end="6"/>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09731">
                                            <p:txEl>
                                              <p:pRg st="7" end="7"/>
                                            </p:txEl>
                                          </p:spTgt>
                                        </p:tgtEl>
                                        <p:attrNameLst>
                                          <p:attrName>style.visibility</p:attrName>
                                        </p:attrNameLst>
                                      </p:cBhvr>
                                      <p:to>
                                        <p:strVal val="visible"/>
                                      </p:to>
                                    </p:set>
                                    <p:anim calcmode="lin" valueType="num">
                                      <p:cBhvr additive="base">
                                        <p:cTn id="49" dur="500" fill="hold"/>
                                        <p:tgtEl>
                                          <p:spTgt spid="160973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09731">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09731">
                                            <p:txEl>
                                              <p:pRg st="8" end="8"/>
                                            </p:txEl>
                                          </p:spTgt>
                                        </p:tgtEl>
                                        <p:attrNameLst>
                                          <p:attrName>style.visibility</p:attrName>
                                        </p:attrNameLst>
                                      </p:cBhvr>
                                      <p:to>
                                        <p:strVal val="visible"/>
                                      </p:to>
                                    </p:set>
                                    <p:anim calcmode="lin" valueType="num">
                                      <p:cBhvr additive="base">
                                        <p:cTn id="53" dur="500" fill="hold"/>
                                        <p:tgtEl>
                                          <p:spTgt spid="1609731">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60973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randombar(horizontal)">
                                      <p:cBhvr>
                                        <p:cTn id="5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9731" grpId="0" uiExpand="1"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2"/>
          <p:cNvSpPr>
            <a:spLocks noGrp="1" noChangeArrowheads="1"/>
          </p:cNvSpPr>
          <p:nvPr>
            <p:ph type="title"/>
          </p:nvPr>
        </p:nvSpPr>
        <p:spPr/>
        <p:txBody>
          <a:bodyPr/>
          <a:lstStyle/>
          <a:p>
            <a:pPr eaLnBrk="1" hangingPunct="1"/>
            <a:r>
              <a:rPr lang="zh-CN" altLang="en-US" dirty="0"/>
              <a:t>解题小贴士</a:t>
            </a:r>
          </a:p>
        </p:txBody>
      </p:sp>
      <p:sp>
        <p:nvSpPr>
          <p:cNvPr id="6" name="Text Box 556">
            <a:extLst>
              <a:ext uri="{FF2B5EF4-FFF2-40B4-BE49-F238E27FC236}">
                <a16:creationId xmlns:a16="http://schemas.microsoft.com/office/drawing/2014/main" id="{51BC9177-9CBF-4E6D-B9D8-1E6163DAF7E8}"/>
              </a:ext>
            </a:extLst>
          </p:cNvPr>
          <p:cNvSpPr txBox="1">
            <a:spLocks noChangeArrowheads="1"/>
          </p:cNvSpPr>
          <p:nvPr/>
        </p:nvSpPr>
        <p:spPr bwMode="auto">
          <a:xfrm>
            <a:off x="422275" y="1296194"/>
            <a:ext cx="11353800" cy="4267200"/>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解题小贴士—利用</a:t>
            </a:r>
            <a:r>
              <a:rPr lang="en-US" b="1" kern="1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的关系图</a:t>
            </a:r>
            <a:r>
              <a:rPr lang="en-US" b="1" kern="100" dirty="0">
                <a:solidFill>
                  <a:srgbClr val="C00000"/>
                </a:solidFill>
                <a:effectLst/>
                <a:latin typeface="+mn-ea"/>
                <a:cs typeface="宋体" panose="02010600030101010101" pitchFamily="2" charset="-122"/>
              </a:rPr>
              <a:t>G</a:t>
            </a:r>
            <a:r>
              <a:rPr lang="en-US" b="1" kern="100" baseline="-250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求关系自反</a:t>
            </a:r>
            <a:r>
              <a:rPr lang="en-US" b="1" kern="100" dirty="0">
                <a:solidFill>
                  <a:srgbClr val="C00000"/>
                </a:solidFill>
                <a:effectLst/>
                <a:latin typeface="+mn-ea"/>
                <a:cs typeface="宋体" panose="02010600030101010101" pitchFamily="2" charset="-122"/>
              </a:rPr>
              <a:t>/</a:t>
            </a:r>
            <a:r>
              <a:rPr lang="zh-CN" b="1" kern="100" dirty="0">
                <a:solidFill>
                  <a:srgbClr val="C00000"/>
                </a:solidFill>
                <a:effectLst/>
                <a:latin typeface="+mn-ea"/>
                <a:cs typeface="宋体" panose="02010600030101010101" pitchFamily="2" charset="-122"/>
              </a:rPr>
              <a:t>对称</a:t>
            </a:r>
            <a:r>
              <a:rPr lang="en-US" b="1" kern="100" dirty="0">
                <a:solidFill>
                  <a:srgbClr val="C00000"/>
                </a:solidFill>
                <a:effectLst/>
                <a:latin typeface="+mn-ea"/>
                <a:cs typeface="宋体" panose="02010600030101010101" pitchFamily="2" charset="-122"/>
              </a:rPr>
              <a:t>/</a:t>
            </a:r>
            <a:r>
              <a:rPr lang="zh-CN" b="1" kern="100" dirty="0">
                <a:solidFill>
                  <a:srgbClr val="C00000"/>
                </a:solidFill>
                <a:effectLst/>
                <a:latin typeface="+mn-ea"/>
                <a:cs typeface="宋体" panose="02010600030101010101" pitchFamily="2" charset="-122"/>
              </a:rPr>
              <a:t>传递闭包的方法</a:t>
            </a:r>
          </a:p>
          <a:p>
            <a:pPr indent="266700"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）在</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中没有自环的结点处</a:t>
            </a:r>
            <a:r>
              <a:rPr lang="zh-CN" b="1" kern="100">
                <a:effectLst/>
                <a:latin typeface="+mn-ea"/>
                <a:cs typeface="宋体" panose="02010600030101010101" pitchFamily="2" charset="-122"/>
              </a:rPr>
              <a:t>加上自环，可</a:t>
            </a:r>
            <a:r>
              <a:rPr lang="zh-CN" b="1" kern="100" dirty="0">
                <a:effectLst/>
                <a:latin typeface="+mn-ea"/>
                <a:cs typeface="宋体" panose="02010600030101010101" pitchFamily="2" charset="-122"/>
              </a:rPr>
              <a:t>得</a:t>
            </a:r>
            <a:r>
              <a:rPr lang="en-US" b="1" kern="100" dirty="0">
                <a:effectLst/>
                <a:latin typeface="+mn-ea"/>
                <a:cs typeface="宋体" panose="02010600030101010101" pitchFamily="2" charset="-122"/>
              </a:rPr>
              <a:t>r(R)</a:t>
            </a:r>
            <a:r>
              <a:rPr lang="zh-CN" b="1" kern="100" dirty="0">
                <a:effectLst/>
                <a:latin typeface="+mn-ea"/>
                <a:cs typeface="宋体" panose="02010600030101010101" pitchFamily="2" charset="-122"/>
              </a:rPr>
              <a:t>的关系图；</a:t>
            </a:r>
          </a:p>
          <a:p>
            <a:pPr indent="266700"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a:t>
            </a:r>
            <a:r>
              <a:rPr lang="zh-CN" b="1" kern="0" dirty="0">
                <a:effectLst/>
                <a:latin typeface="+mn-ea"/>
                <a:cs typeface="宋体" panose="02010600030101010101" pitchFamily="2" charset="-122"/>
              </a:rPr>
              <a:t>在</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中将每条单向边改成</a:t>
            </a:r>
            <a:r>
              <a:rPr lang="zh-CN" b="1" kern="100">
                <a:effectLst/>
                <a:latin typeface="+mn-ea"/>
                <a:cs typeface="宋体" panose="02010600030101010101" pitchFamily="2" charset="-122"/>
              </a:rPr>
              <a:t>双向边，可</a:t>
            </a:r>
            <a:r>
              <a:rPr lang="zh-CN" b="1" kern="100" dirty="0">
                <a:effectLst/>
                <a:latin typeface="+mn-ea"/>
                <a:cs typeface="宋体" panose="02010600030101010101" pitchFamily="2" charset="-122"/>
              </a:rPr>
              <a:t>得</a:t>
            </a:r>
            <a:r>
              <a:rPr lang="en-US" b="1" kern="100" dirty="0">
                <a:effectLst/>
                <a:latin typeface="+mn-ea"/>
                <a:cs typeface="宋体" panose="02010600030101010101" pitchFamily="2" charset="-122"/>
              </a:rPr>
              <a:t>s</a:t>
            </a:r>
            <a:r>
              <a:rPr lang="en-US" b="1" kern="100" dirty="0">
                <a:latin typeface="+mn-ea"/>
                <a:cs typeface="宋体" panose="02010600030101010101" pitchFamily="2" charset="-122"/>
              </a:rPr>
              <a:t>(</a:t>
            </a:r>
            <a:r>
              <a:rPr lang="en-US" b="1" kern="100" dirty="0">
                <a:effectLst/>
                <a:latin typeface="+mn-ea"/>
                <a:cs typeface="宋体" panose="02010600030101010101" pitchFamily="2" charset="-122"/>
              </a:rPr>
              <a:t>R</a:t>
            </a:r>
            <a:r>
              <a:rPr lang="en-US" b="1" kern="100" dirty="0">
                <a:latin typeface="+mn-ea"/>
                <a:cs typeface="宋体" panose="02010600030101010101" pitchFamily="2" charset="-122"/>
              </a:rPr>
              <a:t>)</a:t>
            </a:r>
            <a:r>
              <a:rPr lang="zh-CN" b="1" kern="100" dirty="0">
                <a:effectLst/>
                <a:latin typeface="+mn-ea"/>
                <a:cs typeface="宋体" panose="02010600030101010101" pitchFamily="2" charset="-122"/>
              </a:rPr>
              <a:t>的关系图；</a:t>
            </a:r>
          </a:p>
          <a:p>
            <a:pPr indent="266700"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3</a:t>
            </a:r>
            <a:r>
              <a:rPr lang="zh-CN" b="1" kern="100" dirty="0">
                <a:effectLst/>
                <a:latin typeface="+mn-ea"/>
                <a:cs typeface="宋体" panose="02010600030101010101" pitchFamily="2" charset="-122"/>
              </a:rPr>
              <a:t>）</a:t>
            </a:r>
            <a:r>
              <a:rPr lang="zh-CN" b="1" kern="0" dirty="0">
                <a:effectLst/>
                <a:latin typeface="+mn-ea"/>
                <a:cs typeface="宋体" panose="02010600030101010101" pitchFamily="2" charset="-122"/>
              </a:rPr>
              <a:t>在</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中从每个</a:t>
            </a:r>
            <a:r>
              <a:rPr lang="zh-CN" b="1" kern="100">
                <a:effectLst/>
                <a:latin typeface="+mn-ea"/>
                <a:cs typeface="宋体" panose="02010600030101010101" pitchFamily="2" charset="-122"/>
              </a:rPr>
              <a:t>结点出发，找到</a:t>
            </a:r>
            <a:r>
              <a:rPr lang="zh-CN" b="1" kern="100" dirty="0">
                <a:effectLst/>
                <a:latin typeface="+mn-ea"/>
                <a:cs typeface="宋体" panose="02010600030101010101" pitchFamily="2" charset="-122"/>
              </a:rPr>
              <a:t>任意一条长度为</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的路径</a:t>
            </a:r>
            <a:r>
              <a:rPr lang="zh-CN" b="1" kern="100">
                <a:effectLst/>
                <a:latin typeface="+mn-ea"/>
                <a:cs typeface="宋体" panose="02010600030101010101" pitchFamily="2" charset="-122"/>
              </a:rPr>
              <a:t>的终点，如果</a:t>
            </a:r>
            <a:r>
              <a:rPr lang="zh-CN" b="1" kern="100" dirty="0">
                <a:effectLst/>
                <a:latin typeface="+mn-ea"/>
                <a:cs typeface="宋体" panose="02010600030101010101" pitchFamily="2" charset="-122"/>
              </a:rPr>
              <a:t>该结点到其终点没有</a:t>
            </a:r>
            <a:r>
              <a:rPr lang="zh-CN" b="1" kern="100">
                <a:effectLst/>
                <a:latin typeface="+mn-ea"/>
                <a:cs typeface="宋体" panose="02010600030101010101" pitchFamily="2" charset="-122"/>
              </a:rPr>
              <a:t>边相连，就</a:t>
            </a:r>
            <a:r>
              <a:rPr lang="zh-CN" b="1" kern="100" dirty="0">
                <a:effectLst/>
                <a:latin typeface="+mn-ea"/>
                <a:cs typeface="宋体" panose="02010600030101010101" pitchFamily="2" charset="-122"/>
              </a:rPr>
              <a:t>加上</a:t>
            </a:r>
            <a:r>
              <a:rPr lang="zh-CN" b="1" kern="100">
                <a:effectLst/>
                <a:latin typeface="+mn-ea"/>
                <a:cs typeface="宋体" panose="02010600030101010101" pitchFamily="2" charset="-122"/>
              </a:rPr>
              <a:t>此边，可</a:t>
            </a:r>
            <a:r>
              <a:rPr lang="zh-CN" b="1" kern="100" dirty="0">
                <a:effectLst/>
                <a:latin typeface="+mn-ea"/>
                <a:cs typeface="宋体" panose="02010600030101010101" pitchFamily="2" charset="-122"/>
              </a:rPr>
              <a:t>得</a:t>
            </a:r>
            <a:r>
              <a:rPr lang="en-US" b="1" kern="100" dirty="0">
                <a:effectLst/>
                <a:latin typeface="+mn-ea"/>
                <a:cs typeface="宋体" panose="02010600030101010101" pitchFamily="2" charset="-122"/>
              </a:rPr>
              <a:t>t(R</a:t>
            </a:r>
            <a:r>
              <a:rPr lang="en-US" b="1" kern="100" dirty="0">
                <a:latin typeface="+mn-ea"/>
                <a:cs typeface="宋体" panose="02010600030101010101" pitchFamily="2" charset="-122"/>
              </a:rPr>
              <a:t>)</a:t>
            </a:r>
            <a:r>
              <a:rPr lang="zh-CN" b="1" kern="100" dirty="0">
                <a:effectLst/>
                <a:latin typeface="+mn-ea"/>
                <a:cs typeface="宋体" panose="02010600030101010101" pitchFamily="2" charset="-122"/>
              </a:rPr>
              <a:t>的关系图。</a:t>
            </a:r>
          </a:p>
          <a:p>
            <a:pPr indent="266700" algn="just">
              <a:lnSpc>
                <a:spcPct val="150000"/>
              </a:lnSpc>
              <a:spcAft>
                <a:spcPts val="0"/>
              </a:spcAft>
            </a:pPr>
            <a:r>
              <a:rPr lang="zh-CN" b="1" kern="100" dirty="0">
                <a:effectLst/>
                <a:latin typeface="+mn-ea"/>
                <a:cs typeface="宋体" panose="02010600030101010101" pitchFamily="2" charset="-122"/>
              </a:rPr>
              <a:t>将得到的关系图分别转化为</a:t>
            </a:r>
            <a:r>
              <a:rPr lang="zh-CN" b="1" kern="100">
                <a:effectLst/>
                <a:latin typeface="+mn-ea"/>
                <a:cs typeface="宋体" panose="02010600030101010101" pitchFamily="2" charset="-122"/>
              </a:rPr>
              <a:t>集合表示，即</a:t>
            </a:r>
            <a:r>
              <a:rPr lang="zh-CN" b="1" kern="100" dirty="0">
                <a:effectLst/>
                <a:latin typeface="+mn-ea"/>
                <a:cs typeface="宋体" panose="02010600030101010101" pitchFamily="2" charset="-122"/>
              </a:rPr>
              <a:t>得</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的自反</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对称</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传递闭包。</a:t>
            </a:r>
          </a:p>
        </p:txBody>
      </p:sp>
    </p:spTree>
    <p:extLst>
      <p:ext uri="{BB962C8B-B14F-4D97-AF65-F5344CB8AC3E}">
        <p14:creationId xmlns:p14="http://schemas.microsoft.com/office/powerpoint/2010/main" val="338983122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3826" name="Rectangle 2"/>
          <p:cNvSpPr>
            <a:spLocks noGrp="1" noChangeArrowheads="1"/>
          </p:cNvSpPr>
          <p:nvPr>
            <p:ph type="body" idx="1"/>
          </p:nvPr>
        </p:nvSpPr>
        <p:spPr>
          <a:xfrm>
            <a:off x="384175" y="1143794"/>
            <a:ext cx="10356565" cy="2971800"/>
          </a:xfrm>
        </p:spPr>
        <p:txBody>
          <a:bodyPr/>
          <a:lstStyle/>
          <a:p>
            <a:pPr marL="533507" indent="-533507">
              <a:lnSpc>
                <a:spcPct val="150000"/>
              </a:lnSpc>
              <a:buNone/>
            </a:pPr>
            <a:r>
              <a:rPr lang="zh-CN" altLang="en-US" dirty="0">
                <a:solidFill>
                  <a:srgbClr val="C00000"/>
                </a:solidFill>
              </a:rPr>
              <a:t>定理</a:t>
            </a:r>
            <a:r>
              <a:rPr lang="en-US" altLang="zh-CN" dirty="0">
                <a:solidFill>
                  <a:srgbClr val="C00000"/>
                </a:solidFill>
              </a:rPr>
              <a:t>4.10    </a:t>
            </a:r>
            <a:r>
              <a:rPr lang="zh-CN" altLang="en-US" dirty="0"/>
              <a:t>设</a:t>
            </a:r>
            <a:r>
              <a:rPr lang="en-US" altLang="zh-CN" dirty="0"/>
              <a:t>R</a:t>
            </a:r>
            <a:r>
              <a:rPr lang="zh-CN" altLang="en-US" dirty="0"/>
              <a:t>是集合</a:t>
            </a:r>
            <a:r>
              <a:rPr lang="en-US" altLang="zh-CN" dirty="0"/>
              <a:t>A</a:t>
            </a:r>
            <a:r>
              <a:rPr lang="zh-CN" altLang="en-US" dirty="0"/>
              <a:t>上的二元关系，则：</a:t>
            </a:r>
          </a:p>
          <a:p>
            <a:pPr marL="533507" indent="-533507">
              <a:lnSpc>
                <a:spcPct val="150000"/>
              </a:lnSpc>
              <a:buNone/>
            </a:pPr>
            <a:r>
              <a:rPr lang="zh-CN" altLang="en-US" dirty="0"/>
              <a:t>（</a:t>
            </a:r>
            <a:r>
              <a:rPr lang="en-US" altLang="zh-CN" dirty="0"/>
              <a:t>1</a:t>
            </a:r>
            <a:r>
              <a:rPr lang="zh-CN" altLang="en-US" dirty="0"/>
              <a:t>）</a:t>
            </a:r>
            <a:r>
              <a:rPr lang="en-US" altLang="zh-CN" dirty="0"/>
              <a:t>r(R)</a:t>
            </a:r>
            <a:r>
              <a:rPr lang="zh-CN" altLang="en-US" dirty="0"/>
              <a:t>＝</a:t>
            </a:r>
            <a:r>
              <a:rPr lang="en-US" altLang="zh-CN" dirty="0">
                <a:solidFill>
                  <a:srgbClr val="C00000"/>
                </a:solidFill>
              </a:rPr>
              <a:t>R∪I</a:t>
            </a:r>
            <a:r>
              <a:rPr lang="en-US" altLang="zh-CN" baseline="-25000" dirty="0">
                <a:solidFill>
                  <a:srgbClr val="C00000"/>
                </a:solidFill>
              </a:rPr>
              <a:t>A</a:t>
            </a:r>
            <a:r>
              <a:rPr lang="zh-CN" altLang="en-US" dirty="0"/>
              <a:t>。</a:t>
            </a:r>
          </a:p>
          <a:p>
            <a:pPr marL="533507" indent="-533507">
              <a:lnSpc>
                <a:spcPct val="150000"/>
              </a:lnSpc>
              <a:buNone/>
            </a:pPr>
            <a:r>
              <a:rPr lang="zh-CN" altLang="en-US" dirty="0"/>
              <a:t>（</a:t>
            </a:r>
            <a:r>
              <a:rPr lang="en-US" altLang="zh-CN" dirty="0"/>
              <a:t>2</a:t>
            </a:r>
            <a:r>
              <a:rPr lang="zh-CN" altLang="en-US" dirty="0"/>
              <a:t>）</a:t>
            </a:r>
            <a:r>
              <a:rPr lang="en-US" altLang="zh-CN" dirty="0"/>
              <a:t>s(R)</a:t>
            </a:r>
            <a:r>
              <a:rPr lang="zh-CN" altLang="en-US" dirty="0"/>
              <a:t>＝</a:t>
            </a:r>
            <a:r>
              <a:rPr lang="en-US" altLang="zh-CN" dirty="0">
                <a:solidFill>
                  <a:srgbClr val="C00000"/>
                </a:solidFill>
              </a:rPr>
              <a:t>R∪R</a:t>
            </a:r>
            <a:r>
              <a:rPr lang="en-US" altLang="zh-CN" baseline="30000" dirty="0">
                <a:solidFill>
                  <a:srgbClr val="C00000"/>
                </a:solidFill>
              </a:rPr>
              <a:t>-1</a:t>
            </a:r>
            <a:r>
              <a:rPr lang="zh-CN" altLang="en-US" dirty="0"/>
              <a:t>。</a:t>
            </a:r>
          </a:p>
          <a:p>
            <a:pPr marL="533507" indent="-533507">
              <a:lnSpc>
                <a:spcPct val="150000"/>
              </a:lnSpc>
              <a:buNone/>
            </a:pPr>
            <a:r>
              <a:rPr lang="zh-CN" altLang="en-US" dirty="0"/>
              <a:t>（</a:t>
            </a:r>
            <a:r>
              <a:rPr lang="en-US" altLang="zh-CN" dirty="0"/>
              <a:t>3</a:t>
            </a:r>
            <a:r>
              <a:rPr lang="zh-CN" altLang="en-US" dirty="0"/>
              <a:t>）</a:t>
            </a:r>
            <a:r>
              <a:rPr lang="en-US" altLang="zh-CN" dirty="0"/>
              <a:t>t(R)</a:t>
            </a:r>
            <a:r>
              <a:rPr lang="zh-CN" altLang="en-US" dirty="0"/>
              <a:t>＝        ，若</a:t>
            </a:r>
            <a:r>
              <a:rPr lang="en-US" altLang="zh-CN" dirty="0"/>
              <a:t>|A|</a:t>
            </a:r>
            <a:r>
              <a:rPr lang="zh-CN" altLang="en-US" dirty="0"/>
              <a:t>＝</a:t>
            </a:r>
            <a:r>
              <a:rPr lang="en-US" altLang="zh-CN" dirty="0"/>
              <a:t>n</a:t>
            </a:r>
            <a:r>
              <a:rPr lang="zh-CN" altLang="en-US" dirty="0"/>
              <a:t>，则</a:t>
            </a:r>
            <a:r>
              <a:rPr lang="en-US" altLang="zh-CN" dirty="0"/>
              <a:t>t(R)</a:t>
            </a:r>
            <a:r>
              <a:rPr lang="zh-CN" altLang="en-US" dirty="0"/>
              <a:t>＝       。</a:t>
            </a:r>
          </a:p>
        </p:txBody>
      </p:sp>
      <p:graphicFrame>
        <p:nvGraphicFramePr>
          <p:cNvPr id="1613827" name="Object 3"/>
          <p:cNvGraphicFramePr>
            <a:graphicFrameLocks noChangeAspect="1"/>
          </p:cNvGraphicFramePr>
          <p:nvPr>
            <p:extLst>
              <p:ext uri="{D42A27DB-BD31-4B8C-83A1-F6EECF244321}">
                <p14:modId xmlns:p14="http://schemas.microsoft.com/office/powerpoint/2010/main" val="139331061"/>
              </p:ext>
            </p:extLst>
          </p:nvPr>
        </p:nvGraphicFramePr>
        <p:xfrm>
          <a:off x="2228473" y="2791602"/>
          <a:ext cx="682783" cy="762176"/>
        </p:xfrm>
        <a:graphic>
          <a:graphicData uri="http://schemas.openxmlformats.org/presentationml/2006/ole">
            <mc:AlternateContent xmlns:mc="http://schemas.openxmlformats.org/markup-compatibility/2006">
              <mc:Choice xmlns:v="urn:schemas-microsoft-com:vml" Requires="v">
                <p:oleObj spid="_x0000_s61766" name="Equation" r:id="rId4" imgW="444240" imgH="495000" progId="Equation.DSMT4">
                  <p:embed/>
                </p:oleObj>
              </mc:Choice>
              <mc:Fallback>
                <p:oleObj name="Equation" r:id="rId4" imgW="444240" imgH="495000" progId="Equation.DSMT4">
                  <p:embed/>
                  <p:pic>
                    <p:nvPicPr>
                      <p:cNvPr id="16138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473" y="2791602"/>
                        <a:ext cx="682783" cy="762176"/>
                      </a:xfrm>
                      <a:prstGeom prst="rect">
                        <a:avLst/>
                      </a:prstGeom>
                      <a:noFill/>
                      <a:ln>
                        <a:noFill/>
                      </a:ln>
                    </p:spPr>
                  </p:pic>
                </p:oleObj>
              </mc:Fallback>
            </mc:AlternateContent>
          </a:graphicData>
        </a:graphic>
      </p:graphicFrame>
      <p:graphicFrame>
        <p:nvGraphicFramePr>
          <p:cNvPr id="1613828" name="Object 4"/>
          <p:cNvGraphicFramePr>
            <a:graphicFrameLocks noChangeAspect="1"/>
          </p:cNvGraphicFramePr>
          <p:nvPr>
            <p:extLst>
              <p:ext uri="{D42A27DB-BD31-4B8C-83A1-F6EECF244321}">
                <p14:modId xmlns:p14="http://schemas.microsoft.com/office/powerpoint/2010/main" val="1031487751"/>
              </p:ext>
            </p:extLst>
          </p:nvPr>
        </p:nvGraphicFramePr>
        <p:xfrm>
          <a:off x="5894811" y="2791602"/>
          <a:ext cx="682783" cy="762176"/>
        </p:xfrm>
        <a:graphic>
          <a:graphicData uri="http://schemas.openxmlformats.org/presentationml/2006/ole">
            <mc:AlternateContent xmlns:mc="http://schemas.openxmlformats.org/markup-compatibility/2006">
              <mc:Choice xmlns:v="urn:schemas-microsoft-com:vml" Requires="v">
                <p:oleObj spid="_x0000_s61767" name="Equation" r:id="rId6" imgW="444240" imgH="495000" progId="Equation.3">
                  <p:embed/>
                </p:oleObj>
              </mc:Choice>
              <mc:Fallback>
                <p:oleObj name="Equation" r:id="rId6" imgW="444240" imgH="495000" progId="Equation.3">
                  <p:embed/>
                  <p:pic>
                    <p:nvPicPr>
                      <p:cNvPr id="1613828"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94811" y="2791602"/>
                        <a:ext cx="682783" cy="76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3654" name="Rectangle 5"/>
          <p:cNvSpPr>
            <a:spLocks noGrp="1" noChangeArrowheads="1"/>
          </p:cNvSpPr>
          <p:nvPr>
            <p:ph type="title"/>
          </p:nvPr>
        </p:nvSpPr>
        <p:spPr/>
        <p:txBody>
          <a:bodyPr/>
          <a:lstStyle/>
          <a:p>
            <a:pPr eaLnBrk="1" hangingPunct="1"/>
            <a:r>
              <a:rPr lang="zh-CN" altLang="en-US" dirty="0"/>
              <a:t>定理</a:t>
            </a:r>
            <a:r>
              <a:rPr lang="en-US" altLang="zh-CN" dirty="0"/>
              <a:t>4.10</a:t>
            </a:r>
            <a:endParaRPr lang="en-US" altLang="zh-CN" sz="3201" dirty="0"/>
          </a:p>
        </p:txBody>
      </p:sp>
    </p:spTree>
    <p:extLst>
      <p:ext uri="{BB962C8B-B14F-4D97-AF65-F5344CB8AC3E}">
        <p14:creationId xmlns:p14="http://schemas.microsoft.com/office/powerpoint/2010/main" val="3595136866"/>
      </p:ext>
    </p:extLst>
  </p:cSld>
  <p:clrMapOvr>
    <a:masterClrMapping/>
  </p:clrMapOvr>
  <p:transition>
    <p:random/>
  </p:transition>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5874" name="Rectangle 2"/>
          <p:cNvSpPr>
            <a:spLocks noGrp="1" noChangeArrowheads="1"/>
          </p:cNvSpPr>
          <p:nvPr>
            <p:ph type="body" idx="1"/>
          </p:nvPr>
        </p:nvSpPr>
        <p:spPr>
          <a:xfrm>
            <a:off x="574993" y="1001133"/>
            <a:ext cx="11239182" cy="4790861"/>
          </a:xfrm>
        </p:spPr>
        <p:txBody>
          <a:bodyPr>
            <a:normAutofit/>
          </a:bodyPr>
          <a:lstStyle/>
          <a:p>
            <a:pPr marL="533507" indent="-533507">
              <a:spcBef>
                <a:spcPct val="0"/>
              </a:spcBef>
              <a:buNone/>
            </a:pPr>
            <a:r>
              <a:rPr lang="en-US" altLang="zh-CN" sz="2501" dirty="0"/>
              <a:t>(1)  </a:t>
            </a:r>
            <a:r>
              <a:rPr lang="zh-CN" altLang="en-US" sz="2501" dirty="0"/>
              <a:t>根据自反闭包的定义直接证明，即证</a:t>
            </a:r>
            <a:r>
              <a:rPr lang="en-US" altLang="zh-CN" sz="2501" dirty="0"/>
              <a:t>R</a:t>
            </a:r>
            <a:r>
              <a:rPr lang="en-US" altLang="en-US" sz="2501" dirty="0"/>
              <a:t>∪</a:t>
            </a:r>
            <a:r>
              <a:rPr lang="en-US" altLang="zh-CN" sz="2501" dirty="0"/>
              <a:t>I</a:t>
            </a:r>
            <a:r>
              <a:rPr lang="en-US" altLang="zh-CN" sz="2501" baseline="-25000" dirty="0"/>
              <a:t>A</a:t>
            </a:r>
            <a:r>
              <a:rPr lang="zh-CN" altLang="en-US" sz="2501" dirty="0"/>
              <a:t>是自反闭包。</a:t>
            </a:r>
          </a:p>
          <a:p>
            <a:pPr marL="533507" indent="-533507">
              <a:spcBef>
                <a:spcPct val="0"/>
              </a:spcBef>
              <a:buNone/>
            </a:pPr>
            <a:r>
              <a:rPr lang="en-US" altLang="zh-CN" sz="2501" dirty="0">
                <a:solidFill>
                  <a:srgbClr val="FF0000"/>
                </a:solidFill>
              </a:rPr>
              <a:t>     1</a:t>
            </a:r>
            <a:r>
              <a:rPr lang="zh-CN" altLang="en-US" sz="2501" dirty="0">
                <a:solidFill>
                  <a:srgbClr val="FF0000"/>
                </a:solidFill>
              </a:rPr>
              <a:t>）显然</a:t>
            </a:r>
            <a:r>
              <a:rPr lang="en-US" altLang="zh-CN" sz="2501" dirty="0">
                <a:solidFill>
                  <a:srgbClr val="FF0000"/>
                </a:solidFill>
              </a:rPr>
              <a:t>R</a:t>
            </a:r>
            <a:r>
              <a:rPr lang="en-US" altLang="zh-CN" sz="2501" noProof="1">
                <a:solidFill>
                  <a:srgbClr val="FF0000"/>
                </a:solidFill>
                <a:latin typeface="宋体" panose="02010600030101010101" pitchFamily="2" charset="-122"/>
                <a:sym typeface="Symbol" panose="05050102010706020507" pitchFamily="18" charset="2"/>
              </a:rPr>
              <a:t></a:t>
            </a:r>
            <a:r>
              <a:rPr lang="en-US" altLang="zh-CN" sz="2501" dirty="0">
                <a:solidFill>
                  <a:srgbClr val="FF0000"/>
                </a:solidFill>
              </a:rPr>
              <a:t>R</a:t>
            </a:r>
            <a:r>
              <a:rPr lang="en-US" altLang="en-US" sz="2501" dirty="0">
                <a:solidFill>
                  <a:srgbClr val="FF0000"/>
                </a:solidFill>
              </a:rPr>
              <a:t>∪</a:t>
            </a:r>
            <a:r>
              <a:rPr lang="en-US" altLang="zh-CN" sz="2501" dirty="0">
                <a:solidFill>
                  <a:srgbClr val="FF0000"/>
                </a:solidFill>
              </a:rPr>
              <a:t>I</a:t>
            </a:r>
            <a:r>
              <a:rPr lang="en-US" altLang="zh-CN" sz="2501" baseline="-25000" dirty="0">
                <a:solidFill>
                  <a:srgbClr val="FF0000"/>
                </a:solidFill>
              </a:rPr>
              <a:t>A</a:t>
            </a:r>
            <a:r>
              <a:rPr lang="en-US" altLang="zh-CN" sz="2501" dirty="0">
                <a:solidFill>
                  <a:srgbClr val="FF0000"/>
                </a:solidFill>
              </a:rPr>
              <a:t> </a:t>
            </a:r>
            <a:r>
              <a:rPr lang="zh-CN" altLang="en-US" sz="2501" dirty="0">
                <a:solidFill>
                  <a:srgbClr val="FF0000"/>
                </a:solidFill>
              </a:rPr>
              <a:t>。</a:t>
            </a:r>
          </a:p>
          <a:p>
            <a:pPr marL="533507" indent="-533507">
              <a:spcBef>
                <a:spcPct val="0"/>
              </a:spcBef>
              <a:buNone/>
            </a:pPr>
            <a:r>
              <a:rPr lang="en-US" altLang="zh-CN" sz="2501" dirty="0">
                <a:solidFill>
                  <a:srgbClr val="FF0000"/>
                </a:solidFill>
              </a:rPr>
              <a:t>     2</a:t>
            </a:r>
            <a:r>
              <a:rPr lang="zh-CN" altLang="en-US" sz="2501" dirty="0">
                <a:solidFill>
                  <a:srgbClr val="FF0000"/>
                </a:solidFill>
              </a:rPr>
              <a:t>）证明</a:t>
            </a:r>
            <a:r>
              <a:rPr lang="en-US" altLang="zh-CN" sz="2501" dirty="0">
                <a:solidFill>
                  <a:srgbClr val="FF0000"/>
                </a:solidFill>
              </a:rPr>
              <a:t>R</a:t>
            </a:r>
            <a:r>
              <a:rPr lang="en-US" altLang="en-US" sz="2501" dirty="0">
                <a:solidFill>
                  <a:srgbClr val="FF0000"/>
                </a:solidFill>
              </a:rPr>
              <a:t>∪</a:t>
            </a:r>
            <a:r>
              <a:rPr lang="en-US" altLang="zh-CN" sz="2501" dirty="0">
                <a:solidFill>
                  <a:srgbClr val="FF0000"/>
                </a:solidFill>
              </a:rPr>
              <a:t>I</a:t>
            </a:r>
            <a:r>
              <a:rPr lang="en-US" altLang="zh-CN" sz="2501" baseline="-25000" dirty="0">
                <a:solidFill>
                  <a:srgbClr val="FF0000"/>
                </a:solidFill>
              </a:rPr>
              <a:t>A</a:t>
            </a:r>
            <a:r>
              <a:rPr lang="zh-CN" altLang="en-US" sz="2501" dirty="0">
                <a:solidFill>
                  <a:srgbClr val="FF0000"/>
                </a:solidFill>
              </a:rPr>
              <a:t>是自反的。</a:t>
            </a:r>
          </a:p>
          <a:p>
            <a:pPr marL="533507" indent="-533507">
              <a:spcBef>
                <a:spcPct val="0"/>
              </a:spcBef>
              <a:buNone/>
            </a:pPr>
            <a:r>
              <a:rPr lang="zh-CN" altLang="en-US" sz="2501" dirty="0"/>
              <a:t>显然</a:t>
            </a:r>
            <a:r>
              <a:rPr lang="en-US" altLang="zh-CN" sz="2501" dirty="0"/>
              <a:t>I</a:t>
            </a:r>
            <a:r>
              <a:rPr lang="en-US" altLang="zh-CN" sz="2501" baseline="-25000" dirty="0"/>
              <a:t>A</a:t>
            </a:r>
            <a:r>
              <a:rPr lang="en-US" altLang="zh-CN" sz="2501" noProof="1">
                <a:solidFill>
                  <a:srgbClr val="0000CC"/>
                </a:solidFill>
                <a:latin typeface="宋体" panose="02010600030101010101" pitchFamily="2" charset="-122"/>
                <a:sym typeface="Symbol" panose="05050102010706020507" pitchFamily="18" charset="2"/>
              </a:rPr>
              <a:t></a:t>
            </a:r>
            <a:r>
              <a:rPr lang="en-US" altLang="zh-CN" sz="2501" dirty="0"/>
              <a:t>R</a:t>
            </a:r>
            <a:r>
              <a:rPr lang="en-US" altLang="en-US" sz="2501" dirty="0"/>
              <a:t>∪</a:t>
            </a:r>
            <a:r>
              <a:rPr lang="en-US" altLang="zh-CN" sz="2501" dirty="0"/>
              <a:t>I</a:t>
            </a:r>
            <a:r>
              <a:rPr lang="en-US" altLang="zh-CN" sz="2501" baseline="-25000" dirty="0"/>
              <a:t>A</a:t>
            </a:r>
            <a:r>
              <a:rPr lang="zh-CN" altLang="en-US" sz="2501" dirty="0"/>
              <a:t>，根据定理</a:t>
            </a:r>
            <a:r>
              <a:rPr lang="en-US" altLang="zh-CN" sz="2501" dirty="0"/>
              <a:t>4.9</a:t>
            </a:r>
            <a:r>
              <a:rPr lang="zh-CN" altLang="en-US" sz="2501" dirty="0"/>
              <a:t>知，</a:t>
            </a:r>
            <a:r>
              <a:rPr lang="en-US" altLang="zh-CN" sz="2501" dirty="0"/>
              <a:t>R</a:t>
            </a:r>
            <a:r>
              <a:rPr lang="en-US" altLang="en-US" sz="2501" dirty="0"/>
              <a:t>∪</a:t>
            </a:r>
            <a:r>
              <a:rPr lang="en-US" altLang="zh-CN" sz="2501" dirty="0"/>
              <a:t>I</a:t>
            </a:r>
            <a:r>
              <a:rPr lang="en-US" altLang="zh-CN" sz="2501" baseline="-25000" dirty="0"/>
              <a:t>A</a:t>
            </a:r>
            <a:r>
              <a:rPr lang="zh-CN" altLang="en-US" sz="2501" dirty="0"/>
              <a:t>是自反的；</a:t>
            </a:r>
          </a:p>
          <a:p>
            <a:pPr marL="533507" indent="-533507">
              <a:spcBef>
                <a:spcPct val="0"/>
              </a:spcBef>
              <a:buNone/>
            </a:pPr>
            <a:r>
              <a:rPr lang="en-US" altLang="zh-CN" sz="2501" dirty="0">
                <a:solidFill>
                  <a:srgbClr val="FF0000"/>
                </a:solidFill>
              </a:rPr>
              <a:t>     3</a:t>
            </a:r>
            <a:r>
              <a:rPr lang="zh-CN" altLang="en-US" sz="2501" dirty="0">
                <a:solidFill>
                  <a:srgbClr val="FF0000"/>
                </a:solidFill>
              </a:rPr>
              <a:t>）证明对任何包含</a:t>
            </a:r>
            <a:r>
              <a:rPr lang="en-US" altLang="zh-CN" sz="2501" dirty="0">
                <a:solidFill>
                  <a:srgbClr val="FF0000"/>
                </a:solidFill>
              </a:rPr>
              <a:t>R</a:t>
            </a:r>
            <a:r>
              <a:rPr lang="zh-CN" altLang="en-US" sz="2501" dirty="0">
                <a:solidFill>
                  <a:srgbClr val="FF0000"/>
                </a:solidFill>
              </a:rPr>
              <a:t>的自反关系</a:t>
            </a:r>
            <a:r>
              <a:rPr lang="en-US" altLang="zh-CN" sz="2501" dirty="0">
                <a:solidFill>
                  <a:srgbClr val="C00000"/>
                </a:solidFill>
              </a:rPr>
              <a:t>R′ </a:t>
            </a:r>
            <a:r>
              <a:rPr lang="zh-CN" altLang="en-US" sz="2501" dirty="0">
                <a:solidFill>
                  <a:srgbClr val="FF0000"/>
                </a:solidFill>
              </a:rPr>
              <a:t>，都有</a:t>
            </a:r>
            <a:r>
              <a:rPr lang="en-US" altLang="zh-CN" sz="2501" dirty="0">
                <a:solidFill>
                  <a:srgbClr val="FF0000"/>
                </a:solidFill>
              </a:rPr>
              <a:t>R</a:t>
            </a:r>
            <a:r>
              <a:rPr lang="en-US" altLang="en-US" sz="2501" dirty="0">
                <a:solidFill>
                  <a:srgbClr val="FF0000"/>
                </a:solidFill>
              </a:rPr>
              <a:t>∪</a:t>
            </a:r>
            <a:r>
              <a:rPr lang="en-US" altLang="zh-CN" sz="2501" dirty="0">
                <a:solidFill>
                  <a:srgbClr val="FF0000"/>
                </a:solidFill>
              </a:rPr>
              <a:t>I</a:t>
            </a:r>
            <a:r>
              <a:rPr lang="en-US" altLang="zh-CN" sz="2501" baseline="-25000" dirty="0">
                <a:solidFill>
                  <a:srgbClr val="FF0000"/>
                </a:solidFill>
              </a:rPr>
              <a:t>A</a:t>
            </a:r>
            <a:r>
              <a:rPr lang="en-US" altLang="zh-CN" sz="2501" dirty="0">
                <a:solidFill>
                  <a:srgbClr val="FF0000"/>
                </a:solidFill>
              </a:rPr>
              <a:t> </a:t>
            </a:r>
            <a:r>
              <a:rPr lang="zh-CN" altLang="en-US" sz="2501" dirty="0">
                <a:solidFill>
                  <a:srgbClr val="FF0000"/>
                </a:solidFill>
                <a:sym typeface="Symbol" panose="05050102010706020507" pitchFamily="18" charset="2"/>
              </a:rPr>
              <a:t></a:t>
            </a:r>
            <a:r>
              <a:rPr lang="en-US" altLang="zh-CN" sz="2501" dirty="0">
                <a:solidFill>
                  <a:srgbClr val="FF0000"/>
                </a:solidFill>
              </a:rPr>
              <a:t>R′</a:t>
            </a:r>
            <a:endParaRPr lang="zh-CN" altLang="en-US" sz="2501" dirty="0">
              <a:solidFill>
                <a:srgbClr val="FF0000"/>
              </a:solidFill>
            </a:endParaRPr>
          </a:p>
          <a:p>
            <a:pPr marL="533507" indent="-533507" algn="r">
              <a:spcBef>
                <a:spcPct val="0"/>
              </a:spcBef>
              <a:buNone/>
            </a:pPr>
            <a:r>
              <a:rPr lang="zh-CN" altLang="en-US" sz="2501" dirty="0"/>
              <a:t>因为 </a:t>
            </a:r>
            <a:r>
              <a:rPr lang="en-US" altLang="zh-CN" sz="2501" dirty="0"/>
              <a:t>R</a:t>
            </a:r>
            <a:r>
              <a:rPr lang="zh-CN" altLang="en-US" sz="2501" dirty="0">
                <a:sym typeface="Symbol" panose="05050102010706020507" pitchFamily="18" charset="2"/>
              </a:rPr>
              <a:t></a:t>
            </a:r>
            <a:r>
              <a:rPr lang="en-US" altLang="zh-CN" sz="2501" dirty="0"/>
              <a:t>R′</a:t>
            </a:r>
            <a:r>
              <a:rPr lang="zh-CN" altLang="en-US" sz="2501" dirty="0"/>
              <a:t>。      		   	</a:t>
            </a:r>
            <a:r>
              <a:rPr lang="en-US" altLang="zh-CN" sz="2501" dirty="0"/>
              <a:t>(1)</a:t>
            </a:r>
          </a:p>
          <a:p>
            <a:pPr marL="533507" indent="-533507">
              <a:spcBef>
                <a:spcPct val="0"/>
              </a:spcBef>
              <a:buNone/>
            </a:pPr>
            <a:r>
              <a:rPr lang="zh-CN" altLang="en-US" sz="2501" dirty="0"/>
              <a:t>又因为</a:t>
            </a:r>
            <a:r>
              <a:rPr lang="en-US" altLang="zh-CN" sz="2501" dirty="0"/>
              <a:t>R′</a:t>
            </a:r>
            <a:r>
              <a:rPr lang="zh-CN" altLang="en-US" sz="2501" dirty="0"/>
              <a:t>是自反的，由定理</a:t>
            </a:r>
            <a:r>
              <a:rPr lang="en-US" altLang="zh-CN" sz="2501" dirty="0"/>
              <a:t>4.9</a:t>
            </a:r>
            <a:r>
              <a:rPr lang="zh-CN" altLang="en-US" sz="2501" dirty="0"/>
              <a:t>，有</a:t>
            </a:r>
          </a:p>
          <a:p>
            <a:pPr marL="533507" indent="-533507" algn="r">
              <a:spcBef>
                <a:spcPct val="0"/>
              </a:spcBef>
              <a:buNone/>
            </a:pPr>
            <a:r>
              <a:rPr lang="en-US" altLang="zh-CN" sz="2501" dirty="0"/>
              <a:t>I</a:t>
            </a:r>
            <a:r>
              <a:rPr lang="en-US" altLang="zh-CN" sz="2501" baseline="-25000" dirty="0"/>
              <a:t>A</a:t>
            </a:r>
            <a:r>
              <a:rPr lang="zh-CN" altLang="en-US" sz="2501" dirty="0">
                <a:sym typeface="Symbol" panose="05050102010706020507" pitchFamily="18" charset="2"/>
              </a:rPr>
              <a:t></a:t>
            </a:r>
            <a:r>
              <a:rPr lang="en-US" altLang="zh-CN" sz="2501" dirty="0"/>
              <a:t>R′</a:t>
            </a:r>
            <a:r>
              <a:rPr lang="zh-CN" altLang="en-US" sz="2501" dirty="0"/>
              <a:t>。  			</a:t>
            </a:r>
            <a:r>
              <a:rPr lang="en-US" altLang="zh-CN" sz="2501" dirty="0"/>
              <a:t>(2)</a:t>
            </a:r>
          </a:p>
          <a:p>
            <a:pPr marL="533507" indent="-533507">
              <a:spcBef>
                <a:spcPct val="0"/>
              </a:spcBef>
              <a:buNone/>
            </a:pPr>
            <a:r>
              <a:rPr lang="zh-CN" altLang="en-US" sz="2501" dirty="0"/>
              <a:t>于是，根据式</a:t>
            </a:r>
            <a:r>
              <a:rPr lang="en-US" altLang="zh-CN" sz="2501" dirty="0"/>
              <a:t>(1)</a:t>
            </a:r>
            <a:r>
              <a:rPr lang="zh-CN" altLang="en-US" sz="2501" dirty="0"/>
              <a:t>和</a:t>
            </a:r>
            <a:r>
              <a:rPr lang="en-US" altLang="zh-CN" sz="2501" dirty="0"/>
              <a:t>(2)</a:t>
            </a:r>
            <a:r>
              <a:rPr lang="zh-CN" altLang="en-US" sz="2501" dirty="0"/>
              <a:t>，有</a:t>
            </a:r>
            <a:r>
              <a:rPr lang="en-US" altLang="zh-CN" sz="2501" dirty="0"/>
              <a:t>R</a:t>
            </a:r>
            <a:r>
              <a:rPr lang="en-US" altLang="en-US" sz="2501" dirty="0"/>
              <a:t>∪</a:t>
            </a:r>
            <a:r>
              <a:rPr lang="en-US" altLang="zh-CN" sz="2501" dirty="0"/>
              <a:t>I</a:t>
            </a:r>
            <a:r>
              <a:rPr lang="en-US" altLang="zh-CN" sz="2501" baseline="-25000" dirty="0"/>
              <a:t>A</a:t>
            </a:r>
            <a:r>
              <a:rPr lang="zh-CN" altLang="en-US" sz="2501" dirty="0">
                <a:sym typeface="Symbol" panose="05050102010706020507" pitchFamily="18" charset="2"/>
              </a:rPr>
              <a:t></a:t>
            </a:r>
            <a:r>
              <a:rPr lang="en-US" altLang="zh-CN" sz="2501" dirty="0"/>
              <a:t>R′</a:t>
            </a:r>
            <a:endParaRPr lang="zh-CN" altLang="en-US" sz="2501" dirty="0"/>
          </a:p>
          <a:p>
            <a:pPr marL="533507" indent="-533507">
              <a:spcBef>
                <a:spcPct val="0"/>
              </a:spcBef>
              <a:buNone/>
            </a:pPr>
            <a:r>
              <a:rPr lang="zh-CN" altLang="en-US" sz="2501" dirty="0"/>
              <a:t>从而，根据自反闭包的定义知</a:t>
            </a:r>
            <a:r>
              <a:rPr lang="en-US" altLang="zh-CN" sz="2501" dirty="0"/>
              <a:t>r(R)= R</a:t>
            </a:r>
            <a:r>
              <a:rPr lang="en-US" altLang="en-US" sz="2501" dirty="0"/>
              <a:t>∪</a:t>
            </a:r>
            <a:r>
              <a:rPr lang="en-US" altLang="zh-CN" sz="2501" dirty="0"/>
              <a:t>I</a:t>
            </a:r>
            <a:r>
              <a:rPr lang="en-US" altLang="zh-CN" sz="2501" baseline="-25000" dirty="0"/>
              <a:t>A</a:t>
            </a:r>
            <a:r>
              <a:rPr lang="en-US" altLang="zh-CN" sz="2501" dirty="0"/>
              <a:t> </a:t>
            </a:r>
            <a:r>
              <a:rPr lang="zh-CN" altLang="en-US" sz="2501" dirty="0"/>
              <a:t>。</a:t>
            </a:r>
          </a:p>
        </p:txBody>
      </p:sp>
      <p:sp>
        <p:nvSpPr>
          <p:cNvPr id="285700" name="Rectangle 3"/>
          <p:cNvSpPr>
            <a:spLocks noGrp="1" noChangeArrowheads="1"/>
          </p:cNvSpPr>
          <p:nvPr>
            <p:ph type="title"/>
          </p:nvPr>
        </p:nvSpPr>
        <p:spPr>
          <a:xfrm>
            <a:off x="841375" y="76994"/>
            <a:ext cx="8066367" cy="924139"/>
          </a:xfrm>
        </p:spPr>
        <p:txBody>
          <a:bodyPr/>
          <a:lstStyle/>
          <a:p>
            <a:pPr eaLnBrk="1" hangingPunct="1"/>
            <a:r>
              <a:rPr lang="zh-CN" altLang="en-US" dirty="0"/>
              <a:t>证明</a:t>
            </a:r>
            <a:r>
              <a:rPr lang="en-US" altLang="zh-CN" dirty="0"/>
              <a:t>(1)</a:t>
            </a:r>
          </a:p>
        </p:txBody>
      </p:sp>
    </p:spTree>
    <p:custDataLst>
      <p:tags r:id="rId1"/>
    </p:custDataLst>
    <p:extLst>
      <p:ext uri="{BB962C8B-B14F-4D97-AF65-F5344CB8AC3E}">
        <p14:creationId xmlns:p14="http://schemas.microsoft.com/office/powerpoint/2010/main" val="378964936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15874">
                                            <p:txEl>
                                              <p:pRg st="0" end="0"/>
                                            </p:txEl>
                                          </p:spTgt>
                                        </p:tgtEl>
                                        <p:attrNameLst>
                                          <p:attrName>style.visibility</p:attrName>
                                        </p:attrNameLst>
                                      </p:cBhvr>
                                      <p:to>
                                        <p:strVal val="visible"/>
                                      </p:to>
                                    </p:set>
                                    <p:anim calcmode="lin" valueType="num">
                                      <p:cBhvr additive="base">
                                        <p:cTn id="7" dur="500" fill="hold"/>
                                        <p:tgtEl>
                                          <p:spTgt spid="16158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158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15874">
                                            <p:txEl>
                                              <p:pRg st="1" end="1"/>
                                            </p:txEl>
                                          </p:spTgt>
                                        </p:tgtEl>
                                        <p:attrNameLst>
                                          <p:attrName>style.visibility</p:attrName>
                                        </p:attrNameLst>
                                      </p:cBhvr>
                                      <p:to>
                                        <p:strVal val="visible"/>
                                      </p:to>
                                    </p:set>
                                    <p:anim calcmode="lin" valueType="num">
                                      <p:cBhvr additive="base">
                                        <p:cTn id="13" dur="500" fill="hold"/>
                                        <p:tgtEl>
                                          <p:spTgt spid="161587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158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15874">
                                            <p:txEl>
                                              <p:pRg st="2" end="2"/>
                                            </p:txEl>
                                          </p:spTgt>
                                        </p:tgtEl>
                                        <p:attrNameLst>
                                          <p:attrName>style.visibility</p:attrName>
                                        </p:attrNameLst>
                                      </p:cBhvr>
                                      <p:to>
                                        <p:strVal val="visible"/>
                                      </p:to>
                                    </p:set>
                                    <p:anim calcmode="lin" valueType="num">
                                      <p:cBhvr additive="base">
                                        <p:cTn id="19" dur="500" fill="hold"/>
                                        <p:tgtEl>
                                          <p:spTgt spid="161587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158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15874">
                                            <p:txEl>
                                              <p:pRg st="3" end="3"/>
                                            </p:txEl>
                                          </p:spTgt>
                                        </p:tgtEl>
                                        <p:attrNameLst>
                                          <p:attrName>style.visibility</p:attrName>
                                        </p:attrNameLst>
                                      </p:cBhvr>
                                      <p:to>
                                        <p:strVal val="visible"/>
                                      </p:to>
                                    </p:set>
                                    <p:anim calcmode="lin" valueType="num">
                                      <p:cBhvr additive="base">
                                        <p:cTn id="25" dur="500" fill="hold"/>
                                        <p:tgtEl>
                                          <p:spTgt spid="161587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1587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615874">
                                            <p:txEl>
                                              <p:pRg st="4" end="4"/>
                                            </p:txEl>
                                          </p:spTgt>
                                        </p:tgtEl>
                                        <p:attrNameLst>
                                          <p:attrName>style.visibility</p:attrName>
                                        </p:attrNameLst>
                                      </p:cBhvr>
                                      <p:to>
                                        <p:strVal val="visible"/>
                                      </p:to>
                                    </p:set>
                                    <p:anim calcmode="lin" valueType="num">
                                      <p:cBhvr additive="base">
                                        <p:cTn id="31" dur="500" fill="hold"/>
                                        <p:tgtEl>
                                          <p:spTgt spid="161587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1587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615874">
                                            <p:txEl>
                                              <p:pRg st="5" end="5"/>
                                            </p:txEl>
                                          </p:spTgt>
                                        </p:tgtEl>
                                        <p:attrNameLst>
                                          <p:attrName>style.visibility</p:attrName>
                                        </p:attrNameLst>
                                      </p:cBhvr>
                                      <p:to>
                                        <p:strVal val="visible"/>
                                      </p:to>
                                    </p:set>
                                    <p:anim calcmode="lin" valueType="num">
                                      <p:cBhvr additive="base">
                                        <p:cTn id="37" dur="500" fill="hold"/>
                                        <p:tgtEl>
                                          <p:spTgt spid="161587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1587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615874">
                                            <p:txEl>
                                              <p:pRg st="6" end="6"/>
                                            </p:txEl>
                                          </p:spTgt>
                                        </p:tgtEl>
                                        <p:attrNameLst>
                                          <p:attrName>style.visibility</p:attrName>
                                        </p:attrNameLst>
                                      </p:cBhvr>
                                      <p:to>
                                        <p:strVal val="visible"/>
                                      </p:to>
                                    </p:set>
                                    <p:anim calcmode="lin" valueType="num">
                                      <p:cBhvr additive="base">
                                        <p:cTn id="43" dur="500" fill="hold"/>
                                        <p:tgtEl>
                                          <p:spTgt spid="161587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15874">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15874">
                                            <p:txEl>
                                              <p:pRg st="7" end="7"/>
                                            </p:txEl>
                                          </p:spTgt>
                                        </p:tgtEl>
                                        <p:attrNameLst>
                                          <p:attrName>style.visibility</p:attrName>
                                        </p:attrNameLst>
                                      </p:cBhvr>
                                      <p:to>
                                        <p:strVal val="visible"/>
                                      </p:to>
                                    </p:set>
                                    <p:anim calcmode="lin" valueType="num">
                                      <p:cBhvr additive="base">
                                        <p:cTn id="47" dur="500" fill="hold"/>
                                        <p:tgtEl>
                                          <p:spTgt spid="161587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1587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615874">
                                            <p:txEl>
                                              <p:pRg st="8" end="8"/>
                                            </p:txEl>
                                          </p:spTgt>
                                        </p:tgtEl>
                                        <p:attrNameLst>
                                          <p:attrName>style.visibility</p:attrName>
                                        </p:attrNameLst>
                                      </p:cBhvr>
                                      <p:to>
                                        <p:strVal val="visible"/>
                                      </p:to>
                                    </p:set>
                                    <p:anim calcmode="lin" valueType="num">
                                      <p:cBhvr additive="base">
                                        <p:cTn id="53" dur="500" fill="hold"/>
                                        <p:tgtEl>
                                          <p:spTgt spid="1615874">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61587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1615874">
                                            <p:txEl>
                                              <p:pRg st="9" end="9"/>
                                            </p:txEl>
                                          </p:spTgt>
                                        </p:tgtEl>
                                        <p:attrNameLst>
                                          <p:attrName>style.visibility</p:attrName>
                                        </p:attrNameLst>
                                      </p:cBhvr>
                                      <p:to>
                                        <p:strVal val="visible"/>
                                      </p:to>
                                    </p:set>
                                    <p:anim calcmode="lin" valueType="num">
                                      <p:cBhvr additive="base">
                                        <p:cTn id="59" dur="500" fill="hold"/>
                                        <p:tgtEl>
                                          <p:spTgt spid="1615874">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61587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zh-CN" altLang="en-US" dirty="0"/>
              <a:t>问题引入</a:t>
            </a:r>
          </a:p>
        </p:txBody>
      </p:sp>
      <p:sp>
        <p:nvSpPr>
          <p:cNvPr id="1357828" name="Rectangle 4">
            <a:extLst>
              <a:ext uri="{FF2B5EF4-FFF2-40B4-BE49-F238E27FC236}">
                <a16:creationId xmlns:a16="http://schemas.microsoft.com/office/drawing/2014/main" id="{332EC8DD-E835-4D1E-B519-A65207623627}"/>
              </a:ext>
            </a:extLst>
          </p:cNvPr>
          <p:cNvSpPr>
            <a:spLocks noChangeArrowheads="1"/>
          </p:cNvSpPr>
          <p:nvPr/>
        </p:nvSpPr>
        <p:spPr bwMode="auto">
          <a:xfrm>
            <a:off x="1527175" y="1344682"/>
            <a:ext cx="5030334" cy="3516098"/>
          </a:xfrm>
          <a:prstGeom prst="rect">
            <a:avLst/>
          </a:prstGeom>
          <a:noFill/>
          <a:ln w="9525">
            <a:noFill/>
            <a:miter lim="800000"/>
            <a:headEnd/>
            <a:tailEnd/>
          </a:ln>
          <a:effectLst/>
        </p:spPr>
        <p:txBody>
          <a:bodyPr wrap="square" lIns="36008" tIns="36008" rIns="36008" bIns="36008">
            <a:spAutoFit/>
          </a:bodyPr>
          <a:lstStyle/>
          <a:p>
            <a:pPr marL="342900" indent="-342900" algn="just">
              <a:lnSpc>
                <a:spcPct val="150000"/>
              </a:lnSpc>
              <a:spcBef>
                <a:spcPct val="50000"/>
              </a:spcBef>
              <a:buClr>
                <a:srgbClr val="3333FF"/>
              </a:buClr>
              <a:buFont typeface="Wingdings" panose="05000000000000000000" pitchFamily="2" charset="2"/>
              <a:buChar char="Ø"/>
              <a:defRPr/>
            </a:pPr>
            <a:r>
              <a:rPr kumimoji="1" lang="zh-CN" altLang="en-US" b="1" noProof="1">
                <a:solidFill>
                  <a:srgbClr val="000000"/>
                </a:solidFill>
                <a:latin typeface="+mn-ea"/>
              </a:rPr>
              <a:t>上，下</a:t>
            </a:r>
            <a:endParaRPr kumimoji="1" lang="en-US" altLang="zh-CN" b="1" noProof="1">
              <a:solidFill>
                <a:srgbClr val="000000"/>
              </a:solidFill>
              <a:latin typeface="+mn-ea"/>
            </a:endParaRPr>
          </a:p>
          <a:p>
            <a:pPr marL="342900" indent="-342900" algn="just">
              <a:lnSpc>
                <a:spcPct val="150000"/>
              </a:lnSpc>
              <a:spcBef>
                <a:spcPct val="50000"/>
              </a:spcBef>
              <a:buClr>
                <a:srgbClr val="3333FF"/>
              </a:buClr>
              <a:buFont typeface="Wingdings" panose="05000000000000000000" pitchFamily="2" charset="2"/>
              <a:buChar char="Ø"/>
              <a:defRPr/>
            </a:pPr>
            <a:r>
              <a:rPr kumimoji="1" lang="zh-CN" altLang="en-US" b="1" noProof="1">
                <a:solidFill>
                  <a:srgbClr val="000000"/>
                </a:solidFill>
                <a:latin typeface="+mn-ea"/>
              </a:rPr>
              <a:t>左，右</a:t>
            </a:r>
            <a:endParaRPr kumimoji="1" lang="en-US" altLang="zh-CN" b="1" noProof="1">
              <a:solidFill>
                <a:srgbClr val="000000"/>
              </a:solidFill>
              <a:latin typeface="+mn-ea"/>
            </a:endParaRPr>
          </a:p>
          <a:p>
            <a:pPr marL="342900" indent="-342900" algn="just">
              <a:lnSpc>
                <a:spcPct val="150000"/>
              </a:lnSpc>
              <a:spcBef>
                <a:spcPct val="50000"/>
              </a:spcBef>
              <a:buClr>
                <a:srgbClr val="3333FF"/>
              </a:buClr>
              <a:buFont typeface="Wingdings" panose="05000000000000000000" pitchFamily="2" charset="2"/>
              <a:buChar char="Ø"/>
              <a:defRPr/>
            </a:pPr>
            <a:r>
              <a:rPr kumimoji="1" lang="zh-CN" altLang="zh-CN" b="1" noProof="1">
                <a:solidFill>
                  <a:srgbClr val="000000"/>
                </a:solidFill>
                <a:latin typeface="+mn-ea"/>
              </a:rPr>
              <a:t>3&lt;4</a:t>
            </a:r>
            <a:endParaRPr kumimoji="1" lang="en-US" altLang="zh-CN" b="1" noProof="1">
              <a:solidFill>
                <a:srgbClr val="000000"/>
              </a:solidFill>
              <a:latin typeface="+mn-ea"/>
            </a:endParaRPr>
          </a:p>
          <a:p>
            <a:pPr marL="342900" indent="-342900" algn="just">
              <a:lnSpc>
                <a:spcPct val="150000"/>
              </a:lnSpc>
              <a:spcBef>
                <a:spcPct val="50000"/>
              </a:spcBef>
              <a:buClr>
                <a:srgbClr val="3333FF"/>
              </a:buClr>
              <a:buFont typeface="Wingdings" panose="05000000000000000000" pitchFamily="2" charset="2"/>
              <a:buChar char="Ø"/>
              <a:defRPr/>
            </a:pPr>
            <a:r>
              <a:rPr kumimoji="1" lang="zh-CN" altLang="en-US" b="1" noProof="1">
                <a:solidFill>
                  <a:srgbClr val="000000"/>
                </a:solidFill>
                <a:latin typeface="+mn-ea"/>
              </a:rPr>
              <a:t>中国的首都是北京</a:t>
            </a:r>
            <a:endParaRPr kumimoji="1" lang="en-US" altLang="zh-CN" b="1" noProof="1">
              <a:solidFill>
                <a:srgbClr val="000000"/>
              </a:solidFill>
              <a:latin typeface="+mn-ea"/>
            </a:endParaRPr>
          </a:p>
          <a:p>
            <a:pPr marL="342900" indent="-342900" algn="just">
              <a:lnSpc>
                <a:spcPct val="150000"/>
              </a:lnSpc>
              <a:spcBef>
                <a:spcPct val="50000"/>
              </a:spcBef>
              <a:buClr>
                <a:srgbClr val="3333FF"/>
              </a:buClr>
              <a:buFont typeface="Wingdings" panose="05000000000000000000" pitchFamily="2" charset="2"/>
              <a:buChar char="Ø"/>
              <a:defRPr/>
            </a:pPr>
            <a:r>
              <a:rPr kumimoji="1" lang="zh-CN" altLang="en-US" b="1" dirty="0">
                <a:solidFill>
                  <a:srgbClr val="000000"/>
                </a:solidFill>
                <a:latin typeface="+mn-ea"/>
              </a:rPr>
              <a:t>平面上一个点的横、纵坐标等</a:t>
            </a:r>
          </a:p>
        </p:txBody>
      </p:sp>
      <p:grpSp>
        <p:nvGrpSpPr>
          <p:cNvPr id="8" name="组合 7">
            <a:extLst>
              <a:ext uri="{FF2B5EF4-FFF2-40B4-BE49-F238E27FC236}">
                <a16:creationId xmlns:a16="http://schemas.microsoft.com/office/drawing/2014/main" id="{B0105AF9-49CA-4953-9849-47E5B338AE7A}"/>
              </a:ext>
            </a:extLst>
          </p:cNvPr>
          <p:cNvGrpSpPr/>
          <p:nvPr/>
        </p:nvGrpSpPr>
        <p:grpSpPr>
          <a:xfrm>
            <a:off x="1234881" y="5334794"/>
            <a:ext cx="8077200" cy="1111312"/>
            <a:chOff x="536575" y="5446914"/>
            <a:chExt cx="8077200" cy="1111312"/>
          </a:xfrm>
        </p:grpSpPr>
        <p:sp>
          <p:nvSpPr>
            <p:cNvPr id="11" name="AutoShape 5">
              <a:extLst>
                <a:ext uri="{FF2B5EF4-FFF2-40B4-BE49-F238E27FC236}">
                  <a16:creationId xmlns:a16="http://schemas.microsoft.com/office/drawing/2014/main" id="{77CF526D-7C05-480C-BAA2-14B40111498D}"/>
                </a:ext>
              </a:extLst>
            </p:cNvPr>
            <p:cNvSpPr>
              <a:spLocks noChangeArrowheads="1"/>
            </p:cNvSpPr>
            <p:nvPr/>
          </p:nvSpPr>
          <p:spPr bwMode="auto">
            <a:xfrm>
              <a:off x="536575" y="5446914"/>
              <a:ext cx="8077200" cy="1111312"/>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endParaRPr lang="zh-CN" altLang="en-US" sz="2400" dirty="0">
                <a:solidFill>
                  <a:srgbClr val="3333FF"/>
                </a:solidFill>
              </a:endParaRPr>
            </a:p>
          </p:txBody>
        </p:sp>
        <p:sp>
          <p:nvSpPr>
            <p:cNvPr id="10" name="Rectangle 4">
              <a:extLst>
                <a:ext uri="{FF2B5EF4-FFF2-40B4-BE49-F238E27FC236}">
                  <a16:creationId xmlns:a16="http://schemas.microsoft.com/office/drawing/2014/main" id="{5D4EFA0E-BE6F-453E-9655-090B0EB21570}"/>
                </a:ext>
              </a:extLst>
            </p:cNvPr>
            <p:cNvSpPr>
              <a:spLocks noChangeArrowheads="1"/>
            </p:cNvSpPr>
            <p:nvPr/>
          </p:nvSpPr>
          <p:spPr bwMode="auto">
            <a:xfrm>
              <a:off x="774700" y="5721849"/>
              <a:ext cx="7772400" cy="561443"/>
            </a:xfrm>
            <a:prstGeom prst="rect">
              <a:avLst/>
            </a:prstGeom>
            <a:noFill/>
            <a:ln w="9525">
              <a:noFill/>
              <a:miter lim="800000"/>
              <a:headEnd/>
              <a:tailEnd/>
            </a:ln>
            <a:effectLst/>
          </p:spPr>
          <p:txBody>
            <a:bodyPr wrap="square" lIns="36008" tIns="36008" rIns="36008" bIns="36008">
              <a:spAutoFit/>
            </a:bodyPr>
            <a:lstStyle/>
            <a:p>
              <a:pPr algn="just">
                <a:lnSpc>
                  <a:spcPct val="150000"/>
                </a:lnSpc>
                <a:spcBef>
                  <a:spcPct val="50000"/>
                </a:spcBef>
                <a:buClr>
                  <a:srgbClr val="00FF00"/>
                </a:buClr>
                <a:defRPr/>
              </a:pPr>
              <a:r>
                <a:rPr kumimoji="1" lang="zh-CN" altLang="en-US" b="1" dirty="0">
                  <a:solidFill>
                    <a:srgbClr val="3333FF"/>
                  </a:solidFill>
                  <a:effectLst>
                    <a:outerShdw blurRad="38100" dist="38100" dir="2700000" algn="tl">
                      <a:srgbClr val="000000">
                        <a:alpha val="43137"/>
                      </a:srgbClr>
                    </a:outerShdw>
                  </a:effectLst>
                  <a:latin typeface="+mn-ea"/>
                </a:rPr>
                <a:t>特征：成对出现</a:t>
              </a:r>
              <a:r>
                <a:rPr kumimoji="1" lang="zh-CN" altLang="en-US" b="1" dirty="0">
                  <a:solidFill>
                    <a:srgbClr val="C00000"/>
                  </a:solidFill>
                  <a:effectLst>
                    <a:outerShdw blurRad="38100" dist="38100" dir="2700000" algn="tl">
                      <a:srgbClr val="000000">
                        <a:alpha val="43137"/>
                      </a:srgbClr>
                    </a:outerShdw>
                  </a:effectLst>
                  <a:latin typeface="+mn-ea"/>
                </a:rPr>
                <a:t>且</a:t>
              </a:r>
              <a:r>
                <a:rPr kumimoji="1" lang="zh-CN" altLang="en-US" b="1" dirty="0">
                  <a:solidFill>
                    <a:srgbClr val="3333FF"/>
                  </a:solidFill>
                  <a:effectLst>
                    <a:outerShdw blurRad="38100" dist="38100" dir="2700000" algn="tl">
                      <a:srgbClr val="000000">
                        <a:alpha val="43137"/>
                      </a:srgbClr>
                    </a:outerShdw>
                  </a:effectLst>
                  <a:latin typeface="+mn-ea"/>
                </a:rPr>
                <a:t>具有一定的顺序</a:t>
              </a:r>
            </a:p>
          </p:txBody>
        </p:sp>
      </p:grpSp>
      <p:sp>
        <p:nvSpPr>
          <p:cNvPr id="9" name="爆炸形: 14 pt  8">
            <a:extLst>
              <a:ext uri="{FF2B5EF4-FFF2-40B4-BE49-F238E27FC236}">
                <a16:creationId xmlns:a16="http://schemas.microsoft.com/office/drawing/2014/main" id="{F0CEB658-D642-4CCA-B5B5-C1D14AF4BF45}"/>
              </a:ext>
            </a:extLst>
          </p:cNvPr>
          <p:cNvSpPr/>
          <p:nvPr/>
        </p:nvSpPr>
        <p:spPr>
          <a:xfrm>
            <a:off x="5502081" y="2180729"/>
            <a:ext cx="3810000" cy="16764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序偶</a:t>
            </a:r>
          </a:p>
        </p:txBody>
      </p:sp>
    </p:spTree>
    <p:custDataLst>
      <p:tags r:id="rId1"/>
    </p:custDataLst>
    <p:extLst>
      <p:ext uri="{BB962C8B-B14F-4D97-AF65-F5344CB8AC3E}">
        <p14:creationId xmlns:p14="http://schemas.microsoft.com/office/powerpoint/2010/main" val="3079918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7828">
                                            <p:txEl>
                                              <p:pRg st="0" end="0"/>
                                            </p:txEl>
                                          </p:spTgt>
                                        </p:tgtEl>
                                        <p:attrNameLst>
                                          <p:attrName>style.visibility</p:attrName>
                                        </p:attrNameLst>
                                      </p:cBhvr>
                                      <p:to>
                                        <p:strVal val="visible"/>
                                      </p:to>
                                    </p:set>
                                    <p:anim calcmode="lin" valueType="num">
                                      <p:cBhvr additive="base">
                                        <p:cTn id="7" dur="500" fill="hold"/>
                                        <p:tgtEl>
                                          <p:spTgt spid="135782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78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57828">
                                            <p:txEl>
                                              <p:pRg st="1" end="1"/>
                                            </p:txEl>
                                          </p:spTgt>
                                        </p:tgtEl>
                                        <p:attrNameLst>
                                          <p:attrName>style.visibility</p:attrName>
                                        </p:attrNameLst>
                                      </p:cBhvr>
                                      <p:to>
                                        <p:strVal val="visible"/>
                                      </p:to>
                                    </p:set>
                                    <p:anim calcmode="lin" valueType="num">
                                      <p:cBhvr additive="base">
                                        <p:cTn id="13" dur="500" fill="hold"/>
                                        <p:tgtEl>
                                          <p:spTgt spid="135782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78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57828">
                                            <p:txEl>
                                              <p:pRg st="2" end="2"/>
                                            </p:txEl>
                                          </p:spTgt>
                                        </p:tgtEl>
                                        <p:attrNameLst>
                                          <p:attrName>style.visibility</p:attrName>
                                        </p:attrNameLst>
                                      </p:cBhvr>
                                      <p:to>
                                        <p:strVal val="visible"/>
                                      </p:to>
                                    </p:set>
                                    <p:anim calcmode="lin" valueType="num">
                                      <p:cBhvr additive="base">
                                        <p:cTn id="19" dur="500" fill="hold"/>
                                        <p:tgtEl>
                                          <p:spTgt spid="135782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578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57828">
                                            <p:txEl>
                                              <p:pRg st="3" end="3"/>
                                            </p:txEl>
                                          </p:spTgt>
                                        </p:tgtEl>
                                        <p:attrNameLst>
                                          <p:attrName>style.visibility</p:attrName>
                                        </p:attrNameLst>
                                      </p:cBhvr>
                                      <p:to>
                                        <p:strVal val="visible"/>
                                      </p:to>
                                    </p:set>
                                    <p:anim calcmode="lin" valueType="num">
                                      <p:cBhvr additive="base">
                                        <p:cTn id="25" dur="500" fill="hold"/>
                                        <p:tgtEl>
                                          <p:spTgt spid="135782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578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57828">
                                            <p:txEl>
                                              <p:pRg st="4" end="4"/>
                                            </p:txEl>
                                          </p:spTgt>
                                        </p:tgtEl>
                                        <p:attrNameLst>
                                          <p:attrName>style.visibility</p:attrName>
                                        </p:attrNameLst>
                                      </p:cBhvr>
                                      <p:to>
                                        <p:strVal val="visible"/>
                                      </p:to>
                                    </p:set>
                                    <p:anim calcmode="lin" valueType="num">
                                      <p:cBhvr additive="base">
                                        <p:cTn id="31" dur="500" fill="hold"/>
                                        <p:tgtEl>
                                          <p:spTgt spid="135782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5782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randombar(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2000"/>
                                        <p:tgtEl>
                                          <p:spTgt spid="9"/>
                                        </p:tgtEl>
                                      </p:cBhvr>
                                    </p:animEffect>
                                    <p:anim calcmode="lin" valueType="num">
                                      <p:cBhvr>
                                        <p:cTn id="43" dur="2000" fill="hold"/>
                                        <p:tgtEl>
                                          <p:spTgt spid="9"/>
                                        </p:tgtEl>
                                        <p:attrNameLst>
                                          <p:attrName>ppt_w</p:attrName>
                                        </p:attrNameLst>
                                      </p:cBhvr>
                                      <p:tavLst>
                                        <p:tav tm="0" fmla="#ppt_w*sin(2.5*pi*$)">
                                          <p:val>
                                            <p:fltVal val="0"/>
                                          </p:val>
                                        </p:tav>
                                        <p:tav tm="100000">
                                          <p:val>
                                            <p:fltVal val="1"/>
                                          </p:val>
                                        </p:tav>
                                      </p:tavLst>
                                    </p:anim>
                                    <p:anim calcmode="lin" valueType="num">
                                      <p:cBhvr>
                                        <p:cTn id="44"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7828" grpId="0" build="p" autoUpdateAnimBg="0"/>
      <p:bldP spid="9"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2"/>
          <p:cNvSpPr>
            <a:spLocks noGrp="1" noChangeArrowheads="1"/>
          </p:cNvSpPr>
          <p:nvPr>
            <p:ph type="title"/>
          </p:nvPr>
        </p:nvSpPr>
        <p:spPr/>
        <p:txBody>
          <a:bodyPr/>
          <a:lstStyle/>
          <a:p>
            <a:pPr eaLnBrk="1" hangingPunct="1"/>
            <a:r>
              <a:rPr lang="zh-CN" altLang="en-US"/>
              <a:t>证明（</a:t>
            </a:r>
            <a:r>
              <a:rPr lang="en-US" altLang="zh-CN"/>
              <a:t>3</a:t>
            </a:r>
            <a:r>
              <a:rPr lang="zh-CN" altLang="en-US"/>
              <a:t>）</a:t>
            </a:r>
            <a:endParaRPr lang="en-US" altLang="zh-CN"/>
          </a:p>
        </p:txBody>
      </p:sp>
      <p:grpSp>
        <p:nvGrpSpPr>
          <p:cNvPr id="2" name="Group 27"/>
          <p:cNvGrpSpPr>
            <a:grpSpLocks/>
          </p:cNvGrpSpPr>
          <p:nvPr/>
        </p:nvGrpSpPr>
        <p:grpSpPr bwMode="auto">
          <a:xfrm>
            <a:off x="598010" y="1825006"/>
            <a:ext cx="5112933" cy="952720"/>
            <a:chOff x="476" y="1206"/>
            <a:chExt cx="3220" cy="600"/>
          </a:xfrm>
        </p:grpSpPr>
        <p:sp>
          <p:nvSpPr>
            <p:cNvPr id="287768" name="Rectangle 4"/>
            <p:cNvSpPr>
              <a:spLocks noChangeArrowheads="1"/>
            </p:cNvSpPr>
            <p:nvPr/>
          </p:nvSpPr>
          <p:spPr bwMode="auto">
            <a:xfrm>
              <a:off x="476" y="1336"/>
              <a:ext cx="322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457200" indent="-4572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marL="0" indent="0" eaLnBrk="1" hangingPunct="1">
                <a:lnSpc>
                  <a:spcPct val="110000"/>
                </a:lnSpc>
                <a:spcBef>
                  <a:spcPct val="0"/>
                </a:spcBef>
                <a:buClr>
                  <a:srgbClr val="00FF00"/>
                </a:buClr>
                <a:buNone/>
              </a:pPr>
              <a:r>
                <a:rPr kumimoji="1" lang="en-US" altLang="zh-CN" sz="2400" dirty="0">
                  <a:latin typeface="+mn-ea"/>
                  <a:ea typeface="+mn-ea"/>
                </a:rPr>
                <a:t>1</a:t>
              </a:r>
              <a:r>
                <a:rPr kumimoji="1" lang="zh-CN" altLang="en-US" sz="2400" dirty="0">
                  <a:latin typeface="+mn-ea"/>
                  <a:ea typeface="+mn-ea"/>
                </a:rPr>
                <a:t>）首先证明</a:t>
              </a:r>
              <a:r>
                <a:rPr kumimoji="1" lang="en-US" altLang="zh-CN" sz="2400" dirty="0">
                  <a:latin typeface="+mn-ea"/>
                  <a:ea typeface="+mn-ea"/>
                </a:rPr>
                <a:t>t(R)</a:t>
              </a:r>
              <a:r>
                <a:rPr lang="zh-CN" altLang="en-US" sz="2400" dirty="0">
                  <a:latin typeface="+mn-ea"/>
                  <a:ea typeface="+mn-ea"/>
                  <a:sym typeface="Symbol" panose="05050102010706020507" pitchFamily="18" charset="2"/>
                </a:rPr>
                <a:t>  </a:t>
              </a:r>
              <a:r>
                <a:rPr kumimoji="1" lang="en-US" altLang="zh-CN" sz="2400" dirty="0">
                  <a:solidFill>
                    <a:srgbClr val="FF0000"/>
                  </a:solidFill>
                  <a:latin typeface="+mn-ea"/>
                  <a:ea typeface="+mn-ea"/>
                </a:rPr>
                <a:t>  </a:t>
              </a:r>
              <a:endParaRPr kumimoji="1" lang="zh-CN" altLang="en-US" sz="2400" dirty="0">
                <a:solidFill>
                  <a:srgbClr val="FF0000"/>
                </a:solidFill>
                <a:latin typeface="+mn-ea"/>
                <a:ea typeface="+mn-ea"/>
              </a:endParaRPr>
            </a:p>
          </p:txBody>
        </p:sp>
        <p:graphicFrame>
          <p:nvGraphicFramePr>
            <p:cNvPr id="287769" name="Object 5"/>
            <p:cNvGraphicFramePr>
              <a:graphicFrameLocks noChangeAspect="1"/>
            </p:cNvGraphicFramePr>
            <p:nvPr>
              <p:extLst>
                <p:ext uri="{D42A27DB-BD31-4B8C-83A1-F6EECF244321}">
                  <p14:modId xmlns:p14="http://schemas.microsoft.com/office/powerpoint/2010/main" val="3902579916"/>
                </p:ext>
              </p:extLst>
            </p:nvPr>
          </p:nvGraphicFramePr>
          <p:xfrm>
            <a:off x="2080" y="1206"/>
            <a:ext cx="537" cy="600"/>
          </p:xfrm>
          <a:graphic>
            <a:graphicData uri="http://schemas.openxmlformats.org/presentationml/2006/ole">
              <mc:AlternateContent xmlns:mc="http://schemas.openxmlformats.org/markup-compatibility/2006">
                <mc:Choice xmlns:v="urn:schemas-microsoft-com:vml" Requires="v">
                  <p:oleObj spid="_x0000_s272829" name="Equation" r:id="rId5" imgW="444240" imgH="495000" progId="Equation.3">
                    <p:embed/>
                  </p:oleObj>
                </mc:Choice>
                <mc:Fallback>
                  <p:oleObj name="Equation" r:id="rId5" imgW="444240" imgH="495000" progId="Equation.3">
                    <p:embed/>
                    <p:pic>
                      <p:nvPicPr>
                        <p:cNvPr id="28776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0" y="1206"/>
                          <a:ext cx="537"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28"/>
          <p:cNvGrpSpPr>
            <a:grpSpLocks/>
          </p:cNvGrpSpPr>
          <p:nvPr/>
        </p:nvGrpSpPr>
        <p:grpSpPr bwMode="auto">
          <a:xfrm>
            <a:off x="170873" y="977086"/>
            <a:ext cx="7774199" cy="906673"/>
            <a:chOff x="252" y="697"/>
            <a:chExt cx="4896" cy="571"/>
          </a:xfrm>
        </p:grpSpPr>
        <p:sp>
          <p:nvSpPr>
            <p:cNvPr id="287766" name="Rectangle 7"/>
            <p:cNvSpPr>
              <a:spLocks noChangeArrowheads="1"/>
            </p:cNvSpPr>
            <p:nvPr/>
          </p:nvSpPr>
          <p:spPr bwMode="auto">
            <a:xfrm>
              <a:off x="252" y="783"/>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40000"/>
                </a:lnSpc>
                <a:spcBef>
                  <a:spcPct val="0"/>
                </a:spcBef>
                <a:buClr>
                  <a:srgbClr val="00FF00"/>
                </a:buClr>
                <a:buFont typeface="Wingdings" panose="05000000000000000000" pitchFamily="2" charset="2"/>
                <a:buNone/>
              </a:pPr>
              <a:r>
                <a:rPr kumimoji="1" lang="zh-CN" altLang="en-US" sz="2400" dirty="0">
                  <a:latin typeface="+mn-ea"/>
                  <a:ea typeface="+mn-ea"/>
                </a:rPr>
                <a:t>（</a:t>
              </a:r>
              <a:r>
                <a:rPr kumimoji="1" lang="en-US" altLang="zh-CN" sz="2400" dirty="0">
                  <a:latin typeface="+mn-ea"/>
                  <a:ea typeface="+mn-ea"/>
                </a:rPr>
                <a:t>3</a:t>
              </a:r>
              <a:r>
                <a:rPr kumimoji="1" lang="zh-CN" altLang="en-US" sz="2400" dirty="0">
                  <a:latin typeface="+mn-ea"/>
                  <a:ea typeface="+mn-ea"/>
                </a:rPr>
                <a:t>）按定义证明的方法直接证明</a:t>
              </a:r>
              <a:r>
                <a:rPr kumimoji="1" lang="en-US" altLang="zh-CN" sz="2400" dirty="0">
                  <a:solidFill>
                    <a:schemeClr val="tx1"/>
                  </a:solidFill>
                  <a:latin typeface="+mn-ea"/>
                  <a:ea typeface="+mn-ea"/>
                </a:rPr>
                <a:t>t(R)</a:t>
              </a:r>
              <a:r>
                <a:rPr kumimoji="1" lang="zh-CN" altLang="en-US" sz="2400" dirty="0">
                  <a:solidFill>
                    <a:schemeClr val="tx1"/>
                  </a:solidFill>
                  <a:latin typeface="+mn-ea"/>
                  <a:ea typeface="+mn-ea"/>
                </a:rPr>
                <a:t>＝         。</a:t>
              </a:r>
            </a:p>
          </p:txBody>
        </p:sp>
        <p:graphicFrame>
          <p:nvGraphicFramePr>
            <p:cNvPr id="287767" name="Object 8"/>
            <p:cNvGraphicFramePr>
              <a:graphicFrameLocks noChangeAspect="1"/>
            </p:cNvGraphicFramePr>
            <p:nvPr>
              <p:extLst>
                <p:ext uri="{D42A27DB-BD31-4B8C-83A1-F6EECF244321}">
                  <p14:modId xmlns:p14="http://schemas.microsoft.com/office/powerpoint/2010/main" val="1083366290"/>
                </p:ext>
              </p:extLst>
            </p:nvPr>
          </p:nvGraphicFramePr>
          <p:xfrm>
            <a:off x="3623" y="697"/>
            <a:ext cx="512" cy="571"/>
          </p:xfrm>
          <a:graphic>
            <a:graphicData uri="http://schemas.openxmlformats.org/presentationml/2006/ole">
              <mc:AlternateContent xmlns:mc="http://schemas.openxmlformats.org/markup-compatibility/2006">
                <mc:Choice xmlns:v="urn:schemas-microsoft-com:vml" Requires="v">
                  <p:oleObj spid="_x0000_s272830" name="Equation" r:id="rId7" imgW="444240" imgH="495000" progId="Equation.3">
                    <p:embed/>
                  </p:oleObj>
                </mc:Choice>
                <mc:Fallback>
                  <p:oleObj name="Equation" r:id="rId7" imgW="444240" imgH="495000" progId="Equation.3">
                    <p:embed/>
                    <p:pic>
                      <p:nvPicPr>
                        <p:cNvPr id="287767"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3" y="697"/>
                          <a:ext cx="512"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9"/>
          <p:cNvGrpSpPr>
            <a:grpSpLocks/>
          </p:cNvGrpSpPr>
          <p:nvPr/>
        </p:nvGrpSpPr>
        <p:grpSpPr bwMode="auto">
          <a:xfrm>
            <a:off x="887003" y="2607824"/>
            <a:ext cx="7256554" cy="762176"/>
            <a:chOff x="1366" y="1762"/>
            <a:chExt cx="4570" cy="480"/>
          </a:xfrm>
        </p:grpSpPr>
        <p:graphicFrame>
          <p:nvGraphicFramePr>
            <p:cNvPr id="287763" name="Object 10"/>
            <p:cNvGraphicFramePr>
              <a:graphicFrameLocks noChangeAspect="1"/>
            </p:cNvGraphicFramePr>
            <p:nvPr>
              <p:extLst>
                <p:ext uri="{D42A27DB-BD31-4B8C-83A1-F6EECF244321}">
                  <p14:modId xmlns:p14="http://schemas.microsoft.com/office/powerpoint/2010/main" val="2883409926"/>
                </p:ext>
              </p:extLst>
            </p:nvPr>
          </p:nvGraphicFramePr>
          <p:xfrm>
            <a:off x="3654" y="1762"/>
            <a:ext cx="430" cy="480"/>
          </p:xfrm>
          <a:graphic>
            <a:graphicData uri="http://schemas.openxmlformats.org/presentationml/2006/ole">
              <mc:AlternateContent xmlns:mc="http://schemas.openxmlformats.org/markup-compatibility/2006">
                <mc:Choice xmlns:v="urn:schemas-microsoft-com:vml" Requires="v">
                  <p:oleObj spid="_x0000_s272831" name="Equation" r:id="rId9" imgW="444240" imgH="495000" progId="Equation.3">
                    <p:embed/>
                  </p:oleObj>
                </mc:Choice>
                <mc:Fallback>
                  <p:oleObj name="Equation" r:id="rId9" imgW="444240" imgH="495000" progId="Equation.3">
                    <p:embed/>
                    <p:pic>
                      <p:nvPicPr>
                        <p:cNvPr id="287763"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4" y="1762"/>
                          <a:ext cx="43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764" name="Object 11"/>
            <p:cNvGraphicFramePr>
              <a:graphicFrameLocks noChangeAspect="1"/>
            </p:cNvGraphicFramePr>
            <p:nvPr>
              <p:extLst>
                <p:ext uri="{D42A27DB-BD31-4B8C-83A1-F6EECF244321}">
                  <p14:modId xmlns:p14="http://schemas.microsoft.com/office/powerpoint/2010/main" val="1461645611"/>
                </p:ext>
              </p:extLst>
            </p:nvPr>
          </p:nvGraphicFramePr>
          <p:xfrm>
            <a:off x="2804" y="1762"/>
            <a:ext cx="430" cy="480"/>
          </p:xfrm>
          <a:graphic>
            <a:graphicData uri="http://schemas.openxmlformats.org/presentationml/2006/ole">
              <mc:AlternateContent xmlns:mc="http://schemas.openxmlformats.org/markup-compatibility/2006">
                <mc:Choice xmlns:v="urn:schemas-microsoft-com:vml" Requires="v">
                  <p:oleObj spid="_x0000_s272832" name="Equation" r:id="rId11" imgW="444240" imgH="495000" progId="Equation.3">
                    <p:embed/>
                  </p:oleObj>
                </mc:Choice>
                <mc:Fallback>
                  <p:oleObj name="Equation" r:id="rId11" imgW="444240" imgH="495000" progId="Equation.3">
                    <p:embed/>
                    <p:pic>
                      <p:nvPicPr>
                        <p:cNvPr id="287764"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04" y="1762"/>
                          <a:ext cx="43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7765" name="Rectangle 12"/>
            <p:cNvSpPr>
              <a:spLocks noChangeArrowheads="1"/>
            </p:cNvSpPr>
            <p:nvPr/>
          </p:nvSpPr>
          <p:spPr bwMode="auto">
            <a:xfrm>
              <a:off x="1366" y="1837"/>
              <a:ext cx="45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kumimoji="1" lang="zh-CN" altLang="en-US" sz="2400" dirty="0">
                  <a:latin typeface="+mn-ea"/>
                  <a:ea typeface="+mn-ea"/>
                </a:rPr>
                <a:t>此时需要证明</a:t>
              </a:r>
              <a:r>
                <a:rPr kumimoji="1" lang="en-US" altLang="zh-CN" sz="2400" dirty="0">
                  <a:solidFill>
                    <a:srgbClr val="FF0000"/>
                  </a:solidFill>
                  <a:latin typeface="+mn-ea"/>
                  <a:ea typeface="+mn-ea"/>
                </a:rPr>
                <a:t>R</a:t>
              </a:r>
              <a:r>
                <a:rPr lang="zh-CN" altLang="en-US" sz="2400" dirty="0">
                  <a:latin typeface="+mn-ea"/>
                  <a:ea typeface="+mn-ea"/>
                  <a:sym typeface="Symbol" panose="05050102010706020507" pitchFamily="18" charset="2"/>
                </a:rPr>
                <a:t>   </a:t>
              </a:r>
              <a:r>
                <a:rPr kumimoji="1" lang="en-US" altLang="zh-CN" sz="2400" dirty="0">
                  <a:solidFill>
                    <a:srgbClr val="FF0000"/>
                  </a:solidFill>
                  <a:latin typeface="+mn-ea"/>
                  <a:ea typeface="+mn-ea"/>
                </a:rPr>
                <a:t>    </a:t>
              </a:r>
              <a:r>
                <a:rPr kumimoji="1" lang="zh-CN" altLang="en-US" sz="2400" dirty="0">
                  <a:latin typeface="+mn-ea"/>
                  <a:ea typeface="+mn-ea"/>
                </a:rPr>
                <a:t>并且        是可传递的。</a:t>
              </a:r>
            </a:p>
          </p:txBody>
        </p:sp>
      </p:grpSp>
      <p:grpSp>
        <p:nvGrpSpPr>
          <p:cNvPr id="5" name="Group 29"/>
          <p:cNvGrpSpPr>
            <a:grpSpLocks/>
          </p:cNvGrpSpPr>
          <p:nvPr/>
        </p:nvGrpSpPr>
        <p:grpSpPr bwMode="auto">
          <a:xfrm>
            <a:off x="887002" y="3187397"/>
            <a:ext cx="7202567" cy="962247"/>
            <a:chOff x="703" y="2007"/>
            <a:chExt cx="4536" cy="606"/>
          </a:xfrm>
        </p:grpSpPr>
        <p:sp>
          <p:nvSpPr>
            <p:cNvPr id="1617934" name="Rectangle 14">
              <a:extLst>
                <a:ext uri="{FF2B5EF4-FFF2-40B4-BE49-F238E27FC236}">
                  <a16:creationId xmlns:a16="http://schemas.microsoft.com/office/drawing/2014/main" id="{E5E49EED-1AB8-4B17-A5F1-5605471EAC7F}"/>
                </a:ext>
              </a:extLst>
            </p:cNvPr>
            <p:cNvSpPr>
              <a:spLocks noChangeArrowheads="1"/>
            </p:cNvSpPr>
            <p:nvPr/>
          </p:nvSpPr>
          <p:spPr bwMode="auto">
            <a:xfrm>
              <a:off x="703" y="2147"/>
              <a:ext cx="4536" cy="298"/>
            </a:xfrm>
            <a:prstGeom prst="rect">
              <a:avLst/>
            </a:prstGeom>
            <a:noFill/>
            <a:ln w="9525">
              <a:noFill/>
              <a:miter lim="800000"/>
              <a:headEnd/>
              <a:tailEnd/>
            </a:ln>
            <a:effectLst/>
          </p:spPr>
          <p:txBody>
            <a:bodyPr lIns="36008" tIns="36008" rIns="36008" bIns="36008">
              <a:spAutoFit/>
            </a:bodyPr>
            <a:lstStyle/>
            <a:p>
              <a:pPr marL="342969" indent="-342969" algn="just">
                <a:lnSpc>
                  <a:spcPct val="120000"/>
                </a:lnSpc>
                <a:buClr>
                  <a:srgbClr val="00FF00"/>
                </a:buClr>
                <a:defRPr/>
              </a:pPr>
              <a:r>
                <a:rPr kumimoji="1" lang="en-US" altLang="zh-CN" b="1" dirty="0">
                  <a:effectLst>
                    <a:outerShdw blurRad="38100" dist="38100" dir="2700000" algn="tl">
                      <a:srgbClr val="000000"/>
                    </a:outerShdw>
                  </a:effectLst>
                  <a:latin typeface="+mn-ea"/>
                </a:rPr>
                <a:t>a)</a:t>
              </a:r>
              <a:r>
                <a:rPr kumimoji="1" lang="en-US" altLang="zh-CN" b="1" dirty="0">
                  <a:solidFill>
                    <a:srgbClr val="000000"/>
                  </a:solidFill>
                  <a:latin typeface="+mn-ea"/>
                </a:rPr>
                <a:t> </a:t>
              </a:r>
              <a:r>
                <a:rPr kumimoji="1" lang="zh-CN" altLang="en-US" b="1" dirty="0">
                  <a:solidFill>
                    <a:srgbClr val="000000"/>
                  </a:solidFill>
                  <a:latin typeface="+mn-ea"/>
                </a:rPr>
                <a:t>因为        </a:t>
              </a:r>
              <a:r>
                <a:rPr kumimoji="1" lang="zh-CN" altLang="en-US" b="1" dirty="0">
                  <a:solidFill>
                    <a:srgbClr val="0000CC"/>
                  </a:solidFill>
                  <a:latin typeface="+mn-ea"/>
                </a:rPr>
                <a:t>＝</a:t>
              </a:r>
              <a:r>
                <a:rPr kumimoji="1" lang="en-US" altLang="zh-CN" b="1" dirty="0">
                  <a:solidFill>
                    <a:srgbClr val="0000CC"/>
                  </a:solidFill>
                  <a:latin typeface="+mn-ea"/>
                </a:rPr>
                <a:t>R∪R</a:t>
              </a:r>
              <a:r>
                <a:rPr kumimoji="1" lang="en-US" altLang="zh-CN" b="1" baseline="30000" dirty="0">
                  <a:solidFill>
                    <a:srgbClr val="0000CC"/>
                  </a:solidFill>
                  <a:latin typeface="+mn-ea"/>
                </a:rPr>
                <a:t>2</a:t>
              </a:r>
              <a:r>
                <a:rPr kumimoji="1" lang="en-US" altLang="zh-CN" b="1" dirty="0">
                  <a:solidFill>
                    <a:srgbClr val="0000CC"/>
                  </a:solidFill>
                  <a:latin typeface="+mn-ea"/>
                </a:rPr>
                <a:t>∪R</a:t>
              </a:r>
              <a:r>
                <a:rPr kumimoji="1" lang="en-US" altLang="zh-CN" b="1" baseline="30000" dirty="0">
                  <a:solidFill>
                    <a:srgbClr val="0000CC"/>
                  </a:solidFill>
                  <a:latin typeface="+mn-ea"/>
                </a:rPr>
                <a:t>3</a:t>
              </a:r>
              <a:r>
                <a:rPr kumimoji="1" lang="en-US" altLang="zh-CN" b="1" dirty="0">
                  <a:solidFill>
                    <a:srgbClr val="0000CC"/>
                  </a:solidFill>
                  <a:latin typeface="+mn-ea"/>
                </a:rPr>
                <a:t>∪…</a:t>
              </a:r>
              <a:r>
                <a:rPr kumimoji="1" lang="zh-CN" altLang="en-US" b="1" dirty="0">
                  <a:solidFill>
                    <a:srgbClr val="000000"/>
                  </a:solidFill>
                  <a:latin typeface="+mn-ea"/>
                  <a:sym typeface="Symbol" pitchFamily="18" charset="2"/>
                </a:rPr>
                <a:t>，所以</a:t>
              </a:r>
              <a:r>
                <a:rPr kumimoji="1" lang="en-US" altLang="zh-CN" b="1" dirty="0">
                  <a:solidFill>
                    <a:srgbClr val="0000CC"/>
                  </a:solidFill>
                  <a:latin typeface="+mn-ea"/>
                </a:rPr>
                <a:t>R</a:t>
              </a:r>
              <a:r>
                <a:rPr lang="zh-CN" altLang="en-US" b="1" dirty="0">
                  <a:solidFill>
                    <a:srgbClr val="0000CC"/>
                  </a:solidFill>
                  <a:latin typeface="+mn-ea"/>
                  <a:sym typeface="Symbol" pitchFamily="18" charset="2"/>
                </a:rPr>
                <a:t></a:t>
              </a:r>
              <a:r>
                <a:rPr kumimoji="1" lang="en-US" altLang="zh-CN" b="1" dirty="0">
                  <a:solidFill>
                    <a:srgbClr val="000000"/>
                  </a:solidFill>
                  <a:latin typeface="+mn-ea"/>
                </a:rPr>
                <a:t> </a:t>
              </a:r>
              <a:endParaRPr kumimoji="1" lang="zh-CN" altLang="en-US" b="1" dirty="0">
                <a:solidFill>
                  <a:srgbClr val="000000"/>
                </a:solidFill>
                <a:latin typeface="+mn-ea"/>
              </a:endParaRPr>
            </a:p>
          </p:txBody>
        </p:sp>
        <p:graphicFrame>
          <p:nvGraphicFramePr>
            <p:cNvPr id="287761" name="Object 15"/>
            <p:cNvGraphicFramePr>
              <a:graphicFrameLocks noChangeAspect="1"/>
            </p:cNvGraphicFramePr>
            <p:nvPr>
              <p:extLst>
                <p:ext uri="{D42A27DB-BD31-4B8C-83A1-F6EECF244321}">
                  <p14:modId xmlns:p14="http://schemas.microsoft.com/office/powerpoint/2010/main" val="680424774"/>
                </p:ext>
              </p:extLst>
            </p:nvPr>
          </p:nvGraphicFramePr>
          <p:xfrm>
            <a:off x="1328" y="2007"/>
            <a:ext cx="540" cy="600"/>
          </p:xfrm>
          <a:graphic>
            <a:graphicData uri="http://schemas.openxmlformats.org/presentationml/2006/ole">
              <mc:AlternateContent xmlns:mc="http://schemas.openxmlformats.org/markup-compatibility/2006">
                <mc:Choice xmlns:v="urn:schemas-microsoft-com:vml" Requires="v">
                  <p:oleObj spid="_x0000_s272833" name="Equation" r:id="rId13" imgW="444240" imgH="495000" progId="Equation.3">
                    <p:embed/>
                  </p:oleObj>
                </mc:Choice>
                <mc:Fallback>
                  <p:oleObj name="Equation" r:id="rId13" imgW="444240" imgH="495000" progId="Equation.3">
                    <p:embed/>
                    <p:pic>
                      <p:nvPicPr>
                        <p:cNvPr id="287761"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28" y="2007"/>
                          <a:ext cx="54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762" name="Object 16"/>
            <p:cNvGraphicFramePr>
              <a:graphicFrameLocks noChangeAspect="1"/>
            </p:cNvGraphicFramePr>
            <p:nvPr>
              <p:extLst>
                <p:ext uri="{D42A27DB-BD31-4B8C-83A1-F6EECF244321}">
                  <p14:modId xmlns:p14="http://schemas.microsoft.com/office/powerpoint/2010/main" val="3972165316"/>
                </p:ext>
              </p:extLst>
            </p:nvPr>
          </p:nvGraphicFramePr>
          <p:xfrm>
            <a:off x="4140" y="2013"/>
            <a:ext cx="540" cy="600"/>
          </p:xfrm>
          <a:graphic>
            <a:graphicData uri="http://schemas.openxmlformats.org/presentationml/2006/ole">
              <mc:AlternateContent xmlns:mc="http://schemas.openxmlformats.org/markup-compatibility/2006">
                <mc:Choice xmlns:v="urn:schemas-microsoft-com:vml" Requires="v">
                  <p:oleObj spid="_x0000_s272834" name="Equation" r:id="rId15" imgW="444240" imgH="495000" progId="Equation.3">
                    <p:embed/>
                  </p:oleObj>
                </mc:Choice>
                <mc:Fallback>
                  <p:oleObj name="Equation" r:id="rId15" imgW="444240" imgH="495000" progId="Equation.3">
                    <p:embed/>
                    <p:pic>
                      <p:nvPicPr>
                        <p:cNvPr id="287762"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40" y="2013"/>
                          <a:ext cx="54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 name="Group 30"/>
          <p:cNvGrpSpPr>
            <a:grpSpLocks/>
          </p:cNvGrpSpPr>
          <p:nvPr/>
        </p:nvGrpSpPr>
        <p:grpSpPr bwMode="auto">
          <a:xfrm>
            <a:off x="887003" y="4019439"/>
            <a:ext cx="7256554" cy="906672"/>
            <a:chOff x="703" y="2550"/>
            <a:chExt cx="4570" cy="571"/>
          </a:xfrm>
        </p:grpSpPr>
        <p:graphicFrame>
          <p:nvGraphicFramePr>
            <p:cNvPr id="287758" name="Object 18"/>
            <p:cNvGraphicFramePr>
              <a:graphicFrameLocks noChangeAspect="1"/>
            </p:cNvGraphicFramePr>
            <p:nvPr>
              <p:extLst>
                <p:ext uri="{D42A27DB-BD31-4B8C-83A1-F6EECF244321}">
                  <p14:modId xmlns:p14="http://schemas.microsoft.com/office/powerpoint/2010/main" val="2642362551"/>
                </p:ext>
              </p:extLst>
            </p:nvPr>
          </p:nvGraphicFramePr>
          <p:xfrm>
            <a:off x="1732" y="2550"/>
            <a:ext cx="512" cy="571"/>
          </p:xfrm>
          <a:graphic>
            <a:graphicData uri="http://schemas.openxmlformats.org/presentationml/2006/ole">
              <mc:AlternateContent xmlns:mc="http://schemas.openxmlformats.org/markup-compatibility/2006">
                <mc:Choice xmlns:v="urn:schemas-microsoft-com:vml" Requires="v">
                  <p:oleObj spid="_x0000_s272835" name="Equation" r:id="rId17" imgW="444240" imgH="495000" progId="Equation.3">
                    <p:embed/>
                  </p:oleObj>
                </mc:Choice>
                <mc:Fallback>
                  <p:oleObj name="Equation" r:id="rId17" imgW="444240" imgH="495000" progId="Equation.3">
                    <p:embed/>
                    <p:pic>
                      <p:nvPicPr>
                        <p:cNvPr id="287758"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32" y="2550"/>
                          <a:ext cx="512"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17939" name="Rectangle 19">
              <a:extLst>
                <a:ext uri="{FF2B5EF4-FFF2-40B4-BE49-F238E27FC236}">
                  <a16:creationId xmlns:a16="http://schemas.microsoft.com/office/drawing/2014/main" id="{933EB7FC-46FF-43D1-B924-A0EBB77D3C16}"/>
                </a:ext>
              </a:extLst>
            </p:cNvPr>
            <p:cNvSpPr>
              <a:spLocks noChangeArrowheads="1"/>
            </p:cNvSpPr>
            <p:nvPr/>
          </p:nvSpPr>
          <p:spPr bwMode="auto">
            <a:xfrm>
              <a:off x="703" y="2709"/>
              <a:ext cx="4570" cy="291"/>
            </a:xfrm>
            <a:prstGeom prst="rect">
              <a:avLst/>
            </a:prstGeom>
            <a:noFill/>
            <a:ln w="12700" algn="ctr">
              <a:noFill/>
              <a:miter lim="800000"/>
              <a:headEnd/>
              <a:tailEnd/>
            </a:ln>
            <a:effectLst/>
          </p:spPr>
          <p:txBody>
            <a:bodyPr>
              <a:spAutoFit/>
            </a:bodyPr>
            <a:lstStyle/>
            <a:p>
              <a:pPr eaLnBrk="1" hangingPunct="1">
                <a:defRPr/>
              </a:pPr>
              <a:r>
                <a:rPr kumimoji="1" lang="en-US" altLang="zh-CN" b="1" dirty="0">
                  <a:effectLst>
                    <a:outerShdw blurRad="38100" dist="38100" dir="2700000" algn="tl">
                      <a:srgbClr val="000000"/>
                    </a:outerShdw>
                  </a:effectLst>
                  <a:latin typeface="+mn-ea"/>
                </a:rPr>
                <a:t>b)</a:t>
              </a:r>
              <a:r>
                <a:rPr kumimoji="1" lang="en-US" altLang="zh-CN" b="1" dirty="0">
                  <a:solidFill>
                    <a:srgbClr val="000000"/>
                  </a:solidFill>
                  <a:latin typeface="+mn-ea"/>
                </a:rPr>
                <a:t> </a:t>
              </a:r>
              <a:r>
                <a:rPr kumimoji="1" lang="zh-CN" altLang="en-US" b="1" dirty="0">
                  <a:solidFill>
                    <a:srgbClr val="000000"/>
                  </a:solidFill>
                  <a:latin typeface="+mn-ea"/>
                </a:rPr>
                <a:t>下面证明       是可传递的。</a:t>
              </a:r>
            </a:p>
          </p:txBody>
        </p:sp>
      </p:grpSp>
      <p:grpSp>
        <p:nvGrpSpPr>
          <p:cNvPr id="7" name="Group 31"/>
          <p:cNvGrpSpPr>
            <a:grpSpLocks/>
          </p:cNvGrpSpPr>
          <p:nvPr/>
        </p:nvGrpSpPr>
        <p:grpSpPr bwMode="auto">
          <a:xfrm>
            <a:off x="742505" y="4646646"/>
            <a:ext cx="8066367" cy="952720"/>
            <a:chOff x="431" y="826"/>
            <a:chExt cx="5080" cy="600"/>
          </a:xfrm>
        </p:grpSpPr>
        <p:sp>
          <p:nvSpPr>
            <p:cNvPr id="287755" name="Rectangle 32"/>
            <p:cNvSpPr>
              <a:spLocks noChangeArrowheads="1"/>
            </p:cNvSpPr>
            <p:nvPr/>
          </p:nvSpPr>
          <p:spPr bwMode="auto">
            <a:xfrm>
              <a:off x="431" y="939"/>
              <a:ext cx="508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
                  <a:srgbClr val="00FF00"/>
                </a:buClr>
                <a:buFont typeface="Wingdings" panose="05000000000000000000" pitchFamily="2" charset="2"/>
                <a:buNone/>
              </a:pPr>
              <a:r>
                <a:rPr kumimoji="1" lang="zh-CN" altLang="en-US" sz="2400" dirty="0">
                  <a:latin typeface="+mn-ea"/>
                  <a:ea typeface="+mn-ea"/>
                </a:rPr>
                <a:t>对任意</a:t>
              </a:r>
              <a:r>
                <a:rPr kumimoji="1" lang="en-US" altLang="zh-CN" sz="2400" dirty="0" err="1">
                  <a:latin typeface="+mn-ea"/>
                  <a:ea typeface="+mn-ea"/>
                </a:rPr>
                <a:t>a,b,c∈A</a:t>
              </a:r>
              <a:r>
                <a:rPr kumimoji="1" lang="zh-CN" altLang="en-US" sz="2400" dirty="0">
                  <a:latin typeface="+mn-ea"/>
                  <a:ea typeface="+mn-ea"/>
                </a:rPr>
                <a:t>，若</a:t>
              </a:r>
              <a:r>
                <a:rPr kumimoji="1" lang="en-US" altLang="zh-CN" sz="2400" dirty="0">
                  <a:latin typeface="+mn-ea"/>
                  <a:ea typeface="+mn-ea"/>
                </a:rPr>
                <a:t>&lt;</a:t>
              </a:r>
              <a:r>
                <a:rPr kumimoji="1" lang="en-US" altLang="zh-CN" sz="2400" dirty="0" err="1">
                  <a:latin typeface="+mn-ea"/>
                  <a:ea typeface="+mn-ea"/>
                </a:rPr>
                <a:t>a,b</a:t>
              </a:r>
              <a:r>
                <a:rPr kumimoji="1" lang="en-US" altLang="zh-CN" sz="2400" dirty="0">
                  <a:latin typeface="+mn-ea"/>
                  <a:ea typeface="+mn-ea"/>
                </a:rPr>
                <a:t>&gt;∈         </a:t>
              </a:r>
              <a:r>
                <a:rPr kumimoji="1" lang="zh-CN" altLang="en-US" sz="2400" dirty="0">
                  <a:latin typeface="+mn-ea"/>
                  <a:ea typeface="+mn-ea"/>
                </a:rPr>
                <a:t>，</a:t>
              </a:r>
              <a:r>
                <a:rPr kumimoji="1" lang="en-US" altLang="zh-CN" sz="2400" dirty="0">
                  <a:latin typeface="+mn-ea"/>
                  <a:ea typeface="+mn-ea"/>
                </a:rPr>
                <a:t>&lt;</a:t>
              </a:r>
              <a:r>
                <a:rPr kumimoji="1" lang="en-US" altLang="zh-CN" sz="2400" dirty="0" err="1">
                  <a:latin typeface="+mn-ea"/>
                  <a:ea typeface="+mn-ea"/>
                </a:rPr>
                <a:t>b,c</a:t>
              </a:r>
              <a:r>
                <a:rPr kumimoji="1" lang="en-US" altLang="zh-CN" sz="2400" dirty="0">
                  <a:latin typeface="+mn-ea"/>
                  <a:ea typeface="+mn-ea"/>
                </a:rPr>
                <a:t>&gt;∈         </a:t>
              </a:r>
              <a:r>
                <a:rPr kumimoji="1" lang="zh-CN" altLang="en-US" sz="2400" dirty="0">
                  <a:latin typeface="+mn-ea"/>
                  <a:ea typeface="+mn-ea"/>
                </a:rPr>
                <a:t>，</a:t>
              </a:r>
            </a:p>
          </p:txBody>
        </p:sp>
        <p:graphicFrame>
          <p:nvGraphicFramePr>
            <p:cNvPr id="287756" name="Object 33"/>
            <p:cNvGraphicFramePr>
              <a:graphicFrameLocks noChangeAspect="1"/>
            </p:cNvGraphicFramePr>
            <p:nvPr>
              <p:extLst>
                <p:ext uri="{D42A27DB-BD31-4B8C-83A1-F6EECF244321}">
                  <p14:modId xmlns:p14="http://schemas.microsoft.com/office/powerpoint/2010/main" val="1031959593"/>
                </p:ext>
              </p:extLst>
            </p:nvPr>
          </p:nvGraphicFramePr>
          <p:xfrm>
            <a:off x="2915" y="826"/>
            <a:ext cx="537" cy="600"/>
          </p:xfrm>
          <a:graphic>
            <a:graphicData uri="http://schemas.openxmlformats.org/presentationml/2006/ole">
              <mc:AlternateContent xmlns:mc="http://schemas.openxmlformats.org/markup-compatibility/2006">
                <mc:Choice xmlns:v="urn:schemas-microsoft-com:vml" Requires="v">
                  <p:oleObj spid="_x0000_s272836" name="Equation" r:id="rId19" imgW="444240" imgH="495000" progId="Equation.3">
                    <p:embed/>
                  </p:oleObj>
                </mc:Choice>
                <mc:Fallback>
                  <p:oleObj name="Equation" r:id="rId19" imgW="444240" imgH="495000" progId="Equation.3">
                    <p:embed/>
                    <p:pic>
                      <p:nvPicPr>
                        <p:cNvPr id="287756"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5" y="826"/>
                          <a:ext cx="537"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757" name="Object 34"/>
            <p:cNvGraphicFramePr>
              <a:graphicFrameLocks noChangeAspect="1"/>
            </p:cNvGraphicFramePr>
            <p:nvPr>
              <p:extLst>
                <p:ext uri="{D42A27DB-BD31-4B8C-83A1-F6EECF244321}">
                  <p14:modId xmlns:p14="http://schemas.microsoft.com/office/powerpoint/2010/main" val="1248332338"/>
                </p:ext>
              </p:extLst>
            </p:nvPr>
          </p:nvGraphicFramePr>
          <p:xfrm>
            <a:off x="4430" y="826"/>
            <a:ext cx="537" cy="600"/>
          </p:xfrm>
          <a:graphic>
            <a:graphicData uri="http://schemas.openxmlformats.org/presentationml/2006/ole">
              <mc:AlternateContent xmlns:mc="http://schemas.openxmlformats.org/markup-compatibility/2006">
                <mc:Choice xmlns:v="urn:schemas-microsoft-com:vml" Requires="v">
                  <p:oleObj spid="_x0000_s272837" name="Equation" r:id="rId21" imgW="444240" imgH="495000" progId="Equation.3">
                    <p:embed/>
                  </p:oleObj>
                </mc:Choice>
                <mc:Fallback>
                  <p:oleObj name="Equation" r:id="rId21" imgW="444240" imgH="495000" progId="Equation.3">
                    <p:embed/>
                    <p:pic>
                      <p:nvPicPr>
                        <p:cNvPr id="287757" name="Object 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30" y="826"/>
                          <a:ext cx="537"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17955" name="Rectangle 35"/>
          <p:cNvSpPr>
            <a:spLocks noChangeArrowheads="1"/>
          </p:cNvSpPr>
          <p:nvPr/>
        </p:nvSpPr>
        <p:spPr bwMode="auto">
          <a:xfrm>
            <a:off x="795698" y="5656532"/>
            <a:ext cx="8823779" cy="56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
                <a:srgbClr val="00FF00"/>
              </a:buClr>
              <a:buFont typeface="Wingdings" panose="05000000000000000000" pitchFamily="2" charset="2"/>
              <a:buNone/>
            </a:pPr>
            <a:r>
              <a:rPr kumimoji="1" lang="zh-CN" altLang="en-US" sz="2400" dirty="0">
                <a:latin typeface="+mn-ea"/>
                <a:ea typeface="+mn-ea"/>
              </a:rPr>
              <a:t>则必</a:t>
            </a:r>
            <a:r>
              <a:rPr kumimoji="1" lang="zh-CN" altLang="en-US" sz="2400">
                <a:latin typeface="+mn-ea"/>
                <a:ea typeface="+mn-ea"/>
              </a:rPr>
              <a:t>存在</a:t>
            </a:r>
            <a:r>
              <a:rPr kumimoji="1" lang="en-US" altLang="zh-CN" sz="2400">
                <a:latin typeface="+mn-ea"/>
                <a:ea typeface="+mn-ea"/>
              </a:rPr>
              <a:t>R</a:t>
            </a:r>
            <a:r>
              <a:rPr kumimoji="1" lang="en-US" altLang="zh-CN" sz="2400" baseline="30000">
                <a:latin typeface="+mn-ea"/>
                <a:ea typeface="+mn-ea"/>
              </a:rPr>
              <a:t>j</a:t>
            </a:r>
            <a:r>
              <a:rPr kumimoji="1" lang="en-US" altLang="zh-CN" sz="2400">
                <a:latin typeface="+mn-ea"/>
                <a:ea typeface="+mn-ea"/>
              </a:rPr>
              <a:t>,R</a:t>
            </a:r>
            <a:r>
              <a:rPr kumimoji="1" lang="en-US" altLang="zh-CN" sz="2400" baseline="30000">
                <a:latin typeface="+mn-ea"/>
                <a:ea typeface="+mn-ea"/>
              </a:rPr>
              <a:t>k</a:t>
            </a:r>
            <a:r>
              <a:rPr kumimoji="1" lang="en-US" altLang="zh-CN" sz="2400" dirty="0">
                <a:latin typeface="+mn-ea"/>
                <a:ea typeface="+mn-ea"/>
              </a:rPr>
              <a:t>(1</a:t>
            </a:r>
            <a:r>
              <a:rPr kumimoji="1" lang="en-US" altLang="zh-CN" sz="2400">
                <a:solidFill>
                  <a:srgbClr val="FF0000"/>
                </a:solidFill>
                <a:latin typeface="+mn-ea"/>
                <a:ea typeface="+mn-ea"/>
                <a:cs typeface="Arial" panose="020B0604020202020204" pitchFamily="34" charset="0"/>
              </a:rPr>
              <a:t>≤</a:t>
            </a:r>
            <a:r>
              <a:rPr kumimoji="1" lang="en-US" altLang="zh-CN" sz="2400">
                <a:latin typeface="+mn-ea"/>
                <a:ea typeface="+mn-ea"/>
              </a:rPr>
              <a:t>j,k</a:t>
            </a:r>
            <a:r>
              <a:rPr kumimoji="1" lang="en-US" altLang="zh-CN" sz="2400" dirty="0">
                <a:solidFill>
                  <a:srgbClr val="FF0000"/>
                </a:solidFill>
                <a:latin typeface="+mn-ea"/>
                <a:ea typeface="+mn-ea"/>
              </a:rPr>
              <a:t>&lt;</a:t>
            </a:r>
            <a:r>
              <a:rPr kumimoji="1" lang="en-US" altLang="zh-CN" sz="2400">
                <a:latin typeface="+mn-ea"/>
                <a:ea typeface="+mn-ea"/>
                <a:sym typeface="Symbol" panose="05050102010706020507" pitchFamily="18" charset="2"/>
              </a:rPr>
              <a:t></a:t>
            </a:r>
            <a:r>
              <a:rPr kumimoji="1" lang="en-US" altLang="zh-CN" sz="2400">
                <a:latin typeface="+mn-ea"/>
                <a:ea typeface="+mn-ea"/>
              </a:rPr>
              <a:t>)</a:t>
            </a:r>
            <a:r>
              <a:rPr kumimoji="1" lang="zh-CN" altLang="en-US" sz="2400">
                <a:latin typeface="+mn-ea"/>
                <a:ea typeface="+mn-ea"/>
              </a:rPr>
              <a:t>，使得</a:t>
            </a:r>
            <a:r>
              <a:rPr kumimoji="1" lang="en-US" altLang="zh-CN" sz="2400">
                <a:latin typeface="+mn-ea"/>
                <a:ea typeface="+mn-ea"/>
              </a:rPr>
              <a:t>&lt;a,b</a:t>
            </a:r>
            <a:r>
              <a:rPr kumimoji="1" lang="en-US" altLang="zh-CN" sz="2400" dirty="0">
                <a:latin typeface="+mn-ea"/>
                <a:ea typeface="+mn-ea"/>
              </a:rPr>
              <a:t>&gt;</a:t>
            </a:r>
            <a:r>
              <a:rPr kumimoji="1" lang="en-US" altLang="zh-CN" sz="2400">
                <a:latin typeface="+mn-ea"/>
                <a:ea typeface="+mn-ea"/>
              </a:rPr>
              <a:t>∈R</a:t>
            </a:r>
            <a:r>
              <a:rPr kumimoji="1" lang="en-US" altLang="zh-CN" sz="2400" baseline="30000">
                <a:latin typeface="+mn-ea"/>
                <a:ea typeface="+mn-ea"/>
              </a:rPr>
              <a:t>j</a:t>
            </a:r>
            <a:r>
              <a:rPr kumimoji="1" lang="en-US" altLang="zh-CN" sz="2400">
                <a:latin typeface="+mn-ea"/>
                <a:ea typeface="+mn-ea"/>
              </a:rPr>
              <a:t>,&lt;b,c</a:t>
            </a:r>
            <a:r>
              <a:rPr kumimoji="1" lang="en-US" altLang="zh-CN" sz="2400" dirty="0">
                <a:latin typeface="+mn-ea"/>
                <a:ea typeface="+mn-ea"/>
              </a:rPr>
              <a:t>&gt;</a:t>
            </a:r>
            <a:r>
              <a:rPr kumimoji="1" lang="en-US" altLang="zh-CN" sz="2400">
                <a:latin typeface="+mn-ea"/>
                <a:ea typeface="+mn-ea"/>
              </a:rPr>
              <a:t>∈R</a:t>
            </a:r>
            <a:r>
              <a:rPr kumimoji="1" lang="en-US" altLang="zh-CN" sz="2400" baseline="30000">
                <a:latin typeface="+mn-ea"/>
                <a:ea typeface="+mn-ea"/>
              </a:rPr>
              <a:t>k</a:t>
            </a:r>
            <a:r>
              <a:rPr kumimoji="1" lang="en-US" altLang="zh-CN" sz="2400">
                <a:latin typeface="+mn-ea"/>
                <a:ea typeface="+mn-ea"/>
              </a:rPr>
              <a:t>,</a:t>
            </a:r>
            <a:endParaRPr kumimoji="1" lang="en-US" altLang="zh-CN" sz="2400" dirty="0">
              <a:latin typeface="+mn-ea"/>
              <a:ea typeface="+mn-ea"/>
            </a:endParaRPr>
          </a:p>
        </p:txBody>
      </p:sp>
    </p:spTree>
    <p:custDataLst>
      <p:tags r:id="rId2"/>
    </p:custDataLst>
    <p:extLst>
      <p:ext uri="{BB962C8B-B14F-4D97-AF65-F5344CB8AC3E}">
        <p14:creationId xmlns:p14="http://schemas.microsoft.com/office/powerpoint/2010/main" val="164506107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ox(in)">
                                      <p:cBhvr>
                                        <p:cTn id="19" dur="5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617955"/>
                                        </p:tgtEl>
                                        <p:attrNameLst>
                                          <p:attrName>style.visibility</p:attrName>
                                        </p:attrNameLst>
                                      </p:cBhvr>
                                      <p:to>
                                        <p:strVal val="visible"/>
                                      </p:to>
                                    </p:set>
                                    <p:anim calcmode="lin" valueType="num">
                                      <p:cBhvr additive="base">
                                        <p:cTn id="42" dur="500" fill="hold"/>
                                        <p:tgtEl>
                                          <p:spTgt spid="1617955"/>
                                        </p:tgtEl>
                                        <p:attrNameLst>
                                          <p:attrName>ppt_x</p:attrName>
                                        </p:attrNameLst>
                                      </p:cBhvr>
                                      <p:tavLst>
                                        <p:tav tm="0">
                                          <p:val>
                                            <p:strVal val="#ppt_x"/>
                                          </p:val>
                                        </p:tav>
                                        <p:tav tm="100000">
                                          <p:val>
                                            <p:strVal val="#ppt_x"/>
                                          </p:val>
                                        </p:tav>
                                      </p:tavLst>
                                    </p:anim>
                                    <p:anim calcmode="lin" valueType="num">
                                      <p:cBhvr additive="base">
                                        <p:cTn id="43" dur="500" fill="hold"/>
                                        <p:tgtEl>
                                          <p:spTgt spid="16179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5"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5" name="Rectangle 2"/>
          <p:cNvSpPr>
            <a:spLocks noGrp="1" noChangeArrowheads="1"/>
          </p:cNvSpPr>
          <p:nvPr>
            <p:ph type="title"/>
          </p:nvPr>
        </p:nvSpPr>
        <p:spPr/>
        <p:txBody>
          <a:bodyPr/>
          <a:lstStyle/>
          <a:p>
            <a:pPr eaLnBrk="1" hangingPunct="1"/>
            <a:r>
              <a:rPr lang="zh-CN" altLang="en-US"/>
              <a:t>证明（</a:t>
            </a:r>
            <a:r>
              <a:rPr lang="en-US" altLang="zh-CN"/>
              <a:t>3</a:t>
            </a:r>
            <a:r>
              <a:rPr lang="zh-CN" altLang="en-US"/>
              <a:t>）</a:t>
            </a:r>
            <a:r>
              <a:rPr lang="en-US" altLang="zh-CN"/>
              <a:t>(</a:t>
            </a:r>
            <a:r>
              <a:rPr lang="zh-CN" altLang="en-US"/>
              <a:t>续</a:t>
            </a:r>
            <a:r>
              <a:rPr lang="en-US" altLang="zh-CN"/>
              <a:t>1)</a:t>
            </a:r>
          </a:p>
        </p:txBody>
      </p:sp>
      <p:sp>
        <p:nvSpPr>
          <p:cNvPr id="1658901" name="Rectangle 21"/>
          <p:cNvSpPr>
            <a:spLocks noChangeArrowheads="1"/>
          </p:cNvSpPr>
          <p:nvPr/>
        </p:nvSpPr>
        <p:spPr bwMode="auto">
          <a:xfrm>
            <a:off x="536575" y="1143794"/>
            <a:ext cx="7774199" cy="1668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
                <a:srgbClr val="00FF00"/>
              </a:buClr>
              <a:buFont typeface="Wingdings" panose="05000000000000000000" pitchFamily="2" charset="2"/>
              <a:buNone/>
            </a:pPr>
            <a:r>
              <a:rPr kumimoji="1" lang="zh-CN" altLang="en-US" sz="2400" dirty="0">
                <a:latin typeface="+mn-ea"/>
                <a:ea typeface="+mn-ea"/>
              </a:rPr>
              <a:t>即</a:t>
            </a:r>
            <a:r>
              <a:rPr kumimoji="1" lang="en-US" altLang="zh-CN" sz="2400" dirty="0">
                <a:latin typeface="+mn-ea"/>
                <a:ea typeface="+mn-ea"/>
              </a:rPr>
              <a:t>&lt;</a:t>
            </a:r>
            <a:r>
              <a:rPr kumimoji="1" lang="en-US" altLang="zh-CN" sz="2400" dirty="0" err="1">
                <a:latin typeface="+mn-ea"/>
                <a:ea typeface="+mn-ea"/>
              </a:rPr>
              <a:t>a,c</a:t>
            </a:r>
            <a:r>
              <a:rPr kumimoji="1" lang="en-US" altLang="zh-CN" sz="2400" dirty="0">
                <a:latin typeface="+mn-ea"/>
                <a:ea typeface="+mn-ea"/>
              </a:rPr>
              <a:t>&gt;∈</a:t>
            </a:r>
            <a:r>
              <a:rPr kumimoji="1" lang="en-US" altLang="zh-CN" sz="2400" dirty="0" err="1">
                <a:latin typeface="+mn-ea"/>
                <a:ea typeface="+mn-ea"/>
              </a:rPr>
              <a:t>R</a:t>
            </a:r>
            <a:r>
              <a:rPr kumimoji="1" lang="en-US" altLang="zh-CN" sz="2400" baseline="30000" dirty="0" err="1">
                <a:latin typeface="+mn-ea"/>
                <a:ea typeface="+mn-ea"/>
              </a:rPr>
              <a:t>j+k</a:t>
            </a:r>
            <a:r>
              <a:rPr kumimoji="1" lang="en-US" altLang="zh-CN" sz="2400" dirty="0">
                <a:latin typeface="+mn-ea"/>
                <a:ea typeface="+mn-ea"/>
              </a:rPr>
              <a:t>(1≤j+k≤</a:t>
            </a:r>
            <a:r>
              <a:rPr kumimoji="1" lang="en-US" altLang="zh-CN" sz="2400" dirty="0">
                <a:latin typeface="+mn-ea"/>
                <a:ea typeface="+mn-ea"/>
                <a:sym typeface="Symbol" panose="05050102010706020507" pitchFamily="18" charset="2"/>
              </a:rPr>
              <a:t></a:t>
            </a:r>
            <a:r>
              <a:rPr kumimoji="1" lang="en-US" altLang="zh-CN" sz="2400" dirty="0">
                <a:latin typeface="+mn-ea"/>
                <a:ea typeface="+mn-ea"/>
              </a:rPr>
              <a:t>)</a:t>
            </a:r>
            <a:r>
              <a:rPr kumimoji="1" lang="zh-CN" altLang="en-US" sz="2400" dirty="0">
                <a:latin typeface="+mn-ea"/>
                <a:ea typeface="+mn-ea"/>
              </a:rPr>
              <a:t>，又</a:t>
            </a:r>
            <a:r>
              <a:rPr kumimoji="1" lang="en-US" altLang="zh-CN" sz="2400" dirty="0" err="1">
                <a:latin typeface="+mn-ea"/>
                <a:ea typeface="+mn-ea"/>
              </a:rPr>
              <a:t>R</a:t>
            </a:r>
            <a:r>
              <a:rPr kumimoji="1" lang="en-US" altLang="zh-CN" sz="2400" baseline="30000" dirty="0" err="1">
                <a:latin typeface="+mn-ea"/>
                <a:ea typeface="+mn-ea"/>
              </a:rPr>
              <a:t>j+k</a:t>
            </a:r>
            <a:r>
              <a:rPr kumimoji="1" lang="en-US" altLang="zh-CN" sz="2400" dirty="0">
                <a:latin typeface="+mn-ea"/>
                <a:ea typeface="+mn-ea"/>
                <a:sym typeface="Symbol" panose="05050102010706020507" pitchFamily="18" charset="2"/>
              </a:rPr>
              <a:t>        </a:t>
            </a:r>
            <a:r>
              <a:rPr kumimoji="1" lang="zh-CN" altLang="en-US" sz="2400" dirty="0">
                <a:latin typeface="+mn-ea"/>
                <a:ea typeface="+mn-ea"/>
              </a:rPr>
              <a:t>，</a:t>
            </a:r>
            <a:endParaRPr kumimoji="1" lang="en-US" altLang="zh-CN" sz="2400" dirty="0">
              <a:latin typeface="+mn-ea"/>
              <a:ea typeface="+mn-ea"/>
            </a:endParaRPr>
          </a:p>
          <a:p>
            <a:pPr algn="l" eaLnBrk="1" hangingPunct="1">
              <a:lnSpc>
                <a:spcPct val="150000"/>
              </a:lnSpc>
              <a:spcBef>
                <a:spcPct val="0"/>
              </a:spcBef>
              <a:buClr>
                <a:srgbClr val="00FF00"/>
              </a:buClr>
              <a:buFont typeface="Wingdings" panose="05000000000000000000" pitchFamily="2" charset="2"/>
              <a:buNone/>
            </a:pPr>
            <a:r>
              <a:rPr kumimoji="1" lang="zh-CN" altLang="en-US" sz="2400" dirty="0">
                <a:latin typeface="+mn-ea"/>
                <a:ea typeface="+mn-ea"/>
              </a:rPr>
              <a:t>所以</a:t>
            </a:r>
            <a:r>
              <a:rPr kumimoji="1" lang="en-US" altLang="zh-CN" sz="2400" dirty="0">
                <a:latin typeface="+mn-ea"/>
                <a:ea typeface="+mn-ea"/>
              </a:rPr>
              <a:t>&lt;</a:t>
            </a:r>
            <a:r>
              <a:rPr kumimoji="1" lang="en-US" altLang="zh-CN" sz="2400" dirty="0" err="1">
                <a:latin typeface="+mn-ea"/>
                <a:ea typeface="+mn-ea"/>
              </a:rPr>
              <a:t>a,c</a:t>
            </a:r>
            <a:r>
              <a:rPr kumimoji="1" lang="en-US" altLang="zh-CN" sz="2400" dirty="0">
                <a:latin typeface="+mn-ea"/>
                <a:ea typeface="+mn-ea"/>
              </a:rPr>
              <a:t>&gt;∈        </a:t>
            </a:r>
            <a:r>
              <a:rPr kumimoji="1" lang="zh-CN" altLang="en-US" sz="2400" dirty="0">
                <a:latin typeface="+mn-ea"/>
                <a:ea typeface="+mn-ea"/>
              </a:rPr>
              <a:t>，即是传递的。</a:t>
            </a:r>
          </a:p>
          <a:p>
            <a:pPr algn="l" eaLnBrk="1" hangingPunct="1">
              <a:lnSpc>
                <a:spcPct val="150000"/>
              </a:lnSpc>
              <a:spcBef>
                <a:spcPct val="0"/>
              </a:spcBef>
              <a:buClr>
                <a:srgbClr val="00FF00"/>
              </a:buClr>
              <a:buFont typeface="Wingdings" panose="05000000000000000000" pitchFamily="2" charset="2"/>
              <a:buNone/>
            </a:pPr>
            <a:r>
              <a:rPr kumimoji="1" lang="zh-CN" altLang="en-US" sz="2400" dirty="0">
                <a:latin typeface="+mn-ea"/>
                <a:ea typeface="+mn-ea"/>
              </a:rPr>
              <a:t>由传递闭包的定义知：</a:t>
            </a:r>
            <a:r>
              <a:rPr kumimoji="1" lang="en-US" altLang="zh-CN" sz="2400" dirty="0">
                <a:latin typeface="+mn-ea"/>
                <a:ea typeface="+mn-ea"/>
              </a:rPr>
              <a:t>t(R)</a:t>
            </a:r>
            <a:r>
              <a:rPr kumimoji="1" lang="en-US" altLang="zh-CN" sz="2400" dirty="0">
                <a:latin typeface="+mn-ea"/>
                <a:ea typeface="+mn-ea"/>
                <a:sym typeface="Symbol" panose="05050102010706020507" pitchFamily="18" charset="2"/>
              </a:rPr>
              <a:t>         </a:t>
            </a:r>
            <a:r>
              <a:rPr kumimoji="1" lang="zh-CN" altLang="en-US" sz="2400" dirty="0">
                <a:latin typeface="+mn-ea"/>
                <a:ea typeface="+mn-ea"/>
              </a:rPr>
              <a:t>。</a:t>
            </a:r>
          </a:p>
        </p:txBody>
      </p:sp>
      <p:graphicFrame>
        <p:nvGraphicFramePr>
          <p:cNvPr id="1658904" name="Object 24"/>
          <p:cNvGraphicFramePr>
            <a:graphicFrameLocks noChangeAspect="1"/>
          </p:cNvGraphicFramePr>
          <p:nvPr>
            <p:extLst>
              <p:ext uri="{D42A27DB-BD31-4B8C-83A1-F6EECF244321}">
                <p14:modId xmlns:p14="http://schemas.microsoft.com/office/powerpoint/2010/main" val="2788689691"/>
              </p:ext>
            </p:extLst>
          </p:nvPr>
        </p:nvGraphicFramePr>
        <p:xfrm>
          <a:off x="5551855" y="1004062"/>
          <a:ext cx="852684" cy="952720"/>
        </p:xfrm>
        <a:graphic>
          <a:graphicData uri="http://schemas.openxmlformats.org/presentationml/2006/ole">
            <mc:AlternateContent xmlns:mc="http://schemas.openxmlformats.org/markup-compatibility/2006">
              <mc:Choice xmlns:v="urn:schemas-microsoft-com:vml" Requires="v">
                <p:oleObj spid="_x0000_s64138" name="Equation" r:id="rId5" imgW="444240" imgH="495000" progId="Equation.3">
                  <p:embed/>
                </p:oleObj>
              </mc:Choice>
              <mc:Fallback>
                <p:oleObj name="Equation" r:id="rId5" imgW="444240" imgH="495000" progId="Equation.3">
                  <p:embed/>
                  <p:pic>
                    <p:nvPicPr>
                      <p:cNvPr id="1658904"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1855" y="1004062"/>
                        <a:ext cx="852684" cy="95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58905" name="Object 25"/>
          <p:cNvGraphicFramePr>
            <a:graphicFrameLocks noChangeAspect="1"/>
          </p:cNvGraphicFramePr>
          <p:nvPr>
            <p:extLst>
              <p:ext uri="{D42A27DB-BD31-4B8C-83A1-F6EECF244321}">
                <p14:modId xmlns:p14="http://schemas.microsoft.com/office/powerpoint/2010/main" val="1371826734"/>
              </p:ext>
            </p:extLst>
          </p:nvPr>
        </p:nvGraphicFramePr>
        <p:xfrm>
          <a:off x="2366594" y="1539178"/>
          <a:ext cx="852684" cy="952720"/>
        </p:xfrm>
        <a:graphic>
          <a:graphicData uri="http://schemas.openxmlformats.org/presentationml/2006/ole">
            <mc:AlternateContent xmlns:mc="http://schemas.openxmlformats.org/markup-compatibility/2006">
              <mc:Choice xmlns:v="urn:schemas-microsoft-com:vml" Requires="v">
                <p:oleObj spid="_x0000_s64139" name="Equation" r:id="rId7" imgW="444240" imgH="495000" progId="Equation.3">
                  <p:embed/>
                </p:oleObj>
              </mc:Choice>
              <mc:Fallback>
                <p:oleObj name="Equation" r:id="rId7" imgW="444240" imgH="495000" progId="Equation.3">
                  <p:embed/>
                  <p:pic>
                    <p:nvPicPr>
                      <p:cNvPr id="1658905"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6594" y="1539178"/>
                        <a:ext cx="852684" cy="95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58906" name="Object 26"/>
          <p:cNvGraphicFramePr>
            <a:graphicFrameLocks noChangeAspect="1"/>
          </p:cNvGraphicFramePr>
          <p:nvPr>
            <p:extLst>
              <p:ext uri="{D42A27DB-BD31-4B8C-83A1-F6EECF244321}">
                <p14:modId xmlns:p14="http://schemas.microsoft.com/office/powerpoint/2010/main" val="2870206676"/>
              </p:ext>
            </p:extLst>
          </p:nvPr>
        </p:nvGraphicFramePr>
        <p:xfrm>
          <a:off x="4423674" y="2112015"/>
          <a:ext cx="852684" cy="952720"/>
        </p:xfrm>
        <a:graphic>
          <a:graphicData uri="http://schemas.openxmlformats.org/presentationml/2006/ole">
            <mc:AlternateContent xmlns:mc="http://schemas.openxmlformats.org/markup-compatibility/2006">
              <mc:Choice xmlns:v="urn:schemas-microsoft-com:vml" Requires="v">
                <p:oleObj spid="_x0000_s64140" name="Equation" r:id="rId9" imgW="444240" imgH="495000" progId="Equation.3">
                  <p:embed/>
                </p:oleObj>
              </mc:Choice>
              <mc:Fallback>
                <p:oleObj name="Equation" r:id="rId9" imgW="444240" imgH="495000" progId="Equation.3">
                  <p:embed/>
                  <p:pic>
                    <p:nvPicPr>
                      <p:cNvPr id="1658906"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3674" y="2112015"/>
                        <a:ext cx="852684" cy="95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2"/>
          <p:cNvGrpSpPr>
            <a:grpSpLocks/>
          </p:cNvGrpSpPr>
          <p:nvPr/>
        </p:nvGrpSpPr>
        <p:grpSpPr bwMode="auto">
          <a:xfrm>
            <a:off x="176129" y="3088931"/>
            <a:ext cx="8820604" cy="952720"/>
            <a:chOff x="205" y="2070"/>
            <a:chExt cx="5555" cy="600"/>
          </a:xfrm>
        </p:grpSpPr>
        <p:sp>
          <p:nvSpPr>
            <p:cNvPr id="289802" name="Rectangle 30"/>
            <p:cNvSpPr>
              <a:spLocks noChangeArrowheads="1"/>
            </p:cNvSpPr>
            <p:nvPr/>
          </p:nvSpPr>
          <p:spPr bwMode="auto">
            <a:xfrm>
              <a:off x="205" y="2214"/>
              <a:ext cx="5555"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sz="2400" dirty="0">
                  <a:solidFill>
                    <a:schemeClr val="tx1"/>
                  </a:solidFill>
                  <a:latin typeface="+mn-ea"/>
                  <a:ea typeface="+mn-ea"/>
                </a:rPr>
                <a:t>2)  </a:t>
              </a:r>
              <a:r>
                <a:rPr lang="zh-CN" altLang="en-US" sz="2400" dirty="0">
                  <a:solidFill>
                    <a:srgbClr val="0000CC"/>
                  </a:solidFill>
                  <a:latin typeface="+mn-ea"/>
                  <a:ea typeface="+mn-ea"/>
                </a:rPr>
                <a:t>证明          </a:t>
              </a:r>
              <a:r>
                <a:rPr lang="zh-CN" altLang="en-US" sz="2400" dirty="0">
                  <a:latin typeface="+mn-ea"/>
                  <a:ea typeface="+mn-ea"/>
                  <a:sym typeface="Symbol" panose="05050102010706020507" pitchFamily="18" charset="2"/>
                </a:rPr>
                <a:t></a:t>
              </a:r>
              <a:r>
                <a:rPr lang="en-US" altLang="zh-CN" sz="2400" dirty="0">
                  <a:latin typeface="+mn-ea"/>
                  <a:ea typeface="+mn-ea"/>
                </a:rPr>
                <a:t>t(R)</a:t>
              </a:r>
              <a:r>
                <a:rPr lang="zh-CN" altLang="en-US" sz="2400" dirty="0">
                  <a:latin typeface="+mn-ea"/>
                  <a:ea typeface="+mn-ea"/>
                </a:rPr>
                <a:t>。只需证对任意</a:t>
              </a:r>
              <a:r>
                <a:rPr lang="en-US" altLang="zh-CN" sz="2400" dirty="0" err="1">
                  <a:latin typeface="+mn-ea"/>
                  <a:ea typeface="+mn-ea"/>
                </a:rPr>
                <a:t>i∈N</a:t>
              </a:r>
              <a:r>
                <a:rPr lang="en-US" altLang="zh-CN" sz="2400" baseline="30000" dirty="0">
                  <a:latin typeface="+mn-ea"/>
                  <a:ea typeface="+mn-ea"/>
                </a:rPr>
                <a:t>+</a:t>
              </a:r>
              <a:r>
                <a:rPr lang="zh-CN" altLang="en-US" sz="2400" dirty="0">
                  <a:latin typeface="+mn-ea"/>
                  <a:ea typeface="+mn-ea"/>
                </a:rPr>
                <a:t>，有</a:t>
              </a:r>
              <a:r>
                <a:rPr lang="en-US" altLang="zh-CN" sz="2400" dirty="0" err="1">
                  <a:latin typeface="+mn-ea"/>
                  <a:ea typeface="+mn-ea"/>
                </a:rPr>
                <a:t>R</a:t>
              </a:r>
              <a:r>
                <a:rPr lang="en-US" altLang="zh-CN" sz="2400" baseline="30000" dirty="0" err="1">
                  <a:latin typeface="+mn-ea"/>
                  <a:ea typeface="+mn-ea"/>
                </a:rPr>
                <a:t>i</a:t>
              </a:r>
              <a:r>
                <a:rPr lang="en-US" altLang="zh-CN" sz="2400" dirty="0" err="1">
                  <a:latin typeface="+mn-ea"/>
                  <a:ea typeface="+mn-ea"/>
                  <a:sym typeface="Symbol" panose="05050102010706020507" pitchFamily="18" charset="2"/>
                </a:rPr>
                <a:t></a:t>
              </a:r>
              <a:r>
                <a:rPr lang="en-US" altLang="zh-CN" sz="2400" dirty="0" err="1">
                  <a:latin typeface="+mn-ea"/>
                  <a:ea typeface="+mn-ea"/>
                </a:rPr>
                <a:t>t</a:t>
              </a:r>
              <a:r>
                <a:rPr lang="en-US" altLang="zh-CN" sz="2400" dirty="0">
                  <a:latin typeface="+mn-ea"/>
                  <a:ea typeface="+mn-ea"/>
                </a:rPr>
                <a:t>(R)</a:t>
              </a:r>
              <a:r>
                <a:rPr lang="zh-CN" altLang="en-US" sz="2400" dirty="0">
                  <a:latin typeface="+mn-ea"/>
                  <a:ea typeface="+mn-ea"/>
                </a:rPr>
                <a:t>。</a:t>
              </a:r>
            </a:p>
          </p:txBody>
        </p:sp>
        <p:graphicFrame>
          <p:nvGraphicFramePr>
            <p:cNvPr id="289803" name="Object 31"/>
            <p:cNvGraphicFramePr>
              <a:graphicFrameLocks noChangeAspect="1"/>
            </p:cNvGraphicFramePr>
            <p:nvPr>
              <p:extLst>
                <p:ext uri="{D42A27DB-BD31-4B8C-83A1-F6EECF244321}">
                  <p14:modId xmlns:p14="http://schemas.microsoft.com/office/powerpoint/2010/main" val="1228653765"/>
                </p:ext>
              </p:extLst>
            </p:nvPr>
          </p:nvGraphicFramePr>
          <p:xfrm>
            <a:off x="1025" y="2070"/>
            <a:ext cx="537" cy="600"/>
          </p:xfrm>
          <a:graphic>
            <a:graphicData uri="http://schemas.openxmlformats.org/presentationml/2006/ole">
              <mc:AlternateContent xmlns:mc="http://schemas.openxmlformats.org/markup-compatibility/2006">
                <mc:Choice xmlns:v="urn:schemas-microsoft-com:vml" Requires="v">
                  <p:oleObj spid="_x0000_s64141" name="Equation" r:id="rId11" imgW="444240" imgH="495000" progId="Equation.3">
                    <p:embed/>
                  </p:oleObj>
                </mc:Choice>
                <mc:Fallback>
                  <p:oleObj name="Equation" r:id="rId11" imgW="444240" imgH="495000" progId="Equation.3">
                    <p:embed/>
                    <p:pic>
                      <p:nvPicPr>
                        <p:cNvPr id="289803"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5" y="2070"/>
                          <a:ext cx="537"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58913" name="Rectangle 33"/>
          <p:cNvSpPr>
            <a:spLocks noChangeArrowheads="1"/>
          </p:cNvSpPr>
          <p:nvPr/>
        </p:nvSpPr>
        <p:spPr bwMode="auto">
          <a:xfrm>
            <a:off x="393667" y="4046415"/>
            <a:ext cx="8434752" cy="2297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10000"/>
              </a:spcBef>
              <a:buClr>
                <a:srgbClr val="00FF00"/>
              </a:buClr>
              <a:buFont typeface="Wingdings" panose="05000000000000000000" pitchFamily="2" charset="2"/>
              <a:buNone/>
            </a:pPr>
            <a:r>
              <a:rPr kumimoji="1" lang="zh-CN" altLang="en-US" sz="2400" dirty="0">
                <a:latin typeface="+mn-ea"/>
                <a:ea typeface="+mn-ea"/>
              </a:rPr>
              <a:t>当</a:t>
            </a:r>
            <a:r>
              <a:rPr kumimoji="1" lang="en-US" altLang="zh-CN" sz="2400" dirty="0" err="1">
                <a:latin typeface="+mn-ea"/>
                <a:ea typeface="+mn-ea"/>
              </a:rPr>
              <a:t>i</a:t>
            </a:r>
            <a:r>
              <a:rPr kumimoji="1" lang="zh-CN" altLang="en-US" sz="2400" dirty="0">
                <a:latin typeface="+mn-ea"/>
                <a:ea typeface="+mn-ea"/>
              </a:rPr>
              <a:t>＝</a:t>
            </a:r>
            <a:r>
              <a:rPr kumimoji="1" lang="en-US" altLang="zh-CN" sz="2400" dirty="0">
                <a:latin typeface="+mn-ea"/>
                <a:ea typeface="+mn-ea"/>
              </a:rPr>
              <a:t>1</a:t>
            </a:r>
            <a:r>
              <a:rPr kumimoji="1" lang="zh-CN" altLang="en-US" sz="2400" dirty="0">
                <a:latin typeface="+mn-ea"/>
                <a:ea typeface="+mn-ea"/>
              </a:rPr>
              <a:t>时，因</a:t>
            </a:r>
            <a:r>
              <a:rPr kumimoji="1" lang="en-US" altLang="zh-CN" sz="2400" dirty="0" err="1">
                <a:latin typeface="+mn-ea"/>
                <a:ea typeface="+mn-ea"/>
              </a:rPr>
              <a:t>R</a:t>
            </a:r>
            <a:r>
              <a:rPr kumimoji="1" lang="en-US" altLang="zh-CN" sz="2400" dirty="0" err="1">
                <a:latin typeface="+mn-ea"/>
                <a:ea typeface="+mn-ea"/>
                <a:sym typeface="Symbol" panose="05050102010706020507" pitchFamily="18" charset="2"/>
              </a:rPr>
              <a:t></a:t>
            </a:r>
            <a:r>
              <a:rPr kumimoji="1" lang="en-US" altLang="zh-CN" sz="2400" dirty="0" err="1">
                <a:latin typeface="+mn-ea"/>
                <a:ea typeface="+mn-ea"/>
              </a:rPr>
              <a:t>t</a:t>
            </a:r>
            <a:r>
              <a:rPr kumimoji="1" lang="en-US" altLang="zh-CN" sz="2400" dirty="0">
                <a:latin typeface="+mn-ea"/>
                <a:ea typeface="+mn-ea"/>
              </a:rPr>
              <a:t>(R)</a:t>
            </a:r>
            <a:r>
              <a:rPr kumimoji="1" lang="zh-CN" altLang="en-US" sz="2400" dirty="0">
                <a:latin typeface="+mn-ea"/>
                <a:ea typeface="+mn-ea"/>
              </a:rPr>
              <a:t>，显然成立。</a:t>
            </a:r>
          </a:p>
          <a:p>
            <a:pPr algn="l" eaLnBrk="1" hangingPunct="1">
              <a:lnSpc>
                <a:spcPct val="150000"/>
              </a:lnSpc>
              <a:spcBef>
                <a:spcPct val="10000"/>
              </a:spcBef>
              <a:buClr>
                <a:srgbClr val="00FF00"/>
              </a:buClr>
              <a:buFont typeface="Wingdings" panose="05000000000000000000" pitchFamily="2" charset="2"/>
              <a:buNone/>
            </a:pPr>
            <a:r>
              <a:rPr kumimoji="1" lang="zh-CN" altLang="en-US" sz="2400" dirty="0">
                <a:latin typeface="+mn-ea"/>
                <a:ea typeface="+mn-ea"/>
              </a:rPr>
              <a:t>设</a:t>
            </a:r>
            <a:r>
              <a:rPr kumimoji="1" lang="en-US" altLang="zh-CN" sz="2400" dirty="0" err="1">
                <a:latin typeface="+mn-ea"/>
                <a:ea typeface="+mn-ea"/>
              </a:rPr>
              <a:t>i</a:t>
            </a:r>
            <a:r>
              <a:rPr kumimoji="1" lang="zh-CN" altLang="en-US" sz="2400" dirty="0">
                <a:latin typeface="+mn-ea"/>
                <a:ea typeface="+mn-ea"/>
              </a:rPr>
              <a:t>＝</a:t>
            </a:r>
            <a:r>
              <a:rPr kumimoji="1" lang="en-US" altLang="zh-CN" sz="2400" dirty="0">
                <a:latin typeface="+mn-ea"/>
                <a:ea typeface="+mn-ea"/>
              </a:rPr>
              <a:t>k</a:t>
            </a:r>
            <a:r>
              <a:rPr kumimoji="1" lang="zh-CN" altLang="en-US" sz="2400" dirty="0">
                <a:latin typeface="+mn-ea"/>
                <a:ea typeface="+mn-ea"/>
              </a:rPr>
              <a:t>时，有</a:t>
            </a:r>
            <a:r>
              <a:rPr kumimoji="1" lang="en-US" altLang="zh-CN" sz="2400" dirty="0" err="1">
                <a:latin typeface="+mn-ea"/>
                <a:ea typeface="+mn-ea"/>
              </a:rPr>
              <a:t>R</a:t>
            </a:r>
            <a:r>
              <a:rPr kumimoji="1" lang="en-US" altLang="zh-CN" sz="2400" baseline="30000" dirty="0" err="1">
                <a:latin typeface="+mn-ea"/>
                <a:ea typeface="+mn-ea"/>
              </a:rPr>
              <a:t>k</a:t>
            </a:r>
            <a:r>
              <a:rPr kumimoji="1" lang="en-US" altLang="zh-CN" sz="2400" dirty="0" err="1">
                <a:latin typeface="+mn-ea"/>
                <a:ea typeface="+mn-ea"/>
                <a:sym typeface="Symbol" panose="05050102010706020507" pitchFamily="18" charset="2"/>
              </a:rPr>
              <a:t></a:t>
            </a:r>
            <a:r>
              <a:rPr kumimoji="1" lang="en-US" altLang="zh-CN" sz="2400" dirty="0" err="1">
                <a:latin typeface="+mn-ea"/>
                <a:ea typeface="+mn-ea"/>
              </a:rPr>
              <a:t>t</a:t>
            </a:r>
            <a:r>
              <a:rPr kumimoji="1" lang="en-US" altLang="zh-CN" sz="2400" dirty="0">
                <a:latin typeface="+mn-ea"/>
                <a:ea typeface="+mn-ea"/>
              </a:rPr>
              <a:t>(R)</a:t>
            </a:r>
            <a:r>
              <a:rPr kumimoji="1" lang="zh-CN" altLang="en-US" sz="2400" dirty="0">
                <a:latin typeface="+mn-ea"/>
                <a:ea typeface="+mn-ea"/>
              </a:rPr>
              <a:t>成立。</a:t>
            </a:r>
          </a:p>
          <a:p>
            <a:pPr algn="l" eaLnBrk="1" hangingPunct="1">
              <a:lnSpc>
                <a:spcPct val="150000"/>
              </a:lnSpc>
              <a:spcBef>
                <a:spcPct val="10000"/>
              </a:spcBef>
              <a:buClr>
                <a:srgbClr val="00FF00"/>
              </a:buClr>
              <a:buFont typeface="Wingdings" panose="05000000000000000000" pitchFamily="2" charset="2"/>
              <a:buNone/>
            </a:pPr>
            <a:r>
              <a:rPr kumimoji="1" lang="zh-CN" altLang="en-US" sz="2400" dirty="0">
                <a:latin typeface="+mn-ea"/>
                <a:ea typeface="+mn-ea"/>
              </a:rPr>
              <a:t>当</a:t>
            </a:r>
            <a:r>
              <a:rPr kumimoji="1" lang="en-US" altLang="zh-CN" sz="2400" dirty="0" err="1">
                <a:latin typeface="+mn-ea"/>
                <a:ea typeface="+mn-ea"/>
              </a:rPr>
              <a:t>i</a:t>
            </a:r>
            <a:r>
              <a:rPr kumimoji="1" lang="zh-CN" altLang="en-US" sz="2400" dirty="0">
                <a:latin typeface="+mn-ea"/>
                <a:ea typeface="+mn-ea"/>
              </a:rPr>
              <a:t>＝</a:t>
            </a:r>
            <a:r>
              <a:rPr kumimoji="1" lang="en-US" altLang="zh-CN" sz="2400" dirty="0">
                <a:latin typeface="+mn-ea"/>
                <a:ea typeface="+mn-ea"/>
              </a:rPr>
              <a:t>k+1</a:t>
            </a:r>
            <a:r>
              <a:rPr kumimoji="1" lang="zh-CN" altLang="en-US" sz="2400" dirty="0">
                <a:latin typeface="+mn-ea"/>
                <a:ea typeface="+mn-ea"/>
              </a:rPr>
              <a:t>时，对任意</a:t>
            </a:r>
            <a:r>
              <a:rPr kumimoji="1" lang="en-US" altLang="zh-CN" sz="2400" dirty="0">
                <a:latin typeface="+mn-ea"/>
                <a:ea typeface="+mn-ea"/>
              </a:rPr>
              <a:t>&lt;</a:t>
            </a:r>
            <a:r>
              <a:rPr kumimoji="1" lang="en-US" altLang="zh-CN" sz="2400" dirty="0" err="1">
                <a:latin typeface="+mn-ea"/>
                <a:ea typeface="+mn-ea"/>
              </a:rPr>
              <a:t>a,b</a:t>
            </a:r>
            <a:r>
              <a:rPr kumimoji="1" lang="en-US" altLang="zh-CN" sz="2400" dirty="0">
                <a:latin typeface="+mn-ea"/>
                <a:ea typeface="+mn-ea"/>
              </a:rPr>
              <a:t>&gt;∈R</a:t>
            </a:r>
            <a:r>
              <a:rPr kumimoji="1" lang="en-US" altLang="zh-CN" sz="2400" baseline="30000" dirty="0">
                <a:latin typeface="+mn-ea"/>
                <a:ea typeface="+mn-ea"/>
              </a:rPr>
              <a:t>k+1</a:t>
            </a:r>
            <a:r>
              <a:rPr kumimoji="1" lang="zh-CN" altLang="en-US" sz="2400" dirty="0">
                <a:latin typeface="+mn-ea"/>
                <a:ea typeface="+mn-ea"/>
              </a:rPr>
              <a:t>，则存在</a:t>
            </a:r>
            <a:r>
              <a:rPr kumimoji="1" lang="en-US" altLang="zh-CN" sz="2400" dirty="0" err="1">
                <a:latin typeface="+mn-ea"/>
                <a:ea typeface="+mn-ea"/>
              </a:rPr>
              <a:t>c∈A</a:t>
            </a:r>
            <a:r>
              <a:rPr kumimoji="1" lang="zh-CN" altLang="en-US" sz="2400" dirty="0">
                <a:latin typeface="+mn-ea"/>
                <a:ea typeface="+mn-ea"/>
              </a:rPr>
              <a:t>，使得</a:t>
            </a:r>
            <a:r>
              <a:rPr kumimoji="1" lang="en-US" altLang="zh-CN" sz="2400" dirty="0">
                <a:latin typeface="+mn-ea"/>
                <a:ea typeface="+mn-ea"/>
              </a:rPr>
              <a:t>&lt;</a:t>
            </a:r>
            <a:r>
              <a:rPr kumimoji="1" lang="en-US" altLang="zh-CN" sz="2400" dirty="0" err="1">
                <a:latin typeface="+mn-ea"/>
                <a:ea typeface="+mn-ea"/>
              </a:rPr>
              <a:t>a,c</a:t>
            </a:r>
            <a:r>
              <a:rPr kumimoji="1" lang="en-US" altLang="zh-CN" sz="2400" dirty="0">
                <a:latin typeface="+mn-ea"/>
                <a:ea typeface="+mn-ea"/>
              </a:rPr>
              <a:t>&gt;∈</a:t>
            </a:r>
            <a:r>
              <a:rPr kumimoji="1" lang="en-US" altLang="zh-CN" sz="2400" dirty="0" err="1">
                <a:latin typeface="+mn-ea"/>
                <a:ea typeface="+mn-ea"/>
              </a:rPr>
              <a:t>R</a:t>
            </a:r>
            <a:r>
              <a:rPr kumimoji="1" lang="en-US" altLang="zh-CN" sz="2400" baseline="30000" dirty="0" err="1">
                <a:latin typeface="+mn-ea"/>
                <a:ea typeface="+mn-ea"/>
              </a:rPr>
              <a:t>k</a:t>
            </a:r>
            <a:r>
              <a:rPr kumimoji="1" lang="zh-CN" altLang="en-US" sz="2400" dirty="0">
                <a:latin typeface="+mn-ea"/>
                <a:ea typeface="+mn-ea"/>
              </a:rPr>
              <a:t>，</a:t>
            </a:r>
            <a:r>
              <a:rPr kumimoji="1" lang="en-US" altLang="zh-CN" sz="2400" dirty="0">
                <a:latin typeface="+mn-ea"/>
                <a:ea typeface="+mn-ea"/>
              </a:rPr>
              <a:t>&lt;</a:t>
            </a:r>
            <a:r>
              <a:rPr kumimoji="1" lang="en-US" altLang="zh-CN" sz="2400" dirty="0" err="1">
                <a:latin typeface="+mn-ea"/>
                <a:ea typeface="+mn-ea"/>
              </a:rPr>
              <a:t>c,b</a:t>
            </a:r>
            <a:r>
              <a:rPr kumimoji="1" lang="en-US" altLang="zh-CN" sz="2400" dirty="0">
                <a:latin typeface="+mn-ea"/>
                <a:ea typeface="+mn-ea"/>
              </a:rPr>
              <a:t>&gt;∈R</a:t>
            </a:r>
            <a:r>
              <a:rPr kumimoji="1" lang="zh-CN" altLang="en-US" sz="2400" dirty="0">
                <a:latin typeface="+mn-ea"/>
                <a:ea typeface="+mn-ea"/>
              </a:rPr>
              <a:t>由归纳假设有：</a:t>
            </a:r>
          </a:p>
        </p:txBody>
      </p:sp>
    </p:spTree>
    <p:custDataLst>
      <p:tags r:id="rId2"/>
    </p:custDataLst>
    <p:extLst>
      <p:ext uri="{BB962C8B-B14F-4D97-AF65-F5344CB8AC3E}">
        <p14:creationId xmlns:p14="http://schemas.microsoft.com/office/powerpoint/2010/main" val="267331962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58901">
                                            <p:txEl>
                                              <p:pRg st="0" end="0"/>
                                            </p:txEl>
                                          </p:spTgt>
                                        </p:tgtEl>
                                        <p:attrNameLst>
                                          <p:attrName>style.visibility</p:attrName>
                                        </p:attrNameLst>
                                      </p:cBhvr>
                                      <p:to>
                                        <p:strVal val="visible"/>
                                      </p:to>
                                    </p:set>
                                    <p:anim calcmode="lin" valueType="num">
                                      <p:cBhvr additive="base">
                                        <p:cTn id="7" dur="500" fill="hold"/>
                                        <p:tgtEl>
                                          <p:spTgt spid="16589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589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58901">
                                            <p:txEl>
                                              <p:pRg st="1" end="1"/>
                                            </p:txEl>
                                          </p:spTgt>
                                        </p:tgtEl>
                                        <p:attrNameLst>
                                          <p:attrName>style.visibility</p:attrName>
                                        </p:attrNameLst>
                                      </p:cBhvr>
                                      <p:to>
                                        <p:strVal val="visible"/>
                                      </p:to>
                                    </p:set>
                                    <p:anim calcmode="lin" valueType="num">
                                      <p:cBhvr additive="base">
                                        <p:cTn id="13" dur="500" fill="hold"/>
                                        <p:tgtEl>
                                          <p:spTgt spid="165890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5890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58904"/>
                                        </p:tgtEl>
                                        <p:attrNameLst>
                                          <p:attrName>style.visibility</p:attrName>
                                        </p:attrNameLst>
                                      </p:cBhvr>
                                      <p:to>
                                        <p:strVal val="visible"/>
                                      </p:to>
                                    </p:set>
                                    <p:anim calcmode="lin" valueType="num">
                                      <p:cBhvr additive="base">
                                        <p:cTn id="17" dur="500" fill="hold"/>
                                        <p:tgtEl>
                                          <p:spTgt spid="1658904"/>
                                        </p:tgtEl>
                                        <p:attrNameLst>
                                          <p:attrName>ppt_x</p:attrName>
                                        </p:attrNameLst>
                                      </p:cBhvr>
                                      <p:tavLst>
                                        <p:tav tm="0">
                                          <p:val>
                                            <p:strVal val="#ppt_x"/>
                                          </p:val>
                                        </p:tav>
                                        <p:tav tm="100000">
                                          <p:val>
                                            <p:strVal val="#ppt_x"/>
                                          </p:val>
                                        </p:tav>
                                      </p:tavLst>
                                    </p:anim>
                                    <p:anim calcmode="lin" valueType="num">
                                      <p:cBhvr additive="base">
                                        <p:cTn id="18" dur="500" fill="hold"/>
                                        <p:tgtEl>
                                          <p:spTgt spid="165890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58905"/>
                                        </p:tgtEl>
                                        <p:attrNameLst>
                                          <p:attrName>style.visibility</p:attrName>
                                        </p:attrNameLst>
                                      </p:cBhvr>
                                      <p:to>
                                        <p:strVal val="visible"/>
                                      </p:to>
                                    </p:set>
                                    <p:anim calcmode="lin" valueType="num">
                                      <p:cBhvr additive="base">
                                        <p:cTn id="21" dur="500" fill="hold"/>
                                        <p:tgtEl>
                                          <p:spTgt spid="1658905"/>
                                        </p:tgtEl>
                                        <p:attrNameLst>
                                          <p:attrName>ppt_x</p:attrName>
                                        </p:attrNameLst>
                                      </p:cBhvr>
                                      <p:tavLst>
                                        <p:tav tm="0">
                                          <p:val>
                                            <p:strVal val="#ppt_x"/>
                                          </p:val>
                                        </p:tav>
                                        <p:tav tm="100000">
                                          <p:val>
                                            <p:strVal val="#ppt_x"/>
                                          </p:val>
                                        </p:tav>
                                      </p:tavLst>
                                    </p:anim>
                                    <p:anim calcmode="lin" valueType="num">
                                      <p:cBhvr additive="base">
                                        <p:cTn id="22" dur="500" fill="hold"/>
                                        <p:tgtEl>
                                          <p:spTgt spid="1658905"/>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58901">
                                            <p:txEl>
                                              <p:pRg st="2" end="2"/>
                                            </p:txEl>
                                          </p:spTgt>
                                        </p:tgtEl>
                                        <p:attrNameLst>
                                          <p:attrName>style.visibility</p:attrName>
                                        </p:attrNameLst>
                                      </p:cBhvr>
                                      <p:to>
                                        <p:strVal val="visible"/>
                                      </p:to>
                                    </p:set>
                                    <p:anim calcmode="lin" valueType="num">
                                      <p:cBhvr additive="base">
                                        <p:cTn id="27" dur="500" fill="hold"/>
                                        <p:tgtEl>
                                          <p:spTgt spid="1658901">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58901">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58906"/>
                                        </p:tgtEl>
                                        <p:attrNameLst>
                                          <p:attrName>style.visibility</p:attrName>
                                        </p:attrNameLst>
                                      </p:cBhvr>
                                      <p:to>
                                        <p:strVal val="visible"/>
                                      </p:to>
                                    </p:set>
                                    <p:anim calcmode="lin" valueType="num">
                                      <p:cBhvr additive="base">
                                        <p:cTn id="31" dur="500" fill="hold"/>
                                        <p:tgtEl>
                                          <p:spTgt spid="1658906"/>
                                        </p:tgtEl>
                                        <p:attrNameLst>
                                          <p:attrName>ppt_x</p:attrName>
                                        </p:attrNameLst>
                                      </p:cBhvr>
                                      <p:tavLst>
                                        <p:tav tm="0">
                                          <p:val>
                                            <p:strVal val="#ppt_x"/>
                                          </p:val>
                                        </p:tav>
                                        <p:tav tm="100000">
                                          <p:val>
                                            <p:strVal val="#ppt_x"/>
                                          </p:val>
                                        </p:tav>
                                      </p:tavLst>
                                    </p:anim>
                                    <p:anim calcmode="lin" valueType="num">
                                      <p:cBhvr additive="base">
                                        <p:cTn id="32" dur="500" fill="hold"/>
                                        <p:tgtEl>
                                          <p:spTgt spid="165890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658913">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1658913">
                                            <p:txEl>
                                              <p:pRg st="1" end="1"/>
                                            </p:txEl>
                                          </p:spTgt>
                                        </p:tgtEl>
                                        <p:attrNameLst>
                                          <p:attrName>style.visibility</p:attrName>
                                        </p:attrNameLst>
                                      </p:cBhvr>
                                      <p:to>
                                        <p:strVal val="visible"/>
                                      </p:to>
                                    </p:set>
                                    <p:anim calcmode="lin" valueType="num">
                                      <p:cBhvr additive="base">
                                        <p:cTn id="47" dur="500" fill="hold"/>
                                        <p:tgtEl>
                                          <p:spTgt spid="1658913">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589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658913">
                                            <p:txEl>
                                              <p:pRg st="2" end="2"/>
                                            </p:txEl>
                                          </p:spTgt>
                                        </p:tgtEl>
                                        <p:attrNameLst>
                                          <p:attrName>style.visibility</p:attrName>
                                        </p:attrNameLst>
                                      </p:cBhvr>
                                      <p:to>
                                        <p:strVal val="visible"/>
                                      </p:to>
                                    </p:set>
                                    <p:anim calcmode="lin" valueType="num">
                                      <p:cBhvr additive="base">
                                        <p:cTn id="53" dur="500" fill="hold"/>
                                        <p:tgtEl>
                                          <p:spTgt spid="1658913">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6589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1" grpId="0" build="p"/>
    </p:bld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3" name="Rectangle 4"/>
          <p:cNvSpPr>
            <a:spLocks noGrp="1" noChangeArrowheads="1"/>
          </p:cNvSpPr>
          <p:nvPr>
            <p:ph type="title"/>
          </p:nvPr>
        </p:nvSpPr>
        <p:spPr>
          <a:xfrm>
            <a:off x="872476" y="261998"/>
            <a:ext cx="10758267" cy="585924"/>
          </a:xfrm>
        </p:spPr>
        <p:txBody>
          <a:bodyPr/>
          <a:lstStyle/>
          <a:p>
            <a:pPr eaLnBrk="1" hangingPunct="1"/>
            <a:r>
              <a:rPr lang="zh-CN" altLang="en-US" dirty="0"/>
              <a:t>证明（</a:t>
            </a:r>
            <a:r>
              <a:rPr lang="en-US" altLang="zh-CN" dirty="0"/>
              <a:t>3</a:t>
            </a:r>
            <a:r>
              <a:rPr lang="zh-CN" altLang="en-US" dirty="0"/>
              <a:t>）</a:t>
            </a:r>
            <a:r>
              <a:rPr lang="en-US" altLang="zh-CN" dirty="0"/>
              <a:t>(</a:t>
            </a:r>
            <a:r>
              <a:rPr lang="zh-CN" altLang="en-US" dirty="0"/>
              <a:t>续</a:t>
            </a:r>
            <a:r>
              <a:rPr lang="en-US" altLang="zh-CN" dirty="0"/>
              <a:t>2)</a:t>
            </a:r>
          </a:p>
        </p:txBody>
      </p:sp>
      <p:sp>
        <p:nvSpPr>
          <p:cNvPr id="1619973" name="Rectangle 5"/>
          <p:cNvSpPr>
            <a:spLocks noGrp="1" noChangeArrowheads="1"/>
          </p:cNvSpPr>
          <p:nvPr>
            <p:ph type="body" sz="half" idx="1"/>
          </p:nvPr>
        </p:nvSpPr>
        <p:spPr>
          <a:xfrm>
            <a:off x="259727" y="1494467"/>
            <a:ext cx="10210800" cy="2564688"/>
          </a:xfrm>
        </p:spPr>
        <p:txBody>
          <a:bodyPr/>
          <a:lstStyle/>
          <a:p>
            <a:pPr marL="0" indent="0">
              <a:buNone/>
            </a:pPr>
            <a:r>
              <a:rPr kumimoji="1" lang="en-US" altLang="zh-CN" dirty="0"/>
              <a:t>&lt;</a:t>
            </a:r>
            <a:r>
              <a:rPr kumimoji="1" lang="en-US" altLang="zh-CN" dirty="0" err="1"/>
              <a:t>a,c</a:t>
            </a:r>
            <a:r>
              <a:rPr kumimoji="1" lang="en-US" altLang="zh-CN" dirty="0"/>
              <a:t>&gt;∈t(R)</a:t>
            </a:r>
            <a:r>
              <a:rPr kumimoji="1" lang="zh-CN" altLang="en-US" dirty="0"/>
              <a:t>，</a:t>
            </a:r>
            <a:r>
              <a:rPr kumimoji="1" lang="en-US" altLang="zh-CN" dirty="0"/>
              <a:t>&lt;</a:t>
            </a:r>
            <a:r>
              <a:rPr kumimoji="1" lang="en-US" altLang="zh-CN" dirty="0" err="1"/>
              <a:t>c,b</a:t>
            </a:r>
            <a:r>
              <a:rPr kumimoji="1" lang="en-US" altLang="zh-CN" dirty="0"/>
              <a:t>&gt;∈t(R)</a:t>
            </a:r>
            <a:r>
              <a:rPr kumimoji="1" lang="zh-CN" altLang="en-US" dirty="0"/>
              <a:t>，由</a:t>
            </a:r>
            <a:r>
              <a:rPr kumimoji="1" lang="en-US" altLang="zh-CN" dirty="0"/>
              <a:t>t(R)</a:t>
            </a:r>
            <a:r>
              <a:rPr kumimoji="1" lang="zh-CN" altLang="en-US" dirty="0"/>
              <a:t>可传递，所以</a:t>
            </a:r>
            <a:r>
              <a:rPr kumimoji="1" lang="en-US" altLang="zh-CN" dirty="0"/>
              <a:t>&lt;</a:t>
            </a:r>
            <a:r>
              <a:rPr kumimoji="1" lang="en-US" altLang="zh-CN" dirty="0" err="1"/>
              <a:t>a,b</a:t>
            </a:r>
            <a:r>
              <a:rPr kumimoji="1" lang="en-US" altLang="zh-CN" dirty="0"/>
              <a:t>&gt;∈t(R)</a:t>
            </a:r>
            <a:r>
              <a:rPr kumimoji="1" lang="zh-CN" altLang="en-US" dirty="0"/>
              <a:t>，</a:t>
            </a:r>
          </a:p>
          <a:p>
            <a:pPr marL="0" indent="0">
              <a:buNone/>
            </a:pPr>
            <a:r>
              <a:rPr kumimoji="1" lang="zh-CN" altLang="en-US" dirty="0"/>
              <a:t>即有：</a:t>
            </a:r>
            <a:r>
              <a:rPr kumimoji="1" lang="en-US" altLang="zh-CN" dirty="0"/>
              <a:t>R</a:t>
            </a:r>
            <a:r>
              <a:rPr kumimoji="1" lang="en-US" altLang="zh-CN" baseline="30000" dirty="0"/>
              <a:t>k+1</a:t>
            </a:r>
            <a:r>
              <a:rPr kumimoji="1" lang="en-US" altLang="zh-CN" dirty="0">
                <a:sym typeface="Symbol" panose="05050102010706020507" pitchFamily="18" charset="2"/>
              </a:rPr>
              <a:t></a:t>
            </a:r>
            <a:r>
              <a:rPr kumimoji="1" lang="en-US" altLang="zh-CN" dirty="0"/>
              <a:t>t(R)</a:t>
            </a:r>
            <a:r>
              <a:rPr kumimoji="1" lang="zh-CN" altLang="en-US" dirty="0"/>
              <a:t>。</a:t>
            </a:r>
          </a:p>
          <a:p>
            <a:pPr marL="0" indent="0">
              <a:buNone/>
            </a:pPr>
            <a:r>
              <a:rPr kumimoji="1" lang="zh-CN" altLang="en-US" dirty="0"/>
              <a:t>由归纳法知，      对任意</a:t>
            </a:r>
            <a:r>
              <a:rPr kumimoji="1" lang="en-US" altLang="zh-CN" dirty="0" err="1"/>
              <a:t>i∈N</a:t>
            </a:r>
            <a:r>
              <a:rPr kumimoji="1" lang="en-US" altLang="zh-CN" baseline="30000" dirty="0"/>
              <a:t>+</a:t>
            </a:r>
            <a:r>
              <a:rPr kumimoji="1" lang="zh-CN" altLang="en-US" dirty="0"/>
              <a:t>，有</a:t>
            </a:r>
            <a:r>
              <a:rPr kumimoji="1" lang="en-US" altLang="zh-CN" dirty="0" err="1"/>
              <a:t>R</a:t>
            </a:r>
            <a:r>
              <a:rPr kumimoji="1" lang="en-US" altLang="zh-CN" baseline="30000" dirty="0" err="1"/>
              <a:t>i</a:t>
            </a:r>
            <a:r>
              <a:rPr kumimoji="1" lang="en-US" altLang="zh-CN" dirty="0" err="1">
                <a:sym typeface="Symbol" panose="05050102010706020507" pitchFamily="18" charset="2"/>
              </a:rPr>
              <a:t></a:t>
            </a:r>
            <a:r>
              <a:rPr kumimoji="1" lang="en-US" altLang="zh-CN" dirty="0" err="1"/>
              <a:t>t</a:t>
            </a:r>
            <a:r>
              <a:rPr kumimoji="1" lang="en-US" altLang="zh-CN" dirty="0"/>
              <a:t>(R)</a:t>
            </a:r>
            <a:r>
              <a:rPr kumimoji="1" lang="zh-CN" altLang="en-US" dirty="0"/>
              <a:t>。</a:t>
            </a:r>
          </a:p>
          <a:p>
            <a:pPr marL="0" indent="0">
              <a:buNone/>
            </a:pPr>
            <a:r>
              <a:rPr kumimoji="1" lang="zh-CN" altLang="en-US" dirty="0"/>
              <a:t>所以	    </a:t>
            </a:r>
            <a:r>
              <a:rPr kumimoji="1" lang="zh-CN" altLang="en-US" dirty="0">
                <a:sym typeface="Symbol" panose="05050102010706020507" pitchFamily="18" charset="2"/>
              </a:rPr>
              <a:t></a:t>
            </a:r>
            <a:r>
              <a:rPr kumimoji="1" lang="en-US" altLang="zh-CN" dirty="0"/>
              <a:t>t(R)</a:t>
            </a:r>
            <a:r>
              <a:rPr kumimoji="1" lang="zh-CN" altLang="en-US" dirty="0"/>
              <a:t>。</a:t>
            </a:r>
          </a:p>
        </p:txBody>
      </p:sp>
      <p:sp>
        <p:nvSpPr>
          <p:cNvPr id="1619976" name="Rectangle 8"/>
          <p:cNvSpPr>
            <a:spLocks noChangeArrowheads="1"/>
          </p:cNvSpPr>
          <p:nvPr/>
        </p:nvSpPr>
        <p:spPr bwMode="auto">
          <a:xfrm>
            <a:off x="328598" y="4187771"/>
            <a:ext cx="8625296" cy="174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
                <a:srgbClr val="00FF00"/>
              </a:buClr>
              <a:buFont typeface="Wingdings" panose="05000000000000000000" pitchFamily="2" charset="2"/>
              <a:buNone/>
            </a:pPr>
            <a:r>
              <a:rPr kumimoji="1" lang="zh-CN" altLang="en-US" sz="2400" dirty="0">
                <a:latin typeface="+mn-ea"/>
                <a:ea typeface="+mn-ea"/>
              </a:rPr>
              <a:t>由</a:t>
            </a:r>
            <a:r>
              <a:rPr kumimoji="1" lang="en-US" altLang="zh-CN" sz="2400" dirty="0">
                <a:latin typeface="+mn-ea"/>
                <a:ea typeface="+mn-ea"/>
              </a:rPr>
              <a:t>1)</a:t>
            </a:r>
            <a:r>
              <a:rPr kumimoji="1" lang="zh-CN" altLang="en-US" sz="2400" dirty="0">
                <a:latin typeface="+mn-ea"/>
                <a:ea typeface="+mn-ea"/>
              </a:rPr>
              <a:t>、</a:t>
            </a:r>
            <a:r>
              <a:rPr kumimoji="1" lang="en-US" altLang="zh-CN" sz="2400" dirty="0">
                <a:latin typeface="+mn-ea"/>
                <a:ea typeface="+mn-ea"/>
              </a:rPr>
              <a:t>2)</a:t>
            </a:r>
            <a:r>
              <a:rPr kumimoji="1" lang="zh-CN" altLang="en-US" sz="2400" dirty="0">
                <a:latin typeface="+mn-ea"/>
                <a:ea typeface="+mn-ea"/>
              </a:rPr>
              <a:t>知：</a:t>
            </a:r>
            <a:r>
              <a:rPr kumimoji="1" lang="en-US" altLang="zh-CN" sz="2400" dirty="0">
                <a:latin typeface="+mn-ea"/>
                <a:ea typeface="+mn-ea"/>
              </a:rPr>
              <a:t>t(R)</a:t>
            </a:r>
            <a:r>
              <a:rPr kumimoji="1" lang="zh-CN" altLang="en-US" sz="2400" dirty="0">
                <a:latin typeface="+mn-ea"/>
                <a:ea typeface="+mn-ea"/>
              </a:rPr>
              <a:t>＝        。</a:t>
            </a:r>
          </a:p>
          <a:p>
            <a:pPr algn="l" eaLnBrk="1" hangingPunct="1">
              <a:lnSpc>
                <a:spcPct val="150000"/>
              </a:lnSpc>
              <a:buClr>
                <a:srgbClr val="00FF00"/>
              </a:buClr>
              <a:buFont typeface="Wingdings" panose="05000000000000000000" pitchFamily="2" charset="2"/>
              <a:buNone/>
            </a:pPr>
            <a:r>
              <a:rPr kumimoji="1" lang="zh-CN" altLang="en-US" sz="2400" dirty="0">
                <a:latin typeface="+mn-ea"/>
                <a:ea typeface="+mn-ea"/>
              </a:rPr>
              <a:t>当</a:t>
            </a:r>
            <a:r>
              <a:rPr kumimoji="1" lang="en-US" altLang="zh-CN" sz="2400" dirty="0">
                <a:latin typeface="+mn-ea"/>
                <a:ea typeface="+mn-ea"/>
              </a:rPr>
              <a:t>|A|</a:t>
            </a:r>
            <a:r>
              <a:rPr kumimoji="1" lang="zh-CN" altLang="en-US" sz="2400" dirty="0">
                <a:latin typeface="+mn-ea"/>
                <a:ea typeface="+mn-ea"/>
              </a:rPr>
              <a:t>＝</a:t>
            </a:r>
            <a:r>
              <a:rPr kumimoji="1" lang="en-US" altLang="zh-CN" sz="2400" dirty="0">
                <a:latin typeface="+mn-ea"/>
                <a:ea typeface="+mn-ea"/>
              </a:rPr>
              <a:t>n</a:t>
            </a:r>
            <a:r>
              <a:rPr kumimoji="1" lang="zh-CN" altLang="en-US" sz="2400" dirty="0">
                <a:latin typeface="+mn-ea"/>
                <a:ea typeface="+mn-ea"/>
              </a:rPr>
              <a:t>时，由定理</a:t>
            </a:r>
            <a:r>
              <a:rPr kumimoji="1" lang="en-US" altLang="zh-CN" sz="2400" dirty="0">
                <a:latin typeface="+mn-ea"/>
                <a:ea typeface="+mn-ea"/>
              </a:rPr>
              <a:t>4.8</a:t>
            </a:r>
            <a:r>
              <a:rPr kumimoji="1" lang="zh-CN" altLang="en-US" sz="2400" dirty="0">
                <a:latin typeface="+mn-ea"/>
                <a:ea typeface="+mn-ea"/>
              </a:rPr>
              <a:t>知：      ＝       。所以，</a:t>
            </a:r>
          </a:p>
          <a:p>
            <a:pPr algn="l" eaLnBrk="1" hangingPunct="1">
              <a:lnSpc>
                <a:spcPct val="150000"/>
              </a:lnSpc>
              <a:spcBef>
                <a:spcPct val="0"/>
              </a:spcBef>
              <a:buClr>
                <a:srgbClr val="00FF00"/>
              </a:buClr>
              <a:buFont typeface="Wingdings" panose="05000000000000000000" pitchFamily="2" charset="2"/>
              <a:buNone/>
            </a:pPr>
            <a:r>
              <a:rPr kumimoji="1" lang="en-US" altLang="zh-CN" sz="2400" dirty="0">
                <a:latin typeface="+mn-ea"/>
                <a:ea typeface="+mn-ea"/>
              </a:rPr>
              <a:t>t(R)</a:t>
            </a:r>
            <a:r>
              <a:rPr kumimoji="1" lang="zh-CN" altLang="en-US" sz="2400" dirty="0">
                <a:latin typeface="+mn-ea"/>
                <a:ea typeface="+mn-ea"/>
              </a:rPr>
              <a:t>＝     </a:t>
            </a:r>
          </a:p>
        </p:txBody>
      </p:sp>
      <p:graphicFrame>
        <p:nvGraphicFramePr>
          <p:cNvPr id="1619977" name="Object 9"/>
          <p:cNvGraphicFramePr>
            <a:graphicFrameLocks noChangeAspect="1"/>
          </p:cNvGraphicFramePr>
          <p:nvPr>
            <p:extLst>
              <p:ext uri="{D42A27DB-BD31-4B8C-83A1-F6EECF244321}">
                <p14:modId xmlns:p14="http://schemas.microsoft.com/office/powerpoint/2010/main" val="1207049706"/>
              </p:ext>
            </p:extLst>
          </p:nvPr>
        </p:nvGraphicFramePr>
        <p:xfrm>
          <a:off x="3126223" y="4187771"/>
          <a:ext cx="589775" cy="687067"/>
        </p:xfrm>
        <a:graphic>
          <a:graphicData uri="http://schemas.openxmlformats.org/presentationml/2006/ole">
            <mc:AlternateContent xmlns:mc="http://schemas.openxmlformats.org/markup-compatibility/2006">
              <mc:Choice xmlns:v="urn:schemas-microsoft-com:vml" Requires="v">
                <p:oleObj spid="_x0000_s65334" name="Equation" r:id="rId5" imgW="444240" imgH="495000" progId="Equation.3">
                  <p:embed/>
                </p:oleObj>
              </mc:Choice>
              <mc:Fallback>
                <p:oleObj name="Equation" r:id="rId5" imgW="444240" imgH="495000" progId="Equation.3">
                  <p:embed/>
                  <p:pic>
                    <p:nvPicPr>
                      <p:cNvPr id="1619977"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6223" y="4187771"/>
                        <a:ext cx="589775" cy="687067"/>
                      </a:xfrm>
                      <a:prstGeom prst="rect">
                        <a:avLst/>
                      </a:prstGeom>
                      <a:noFill/>
                      <a:ln>
                        <a:noFill/>
                      </a:ln>
                    </p:spPr>
                  </p:pic>
                </p:oleObj>
              </mc:Fallback>
            </mc:AlternateContent>
          </a:graphicData>
        </a:graphic>
      </p:graphicFrame>
      <p:graphicFrame>
        <p:nvGraphicFramePr>
          <p:cNvPr id="1619978" name="Object 10"/>
          <p:cNvGraphicFramePr>
            <a:graphicFrameLocks noChangeAspect="1"/>
          </p:cNvGraphicFramePr>
          <p:nvPr>
            <p:extLst>
              <p:ext uri="{D42A27DB-BD31-4B8C-83A1-F6EECF244321}">
                <p14:modId xmlns:p14="http://schemas.microsoft.com/office/powerpoint/2010/main" val="3736508274"/>
              </p:ext>
            </p:extLst>
          </p:nvPr>
        </p:nvGraphicFramePr>
        <p:xfrm>
          <a:off x="4127982" y="4705700"/>
          <a:ext cx="690722" cy="802636"/>
        </p:xfrm>
        <a:graphic>
          <a:graphicData uri="http://schemas.openxmlformats.org/presentationml/2006/ole">
            <mc:AlternateContent xmlns:mc="http://schemas.openxmlformats.org/markup-compatibility/2006">
              <mc:Choice xmlns:v="urn:schemas-microsoft-com:vml" Requires="v">
                <p:oleObj spid="_x0000_s65335" name="Equation" r:id="rId7" imgW="444240" imgH="495000" progId="Equation.3">
                  <p:embed/>
                </p:oleObj>
              </mc:Choice>
              <mc:Fallback>
                <p:oleObj name="Equation" r:id="rId7" imgW="444240" imgH="495000" progId="Equation.3">
                  <p:embed/>
                  <p:pic>
                    <p:nvPicPr>
                      <p:cNvPr id="161997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7982" y="4705700"/>
                        <a:ext cx="690722" cy="802636"/>
                      </a:xfrm>
                      <a:prstGeom prst="rect">
                        <a:avLst/>
                      </a:prstGeom>
                      <a:noFill/>
                      <a:ln>
                        <a:noFill/>
                      </a:ln>
                    </p:spPr>
                  </p:pic>
                </p:oleObj>
              </mc:Fallback>
            </mc:AlternateContent>
          </a:graphicData>
        </a:graphic>
      </p:graphicFrame>
      <p:graphicFrame>
        <p:nvGraphicFramePr>
          <p:cNvPr id="1619979" name="Object 11"/>
          <p:cNvGraphicFramePr>
            <a:graphicFrameLocks noChangeAspect="1"/>
          </p:cNvGraphicFramePr>
          <p:nvPr>
            <p:extLst>
              <p:ext uri="{D42A27DB-BD31-4B8C-83A1-F6EECF244321}">
                <p14:modId xmlns:p14="http://schemas.microsoft.com/office/powerpoint/2010/main" val="3564816587"/>
              </p:ext>
            </p:extLst>
          </p:nvPr>
        </p:nvGraphicFramePr>
        <p:xfrm>
          <a:off x="5052897" y="4737757"/>
          <a:ext cx="689134" cy="738243"/>
        </p:xfrm>
        <a:graphic>
          <a:graphicData uri="http://schemas.openxmlformats.org/presentationml/2006/ole">
            <mc:AlternateContent xmlns:mc="http://schemas.openxmlformats.org/markup-compatibility/2006">
              <mc:Choice xmlns:v="urn:schemas-microsoft-com:vml" Requires="v">
                <p:oleObj spid="_x0000_s65336" name="Equation" r:id="rId9" imgW="444240" imgH="495000" progId="Equation.3">
                  <p:embed/>
                </p:oleObj>
              </mc:Choice>
              <mc:Fallback>
                <p:oleObj name="Equation" r:id="rId9" imgW="444240" imgH="495000" progId="Equation.3">
                  <p:embed/>
                  <p:pic>
                    <p:nvPicPr>
                      <p:cNvPr id="1619979"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52897" y="4737757"/>
                        <a:ext cx="689134" cy="738243"/>
                      </a:xfrm>
                      <a:prstGeom prst="rect">
                        <a:avLst/>
                      </a:prstGeom>
                      <a:noFill/>
                      <a:ln>
                        <a:noFill/>
                      </a:ln>
                    </p:spPr>
                  </p:pic>
                </p:oleObj>
              </mc:Fallback>
            </mc:AlternateContent>
          </a:graphicData>
        </a:graphic>
      </p:graphicFrame>
      <p:graphicFrame>
        <p:nvGraphicFramePr>
          <p:cNvPr id="1619980" name="Object 12"/>
          <p:cNvGraphicFramePr>
            <a:graphicFrameLocks noChangeAspect="1"/>
          </p:cNvGraphicFramePr>
          <p:nvPr>
            <p:extLst>
              <p:ext uri="{D42A27DB-BD31-4B8C-83A1-F6EECF244321}">
                <p14:modId xmlns:p14="http://schemas.microsoft.com/office/powerpoint/2010/main" val="1879382096"/>
              </p:ext>
            </p:extLst>
          </p:nvPr>
        </p:nvGraphicFramePr>
        <p:xfrm>
          <a:off x="1218530" y="5225297"/>
          <a:ext cx="690723" cy="834395"/>
        </p:xfrm>
        <a:graphic>
          <a:graphicData uri="http://schemas.openxmlformats.org/presentationml/2006/ole">
            <mc:AlternateContent xmlns:mc="http://schemas.openxmlformats.org/markup-compatibility/2006">
              <mc:Choice xmlns:v="urn:schemas-microsoft-com:vml" Requires="v">
                <p:oleObj spid="_x0000_s65337" name="Equation" r:id="rId11" imgW="444240" imgH="495000" progId="Equation.3">
                  <p:embed/>
                </p:oleObj>
              </mc:Choice>
              <mc:Fallback>
                <p:oleObj name="Equation" r:id="rId11" imgW="444240" imgH="495000" progId="Equation.3">
                  <p:embed/>
                  <p:pic>
                    <p:nvPicPr>
                      <p:cNvPr id="161998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8530" y="5225297"/>
                        <a:ext cx="690723" cy="834395"/>
                      </a:xfrm>
                      <a:prstGeom prst="rect">
                        <a:avLst/>
                      </a:prstGeom>
                      <a:noFill/>
                      <a:ln>
                        <a:noFill/>
                      </a:ln>
                    </p:spPr>
                  </p:pic>
                </p:oleObj>
              </mc:Fallback>
            </mc:AlternateContent>
          </a:graphicData>
        </a:graphic>
      </p:graphicFrame>
      <p:graphicFrame>
        <p:nvGraphicFramePr>
          <p:cNvPr id="1619971" name="Object 3"/>
          <p:cNvGraphicFramePr>
            <a:graphicFrameLocks noGrp="1" noChangeAspect="1"/>
          </p:cNvGraphicFramePr>
          <p:nvPr>
            <p:ph sz="half" idx="2"/>
            <p:extLst>
              <p:ext uri="{D42A27DB-BD31-4B8C-83A1-F6EECF244321}">
                <p14:modId xmlns:p14="http://schemas.microsoft.com/office/powerpoint/2010/main" val="3417973186"/>
              </p:ext>
            </p:extLst>
          </p:nvPr>
        </p:nvGraphicFramePr>
        <p:xfrm>
          <a:off x="1084906" y="3131412"/>
          <a:ext cx="788042" cy="788041"/>
        </p:xfrm>
        <a:graphic>
          <a:graphicData uri="http://schemas.openxmlformats.org/presentationml/2006/ole">
            <mc:AlternateContent xmlns:mc="http://schemas.openxmlformats.org/markup-compatibility/2006">
              <mc:Choice xmlns:v="urn:schemas-microsoft-com:vml" Requires="v">
                <p:oleObj spid="_x0000_s65338" name="Equation" r:id="rId13" imgW="444240" imgH="495000" progId="Equation.DSMT4">
                  <p:embed/>
                </p:oleObj>
              </mc:Choice>
              <mc:Fallback>
                <p:oleObj name="Equation" r:id="rId13" imgW="444240" imgH="495000" progId="Equation.DSMT4">
                  <p:embed/>
                  <p:pic>
                    <p:nvPicPr>
                      <p:cNvPr id="1619971" name="Object 3"/>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84906" y="3131412"/>
                        <a:ext cx="788042" cy="788041"/>
                      </a:xfrm>
                      <a:prstGeom prst="rect">
                        <a:avLst/>
                      </a:prstGeom>
                      <a:noFill/>
                      <a:ln>
                        <a:noFill/>
                      </a:ln>
                    </p:spPr>
                  </p:pic>
                </p:oleObj>
              </mc:Fallback>
            </mc:AlternateContent>
          </a:graphicData>
        </a:graphic>
      </p:graphicFrame>
    </p:spTree>
    <p:custDataLst>
      <p:tags r:id="rId2"/>
    </p:custDataLst>
    <p:extLst>
      <p:ext uri="{BB962C8B-B14F-4D97-AF65-F5344CB8AC3E}">
        <p14:creationId xmlns:p14="http://schemas.microsoft.com/office/powerpoint/2010/main" val="153973521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9973">
                                            <p:txEl>
                                              <p:pRg st="0" end="0"/>
                                            </p:txEl>
                                          </p:spTgt>
                                        </p:tgtEl>
                                        <p:attrNameLst>
                                          <p:attrName>style.visibility</p:attrName>
                                        </p:attrNameLst>
                                      </p:cBhvr>
                                      <p:to>
                                        <p:strVal val="visible"/>
                                      </p:to>
                                    </p:set>
                                    <p:anim calcmode="lin" valueType="num">
                                      <p:cBhvr additive="base">
                                        <p:cTn id="7" dur="500" fill="hold"/>
                                        <p:tgtEl>
                                          <p:spTgt spid="16199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199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19973">
                                            <p:txEl>
                                              <p:pRg st="1" end="1"/>
                                            </p:txEl>
                                          </p:spTgt>
                                        </p:tgtEl>
                                        <p:attrNameLst>
                                          <p:attrName>style.visibility</p:attrName>
                                        </p:attrNameLst>
                                      </p:cBhvr>
                                      <p:to>
                                        <p:strVal val="visible"/>
                                      </p:to>
                                    </p:set>
                                    <p:anim calcmode="lin" valueType="num">
                                      <p:cBhvr additive="base">
                                        <p:cTn id="13" dur="500" fill="hold"/>
                                        <p:tgtEl>
                                          <p:spTgt spid="16199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199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19973">
                                            <p:txEl>
                                              <p:pRg st="2" end="2"/>
                                            </p:txEl>
                                          </p:spTgt>
                                        </p:tgtEl>
                                        <p:attrNameLst>
                                          <p:attrName>style.visibility</p:attrName>
                                        </p:attrNameLst>
                                      </p:cBhvr>
                                      <p:to>
                                        <p:strVal val="visible"/>
                                      </p:to>
                                    </p:set>
                                    <p:anim calcmode="lin" valueType="num">
                                      <p:cBhvr additive="base">
                                        <p:cTn id="19" dur="500" fill="hold"/>
                                        <p:tgtEl>
                                          <p:spTgt spid="16199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199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19973">
                                            <p:txEl>
                                              <p:pRg st="3" end="3"/>
                                            </p:txEl>
                                          </p:spTgt>
                                        </p:tgtEl>
                                        <p:attrNameLst>
                                          <p:attrName>style.visibility</p:attrName>
                                        </p:attrNameLst>
                                      </p:cBhvr>
                                      <p:to>
                                        <p:strVal val="visible"/>
                                      </p:to>
                                    </p:set>
                                    <p:anim calcmode="lin" valueType="num">
                                      <p:cBhvr additive="base">
                                        <p:cTn id="25" dur="500" fill="hold"/>
                                        <p:tgtEl>
                                          <p:spTgt spid="161997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1997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19971"/>
                                        </p:tgtEl>
                                        <p:attrNameLst>
                                          <p:attrName>style.visibility</p:attrName>
                                        </p:attrNameLst>
                                      </p:cBhvr>
                                      <p:to>
                                        <p:strVal val="visible"/>
                                      </p:to>
                                    </p:set>
                                    <p:anim calcmode="lin" valueType="num">
                                      <p:cBhvr additive="base">
                                        <p:cTn id="29" dur="500" fill="hold"/>
                                        <p:tgtEl>
                                          <p:spTgt spid="1619971"/>
                                        </p:tgtEl>
                                        <p:attrNameLst>
                                          <p:attrName>ppt_x</p:attrName>
                                        </p:attrNameLst>
                                      </p:cBhvr>
                                      <p:tavLst>
                                        <p:tav tm="0">
                                          <p:val>
                                            <p:strVal val="#ppt_x"/>
                                          </p:val>
                                        </p:tav>
                                        <p:tav tm="100000">
                                          <p:val>
                                            <p:strVal val="#ppt_x"/>
                                          </p:val>
                                        </p:tav>
                                      </p:tavLst>
                                    </p:anim>
                                    <p:anim calcmode="lin" valueType="num">
                                      <p:cBhvr additive="base">
                                        <p:cTn id="30" dur="500" fill="hold"/>
                                        <p:tgtEl>
                                          <p:spTgt spid="1619971"/>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19976">
                                            <p:txEl>
                                              <p:pRg st="0" end="0"/>
                                            </p:txEl>
                                          </p:spTgt>
                                        </p:tgtEl>
                                        <p:attrNameLst>
                                          <p:attrName>style.visibility</p:attrName>
                                        </p:attrNameLst>
                                      </p:cBhvr>
                                      <p:to>
                                        <p:strVal val="visible"/>
                                      </p:to>
                                    </p:set>
                                    <p:anim calcmode="lin" valueType="num">
                                      <p:cBhvr additive="base">
                                        <p:cTn id="35" dur="500" fill="hold"/>
                                        <p:tgtEl>
                                          <p:spTgt spid="1619976">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19976">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19977"/>
                                        </p:tgtEl>
                                        <p:attrNameLst>
                                          <p:attrName>style.visibility</p:attrName>
                                        </p:attrNameLst>
                                      </p:cBhvr>
                                      <p:to>
                                        <p:strVal val="visible"/>
                                      </p:to>
                                    </p:set>
                                    <p:anim calcmode="lin" valueType="num">
                                      <p:cBhvr additive="base">
                                        <p:cTn id="39" dur="500" fill="hold"/>
                                        <p:tgtEl>
                                          <p:spTgt spid="1619977"/>
                                        </p:tgtEl>
                                        <p:attrNameLst>
                                          <p:attrName>ppt_x</p:attrName>
                                        </p:attrNameLst>
                                      </p:cBhvr>
                                      <p:tavLst>
                                        <p:tav tm="0">
                                          <p:val>
                                            <p:strVal val="#ppt_x"/>
                                          </p:val>
                                        </p:tav>
                                        <p:tav tm="100000">
                                          <p:val>
                                            <p:strVal val="#ppt_x"/>
                                          </p:val>
                                        </p:tav>
                                      </p:tavLst>
                                    </p:anim>
                                    <p:anim calcmode="lin" valueType="num">
                                      <p:cBhvr additive="base">
                                        <p:cTn id="40" dur="500" fill="hold"/>
                                        <p:tgtEl>
                                          <p:spTgt spid="1619977"/>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619976">
                                            <p:txEl>
                                              <p:pRg st="1" end="1"/>
                                            </p:txEl>
                                          </p:spTgt>
                                        </p:tgtEl>
                                        <p:attrNameLst>
                                          <p:attrName>style.visibility</p:attrName>
                                        </p:attrNameLst>
                                      </p:cBhvr>
                                      <p:to>
                                        <p:strVal val="visible"/>
                                      </p:to>
                                    </p:set>
                                    <p:anim calcmode="lin" valueType="num">
                                      <p:cBhvr additive="base">
                                        <p:cTn id="45" dur="500" fill="hold"/>
                                        <p:tgtEl>
                                          <p:spTgt spid="1619976">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19976">
                                            <p:txEl>
                                              <p:pRg st="1" end="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19978"/>
                                        </p:tgtEl>
                                        <p:attrNameLst>
                                          <p:attrName>style.visibility</p:attrName>
                                        </p:attrNameLst>
                                      </p:cBhvr>
                                      <p:to>
                                        <p:strVal val="visible"/>
                                      </p:to>
                                    </p:set>
                                    <p:anim calcmode="lin" valueType="num">
                                      <p:cBhvr additive="base">
                                        <p:cTn id="49" dur="500" fill="hold"/>
                                        <p:tgtEl>
                                          <p:spTgt spid="1619978"/>
                                        </p:tgtEl>
                                        <p:attrNameLst>
                                          <p:attrName>ppt_x</p:attrName>
                                        </p:attrNameLst>
                                      </p:cBhvr>
                                      <p:tavLst>
                                        <p:tav tm="0">
                                          <p:val>
                                            <p:strVal val="#ppt_x"/>
                                          </p:val>
                                        </p:tav>
                                        <p:tav tm="100000">
                                          <p:val>
                                            <p:strVal val="#ppt_x"/>
                                          </p:val>
                                        </p:tav>
                                      </p:tavLst>
                                    </p:anim>
                                    <p:anim calcmode="lin" valueType="num">
                                      <p:cBhvr additive="base">
                                        <p:cTn id="50" dur="500" fill="hold"/>
                                        <p:tgtEl>
                                          <p:spTgt spid="1619978"/>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619979"/>
                                        </p:tgtEl>
                                        <p:attrNameLst>
                                          <p:attrName>style.visibility</p:attrName>
                                        </p:attrNameLst>
                                      </p:cBhvr>
                                      <p:to>
                                        <p:strVal val="visible"/>
                                      </p:to>
                                    </p:set>
                                    <p:anim calcmode="lin" valueType="num">
                                      <p:cBhvr additive="base">
                                        <p:cTn id="53" dur="500" fill="hold"/>
                                        <p:tgtEl>
                                          <p:spTgt spid="1619979"/>
                                        </p:tgtEl>
                                        <p:attrNameLst>
                                          <p:attrName>ppt_x</p:attrName>
                                        </p:attrNameLst>
                                      </p:cBhvr>
                                      <p:tavLst>
                                        <p:tav tm="0">
                                          <p:val>
                                            <p:strVal val="#ppt_x"/>
                                          </p:val>
                                        </p:tav>
                                        <p:tav tm="100000">
                                          <p:val>
                                            <p:strVal val="#ppt_x"/>
                                          </p:val>
                                        </p:tav>
                                      </p:tavLst>
                                    </p:anim>
                                    <p:anim calcmode="lin" valueType="num">
                                      <p:cBhvr additive="base">
                                        <p:cTn id="54" dur="500" fill="hold"/>
                                        <p:tgtEl>
                                          <p:spTgt spid="1619979"/>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619976">
                                            <p:txEl>
                                              <p:pRg st="2" end="2"/>
                                            </p:txEl>
                                          </p:spTgt>
                                        </p:tgtEl>
                                        <p:attrNameLst>
                                          <p:attrName>style.visibility</p:attrName>
                                        </p:attrNameLst>
                                      </p:cBhvr>
                                      <p:to>
                                        <p:strVal val="visible"/>
                                      </p:to>
                                    </p:set>
                                    <p:anim calcmode="lin" valueType="num">
                                      <p:cBhvr additive="base">
                                        <p:cTn id="59" dur="500" fill="hold"/>
                                        <p:tgtEl>
                                          <p:spTgt spid="1619976">
                                            <p:txEl>
                                              <p:pRg st="2" end="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619976">
                                            <p:txEl>
                                              <p:pRg st="2" end="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619980"/>
                                        </p:tgtEl>
                                        <p:attrNameLst>
                                          <p:attrName>style.visibility</p:attrName>
                                        </p:attrNameLst>
                                      </p:cBhvr>
                                      <p:to>
                                        <p:strVal val="visible"/>
                                      </p:to>
                                    </p:set>
                                    <p:anim calcmode="lin" valueType="num">
                                      <p:cBhvr additive="base">
                                        <p:cTn id="63" dur="500" fill="hold"/>
                                        <p:tgtEl>
                                          <p:spTgt spid="1619980"/>
                                        </p:tgtEl>
                                        <p:attrNameLst>
                                          <p:attrName>ppt_x</p:attrName>
                                        </p:attrNameLst>
                                      </p:cBhvr>
                                      <p:tavLst>
                                        <p:tav tm="0">
                                          <p:val>
                                            <p:strVal val="#ppt_x"/>
                                          </p:val>
                                        </p:tav>
                                        <p:tav tm="100000">
                                          <p:val>
                                            <p:strVal val="#ppt_x"/>
                                          </p:val>
                                        </p:tav>
                                      </p:tavLst>
                                    </p:anim>
                                    <p:anim calcmode="lin" valueType="num">
                                      <p:cBhvr additive="base">
                                        <p:cTn id="64" dur="500" fill="hold"/>
                                        <p:tgtEl>
                                          <p:spTgt spid="16199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9973" grpId="0" build="p"/>
      <p:bldP spid="1619976" grpId="0" build="p"/>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1" name="Rectangle 2"/>
          <p:cNvSpPr>
            <a:spLocks noGrp="1" noChangeArrowheads="1"/>
          </p:cNvSpPr>
          <p:nvPr>
            <p:ph type="body" idx="1"/>
          </p:nvPr>
        </p:nvSpPr>
        <p:spPr>
          <a:xfrm>
            <a:off x="460375" y="1089064"/>
            <a:ext cx="11353800" cy="1502529"/>
          </a:xfrm>
        </p:spPr>
        <p:txBody>
          <a:bodyPr>
            <a:normAutofit/>
          </a:bodyPr>
          <a:lstStyle/>
          <a:p>
            <a:pPr marL="0" indent="0">
              <a:lnSpc>
                <a:spcPct val="150000"/>
              </a:lnSpc>
              <a:buNone/>
            </a:pPr>
            <a:r>
              <a:rPr lang="zh-CN" altLang="zh-CN" dirty="0">
                <a:solidFill>
                  <a:srgbClr val="C00000"/>
                </a:solidFill>
              </a:rPr>
              <a:t>例</a:t>
            </a:r>
            <a:r>
              <a:rPr lang="en-US" altLang="zh-CN" dirty="0">
                <a:solidFill>
                  <a:srgbClr val="C00000"/>
                </a:solidFill>
              </a:rPr>
              <a:t>4.31  </a:t>
            </a:r>
            <a:r>
              <a:rPr lang="zh-CN" altLang="zh-CN" dirty="0"/>
              <a:t>设</a:t>
            </a:r>
            <a:r>
              <a:rPr lang="en-US" altLang="zh-CN" dirty="0"/>
              <a:t>A</a:t>
            </a:r>
            <a:r>
              <a:rPr lang="zh-CN" altLang="zh-CN" dirty="0"/>
              <a:t>＝</a:t>
            </a:r>
            <a:r>
              <a:rPr lang="en-US" altLang="zh-CN"/>
              <a:t>{a,b,c}</a:t>
            </a:r>
            <a:r>
              <a:rPr lang="zh-CN" altLang="zh-CN"/>
              <a:t>，</a:t>
            </a:r>
            <a:r>
              <a:rPr lang="en-US" altLang="zh-CN"/>
              <a:t>R</a:t>
            </a:r>
            <a:r>
              <a:rPr lang="zh-CN" altLang="zh-CN" dirty="0"/>
              <a:t>＝</a:t>
            </a:r>
            <a:r>
              <a:rPr lang="en-US" altLang="zh-CN"/>
              <a:t>{&lt;a,a&gt;,&lt;a,b&gt;,&lt;b,c&gt;,&lt;c,b</a:t>
            </a:r>
            <a:r>
              <a:rPr lang="en-US" altLang="zh-CN" dirty="0"/>
              <a:t>&gt;}</a:t>
            </a:r>
            <a:r>
              <a:rPr lang="zh-CN" altLang="zh-CN" dirty="0"/>
              <a:t>是</a:t>
            </a:r>
            <a:r>
              <a:rPr lang="en-US" altLang="zh-CN" dirty="0"/>
              <a:t>A</a:t>
            </a:r>
            <a:r>
              <a:rPr lang="zh-CN" altLang="zh-CN" dirty="0"/>
              <a:t>上的关系。</a:t>
            </a:r>
            <a:endParaRPr lang="en-US" altLang="zh-CN" dirty="0"/>
          </a:p>
          <a:p>
            <a:pPr marL="0" indent="0">
              <a:lnSpc>
                <a:spcPct val="150000"/>
              </a:lnSpc>
              <a:buNone/>
            </a:pPr>
            <a:r>
              <a:rPr lang="en-US" altLang="zh-CN" dirty="0"/>
              <a:t>            </a:t>
            </a:r>
            <a:r>
              <a:rPr lang="zh-CN" altLang="zh-CN" dirty="0"/>
              <a:t>计算</a:t>
            </a:r>
            <a:r>
              <a:rPr lang="en-US" altLang="zh-CN" dirty="0"/>
              <a:t>r(</a:t>
            </a:r>
            <a:r>
              <a:rPr lang="en-US" altLang="zh-CN"/>
              <a:t>R)</a:t>
            </a:r>
            <a:r>
              <a:rPr lang="zh-CN" altLang="zh-CN"/>
              <a:t>，</a:t>
            </a:r>
            <a:r>
              <a:rPr lang="en-US" altLang="zh-CN"/>
              <a:t>s</a:t>
            </a:r>
            <a:r>
              <a:rPr lang="en-US" altLang="zh-CN" dirty="0"/>
              <a:t>(</a:t>
            </a:r>
            <a:r>
              <a:rPr lang="en-US" altLang="zh-CN"/>
              <a:t>R)</a:t>
            </a:r>
            <a:r>
              <a:rPr lang="zh-CN" altLang="zh-CN"/>
              <a:t>，</a:t>
            </a:r>
            <a:r>
              <a:rPr lang="en-US" altLang="zh-CN"/>
              <a:t>t</a:t>
            </a:r>
            <a:r>
              <a:rPr lang="en-US" altLang="zh-CN" dirty="0"/>
              <a:t>(R)</a:t>
            </a:r>
            <a:r>
              <a:rPr lang="zh-CN" altLang="zh-CN" dirty="0"/>
              <a:t>。</a:t>
            </a:r>
          </a:p>
        </p:txBody>
      </p:sp>
      <p:sp>
        <p:nvSpPr>
          <p:cNvPr id="293892" name="Rectangle 3"/>
          <p:cNvSpPr>
            <a:spLocks noGrp="1" noChangeArrowheads="1"/>
          </p:cNvSpPr>
          <p:nvPr>
            <p:ph type="title"/>
          </p:nvPr>
        </p:nvSpPr>
        <p:spPr/>
        <p:txBody>
          <a:bodyPr/>
          <a:lstStyle/>
          <a:p>
            <a:pPr eaLnBrk="1" hangingPunct="1"/>
            <a:r>
              <a:rPr lang="zh-CN" altLang="en-US" dirty="0"/>
              <a:t>例</a:t>
            </a:r>
            <a:r>
              <a:rPr lang="en-US" altLang="zh-CN" dirty="0"/>
              <a:t>4.31 </a:t>
            </a:r>
          </a:p>
        </p:txBody>
      </p:sp>
      <p:sp>
        <p:nvSpPr>
          <p:cNvPr id="1622020" name="Rectangle 4"/>
          <p:cNvSpPr>
            <a:spLocks noChangeArrowheads="1"/>
          </p:cNvSpPr>
          <p:nvPr/>
        </p:nvSpPr>
        <p:spPr bwMode="auto">
          <a:xfrm>
            <a:off x="612775" y="2362994"/>
            <a:ext cx="9601200" cy="1549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30000"/>
              </a:lnSpc>
              <a:spcBef>
                <a:spcPct val="0"/>
              </a:spcBef>
              <a:buClr>
                <a:srgbClr val="00FF00"/>
              </a:buClr>
              <a:buFont typeface="Wingdings" panose="05000000000000000000" pitchFamily="2" charset="2"/>
              <a:buNone/>
            </a:pPr>
            <a:r>
              <a:rPr kumimoji="1" lang="zh-CN" altLang="en-US" sz="2400" dirty="0">
                <a:solidFill>
                  <a:srgbClr val="C00000"/>
                </a:solidFill>
                <a:latin typeface="+mn-ea"/>
                <a:ea typeface="+mn-ea"/>
              </a:rPr>
              <a:t>解</a:t>
            </a:r>
            <a:r>
              <a:rPr kumimoji="1" lang="zh-CN" altLang="en-US" sz="2400" dirty="0">
                <a:solidFill>
                  <a:srgbClr val="FF0000"/>
                </a:solidFill>
                <a:latin typeface="+mn-ea"/>
                <a:ea typeface="+mn-ea"/>
              </a:rPr>
              <a:t>  </a:t>
            </a:r>
            <a:r>
              <a:rPr kumimoji="1" lang="en-US" altLang="zh-CN" sz="2400" dirty="0">
                <a:solidFill>
                  <a:srgbClr val="0000CC"/>
                </a:solidFill>
                <a:latin typeface="+mn-ea"/>
                <a:ea typeface="+mn-ea"/>
              </a:rPr>
              <a:t>r(R)</a:t>
            </a:r>
            <a:r>
              <a:rPr kumimoji="1" lang="zh-CN" altLang="en-US" sz="2400" dirty="0">
                <a:solidFill>
                  <a:srgbClr val="0000CC"/>
                </a:solidFill>
                <a:latin typeface="+mn-ea"/>
                <a:ea typeface="+mn-ea"/>
              </a:rPr>
              <a:t>＝</a:t>
            </a:r>
            <a:r>
              <a:rPr kumimoji="1" lang="en-US" altLang="zh-CN" sz="2400" dirty="0">
                <a:solidFill>
                  <a:srgbClr val="0000CC"/>
                </a:solidFill>
                <a:latin typeface="+mn-ea"/>
                <a:ea typeface="+mn-ea"/>
              </a:rPr>
              <a:t>R∪I</a:t>
            </a:r>
            <a:r>
              <a:rPr kumimoji="1" lang="en-US" altLang="zh-CN" sz="2400" baseline="-25000" dirty="0">
                <a:solidFill>
                  <a:srgbClr val="0000CC"/>
                </a:solidFill>
                <a:latin typeface="+mn-ea"/>
                <a:ea typeface="+mn-ea"/>
              </a:rPr>
              <a:t>A</a:t>
            </a:r>
          </a:p>
          <a:p>
            <a:pPr marL="0" indent="0">
              <a:buNone/>
            </a:pPr>
            <a:r>
              <a:rPr lang="en-US" altLang="zh-CN" sz="2400" dirty="0">
                <a:latin typeface="+mn-ea"/>
                <a:ea typeface="+mn-ea"/>
              </a:rPr>
              <a:t>        </a:t>
            </a:r>
            <a:r>
              <a:rPr lang="zh-CN" altLang="zh-CN" sz="2400" dirty="0">
                <a:latin typeface="+mn-ea"/>
                <a:ea typeface="+mn-ea"/>
              </a:rPr>
              <a:t>＝</a:t>
            </a:r>
            <a:r>
              <a:rPr lang="en-US" altLang="zh-CN" sz="2400" dirty="0">
                <a:latin typeface="+mn-ea"/>
                <a:ea typeface="+mn-ea"/>
              </a:rPr>
              <a:t>{&lt;</a:t>
            </a:r>
            <a:r>
              <a:rPr lang="en-US" altLang="zh-CN" sz="2400" dirty="0" err="1">
                <a:latin typeface="+mn-ea"/>
                <a:ea typeface="+mn-ea"/>
              </a:rPr>
              <a:t>a,a</a:t>
            </a:r>
            <a:r>
              <a:rPr lang="en-US" altLang="zh-CN" sz="2400" dirty="0">
                <a:latin typeface="+mn-ea"/>
                <a:ea typeface="+mn-ea"/>
              </a:rPr>
              <a:t>&gt;,&lt;</a:t>
            </a:r>
            <a:r>
              <a:rPr lang="en-US" altLang="zh-CN" sz="2400" dirty="0" err="1">
                <a:latin typeface="+mn-ea"/>
                <a:ea typeface="+mn-ea"/>
              </a:rPr>
              <a:t>a,b</a:t>
            </a:r>
            <a:r>
              <a:rPr lang="en-US" altLang="zh-CN" sz="2400" dirty="0">
                <a:latin typeface="+mn-ea"/>
                <a:ea typeface="+mn-ea"/>
              </a:rPr>
              <a:t>&gt;,&lt;</a:t>
            </a:r>
            <a:r>
              <a:rPr lang="en-US" altLang="zh-CN" sz="2400" dirty="0" err="1">
                <a:latin typeface="+mn-ea"/>
                <a:ea typeface="+mn-ea"/>
              </a:rPr>
              <a:t>b,c</a:t>
            </a:r>
            <a:r>
              <a:rPr lang="en-US" altLang="zh-CN" sz="2400" dirty="0">
                <a:latin typeface="+mn-ea"/>
                <a:ea typeface="+mn-ea"/>
              </a:rPr>
              <a:t>&gt;,&lt;</a:t>
            </a:r>
            <a:r>
              <a:rPr lang="en-US" altLang="zh-CN" sz="2400" dirty="0" err="1">
                <a:latin typeface="+mn-ea"/>
                <a:ea typeface="+mn-ea"/>
              </a:rPr>
              <a:t>c,b</a:t>
            </a:r>
            <a:r>
              <a:rPr lang="en-US" altLang="zh-CN" sz="2400" dirty="0">
                <a:latin typeface="+mn-ea"/>
                <a:ea typeface="+mn-ea"/>
              </a:rPr>
              <a:t>&gt;}</a:t>
            </a:r>
            <a:r>
              <a:rPr lang="zh-CN" altLang="zh-CN" sz="2400" dirty="0">
                <a:latin typeface="+mn-ea"/>
                <a:ea typeface="+mn-ea"/>
              </a:rPr>
              <a:t>∪</a:t>
            </a:r>
            <a:r>
              <a:rPr lang="en-US" altLang="zh-CN" sz="2400" dirty="0">
                <a:latin typeface="+mn-ea"/>
                <a:ea typeface="+mn-ea"/>
              </a:rPr>
              <a:t>{&lt;</a:t>
            </a:r>
            <a:r>
              <a:rPr lang="en-US" altLang="zh-CN" sz="2400" dirty="0" err="1">
                <a:latin typeface="+mn-ea"/>
                <a:ea typeface="+mn-ea"/>
              </a:rPr>
              <a:t>a,a</a:t>
            </a:r>
            <a:r>
              <a:rPr lang="en-US" altLang="zh-CN" sz="2400" dirty="0">
                <a:latin typeface="+mn-ea"/>
                <a:ea typeface="+mn-ea"/>
              </a:rPr>
              <a:t>&gt;,&lt;</a:t>
            </a:r>
            <a:r>
              <a:rPr lang="en-US" altLang="zh-CN" sz="2400" dirty="0" err="1">
                <a:latin typeface="+mn-ea"/>
                <a:ea typeface="+mn-ea"/>
              </a:rPr>
              <a:t>b,b</a:t>
            </a:r>
            <a:r>
              <a:rPr lang="en-US" altLang="zh-CN" sz="2400" dirty="0">
                <a:latin typeface="+mn-ea"/>
                <a:ea typeface="+mn-ea"/>
              </a:rPr>
              <a:t>&gt;,&lt;</a:t>
            </a:r>
            <a:r>
              <a:rPr lang="en-US" altLang="zh-CN" sz="2400" dirty="0" err="1">
                <a:latin typeface="+mn-ea"/>
                <a:ea typeface="+mn-ea"/>
              </a:rPr>
              <a:t>c,c</a:t>
            </a:r>
            <a:r>
              <a:rPr lang="en-US" altLang="zh-CN" sz="2400" dirty="0">
                <a:latin typeface="+mn-ea"/>
                <a:ea typeface="+mn-ea"/>
              </a:rPr>
              <a:t>&gt;}</a:t>
            </a:r>
            <a:endParaRPr lang="zh-CN" altLang="zh-CN" sz="2400" dirty="0">
              <a:latin typeface="+mn-ea"/>
              <a:ea typeface="+mn-ea"/>
            </a:endParaRPr>
          </a:p>
          <a:p>
            <a:pPr marL="0" indent="0">
              <a:buNone/>
            </a:pPr>
            <a:r>
              <a:rPr lang="en-US" altLang="zh-CN" sz="2400" dirty="0">
                <a:latin typeface="+mn-ea"/>
                <a:ea typeface="+mn-ea"/>
              </a:rPr>
              <a:t>        </a:t>
            </a:r>
            <a:r>
              <a:rPr lang="zh-CN" altLang="zh-CN" sz="2400" dirty="0">
                <a:latin typeface="+mn-ea"/>
                <a:ea typeface="+mn-ea"/>
              </a:rPr>
              <a:t>＝</a:t>
            </a:r>
            <a:r>
              <a:rPr lang="en-US" altLang="zh-CN" sz="2400" dirty="0">
                <a:latin typeface="+mn-ea"/>
                <a:ea typeface="+mn-ea"/>
              </a:rPr>
              <a:t>{&lt;</a:t>
            </a:r>
            <a:r>
              <a:rPr lang="en-US" altLang="zh-CN" sz="2400" dirty="0" err="1">
                <a:latin typeface="+mn-ea"/>
                <a:ea typeface="+mn-ea"/>
              </a:rPr>
              <a:t>a,a</a:t>
            </a:r>
            <a:r>
              <a:rPr lang="en-US" altLang="zh-CN" sz="2400" dirty="0">
                <a:latin typeface="+mn-ea"/>
                <a:ea typeface="+mn-ea"/>
              </a:rPr>
              <a:t>&gt;,&lt;</a:t>
            </a:r>
            <a:r>
              <a:rPr lang="en-US" altLang="zh-CN" sz="2400" dirty="0" err="1">
                <a:latin typeface="+mn-ea"/>
                <a:ea typeface="+mn-ea"/>
              </a:rPr>
              <a:t>b,b</a:t>
            </a:r>
            <a:r>
              <a:rPr lang="en-US" altLang="zh-CN" sz="2400" dirty="0">
                <a:latin typeface="+mn-ea"/>
                <a:ea typeface="+mn-ea"/>
              </a:rPr>
              <a:t>&gt;,&lt;</a:t>
            </a:r>
            <a:r>
              <a:rPr lang="en-US" altLang="zh-CN" sz="2400" dirty="0" err="1">
                <a:latin typeface="+mn-ea"/>
                <a:ea typeface="+mn-ea"/>
              </a:rPr>
              <a:t>c,c</a:t>
            </a:r>
            <a:r>
              <a:rPr lang="en-US" altLang="zh-CN" sz="2400" dirty="0">
                <a:latin typeface="+mn-ea"/>
                <a:ea typeface="+mn-ea"/>
              </a:rPr>
              <a:t>&gt;,&lt;</a:t>
            </a:r>
            <a:r>
              <a:rPr lang="en-US" altLang="zh-CN" sz="2400" dirty="0" err="1">
                <a:latin typeface="+mn-ea"/>
                <a:ea typeface="+mn-ea"/>
              </a:rPr>
              <a:t>a,b</a:t>
            </a:r>
            <a:r>
              <a:rPr lang="en-US" altLang="zh-CN" sz="2400" dirty="0">
                <a:latin typeface="+mn-ea"/>
                <a:ea typeface="+mn-ea"/>
              </a:rPr>
              <a:t>&gt;,&lt;</a:t>
            </a:r>
            <a:r>
              <a:rPr lang="en-US" altLang="zh-CN" sz="2400" dirty="0" err="1">
                <a:latin typeface="+mn-ea"/>
                <a:ea typeface="+mn-ea"/>
              </a:rPr>
              <a:t>b,c</a:t>
            </a:r>
            <a:r>
              <a:rPr lang="en-US" altLang="zh-CN" sz="2400" dirty="0">
                <a:latin typeface="+mn-ea"/>
                <a:ea typeface="+mn-ea"/>
              </a:rPr>
              <a:t>&gt;,&lt;</a:t>
            </a:r>
            <a:r>
              <a:rPr lang="en-US" altLang="zh-CN" sz="2400" dirty="0" err="1">
                <a:latin typeface="+mn-ea"/>
                <a:ea typeface="+mn-ea"/>
              </a:rPr>
              <a:t>c,b</a:t>
            </a:r>
            <a:r>
              <a:rPr lang="en-US" altLang="zh-CN" sz="2400" dirty="0">
                <a:latin typeface="+mn-ea"/>
                <a:ea typeface="+mn-ea"/>
              </a:rPr>
              <a:t>&gt;}</a:t>
            </a:r>
            <a:r>
              <a:rPr kumimoji="1" lang="en-US" altLang="zh-CN" sz="2400" dirty="0">
                <a:latin typeface="+mn-ea"/>
                <a:ea typeface="+mn-ea"/>
              </a:rPr>
              <a:t>	</a:t>
            </a:r>
            <a:endParaRPr kumimoji="1" lang="zh-CN" altLang="en-US" sz="2400" dirty="0">
              <a:latin typeface="+mn-ea"/>
              <a:ea typeface="+mn-ea"/>
            </a:endParaRPr>
          </a:p>
        </p:txBody>
      </p:sp>
    </p:spTree>
    <p:custDataLst>
      <p:tags r:id="rId1"/>
    </p:custDataLst>
    <p:extLst>
      <p:ext uri="{BB962C8B-B14F-4D97-AF65-F5344CB8AC3E}">
        <p14:creationId xmlns:p14="http://schemas.microsoft.com/office/powerpoint/2010/main" val="7974643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2020"/>
                                        </p:tgtEl>
                                        <p:attrNameLst>
                                          <p:attrName>style.visibility</p:attrName>
                                        </p:attrNameLst>
                                      </p:cBhvr>
                                      <p:to>
                                        <p:strVal val="visible"/>
                                      </p:to>
                                    </p:set>
                                    <p:anim calcmode="lin" valueType="num">
                                      <p:cBhvr additive="base">
                                        <p:cTn id="7" dur="500" fill="hold"/>
                                        <p:tgtEl>
                                          <p:spTgt spid="1622020"/>
                                        </p:tgtEl>
                                        <p:attrNameLst>
                                          <p:attrName>ppt_x</p:attrName>
                                        </p:attrNameLst>
                                      </p:cBhvr>
                                      <p:tavLst>
                                        <p:tav tm="0">
                                          <p:val>
                                            <p:strVal val="0-#ppt_w/2"/>
                                          </p:val>
                                        </p:tav>
                                        <p:tav tm="100000">
                                          <p:val>
                                            <p:strVal val="#ppt_x"/>
                                          </p:val>
                                        </p:tav>
                                      </p:tavLst>
                                    </p:anim>
                                    <p:anim calcmode="lin" valueType="num">
                                      <p:cBhvr additive="base">
                                        <p:cTn id="8" dur="500" fill="hold"/>
                                        <p:tgtEl>
                                          <p:spTgt spid="16220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2020" grpId="0"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4067" name="Rectangle 3"/>
          <p:cNvSpPr>
            <a:spLocks noGrp="1" noChangeArrowheads="1"/>
          </p:cNvSpPr>
          <p:nvPr>
            <p:ph type="body" idx="1"/>
          </p:nvPr>
        </p:nvSpPr>
        <p:spPr>
          <a:xfrm>
            <a:off x="307975" y="1005120"/>
            <a:ext cx="11506200" cy="4849347"/>
          </a:xfrm>
        </p:spPr>
        <p:txBody>
          <a:bodyPr/>
          <a:lstStyle/>
          <a:p>
            <a:pPr marL="0" indent="0">
              <a:lnSpc>
                <a:spcPct val="150000"/>
              </a:lnSpc>
              <a:buNone/>
            </a:pPr>
            <a:r>
              <a:rPr lang="en-US" altLang="zh-CN" dirty="0">
                <a:solidFill>
                  <a:srgbClr val="FF0000"/>
                </a:solidFill>
              </a:rPr>
              <a:t>s(R)</a:t>
            </a:r>
            <a:r>
              <a:rPr kumimoji="1" lang="zh-CN" altLang="en-US" sz="2800" dirty="0">
                <a:solidFill>
                  <a:srgbClr val="0000CC"/>
                </a:solidFill>
              </a:rPr>
              <a:t> ＝ </a:t>
            </a:r>
            <a:r>
              <a:rPr lang="en-US" altLang="zh-CN" dirty="0">
                <a:solidFill>
                  <a:srgbClr val="FF0000"/>
                </a:solidFill>
              </a:rPr>
              <a:t>R∪R</a:t>
            </a:r>
            <a:r>
              <a:rPr lang="en-US" altLang="zh-CN" baseline="30000" dirty="0">
                <a:solidFill>
                  <a:srgbClr val="FF0000"/>
                </a:solidFill>
              </a:rPr>
              <a:t>-1</a:t>
            </a:r>
          </a:p>
          <a:p>
            <a:pPr marL="0" indent="0">
              <a:lnSpc>
                <a:spcPct val="150000"/>
              </a:lnSpc>
              <a:buNone/>
            </a:pPr>
            <a:r>
              <a:rPr lang="zh-CN" altLang="en-US" baseline="30000" dirty="0"/>
              <a:t>            </a:t>
            </a:r>
            <a:r>
              <a:rPr kumimoji="1" lang="zh-CN" altLang="en-US" sz="2800" dirty="0">
                <a:solidFill>
                  <a:srgbClr val="0000CC"/>
                </a:solidFill>
              </a:rPr>
              <a:t>＝</a:t>
            </a:r>
            <a:r>
              <a:rPr lang="en-US" altLang="zh-CN"/>
              <a:t>{&lt;a,a&gt;,&lt;a,b&gt;,&lt;b,c&gt;,&lt;c,b</a:t>
            </a:r>
            <a:r>
              <a:rPr lang="en-US" altLang="zh-CN" dirty="0"/>
              <a:t>&gt;}</a:t>
            </a:r>
            <a:r>
              <a:rPr lang="zh-CN" altLang="zh-CN" dirty="0"/>
              <a:t>∪</a:t>
            </a:r>
            <a:r>
              <a:rPr lang="en-US" altLang="zh-CN"/>
              <a:t>{&lt;a,a&gt;,&lt;b,a&gt;,&lt;b,c&gt;,&lt;c,b</a:t>
            </a:r>
            <a:r>
              <a:rPr lang="en-US" altLang="zh-CN" dirty="0"/>
              <a:t>&gt;}</a:t>
            </a:r>
            <a:endParaRPr lang="zh-CN" altLang="zh-CN" dirty="0"/>
          </a:p>
          <a:p>
            <a:pPr marL="0" indent="0">
              <a:lnSpc>
                <a:spcPct val="150000"/>
              </a:lnSpc>
              <a:buNone/>
            </a:pPr>
            <a:r>
              <a:rPr kumimoji="1" lang="en-US" altLang="zh-CN" sz="2800" dirty="0">
                <a:solidFill>
                  <a:srgbClr val="0000CC"/>
                </a:solidFill>
              </a:rPr>
              <a:t>       </a:t>
            </a:r>
            <a:r>
              <a:rPr kumimoji="1" lang="zh-CN" altLang="en-US" sz="2800" dirty="0">
                <a:solidFill>
                  <a:srgbClr val="0000CC"/>
                </a:solidFill>
              </a:rPr>
              <a:t>＝</a:t>
            </a:r>
            <a:r>
              <a:rPr lang="en-US" altLang="zh-CN"/>
              <a:t>{&lt;a,a&gt;,&lt;a,b&gt;,&lt;b,a&gt;,&lt;b,c&gt;,&lt;c,b</a:t>
            </a:r>
            <a:r>
              <a:rPr lang="en-US" altLang="zh-CN" dirty="0"/>
              <a:t>&gt;}</a:t>
            </a:r>
            <a:endParaRPr lang="zh-CN" altLang="zh-CN" dirty="0"/>
          </a:p>
          <a:p>
            <a:pPr marL="0" indent="0">
              <a:lnSpc>
                <a:spcPct val="150000"/>
              </a:lnSpc>
              <a:buNone/>
            </a:pPr>
            <a:r>
              <a:rPr lang="zh-CN" altLang="zh-CN" dirty="0"/>
              <a:t>因为</a:t>
            </a:r>
            <a:r>
              <a:rPr lang="en-US" altLang="zh-CN" dirty="0"/>
              <a:t>R</a:t>
            </a:r>
            <a:r>
              <a:rPr lang="en-US" altLang="zh-CN" baseline="30000" dirty="0"/>
              <a:t>2</a:t>
            </a:r>
            <a:r>
              <a:rPr lang="zh-CN" altLang="zh-CN" dirty="0"/>
              <a:t>＝</a:t>
            </a:r>
            <a:r>
              <a:rPr lang="en-US" altLang="zh-CN"/>
              <a:t>{&lt;a,a&gt;,&lt;a,b&gt;,&lt;a,c&gt;,&lt;b,b&gt;,&lt;c,c</a:t>
            </a:r>
            <a:r>
              <a:rPr lang="en-US" altLang="zh-CN" dirty="0"/>
              <a:t>&gt;}</a:t>
            </a:r>
            <a:endParaRPr lang="zh-CN" altLang="zh-CN" dirty="0"/>
          </a:p>
          <a:p>
            <a:pPr marL="0" indent="0">
              <a:lnSpc>
                <a:spcPct val="150000"/>
              </a:lnSpc>
              <a:buNone/>
            </a:pPr>
            <a:r>
              <a:rPr lang="en-US" altLang="zh-CN" dirty="0"/>
              <a:t>       R</a:t>
            </a:r>
            <a:r>
              <a:rPr lang="en-US" altLang="zh-CN" baseline="30000" dirty="0"/>
              <a:t>3</a:t>
            </a:r>
            <a:r>
              <a:rPr lang="zh-CN" altLang="zh-CN" dirty="0"/>
              <a:t>＝</a:t>
            </a:r>
            <a:r>
              <a:rPr lang="en-US" altLang="zh-CN"/>
              <a:t>{&lt;a,a&gt;,&lt;a,b&gt;,&lt;a,c&gt;,&lt;b,c&gt;,&lt;c,b</a:t>
            </a:r>
            <a:r>
              <a:rPr lang="en-US" altLang="zh-CN" dirty="0"/>
              <a:t>&gt;}</a:t>
            </a:r>
            <a:endParaRPr lang="zh-CN" altLang="zh-CN" dirty="0"/>
          </a:p>
          <a:p>
            <a:pPr marL="0" indent="0">
              <a:lnSpc>
                <a:spcPct val="150000"/>
              </a:lnSpc>
              <a:buNone/>
            </a:pPr>
            <a:r>
              <a:rPr lang="en-US" altLang="zh-CN" dirty="0"/>
              <a:t>t(R)</a:t>
            </a:r>
            <a:r>
              <a:rPr lang="zh-CN" altLang="zh-CN" dirty="0"/>
              <a:t>＝</a:t>
            </a:r>
            <a:r>
              <a:rPr lang="en-US" altLang="zh-CN" dirty="0"/>
              <a:t>R</a:t>
            </a:r>
            <a:r>
              <a:rPr lang="en-US" altLang="zh-CN" baseline="30000" dirty="0"/>
              <a:t>1</a:t>
            </a:r>
            <a:r>
              <a:rPr lang="zh-CN" altLang="zh-CN" dirty="0"/>
              <a:t>∪</a:t>
            </a:r>
            <a:r>
              <a:rPr lang="en-US" altLang="zh-CN" dirty="0"/>
              <a:t>R</a:t>
            </a:r>
            <a:r>
              <a:rPr lang="en-US" altLang="zh-CN" baseline="30000" dirty="0"/>
              <a:t>2</a:t>
            </a:r>
            <a:r>
              <a:rPr lang="zh-CN" altLang="zh-CN" dirty="0"/>
              <a:t>∪</a:t>
            </a:r>
            <a:r>
              <a:rPr lang="en-US" altLang="zh-CN" dirty="0"/>
              <a:t>R</a:t>
            </a:r>
            <a:r>
              <a:rPr lang="en-US" altLang="zh-CN" baseline="30000" dirty="0"/>
              <a:t>3</a:t>
            </a:r>
            <a:endParaRPr lang="zh-CN" altLang="zh-CN" dirty="0"/>
          </a:p>
          <a:p>
            <a:pPr marL="0" indent="0">
              <a:lnSpc>
                <a:spcPct val="150000"/>
              </a:lnSpc>
              <a:buNone/>
            </a:pPr>
            <a:r>
              <a:rPr lang="en-US" altLang="zh-CN" dirty="0"/>
              <a:t>      </a:t>
            </a:r>
            <a:r>
              <a:rPr lang="zh-CN" altLang="zh-CN" dirty="0"/>
              <a:t>＝</a:t>
            </a:r>
            <a:r>
              <a:rPr lang="en-US" altLang="zh-CN"/>
              <a:t>{&lt;a,a&gt;,&lt;b,b&gt;,&lt;c,c&gt;,&lt;a,b&gt;,&lt;b,c&gt;,&lt;c,b&gt;,&lt;a,c</a:t>
            </a:r>
            <a:r>
              <a:rPr lang="en-US" altLang="zh-CN" dirty="0"/>
              <a:t>&gt;}</a:t>
            </a:r>
            <a:endParaRPr lang="zh-CN" altLang="zh-CN" dirty="0"/>
          </a:p>
        </p:txBody>
      </p:sp>
      <p:sp>
        <p:nvSpPr>
          <p:cNvPr id="6" name="Rectangle 3">
            <a:extLst>
              <a:ext uri="{FF2B5EF4-FFF2-40B4-BE49-F238E27FC236}">
                <a16:creationId xmlns:a16="http://schemas.microsoft.com/office/drawing/2014/main" id="{E9E211B5-85A0-4169-A156-135BB518ADD1}"/>
              </a:ext>
            </a:extLst>
          </p:cNvPr>
          <p:cNvSpPr>
            <a:spLocks noGrp="1" noChangeArrowheads="1"/>
          </p:cNvSpPr>
          <p:nvPr>
            <p:ph type="title"/>
          </p:nvPr>
        </p:nvSpPr>
        <p:spPr>
          <a:xfrm>
            <a:off x="774700" y="352424"/>
            <a:ext cx="5334000" cy="429419"/>
          </a:xfrm>
        </p:spPr>
        <p:txBody>
          <a:bodyPr/>
          <a:lstStyle/>
          <a:p>
            <a:pPr eaLnBrk="1" hangingPunct="1"/>
            <a:r>
              <a:rPr lang="zh-CN" altLang="en-US" dirty="0"/>
              <a:t>例</a:t>
            </a:r>
            <a:r>
              <a:rPr lang="en-US" altLang="zh-CN" dirty="0"/>
              <a:t>4.31 </a:t>
            </a:r>
            <a:r>
              <a:rPr lang="zh-CN" altLang="en-US" dirty="0"/>
              <a:t>（续）</a:t>
            </a:r>
            <a:r>
              <a:rPr lang="en-US" altLang="zh-CN" dirty="0"/>
              <a:t> </a:t>
            </a:r>
          </a:p>
        </p:txBody>
      </p:sp>
    </p:spTree>
    <p:custDataLst>
      <p:tags r:id="rId1"/>
    </p:custDataLst>
    <p:extLst>
      <p:ext uri="{BB962C8B-B14F-4D97-AF65-F5344CB8AC3E}">
        <p14:creationId xmlns:p14="http://schemas.microsoft.com/office/powerpoint/2010/main" val="92540081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4067">
                                            <p:txEl>
                                              <p:pRg st="0" end="0"/>
                                            </p:txEl>
                                          </p:spTgt>
                                        </p:tgtEl>
                                        <p:attrNameLst>
                                          <p:attrName>style.visibility</p:attrName>
                                        </p:attrNameLst>
                                      </p:cBhvr>
                                      <p:to>
                                        <p:strVal val="visible"/>
                                      </p:to>
                                    </p:set>
                                    <p:anim calcmode="lin" valueType="num">
                                      <p:cBhvr additive="base">
                                        <p:cTn id="7" dur="500" fill="hold"/>
                                        <p:tgtEl>
                                          <p:spTgt spid="162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24067">
                                            <p:txEl>
                                              <p:pRg st="1" end="1"/>
                                            </p:txEl>
                                          </p:spTgt>
                                        </p:tgtEl>
                                        <p:attrNameLst>
                                          <p:attrName>style.visibility</p:attrName>
                                        </p:attrNameLst>
                                      </p:cBhvr>
                                      <p:to>
                                        <p:strVal val="visible"/>
                                      </p:to>
                                    </p:set>
                                    <p:anim calcmode="lin" valueType="num">
                                      <p:cBhvr additive="base">
                                        <p:cTn id="13" dur="500" fill="hold"/>
                                        <p:tgtEl>
                                          <p:spTgt spid="162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24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24067">
                                            <p:txEl>
                                              <p:pRg st="2" end="2"/>
                                            </p:txEl>
                                          </p:spTgt>
                                        </p:tgtEl>
                                        <p:attrNameLst>
                                          <p:attrName>style.visibility</p:attrName>
                                        </p:attrNameLst>
                                      </p:cBhvr>
                                      <p:to>
                                        <p:strVal val="visible"/>
                                      </p:to>
                                    </p:set>
                                    <p:anim calcmode="lin" valueType="num">
                                      <p:cBhvr additive="base">
                                        <p:cTn id="19" dur="500" fill="hold"/>
                                        <p:tgtEl>
                                          <p:spTgt spid="1624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24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624067">
                                            <p:txEl>
                                              <p:pRg st="3" end="3"/>
                                            </p:txEl>
                                          </p:spTgt>
                                        </p:tgtEl>
                                        <p:attrNameLst>
                                          <p:attrName>style.visibility</p:attrName>
                                        </p:attrNameLst>
                                      </p:cBhvr>
                                      <p:to>
                                        <p:strVal val="visible"/>
                                      </p:to>
                                    </p:set>
                                    <p:animEffect transition="in" filter="randombar(horizontal)">
                                      <p:cBhvr>
                                        <p:cTn id="25" dur="500"/>
                                        <p:tgtEl>
                                          <p:spTgt spid="162406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624067">
                                            <p:txEl>
                                              <p:pRg st="4" end="4"/>
                                            </p:txEl>
                                          </p:spTgt>
                                        </p:tgtEl>
                                        <p:attrNameLst>
                                          <p:attrName>style.visibility</p:attrName>
                                        </p:attrNameLst>
                                      </p:cBhvr>
                                      <p:to>
                                        <p:strVal val="visible"/>
                                      </p:to>
                                    </p:set>
                                    <p:animEffect transition="in" filter="randombar(horizontal)">
                                      <p:cBhvr>
                                        <p:cTn id="30" dur="500"/>
                                        <p:tgtEl>
                                          <p:spTgt spid="162406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624067">
                                            <p:txEl>
                                              <p:pRg st="5" end="5"/>
                                            </p:txEl>
                                          </p:spTgt>
                                        </p:tgtEl>
                                        <p:attrNameLst>
                                          <p:attrName>style.visibility</p:attrName>
                                        </p:attrNameLst>
                                      </p:cBhvr>
                                      <p:to>
                                        <p:strVal val="visible"/>
                                      </p:to>
                                    </p:set>
                                    <p:animEffect transition="in" filter="randombar(horizontal)">
                                      <p:cBhvr>
                                        <p:cTn id="35" dur="500"/>
                                        <p:tgtEl>
                                          <p:spTgt spid="162406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624067">
                                            <p:txEl>
                                              <p:pRg st="6" end="6"/>
                                            </p:txEl>
                                          </p:spTgt>
                                        </p:tgtEl>
                                        <p:attrNameLst>
                                          <p:attrName>style.visibility</p:attrName>
                                        </p:attrNameLst>
                                      </p:cBhvr>
                                      <p:to>
                                        <p:strVal val="visible"/>
                                      </p:to>
                                    </p:set>
                                    <p:animEffect transition="in" filter="randombar(horizontal)">
                                      <p:cBhvr>
                                        <p:cTn id="40" dur="500"/>
                                        <p:tgtEl>
                                          <p:spTgt spid="16240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4067" grpId="0" build="p" autoUpdateAnimBg="0" advAuto="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5021342"/>
            <a:ext cx="4913633" cy="53121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学习要求</a:t>
            </a:r>
          </a:p>
        </p:txBody>
      </p:sp>
      <p:sp>
        <p:nvSpPr>
          <p:cNvPr id="18" name="TextBox 1"/>
          <p:cNvSpPr txBox="1"/>
          <p:nvPr/>
        </p:nvSpPr>
        <p:spPr>
          <a:xfrm>
            <a:off x="6593209" y="1511365"/>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47" name="TextBox 1"/>
          <p:cNvSpPr txBox="1"/>
          <p:nvPr/>
        </p:nvSpPr>
        <p:spPr>
          <a:xfrm>
            <a:off x="6593209" y="2752443"/>
            <a:ext cx="246221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二元关系及其表示</a:t>
            </a:r>
          </a:p>
        </p:txBody>
      </p:sp>
      <p:sp>
        <p:nvSpPr>
          <p:cNvPr id="48" name="TextBox 1"/>
          <p:cNvSpPr txBox="1"/>
          <p:nvPr/>
        </p:nvSpPr>
        <p:spPr>
          <a:xfrm>
            <a:off x="6593209" y="3308445"/>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B05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chemeClr val="bg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a:ln>
            <a:noFill/>
          </a:ln>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4904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4</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4.6</a:t>
            </a:r>
          </a:p>
        </p:txBody>
      </p:sp>
    </p:spTree>
    <p:extLst>
      <p:ext uri="{BB962C8B-B14F-4D97-AF65-F5344CB8AC3E}">
        <p14:creationId xmlns:p14="http://schemas.microsoft.com/office/powerpoint/2010/main" val="3724896527"/>
      </p:ext>
    </p:extLst>
  </p:cSld>
  <p:clrMapOvr>
    <a:masterClrMapping/>
  </p:clrMapOvr>
  <p:transition spd="slow">
    <p:push dir="u"/>
  </p:transition>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4067" name="Rectangle 3"/>
          <p:cNvSpPr>
            <a:spLocks noGrp="1" noChangeArrowheads="1"/>
          </p:cNvSpPr>
          <p:nvPr>
            <p:ph type="body" idx="1"/>
          </p:nvPr>
        </p:nvSpPr>
        <p:spPr>
          <a:xfrm>
            <a:off x="307975" y="1005121"/>
            <a:ext cx="11506200" cy="3567674"/>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4.32  </a:t>
            </a:r>
            <a:r>
              <a:rPr lang="zh-CN" altLang="en-US" dirty="0"/>
              <a:t>某电视台，拟制定一项为时</a:t>
            </a:r>
            <a:r>
              <a:rPr lang="zh-CN" altLang="en-US" dirty="0">
                <a:solidFill>
                  <a:srgbClr val="0000CC"/>
                </a:solidFill>
              </a:rPr>
              <a:t>半小时的节目</a:t>
            </a:r>
            <a:r>
              <a:rPr lang="zh-CN" altLang="en-US" dirty="0"/>
              <a:t>，其中包含</a:t>
            </a:r>
            <a:r>
              <a:rPr lang="zh-CN" altLang="en-US" dirty="0">
                <a:solidFill>
                  <a:srgbClr val="0000CC"/>
                </a:solidFill>
              </a:rPr>
              <a:t>戏剧，音乐与广告</a:t>
            </a:r>
            <a:r>
              <a:rPr lang="zh-CN" altLang="en-US" dirty="0"/>
              <a:t>，每项节目都定为</a:t>
            </a:r>
            <a:r>
              <a:rPr lang="zh-CN" altLang="en-US" dirty="0">
                <a:solidFill>
                  <a:srgbClr val="0000CC"/>
                </a:solidFill>
              </a:rPr>
              <a:t>五分钟的倍数</a:t>
            </a:r>
            <a:r>
              <a:rPr lang="zh-CN" altLang="en-US" dirty="0"/>
              <a:t>，试求：</a:t>
            </a:r>
          </a:p>
          <a:p>
            <a:pPr marL="0" indent="0">
              <a:lnSpc>
                <a:spcPct val="150000"/>
              </a:lnSpc>
              <a:buNone/>
            </a:pPr>
            <a:r>
              <a:rPr lang="zh-CN" altLang="en-US" dirty="0"/>
              <a:t>（</a:t>
            </a:r>
            <a:r>
              <a:rPr lang="en-US" altLang="zh-CN" dirty="0"/>
              <a:t>1</a:t>
            </a:r>
            <a:r>
              <a:rPr lang="zh-CN" altLang="en-US" dirty="0"/>
              <a:t>）各种时间分配情况的集合；</a:t>
            </a:r>
          </a:p>
          <a:p>
            <a:pPr marL="0" indent="0">
              <a:lnSpc>
                <a:spcPct val="150000"/>
              </a:lnSpc>
              <a:buNone/>
            </a:pPr>
            <a:r>
              <a:rPr lang="zh-CN" altLang="en-US" dirty="0"/>
              <a:t>（</a:t>
            </a:r>
            <a:r>
              <a:rPr lang="en-US" altLang="zh-CN" dirty="0"/>
              <a:t>2</a:t>
            </a:r>
            <a:r>
              <a:rPr lang="zh-CN" altLang="en-US" dirty="0"/>
              <a:t>）戏剧所分配的时间比音乐多的集合；</a:t>
            </a:r>
          </a:p>
          <a:p>
            <a:pPr marL="0" indent="0">
              <a:lnSpc>
                <a:spcPct val="150000"/>
              </a:lnSpc>
              <a:buNone/>
            </a:pPr>
            <a:r>
              <a:rPr lang="zh-CN" altLang="en-US" dirty="0"/>
              <a:t>（</a:t>
            </a:r>
            <a:r>
              <a:rPr lang="en-US" altLang="zh-CN" dirty="0"/>
              <a:t>3</a:t>
            </a:r>
            <a:r>
              <a:rPr lang="zh-CN" altLang="en-US" dirty="0"/>
              <a:t>）广告所分配的时间与音乐或戏剧所分配的时间相等的集合；</a:t>
            </a:r>
          </a:p>
          <a:p>
            <a:pPr marL="0" indent="0">
              <a:lnSpc>
                <a:spcPct val="150000"/>
              </a:lnSpc>
              <a:buNone/>
            </a:pPr>
            <a:r>
              <a:rPr lang="zh-CN" altLang="en-US" dirty="0"/>
              <a:t>（</a:t>
            </a:r>
            <a:r>
              <a:rPr lang="en-US" altLang="zh-CN" dirty="0"/>
              <a:t>4</a:t>
            </a:r>
            <a:r>
              <a:rPr lang="zh-CN" altLang="en-US" dirty="0"/>
              <a:t>）音乐所分配的时间恰为五分钟的集合。</a:t>
            </a:r>
          </a:p>
        </p:txBody>
      </p:sp>
      <p:sp>
        <p:nvSpPr>
          <p:cNvPr id="6" name="Rectangle 3">
            <a:extLst>
              <a:ext uri="{FF2B5EF4-FFF2-40B4-BE49-F238E27FC236}">
                <a16:creationId xmlns:a16="http://schemas.microsoft.com/office/drawing/2014/main" id="{E9E211B5-85A0-4169-A156-135BB518ADD1}"/>
              </a:ext>
            </a:extLst>
          </p:cNvPr>
          <p:cNvSpPr>
            <a:spLocks noGrp="1" noChangeArrowheads="1"/>
          </p:cNvSpPr>
          <p:nvPr>
            <p:ph type="title"/>
          </p:nvPr>
        </p:nvSpPr>
        <p:spPr>
          <a:xfrm>
            <a:off x="774700" y="352424"/>
            <a:ext cx="5334000" cy="429419"/>
          </a:xfrm>
        </p:spPr>
        <p:txBody>
          <a:bodyPr/>
          <a:lstStyle/>
          <a:p>
            <a:r>
              <a:rPr lang="zh-CN" altLang="en-US" dirty="0"/>
              <a:t>例</a:t>
            </a:r>
            <a:r>
              <a:rPr lang="en-US" altLang="zh-CN" dirty="0"/>
              <a:t>4.32 </a:t>
            </a:r>
          </a:p>
        </p:txBody>
      </p:sp>
    </p:spTree>
    <p:extLst>
      <p:ext uri="{BB962C8B-B14F-4D97-AF65-F5344CB8AC3E}">
        <p14:creationId xmlns:p14="http://schemas.microsoft.com/office/powerpoint/2010/main" val="1530452598"/>
      </p:ext>
    </p:extLst>
  </p:cSld>
  <p:clrMapOvr>
    <a:masterClrMapping/>
  </p:clrMapOvr>
  <p:transition>
    <p:random/>
  </p:transition>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4067" name="Rectangle 3"/>
          <p:cNvSpPr>
            <a:spLocks noGrp="1" noChangeArrowheads="1"/>
          </p:cNvSpPr>
          <p:nvPr>
            <p:ph type="body" idx="1"/>
          </p:nvPr>
        </p:nvSpPr>
        <p:spPr>
          <a:xfrm>
            <a:off x="307975" y="1005121"/>
            <a:ext cx="11506200" cy="5244074"/>
          </a:xfrm>
        </p:spPr>
        <p:txBody>
          <a:bodyPr>
            <a:normAutofit/>
          </a:bodyPr>
          <a:lstStyle/>
          <a:p>
            <a:pPr marL="0" indent="0">
              <a:lnSpc>
                <a:spcPct val="150000"/>
              </a:lnSpc>
              <a:buNone/>
            </a:pPr>
            <a:r>
              <a:rPr lang="zh-CN" altLang="zh-CN" dirty="0">
                <a:solidFill>
                  <a:srgbClr val="C00000"/>
                </a:solidFill>
              </a:rPr>
              <a:t>解 </a:t>
            </a:r>
            <a:r>
              <a:rPr lang="zh-CN" altLang="zh-CN" dirty="0"/>
              <a:t> （</a:t>
            </a:r>
            <a:r>
              <a:rPr lang="en-US" altLang="zh-CN" dirty="0"/>
              <a:t>1</a:t>
            </a:r>
            <a:r>
              <a:rPr lang="zh-CN" altLang="zh-CN" dirty="0"/>
              <a:t>） 各种时间分配情况的集合为：</a:t>
            </a:r>
          </a:p>
          <a:p>
            <a:pPr marL="0" indent="0">
              <a:lnSpc>
                <a:spcPct val="150000"/>
              </a:lnSpc>
              <a:buNone/>
            </a:pPr>
            <a:r>
              <a:rPr lang="en-US" altLang="zh-CN" dirty="0"/>
              <a:t>               T</a:t>
            </a:r>
            <a:r>
              <a:rPr lang="en-US" altLang="zh-CN"/>
              <a:t>={&lt;5,5,20&gt;,&lt;5,10,15&gt;,&lt;5,15,10&gt;,&lt;5,20,5&gt;,&lt;10,5,15&gt;,</a:t>
            </a:r>
            <a:endParaRPr lang="en-US" altLang="zh-CN" dirty="0"/>
          </a:p>
          <a:p>
            <a:pPr marL="0" indent="0">
              <a:lnSpc>
                <a:spcPct val="150000"/>
              </a:lnSpc>
              <a:buNone/>
            </a:pPr>
            <a:r>
              <a:rPr lang="en-US" altLang="zh-CN" dirty="0"/>
              <a:t>	      </a:t>
            </a:r>
            <a:r>
              <a:rPr lang="en-US" altLang="zh-CN"/>
              <a:t>&lt;10,10,10&gt;, &lt;10,15,5&gt;,&lt;15,5,10&gt;,&lt;15,10,5&gt;,&lt;20,5,5</a:t>
            </a:r>
            <a:r>
              <a:rPr lang="en-US" altLang="zh-CN" dirty="0"/>
              <a:t>&gt;}</a:t>
            </a:r>
            <a:endParaRPr lang="zh-CN" altLang="zh-CN" dirty="0"/>
          </a:p>
          <a:p>
            <a:pPr marL="0" indent="0">
              <a:lnSpc>
                <a:spcPct val="150000"/>
              </a:lnSpc>
              <a:buNone/>
            </a:pPr>
            <a:r>
              <a:rPr lang="en-US" altLang="zh-CN" dirty="0"/>
              <a:t>     </a:t>
            </a:r>
            <a:r>
              <a:rPr lang="zh-CN" altLang="zh-CN" dirty="0"/>
              <a:t>（</a:t>
            </a:r>
            <a:r>
              <a:rPr lang="en-US" altLang="zh-CN" dirty="0"/>
              <a:t>2</a:t>
            </a:r>
            <a:r>
              <a:rPr lang="zh-CN" altLang="zh-CN" dirty="0"/>
              <a:t>）戏剧所分配的时间大于音乐所分配时间的集合为：</a:t>
            </a:r>
          </a:p>
          <a:p>
            <a:pPr marL="0" indent="0">
              <a:lnSpc>
                <a:spcPct val="150000"/>
              </a:lnSpc>
              <a:buNone/>
            </a:pPr>
            <a:r>
              <a:rPr lang="en-US" altLang="zh-CN" dirty="0"/>
              <a:t>       	 D</a:t>
            </a:r>
            <a:r>
              <a:rPr lang="en-US" altLang="zh-CN"/>
              <a:t>={&lt;10,5,15&gt;,&lt;15,5,10&gt;,&lt;15,10,5&gt;,&lt;20,5,5</a:t>
            </a:r>
            <a:r>
              <a:rPr lang="en-US" altLang="zh-CN" dirty="0"/>
              <a:t>&gt;}</a:t>
            </a:r>
            <a:endParaRPr lang="zh-CN" altLang="zh-CN" dirty="0"/>
          </a:p>
          <a:p>
            <a:pPr marL="0" indent="0">
              <a:lnSpc>
                <a:spcPct val="150000"/>
              </a:lnSpc>
              <a:buNone/>
            </a:pPr>
            <a:r>
              <a:rPr lang="en-US" altLang="zh-CN" dirty="0"/>
              <a:t>     </a:t>
            </a:r>
            <a:r>
              <a:rPr lang="zh-CN" altLang="zh-CN" dirty="0"/>
              <a:t>（</a:t>
            </a:r>
            <a:r>
              <a:rPr lang="en-US" altLang="zh-CN" dirty="0"/>
              <a:t>3</a:t>
            </a:r>
            <a:r>
              <a:rPr lang="zh-CN" altLang="zh-CN" dirty="0"/>
              <a:t>）广告分配的时间与音乐或戏剧所分配的时间相等的集合：</a:t>
            </a:r>
          </a:p>
          <a:p>
            <a:pPr marL="0" indent="0">
              <a:lnSpc>
                <a:spcPct val="150000"/>
              </a:lnSpc>
              <a:buNone/>
            </a:pPr>
            <a:r>
              <a:rPr lang="en-US" altLang="zh-CN" dirty="0"/>
              <a:t>      	 S</a:t>
            </a:r>
            <a:r>
              <a:rPr lang="en-US" altLang="zh-CN"/>
              <a:t>={&lt;5,20,5&gt;,&lt;10,10,10&gt;,&lt;20,5,5</a:t>
            </a:r>
            <a:r>
              <a:rPr lang="en-US" altLang="zh-CN" dirty="0"/>
              <a:t>&gt;}</a:t>
            </a:r>
            <a:endParaRPr lang="zh-CN" altLang="zh-CN" dirty="0"/>
          </a:p>
          <a:p>
            <a:pPr marL="0" indent="0">
              <a:lnSpc>
                <a:spcPct val="150000"/>
              </a:lnSpc>
              <a:buNone/>
            </a:pPr>
            <a:r>
              <a:rPr lang="en-US" altLang="zh-CN" dirty="0"/>
              <a:t>     </a:t>
            </a:r>
            <a:r>
              <a:rPr lang="zh-CN" altLang="zh-CN" dirty="0"/>
              <a:t>（</a:t>
            </a:r>
            <a:r>
              <a:rPr lang="en-US" altLang="zh-CN" dirty="0"/>
              <a:t>4</a:t>
            </a:r>
            <a:r>
              <a:rPr lang="zh-CN" altLang="zh-CN" dirty="0"/>
              <a:t>）音乐所分配的时间恰为五分钟的集合：</a:t>
            </a:r>
            <a:r>
              <a:rPr lang="en-US" altLang="zh-CN" dirty="0"/>
              <a:t>	M</a:t>
            </a:r>
            <a:r>
              <a:rPr lang="en-US" altLang="zh-CN"/>
              <a:t>={&lt;5,5,20&gt;,&lt;10,5,15&gt;,&lt;15,5,10&gt;,&lt;20,5,5</a:t>
            </a:r>
            <a:r>
              <a:rPr lang="en-US" altLang="zh-CN" dirty="0"/>
              <a:t>&gt;}</a:t>
            </a:r>
            <a:endParaRPr lang="zh-CN" altLang="en-US" dirty="0"/>
          </a:p>
        </p:txBody>
      </p:sp>
      <p:sp>
        <p:nvSpPr>
          <p:cNvPr id="6" name="Rectangle 3">
            <a:extLst>
              <a:ext uri="{FF2B5EF4-FFF2-40B4-BE49-F238E27FC236}">
                <a16:creationId xmlns:a16="http://schemas.microsoft.com/office/drawing/2014/main" id="{E9E211B5-85A0-4169-A156-135BB518ADD1}"/>
              </a:ext>
            </a:extLst>
          </p:cNvPr>
          <p:cNvSpPr>
            <a:spLocks noGrp="1" noChangeArrowheads="1"/>
          </p:cNvSpPr>
          <p:nvPr>
            <p:ph type="title"/>
          </p:nvPr>
        </p:nvSpPr>
        <p:spPr>
          <a:xfrm>
            <a:off x="774700" y="352424"/>
            <a:ext cx="5334000" cy="429419"/>
          </a:xfrm>
        </p:spPr>
        <p:txBody>
          <a:bodyPr/>
          <a:lstStyle/>
          <a:p>
            <a:pPr eaLnBrk="1" hangingPunct="1"/>
            <a:r>
              <a:rPr lang="zh-CN" altLang="en-US" dirty="0"/>
              <a:t>例</a:t>
            </a:r>
            <a:r>
              <a:rPr lang="en-US" altLang="zh-CN" dirty="0"/>
              <a:t>4.32 </a:t>
            </a:r>
            <a:r>
              <a:rPr lang="zh-CN" altLang="en-US" dirty="0"/>
              <a:t>（续）</a:t>
            </a:r>
            <a:r>
              <a:rPr lang="en-US" altLang="zh-CN" dirty="0"/>
              <a:t> </a:t>
            </a:r>
          </a:p>
        </p:txBody>
      </p:sp>
    </p:spTree>
    <p:custDataLst>
      <p:tags r:id="rId1"/>
    </p:custDataLst>
    <p:extLst>
      <p:ext uri="{BB962C8B-B14F-4D97-AF65-F5344CB8AC3E}">
        <p14:creationId xmlns:p14="http://schemas.microsoft.com/office/powerpoint/2010/main" val="335801845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4067">
                                            <p:txEl>
                                              <p:pRg st="0" end="0"/>
                                            </p:txEl>
                                          </p:spTgt>
                                        </p:tgtEl>
                                        <p:attrNameLst>
                                          <p:attrName>style.visibility</p:attrName>
                                        </p:attrNameLst>
                                      </p:cBhvr>
                                      <p:to>
                                        <p:strVal val="visible"/>
                                      </p:to>
                                    </p:set>
                                    <p:anim calcmode="lin" valueType="num">
                                      <p:cBhvr additive="base">
                                        <p:cTn id="7" dur="500" fill="hold"/>
                                        <p:tgtEl>
                                          <p:spTgt spid="162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24067">
                                            <p:txEl>
                                              <p:pRg st="1" end="1"/>
                                            </p:txEl>
                                          </p:spTgt>
                                        </p:tgtEl>
                                        <p:attrNameLst>
                                          <p:attrName>style.visibility</p:attrName>
                                        </p:attrNameLst>
                                      </p:cBhvr>
                                      <p:to>
                                        <p:strVal val="visible"/>
                                      </p:to>
                                    </p:set>
                                    <p:anim calcmode="lin" valueType="num">
                                      <p:cBhvr additive="base">
                                        <p:cTn id="13" dur="500" fill="hold"/>
                                        <p:tgtEl>
                                          <p:spTgt spid="162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24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24067">
                                            <p:txEl>
                                              <p:pRg st="2" end="2"/>
                                            </p:txEl>
                                          </p:spTgt>
                                        </p:tgtEl>
                                        <p:attrNameLst>
                                          <p:attrName>style.visibility</p:attrName>
                                        </p:attrNameLst>
                                      </p:cBhvr>
                                      <p:to>
                                        <p:strVal val="visible"/>
                                      </p:to>
                                    </p:set>
                                    <p:anim calcmode="lin" valueType="num">
                                      <p:cBhvr additive="base">
                                        <p:cTn id="19" dur="500" fill="hold"/>
                                        <p:tgtEl>
                                          <p:spTgt spid="1624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24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24067">
                                            <p:txEl>
                                              <p:pRg st="3" end="3"/>
                                            </p:txEl>
                                          </p:spTgt>
                                        </p:tgtEl>
                                        <p:attrNameLst>
                                          <p:attrName>style.visibility</p:attrName>
                                        </p:attrNameLst>
                                      </p:cBhvr>
                                      <p:to>
                                        <p:strVal val="visible"/>
                                      </p:to>
                                    </p:set>
                                    <p:anim calcmode="lin" valueType="num">
                                      <p:cBhvr additive="base">
                                        <p:cTn id="25" dur="500" fill="hold"/>
                                        <p:tgtEl>
                                          <p:spTgt spid="16240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240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24067">
                                            <p:txEl>
                                              <p:pRg st="4" end="4"/>
                                            </p:txEl>
                                          </p:spTgt>
                                        </p:tgtEl>
                                        <p:attrNameLst>
                                          <p:attrName>style.visibility</p:attrName>
                                        </p:attrNameLst>
                                      </p:cBhvr>
                                      <p:to>
                                        <p:strVal val="visible"/>
                                      </p:to>
                                    </p:set>
                                    <p:anim calcmode="lin" valueType="num">
                                      <p:cBhvr additive="base">
                                        <p:cTn id="31" dur="500" fill="hold"/>
                                        <p:tgtEl>
                                          <p:spTgt spid="16240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240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24067">
                                            <p:txEl>
                                              <p:pRg st="5" end="5"/>
                                            </p:txEl>
                                          </p:spTgt>
                                        </p:tgtEl>
                                        <p:attrNameLst>
                                          <p:attrName>style.visibility</p:attrName>
                                        </p:attrNameLst>
                                      </p:cBhvr>
                                      <p:to>
                                        <p:strVal val="visible"/>
                                      </p:to>
                                    </p:set>
                                    <p:anim calcmode="lin" valueType="num">
                                      <p:cBhvr additive="base">
                                        <p:cTn id="37" dur="500" fill="hold"/>
                                        <p:tgtEl>
                                          <p:spTgt spid="16240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240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24067">
                                            <p:txEl>
                                              <p:pRg st="6" end="6"/>
                                            </p:txEl>
                                          </p:spTgt>
                                        </p:tgtEl>
                                        <p:attrNameLst>
                                          <p:attrName>style.visibility</p:attrName>
                                        </p:attrNameLst>
                                      </p:cBhvr>
                                      <p:to>
                                        <p:strVal val="visible"/>
                                      </p:to>
                                    </p:set>
                                    <p:anim calcmode="lin" valueType="num">
                                      <p:cBhvr additive="base">
                                        <p:cTn id="43" dur="500" fill="hold"/>
                                        <p:tgtEl>
                                          <p:spTgt spid="162406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240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24067">
                                            <p:txEl>
                                              <p:pRg st="7" end="7"/>
                                            </p:txEl>
                                          </p:spTgt>
                                        </p:tgtEl>
                                        <p:attrNameLst>
                                          <p:attrName>style.visibility</p:attrName>
                                        </p:attrNameLst>
                                      </p:cBhvr>
                                      <p:to>
                                        <p:strVal val="visible"/>
                                      </p:to>
                                    </p:set>
                                    <p:anim calcmode="lin" valueType="num">
                                      <p:cBhvr additive="base">
                                        <p:cTn id="49" dur="500" fill="hold"/>
                                        <p:tgtEl>
                                          <p:spTgt spid="162406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2406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4067" grpId="0" build="p" autoUpdateAnimBg="0" advAuto="0"/>
    </p:bldLst>
  </p:timing>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4067" name="Rectangle 3"/>
          <p:cNvSpPr>
            <a:spLocks noGrp="1" noChangeArrowheads="1"/>
          </p:cNvSpPr>
          <p:nvPr>
            <p:ph type="body" idx="1"/>
          </p:nvPr>
        </p:nvSpPr>
        <p:spPr>
          <a:xfrm>
            <a:off x="307975" y="1005121"/>
            <a:ext cx="11506200" cy="3491473"/>
          </a:xfrm>
        </p:spPr>
        <p:txBody>
          <a:bodyPr>
            <a:normAutofit/>
          </a:bodyPr>
          <a:lstStyle/>
          <a:p>
            <a:pPr marL="0" indent="0">
              <a:lnSpc>
                <a:spcPct val="150000"/>
              </a:lnSpc>
              <a:buNone/>
            </a:pPr>
            <a:r>
              <a:rPr lang="zh-CN" altLang="zh-CN" dirty="0">
                <a:solidFill>
                  <a:srgbClr val="C00000"/>
                </a:solidFill>
              </a:rPr>
              <a:t>例</a:t>
            </a:r>
            <a:r>
              <a:rPr lang="en-US" altLang="zh-CN" dirty="0">
                <a:solidFill>
                  <a:srgbClr val="C00000"/>
                </a:solidFill>
              </a:rPr>
              <a:t>4.33  </a:t>
            </a:r>
            <a:r>
              <a:rPr lang="zh-CN" altLang="zh-CN" dirty="0"/>
              <a:t>假设点</a:t>
            </a:r>
            <a:r>
              <a:rPr lang="en-US" altLang="zh-CN" dirty="0" err="1"/>
              <a:t>i</a:t>
            </a:r>
            <a:r>
              <a:rPr lang="zh-CN" altLang="zh-CN" dirty="0"/>
              <a:t>和</a:t>
            </a:r>
            <a:r>
              <a:rPr lang="en-US" altLang="zh-CN" dirty="0"/>
              <a:t>j</a:t>
            </a:r>
            <a:r>
              <a:rPr lang="zh-CN" altLang="zh-CN" dirty="0"/>
              <a:t>之间存在路径当且仅当从结点</a:t>
            </a:r>
            <a:r>
              <a:rPr lang="en-US" altLang="zh-CN" dirty="0" err="1"/>
              <a:t>i</a:t>
            </a:r>
            <a:r>
              <a:rPr lang="zh-CN" altLang="zh-CN" dirty="0"/>
              <a:t>通过图中的边能够到达结点</a:t>
            </a:r>
            <a:r>
              <a:rPr lang="en-US" altLang="zh-CN" dirty="0"/>
              <a:t>j</a:t>
            </a:r>
            <a:r>
              <a:rPr lang="zh-CN" altLang="zh-CN" dirty="0"/>
              <a:t>，其中点</a:t>
            </a:r>
            <a:r>
              <a:rPr lang="en-US" altLang="zh-CN" dirty="0" err="1"/>
              <a:t>i</a:t>
            </a:r>
            <a:r>
              <a:rPr lang="zh-CN" altLang="zh-CN" dirty="0"/>
              <a:t>到点</a:t>
            </a:r>
            <a:r>
              <a:rPr lang="en-US" altLang="zh-CN" dirty="0"/>
              <a:t>j</a:t>
            </a:r>
            <a:r>
              <a:rPr lang="zh-CN" altLang="zh-CN" dirty="0"/>
              <a:t>的路上边的数目称为该条路径的长度。试在</a:t>
            </a:r>
            <a:r>
              <a:rPr lang="zh-CN" altLang="en-US" dirty="0"/>
              <a:t>下图</a:t>
            </a:r>
            <a:r>
              <a:rPr lang="zh-CN" altLang="zh-CN" dirty="0"/>
              <a:t>中</a:t>
            </a:r>
            <a:r>
              <a:rPr lang="zh-CN" altLang="en-US" dirty="0"/>
              <a:t>求</a:t>
            </a:r>
            <a:endParaRPr lang="en-US" altLang="zh-CN" dirty="0"/>
          </a:p>
          <a:p>
            <a:pPr marL="0" indent="0">
              <a:lnSpc>
                <a:spcPct val="150000"/>
              </a:lnSpc>
              <a:buNone/>
            </a:pPr>
            <a:r>
              <a:rPr lang="zh-CN" altLang="zh-CN" dirty="0"/>
              <a:t>（</a:t>
            </a:r>
            <a:r>
              <a:rPr lang="en-US" altLang="zh-CN" dirty="0"/>
              <a:t>1</a:t>
            </a:r>
            <a:r>
              <a:rPr lang="zh-CN" altLang="zh-CN" dirty="0"/>
              <a:t>）从点</a:t>
            </a:r>
            <a:r>
              <a:rPr lang="en-US" altLang="zh-CN" dirty="0"/>
              <a:t>c</a:t>
            </a:r>
            <a:r>
              <a:rPr lang="zh-CN" altLang="zh-CN" dirty="0"/>
              <a:t>开始的长度为</a:t>
            </a:r>
            <a:r>
              <a:rPr lang="en-US" altLang="zh-CN" dirty="0"/>
              <a:t>1</a:t>
            </a:r>
            <a:r>
              <a:rPr lang="zh-CN" altLang="zh-CN" dirty="0"/>
              <a:t>的所有路径；</a:t>
            </a:r>
          </a:p>
          <a:p>
            <a:pPr marL="0" indent="0">
              <a:lnSpc>
                <a:spcPct val="150000"/>
              </a:lnSpc>
              <a:buNone/>
            </a:pPr>
            <a:r>
              <a:rPr lang="zh-CN" altLang="zh-CN" dirty="0"/>
              <a:t>（</a:t>
            </a:r>
            <a:r>
              <a:rPr lang="en-US" altLang="zh-CN" dirty="0"/>
              <a:t>2</a:t>
            </a:r>
            <a:r>
              <a:rPr lang="zh-CN" altLang="zh-CN" dirty="0"/>
              <a:t>）从点</a:t>
            </a:r>
            <a:r>
              <a:rPr lang="en-US" altLang="zh-CN" dirty="0"/>
              <a:t>c</a:t>
            </a:r>
            <a:r>
              <a:rPr lang="zh-CN" altLang="zh-CN" dirty="0"/>
              <a:t>开始的长度为</a:t>
            </a:r>
            <a:r>
              <a:rPr lang="en-US" altLang="zh-CN" dirty="0"/>
              <a:t>2</a:t>
            </a:r>
            <a:r>
              <a:rPr lang="zh-CN" altLang="zh-CN" dirty="0"/>
              <a:t>的所有路径；</a:t>
            </a:r>
          </a:p>
          <a:p>
            <a:pPr marL="0" indent="0">
              <a:lnSpc>
                <a:spcPct val="150000"/>
              </a:lnSpc>
              <a:buNone/>
            </a:pPr>
            <a:r>
              <a:rPr lang="zh-CN" altLang="zh-CN" dirty="0"/>
              <a:t>（</a:t>
            </a:r>
            <a:r>
              <a:rPr lang="en-US" altLang="zh-CN" dirty="0"/>
              <a:t>3</a:t>
            </a:r>
            <a:r>
              <a:rPr lang="zh-CN" altLang="zh-CN" dirty="0"/>
              <a:t>）图中所有长度为</a:t>
            </a:r>
            <a:r>
              <a:rPr lang="en-US" altLang="zh-CN" dirty="0"/>
              <a:t>2</a:t>
            </a:r>
            <a:r>
              <a:rPr lang="zh-CN" altLang="zh-CN" dirty="0"/>
              <a:t>的路径条数。</a:t>
            </a:r>
          </a:p>
          <a:p>
            <a:pPr marL="0" indent="0">
              <a:lnSpc>
                <a:spcPct val="150000"/>
              </a:lnSpc>
              <a:buNone/>
            </a:pPr>
            <a:endParaRPr lang="zh-CN" altLang="en-US" dirty="0"/>
          </a:p>
        </p:txBody>
      </p:sp>
      <p:sp>
        <p:nvSpPr>
          <p:cNvPr id="6" name="Rectangle 3">
            <a:extLst>
              <a:ext uri="{FF2B5EF4-FFF2-40B4-BE49-F238E27FC236}">
                <a16:creationId xmlns:a16="http://schemas.microsoft.com/office/drawing/2014/main" id="{E9E211B5-85A0-4169-A156-135BB518ADD1}"/>
              </a:ext>
            </a:extLst>
          </p:cNvPr>
          <p:cNvSpPr>
            <a:spLocks noGrp="1" noChangeArrowheads="1"/>
          </p:cNvSpPr>
          <p:nvPr>
            <p:ph type="title"/>
          </p:nvPr>
        </p:nvSpPr>
        <p:spPr>
          <a:xfrm>
            <a:off x="774700" y="352424"/>
            <a:ext cx="5334000" cy="429419"/>
          </a:xfrm>
        </p:spPr>
        <p:txBody>
          <a:bodyPr/>
          <a:lstStyle/>
          <a:p>
            <a:pPr eaLnBrk="1" hangingPunct="1"/>
            <a:r>
              <a:rPr lang="zh-CN" altLang="en-US" dirty="0"/>
              <a:t>例</a:t>
            </a:r>
            <a:r>
              <a:rPr lang="en-US" altLang="zh-CN" dirty="0"/>
              <a:t>4.33 </a:t>
            </a:r>
          </a:p>
        </p:txBody>
      </p:sp>
      <p:grpSp>
        <p:nvGrpSpPr>
          <p:cNvPr id="30" name="Group 29">
            <a:extLst>
              <a:ext uri="{FF2B5EF4-FFF2-40B4-BE49-F238E27FC236}">
                <a16:creationId xmlns:a16="http://schemas.microsoft.com/office/drawing/2014/main" id="{963B6339-BA65-4F23-A91E-86FD7DF75E53}"/>
              </a:ext>
            </a:extLst>
          </p:cNvPr>
          <p:cNvGrpSpPr>
            <a:grpSpLocks/>
          </p:cNvGrpSpPr>
          <p:nvPr/>
        </p:nvGrpSpPr>
        <p:grpSpPr bwMode="auto">
          <a:xfrm>
            <a:off x="8461375" y="2210594"/>
            <a:ext cx="2463800" cy="2568575"/>
            <a:chOff x="3959" y="1779"/>
            <a:chExt cx="1552" cy="1618"/>
          </a:xfrm>
        </p:grpSpPr>
        <p:sp>
          <p:nvSpPr>
            <p:cNvPr id="31" name="Arc 5">
              <a:extLst>
                <a:ext uri="{FF2B5EF4-FFF2-40B4-BE49-F238E27FC236}">
                  <a16:creationId xmlns:a16="http://schemas.microsoft.com/office/drawing/2014/main" id="{8679FB80-3800-41E5-8D21-78B7E96C912D}"/>
                </a:ext>
              </a:extLst>
            </p:cNvPr>
            <p:cNvSpPr>
              <a:spLocks/>
            </p:cNvSpPr>
            <p:nvPr/>
          </p:nvSpPr>
          <p:spPr bwMode="auto">
            <a:xfrm rot="3431903" flipH="1">
              <a:off x="4055" y="3107"/>
              <a:ext cx="291" cy="29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52"/>
                    <a:pt x="7758" y="1893"/>
                    <a:pt x="18279" y="25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52"/>
                    <a:pt x="7758" y="1893"/>
                    <a:pt x="18279" y="256"/>
                  </a:cubicBezTo>
                  <a:lnTo>
                    <a:pt x="21600" y="21600"/>
                  </a:lnTo>
                  <a:lnTo>
                    <a:pt x="21599" y="0"/>
                  </a:lnTo>
                  <a:close/>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Freeform 6">
              <a:extLst>
                <a:ext uri="{FF2B5EF4-FFF2-40B4-BE49-F238E27FC236}">
                  <a16:creationId xmlns:a16="http://schemas.microsoft.com/office/drawing/2014/main" id="{0E736677-DAE4-4490-BB10-C50EFAD797E5}"/>
                </a:ext>
              </a:extLst>
            </p:cNvPr>
            <p:cNvSpPr>
              <a:spLocks/>
            </p:cNvSpPr>
            <p:nvPr/>
          </p:nvSpPr>
          <p:spPr bwMode="auto">
            <a:xfrm>
              <a:off x="4724" y="2112"/>
              <a:ext cx="55" cy="617"/>
            </a:xfrm>
            <a:custGeom>
              <a:avLst/>
              <a:gdLst>
                <a:gd name="T0" fmla="*/ 0 w 48"/>
                <a:gd name="T1" fmla="*/ 21 h 720"/>
                <a:gd name="T2" fmla="*/ 1050 w 48"/>
                <a:gd name="T3" fmla="*/ 11 h 720"/>
                <a:gd name="T4" fmla="*/ 330 w 48"/>
                <a:gd name="T5" fmla="*/ 0 h 720"/>
                <a:gd name="T6" fmla="*/ 0 60000 65536"/>
                <a:gd name="T7" fmla="*/ 0 60000 65536"/>
                <a:gd name="T8" fmla="*/ 0 60000 65536"/>
                <a:gd name="T9" fmla="*/ 0 w 48"/>
                <a:gd name="T10" fmla="*/ 0 h 720"/>
                <a:gd name="T11" fmla="*/ 48 w 48"/>
                <a:gd name="T12" fmla="*/ 720 h 720"/>
              </a:gdLst>
              <a:ahLst/>
              <a:cxnLst>
                <a:cxn ang="T6">
                  <a:pos x="T0" y="T1"/>
                </a:cxn>
                <a:cxn ang="T7">
                  <a:pos x="T2" y="T3"/>
                </a:cxn>
                <a:cxn ang="T8">
                  <a:pos x="T4" y="T5"/>
                </a:cxn>
              </a:cxnLst>
              <a:rect l="T9" t="T10" r="T11" b="T12"/>
              <a:pathLst>
                <a:path w="48" h="720">
                  <a:moveTo>
                    <a:pt x="0" y="720"/>
                  </a:moveTo>
                  <a:cubicBezTo>
                    <a:pt x="7" y="668"/>
                    <a:pt x="42" y="525"/>
                    <a:pt x="45" y="405"/>
                  </a:cubicBezTo>
                  <a:cubicBezTo>
                    <a:pt x="48" y="285"/>
                    <a:pt x="21" y="84"/>
                    <a:pt x="15" y="0"/>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Freeform 7">
              <a:extLst>
                <a:ext uri="{FF2B5EF4-FFF2-40B4-BE49-F238E27FC236}">
                  <a16:creationId xmlns:a16="http://schemas.microsoft.com/office/drawing/2014/main" id="{E9DB34C3-FFC0-43CC-BD09-EAAB948501E4}"/>
                </a:ext>
              </a:extLst>
            </p:cNvPr>
            <p:cNvSpPr>
              <a:spLocks/>
            </p:cNvSpPr>
            <p:nvPr/>
          </p:nvSpPr>
          <p:spPr bwMode="auto">
            <a:xfrm>
              <a:off x="4583" y="2099"/>
              <a:ext cx="141" cy="643"/>
            </a:xfrm>
            <a:custGeom>
              <a:avLst/>
              <a:gdLst>
                <a:gd name="T0" fmla="*/ 2986 w 122"/>
                <a:gd name="T1" fmla="*/ 0 h 750"/>
                <a:gd name="T2" fmla="*/ 2 w 122"/>
                <a:gd name="T3" fmla="*/ 13 h 750"/>
                <a:gd name="T4" fmla="*/ 3398 w 122"/>
                <a:gd name="T5" fmla="*/ 21 h 750"/>
                <a:gd name="T6" fmla="*/ 0 60000 65536"/>
                <a:gd name="T7" fmla="*/ 0 60000 65536"/>
                <a:gd name="T8" fmla="*/ 0 60000 65536"/>
                <a:gd name="T9" fmla="*/ 0 w 122"/>
                <a:gd name="T10" fmla="*/ 0 h 750"/>
                <a:gd name="T11" fmla="*/ 122 w 122"/>
                <a:gd name="T12" fmla="*/ 750 h 750"/>
              </a:gdLst>
              <a:ahLst/>
              <a:cxnLst>
                <a:cxn ang="T6">
                  <a:pos x="T0" y="T1"/>
                </a:cxn>
                <a:cxn ang="T7">
                  <a:pos x="T2" y="T3"/>
                </a:cxn>
                <a:cxn ang="T8">
                  <a:pos x="T4" y="T5"/>
                </a:cxn>
              </a:cxnLst>
              <a:rect l="T9" t="T10" r="T11" b="T12"/>
              <a:pathLst>
                <a:path w="122" h="750">
                  <a:moveTo>
                    <a:pt x="107" y="0"/>
                  </a:moveTo>
                  <a:cubicBezTo>
                    <a:pt x="90" y="70"/>
                    <a:pt x="0" y="295"/>
                    <a:pt x="2" y="420"/>
                  </a:cubicBezTo>
                  <a:cubicBezTo>
                    <a:pt x="4" y="545"/>
                    <a:pt x="97" y="681"/>
                    <a:pt x="122" y="750"/>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Freeform 8">
              <a:extLst>
                <a:ext uri="{FF2B5EF4-FFF2-40B4-BE49-F238E27FC236}">
                  <a16:creationId xmlns:a16="http://schemas.microsoft.com/office/drawing/2014/main" id="{70948E59-FE9A-41CF-88AC-269794B336CD}"/>
                </a:ext>
              </a:extLst>
            </p:cNvPr>
            <p:cNvSpPr>
              <a:spLocks/>
            </p:cNvSpPr>
            <p:nvPr/>
          </p:nvSpPr>
          <p:spPr bwMode="auto">
            <a:xfrm>
              <a:off x="4362" y="2767"/>
              <a:ext cx="362" cy="386"/>
            </a:xfrm>
            <a:custGeom>
              <a:avLst/>
              <a:gdLst>
                <a:gd name="T0" fmla="*/ 7708 w 315"/>
                <a:gd name="T1" fmla="*/ 0 h 450"/>
                <a:gd name="T2" fmla="*/ 0 w 315"/>
                <a:gd name="T3" fmla="*/ 13 h 450"/>
                <a:gd name="T4" fmla="*/ 0 60000 65536"/>
                <a:gd name="T5" fmla="*/ 0 60000 65536"/>
                <a:gd name="T6" fmla="*/ 0 w 315"/>
                <a:gd name="T7" fmla="*/ 0 h 450"/>
                <a:gd name="T8" fmla="*/ 315 w 315"/>
                <a:gd name="T9" fmla="*/ 450 h 450"/>
              </a:gdLst>
              <a:ahLst/>
              <a:cxnLst>
                <a:cxn ang="T4">
                  <a:pos x="T0" y="T1"/>
                </a:cxn>
                <a:cxn ang="T5">
                  <a:pos x="T2" y="T3"/>
                </a:cxn>
              </a:cxnLst>
              <a:rect l="T6" t="T7" r="T8" b="T9"/>
              <a:pathLst>
                <a:path w="315" h="450">
                  <a:moveTo>
                    <a:pt x="315" y="0"/>
                  </a:moveTo>
                  <a:cubicBezTo>
                    <a:pt x="263" y="75"/>
                    <a:pt x="66" y="356"/>
                    <a:pt x="0" y="450"/>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Freeform 9">
              <a:extLst>
                <a:ext uri="{FF2B5EF4-FFF2-40B4-BE49-F238E27FC236}">
                  <a16:creationId xmlns:a16="http://schemas.microsoft.com/office/drawing/2014/main" id="{B630E9E8-33D5-4817-A515-E0AE6EF1C314}"/>
                </a:ext>
              </a:extLst>
            </p:cNvPr>
            <p:cNvSpPr>
              <a:spLocks/>
            </p:cNvSpPr>
            <p:nvPr/>
          </p:nvSpPr>
          <p:spPr bwMode="auto">
            <a:xfrm>
              <a:off x="4724" y="2780"/>
              <a:ext cx="483" cy="373"/>
            </a:xfrm>
            <a:custGeom>
              <a:avLst/>
              <a:gdLst>
                <a:gd name="T0" fmla="*/ 10459 w 420"/>
                <a:gd name="T1" fmla="*/ 13 h 435"/>
                <a:gd name="T2" fmla="*/ 0 w 420"/>
                <a:gd name="T3" fmla="*/ 0 h 435"/>
                <a:gd name="T4" fmla="*/ 0 60000 65536"/>
                <a:gd name="T5" fmla="*/ 0 60000 65536"/>
                <a:gd name="T6" fmla="*/ 0 w 420"/>
                <a:gd name="T7" fmla="*/ 0 h 435"/>
                <a:gd name="T8" fmla="*/ 420 w 420"/>
                <a:gd name="T9" fmla="*/ 435 h 435"/>
              </a:gdLst>
              <a:ahLst/>
              <a:cxnLst>
                <a:cxn ang="T4">
                  <a:pos x="T0" y="T1"/>
                </a:cxn>
                <a:cxn ang="T5">
                  <a:pos x="T2" y="T3"/>
                </a:cxn>
              </a:cxnLst>
              <a:rect l="T6" t="T7" r="T8" b="T9"/>
              <a:pathLst>
                <a:path w="420" h="435">
                  <a:moveTo>
                    <a:pt x="420" y="435"/>
                  </a:moveTo>
                  <a:cubicBezTo>
                    <a:pt x="350" y="363"/>
                    <a:pt x="87" y="91"/>
                    <a:pt x="0" y="0"/>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Text Box 10">
              <a:extLst>
                <a:ext uri="{FF2B5EF4-FFF2-40B4-BE49-F238E27FC236}">
                  <a16:creationId xmlns:a16="http://schemas.microsoft.com/office/drawing/2014/main" id="{1AC29F81-112F-49D3-A0A0-4FB74D0090B0}"/>
                </a:ext>
              </a:extLst>
            </p:cNvPr>
            <p:cNvSpPr txBox="1">
              <a:spLocks noChangeArrowheads="1"/>
            </p:cNvSpPr>
            <p:nvPr/>
          </p:nvSpPr>
          <p:spPr bwMode="auto">
            <a:xfrm>
              <a:off x="4801" y="2567"/>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d</a:t>
              </a:r>
            </a:p>
          </p:txBody>
        </p:sp>
        <p:sp>
          <p:nvSpPr>
            <p:cNvPr id="37" name="Text Box 11">
              <a:extLst>
                <a:ext uri="{FF2B5EF4-FFF2-40B4-BE49-F238E27FC236}">
                  <a16:creationId xmlns:a16="http://schemas.microsoft.com/office/drawing/2014/main" id="{3364B0DA-60CF-43BF-9057-69AA856714AC}"/>
                </a:ext>
              </a:extLst>
            </p:cNvPr>
            <p:cNvSpPr txBox="1">
              <a:spLocks noChangeArrowheads="1"/>
            </p:cNvSpPr>
            <p:nvPr/>
          </p:nvSpPr>
          <p:spPr bwMode="auto">
            <a:xfrm>
              <a:off x="4133" y="3090"/>
              <a:ext cx="1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b</a:t>
              </a:r>
            </a:p>
          </p:txBody>
        </p:sp>
        <p:sp>
          <p:nvSpPr>
            <p:cNvPr id="38" name="Freeform 12">
              <a:extLst>
                <a:ext uri="{FF2B5EF4-FFF2-40B4-BE49-F238E27FC236}">
                  <a16:creationId xmlns:a16="http://schemas.microsoft.com/office/drawing/2014/main" id="{B6712623-B09E-4650-9D4E-9A9506CD491B}"/>
                </a:ext>
              </a:extLst>
            </p:cNvPr>
            <p:cNvSpPr>
              <a:spLocks/>
            </p:cNvSpPr>
            <p:nvPr/>
          </p:nvSpPr>
          <p:spPr bwMode="auto">
            <a:xfrm>
              <a:off x="4137" y="2652"/>
              <a:ext cx="190" cy="501"/>
            </a:xfrm>
            <a:custGeom>
              <a:avLst/>
              <a:gdLst>
                <a:gd name="T0" fmla="*/ 0 w 165"/>
                <a:gd name="T1" fmla="*/ 0 h 585"/>
                <a:gd name="T2" fmla="*/ 4231 w 165"/>
                <a:gd name="T3" fmla="*/ 17 h 585"/>
                <a:gd name="T4" fmla="*/ 0 60000 65536"/>
                <a:gd name="T5" fmla="*/ 0 60000 65536"/>
                <a:gd name="T6" fmla="*/ 0 w 165"/>
                <a:gd name="T7" fmla="*/ 0 h 585"/>
                <a:gd name="T8" fmla="*/ 165 w 165"/>
                <a:gd name="T9" fmla="*/ 585 h 585"/>
              </a:gdLst>
              <a:ahLst/>
              <a:cxnLst>
                <a:cxn ang="T4">
                  <a:pos x="T0" y="T1"/>
                </a:cxn>
                <a:cxn ang="T5">
                  <a:pos x="T2" y="T3"/>
                </a:cxn>
              </a:cxnLst>
              <a:rect l="T6" t="T7" r="T8" b="T9"/>
              <a:pathLst>
                <a:path w="165" h="585">
                  <a:moveTo>
                    <a:pt x="0" y="0"/>
                  </a:moveTo>
                  <a:cubicBezTo>
                    <a:pt x="28" y="100"/>
                    <a:pt x="131" y="463"/>
                    <a:pt x="165" y="585"/>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Text Box 13">
              <a:extLst>
                <a:ext uri="{FF2B5EF4-FFF2-40B4-BE49-F238E27FC236}">
                  <a16:creationId xmlns:a16="http://schemas.microsoft.com/office/drawing/2014/main" id="{E1259DC2-0F2E-43F8-8F0A-17F61912CF9C}"/>
                </a:ext>
              </a:extLst>
            </p:cNvPr>
            <p:cNvSpPr txBox="1">
              <a:spLocks noChangeArrowheads="1"/>
            </p:cNvSpPr>
            <p:nvPr/>
          </p:nvSpPr>
          <p:spPr bwMode="auto">
            <a:xfrm>
              <a:off x="4680" y="1779"/>
              <a:ext cx="16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c</a:t>
              </a:r>
            </a:p>
          </p:txBody>
        </p:sp>
        <p:sp>
          <p:nvSpPr>
            <p:cNvPr id="40" name="Text Box 14">
              <a:extLst>
                <a:ext uri="{FF2B5EF4-FFF2-40B4-BE49-F238E27FC236}">
                  <a16:creationId xmlns:a16="http://schemas.microsoft.com/office/drawing/2014/main" id="{1FAB2111-C425-4599-9D4B-57316DF8876C}"/>
                </a:ext>
              </a:extLst>
            </p:cNvPr>
            <p:cNvSpPr txBox="1">
              <a:spLocks noChangeArrowheads="1"/>
            </p:cNvSpPr>
            <p:nvPr/>
          </p:nvSpPr>
          <p:spPr bwMode="auto">
            <a:xfrm>
              <a:off x="5312" y="3043"/>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f</a:t>
              </a:r>
            </a:p>
          </p:txBody>
        </p:sp>
        <p:sp>
          <p:nvSpPr>
            <p:cNvPr id="41" name="Freeform 15">
              <a:extLst>
                <a:ext uri="{FF2B5EF4-FFF2-40B4-BE49-F238E27FC236}">
                  <a16:creationId xmlns:a16="http://schemas.microsoft.com/office/drawing/2014/main" id="{FEF9EBF3-F12A-4AA2-9301-24AEF9E0CE07}"/>
                </a:ext>
              </a:extLst>
            </p:cNvPr>
            <p:cNvSpPr>
              <a:spLocks/>
            </p:cNvSpPr>
            <p:nvPr/>
          </p:nvSpPr>
          <p:spPr bwMode="auto">
            <a:xfrm>
              <a:off x="4137" y="2074"/>
              <a:ext cx="587" cy="552"/>
            </a:xfrm>
            <a:custGeom>
              <a:avLst/>
              <a:gdLst>
                <a:gd name="T0" fmla="*/ 0 w 510"/>
                <a:gd name="T1" fmla="*/ 18 h 645"/>
                <a:gd name="T2" fmla="*/ 12947 w 510"/>
                <a:gd name="T3" fmla="*/ 0 h 645"/>
                <a:gd name="T4" fmla="*/ 0 60000 65536"/>
                <a:gd name="T5" fmla="*/ 0 60000 65536"/>
                <a:gd name="T6" fmla="*/ 0 w 510"/>
                <a:gd name="T7" fmla="*/ 0 h 645"/>
                <a:gd name="T8" fmla="*/ 510 w 510"/>
                <a:gd name="T9" fmla="*/ 645 h 645"/>
              </a:gdLst>
              <a:ahLst/>
              <a:cxnLst>
                <a:cxn ang="T4">
                  <a:pos x="T0" y="T1"/>
                </a:cxn>
                <a:cxn ang="T5">
                  <a:pos x="T2" y="T3"/>
                </a:cxn>
              </a:cxnLst>
              <a:rect l="T6" t="T7" r="T8" b="T9"/>
              <a:pathLst>
                <a:path w="510" h="645">
                  <a:moveTo>
                    <a:pt x="0" y="645"/>
                  </a:moveTo>
                  <a:cubicBezTo>
                    <a:pt x="87" y="538"/>
                    <a:pt x="404" y="135"/>
                    <a:pt x="510" y="0"/>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Freeform 16">
              <a:extLst>
                <a:ext uri="{FF2B5EF4-FFF2-40B4-BE49-F238E27FC236}">
                  <a16:creationId xmlns:a16="http://schemas.microsoft.com/office/drawing/2014/main" id="{DB244B42-8DBC-4984-B852-064977A829AE}"/>
                </a:ext>
              </a:extLst>
            </p:cNvPr>
            <p:cNvSpPr>
              <a:spLocks/>
            </p:cNvSpPr>
            <p:nvPr/>
          </p:nvSpPr>
          <p:spPr bwMode="auto">
            <a:xfrm>
              <a:off x="4756" y="2091"/>
              <a:ext cx="562" cy="527"/>
            </a:xfrm>
            <a:custGeom>
              <a:avLst/>
              <a:gdLst>
                <a:gd name="T0" fmla="*/ 0 w 510"/>
                <a:gd name="T1" fmla="*/ 0 h 615"/>
                <a:gd name="T2" fmla="*/ 4762 w 510"/>
                <a:gd name="T3" fmla="*/ 18 h 615"/>
                <a:gd name="T4" fmla="*/ 0 60000 65536"/>
                <a:gd name="T5" fmla="*/ 0 60000 65536"/>
                <a:gd name="T6" fmla="*/ 0 w 510"/>
                <a:gd name="T7" fmla="*/ 0 h 615"/>
                <a:gd name="T8" fmla="*/ 510 w 510"/>
                <a:gd name="T9" fmla="*/ 615 h 615"/>
              </a:gdLst>
              <a:ahLst/>
              <a:cxnLst>
                <a:cxn ang="T4">
                  <a:pos x="T0" y="T1"/>
                </a:cxn>
                <a:cxn ang="T5">
                  <a:pos x="T2" y="T3"/>
                </a:cxn>
              </a:cxnLst>
              <a:rect l="T6" t="T7" r="T8" b="T9"/>
              <a:pathLst>
                <a:path w="510" h="615">
                  <a:moveTo>
                    <a:pt x="0" y="0"/>
                  </a:moveTo>
                  <a:cubicBezTo>
                    <a:pt x="85" y="102"/>
                    <a:pt x="404" y="487"/>
                    <a:pt x="510" y="615"/>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 name="Text Box 17">
              <a:extLst>
                <a:ext uri="{FF2B5EF4-FFF2-40B4-BE49-F238E27FC236}">
                  <a16:creationId xmlns:a16="http://schemas.microsoft.com/office/drawing/2014/main" id="{B82A1FD7-13FB-4A21-A20D-F24E7731722B}"/>
                </a:ext>
              </a:extLst>
            </p:cNvPr>
            <p:cNvSpPr txBox="1">
              <a:spLocks noChangeArrowheads="1"/>
            </p:cNvSpPr>
            <p:nvPr/>
          </p:nvSpPr>
          <p:spPr bwMode="auto">
            <a:xfrm>
              <a:off x="3959" y="2501"/>
              <a:ext cx="1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a</a:t>
              </a:r>
            </a:p>
          </p:txBody>
        </p:sp>
        <p:sp>
          <p:nvSpPr>
            <p:cNvPr id="44" name="Text Box 18">
              <a:extLst>
                <a:ext uri="{FF2B5EF4-FFF2-40B4-BE49-F238E27FC236}">
                  <a16:creationId xmlns:a16="http://schemas.microsoft.com/office/drawing/2014/main" id="{2EBE0B68-DA41-4C14-BBE9-C02786D92F21}"/>
                </a:ext>
              </a:extLst>
            </p:cNvPr>
            <p:cNvSpPr txBox="1">
              <a:spLocks noChangeArrowheads="1"/>
            </p:cNvSpPr>
            <p:nvPr/>
          </p:nvSpPr>
          <p:spPr bwMode="auto">
            <a:xfrm>
              <a:off x="5393" y="2508"/>
              <a:ext cx="11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e</a:t>
              </a:r>
            </a:p>
          </p:txBody>
        </p:sp>
        <p:sp>
          <p:nvSpPr>
            <p:cNvPr id="45" name="Freeform 19">
              <a:extLst>
                <a:ext uri="{FF2B5EF4-FFF2-40B4-BE49-F238E27FC236}">
                  <a16:creationId xmlns:a16="http://schemas.microsoft.com/office/drawing/2014/main" id="{6B6DAF9E-AD7E-43D7-BB0E-49D25D401E16}"/>
                </a:ext>
              </a:extLst>
            </p:cNvPr>
            <p:cNvSpPr>
              <a:spLocks/>
            </p:cNvSpPr>
            <p:nvPr/>
          </p:nvSpPr>
          <p:spPr bwMode="auto">
            <a:xfrm>
              <a:off x="4344" y="3164"/>
              <a:ext cx="845" cy="1"/>
            </a:xfrm>
            <a:custGeom>
              <a:avLst/>
              <a:gdLst>
                <a:gd name="T0" fmla="*/ 0 w 735"/>
                <a:gd name="T1" fmla="*/ 1 h 2"/>
                <a:gd name="T2" fmla="*/ 18167 w 735"/>
                <a:gd name="T3" fmla="*/ 1 h 2"/>
                <a:gd name="T4" fmla="*/ 0 60000 65536"/>
                <a:gd name="T5" fmla="*/ 0 60000 65536"/>
                <a:gd name="T6" fmla="*/ 0 w 735"/>
                <a:gd name="T7" fmla="*/ 0 h 2"/>
                <a:gd name="T8" fmla="*/ 735 w 735"/>
                <a:gd name="T9" fmla="*/ 2 h 2"/>
              </a:gdLst>
              <a:ahLst/>
              <a:cxnLst>
                <a:cxn ang="T4">
                  <a:pos x="T0" y="T1"/>
                </a:cxn>
                <a:cxn ang="T5">
                  <a:pos x="T2" y="T3"/>
                </a:cxn>
              </a:cxnLst>
              <a:rect l="T6" t="T7" r="T8" b="T9"/>
              <a:pathLst>
                <a:path w="735" h="2">
                  <a:moveTo>
                    <a:pt x="0" y="2"/>
                  </a:moveTo>
                  <a:cubicBezTo>
                    <a:pt x="122" y="0"/>
                    <a:pt x="582" y="2"/>
                    <a:pt x="735" y="2"/>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Freeform 20">
              <a:extLst>
                <a:ext uri="{FF2B5EF4-FFF2-40B4-BE49-F238E27FC236}">
                  <a16:creationId xmlns:a16="http://schemas.microsoft.com/office/drawing/2014/main" id="{2DB2B615-E027-49CB-9EE2-13B3C8F3FAB1}"/>
                </a:ext>
              </a:extLst>
            </p:cNvPr>
            <p:cNvSpPr>
              <a:spLocks/>
            </p:cNvSpPr>
            <p:nvPr/>
          </p:nvSpPr>
          <p:spPr bwMode="auto">
            <a:xfrm>
              <a:off x="5207" y="2665"/>
              <a:ext cx="103" cy="488"/>
            </a:xfrm>
            <a:custGeom>
              <a:avLst/>
              <a:gdLst>
                <a:gd name="T0" fmla="*/ 2010 w 90"/>
                <a:gd name="T1" fmla="*/ 0 h 570"/>
                <a:gd name="T2" fmla="*/ 0 w 90"/>
                <a:gd name="T3" fmla="*/ 15 h 570"/>
                <a:gd name="T4" fmla="*/ 0 60000 65536"/>
                <a:gd name="T5" fmla="*/ 0 60000 65536"/>
                <a:gd name="T6" fmla="*/ 0 w 90"/>
                <a:gd name="T7" fmla="*/ 0 h 570"/>
                <a:gd name="T8" fmla="*/ 90 w 90"/>
                <a:gd name="T9" fmla="*/ 570 h 570"/>
              </a:gdLst>
              <a:ahLst/>
              <a:cxnLst>
                <a:cxn ang="T4">
                  <a:pos x="T0" y="T1"/>
                </a:cxn>
                <a:cxn ang="T5">
                  <a:pos x="T2" y="T3"/>
                </a:cxn>
              </a:cxnLst>
              <a:rect l="T6" t="T7" r="T8" b="T9"/>
              <a:pathLst>
                <a:path w="90" h="570">
                  <a:moveTo>
                    <a:pt x="90" y="0"/>
                  </a:moveTo>
                  <a:cubicBezTo>
                    <a:pt x="73" y="95"/>
                    <a:pt x="19" y="451"/>
                    <a:pt x="0" y="570"/>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 name="Oval 22">
              <a:extLst>
                <a:ext uri="{FF2B5EF4-FFF2-40B4-BE49-F238E27FC236}">
                  <a16:creationId xmlns:a16="http://schemas.microsoft.com/office/drawing/2014/main" id="{DDCA5FF8-97D0-4E3D-B323-E4FF66C733B4}"/>
                </a:ext>
              </a:extLst>
            </p:cNvPr>
            <p:cNvSpPr>
              <a:spLocks noChangeArrowheads="1"/>
            </p:cNvSpPr>
            <p:nvPr/>
          </p:nvSpPr>
          <p:spPr bwMode="auto">
            <a:xfrm>
              <a:off x="4697" y="2021"/>
              <a:ext cx="91" cy="91"/>
            </a:xfrm>
            <a:prstGeom prst="ellipse">
              <a:avLst/>
            </a:prstGeom>
            <a:solidFill>
              <a:srgbClr val="FFFFFF"/>
            </a:solidFill>
            <a:ln w="31750" algn="ctr">
              <a:solidFill>
                <a:srgbClr val="0000FF"/>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9" name="Oval 23">
              <a:extLst>
                <a:ext uri="{FF2B5EF4-FFF2-40B4-BE49-F238E27FC236}">
                  <a16:creationId xmlns:a16="http://schemas.microsoft.com/office/drawing/2014/main" id="{5F0ED042-9F0B-44C9-8A2A-365BD810AA53}"/>
                </a:ext>
              </a:extLst>
            </p:cNvPr>
            <p:cNvSpPr>
              <a:spLocks noChangeArrowheads="1"/>
            </p:cNvSpPr>
            <p:nvPr/>
          </p:nvSpPr>
          <p:spPr bwMode="auto">
            <a:xfrm>
              <a:off x="4102" y="2616"/>
              <a:ext cx="91" cy="91"/>
            </a:xfrm>
            <a:prstGeom prst="ellipse">
              <a:avLst/>
            </a:prstGeom>
            <a:solidFill>
              <a:srgbClr val="FFFFFF"/>
            </a:solidFill>
            <a:ln w="31750" algn="ctr">
              <a:solidFill>
                <a:srgbClr val="0000FF"/>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0" name="Oval 24">
              <a:extLst>
                <a:ext uri="{FF2B5EF4-FFF2-40B4-BE49-F238E27FC236}">
                  <a16:creationId xmlns:a16="http://schemas.microsoft.com/office/drawing/2014/main" id="{FAAB34F7-D481-4EE6-A68C-CB5A26981F74}"/>
                </a:ext>
              </a:extLst>
            </p:cNvPr>
            <p:cNvSpPr>
              <a:spLocks noChangeArrowheads="1"/>
            </p:cNvSpPr>
            <p:nvPr/>
          </p:nvSpPr>
          <p:spPr bwMode="auto">
            <a:xfrm>
              <a:off x="5276" y="2628"/>
              <a:ext cx="91" cy="91"/>
            </a:xfrm>
            <a:prstGeom prst="ellipse">
              <a:avLst/>
            </a:prstGeom>
            <a:solidFill>
              <a:srgbClr val="FFFFFF"/>
            </a:solidFill>
            <a:ln w="31750" algn="ctr">
              <a:solidFill>
                <a:srgbClr val="0000FF"/>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1" name="Oval 25">
              <a:extLst>
                <a:ext uri="{FF2B5EF4-FFF2-40B4-BE49-F238E27FC236}">
                  <a16:creationId xmlns:a16="http://schemas.microsoft.com/office/drawing/2014/main" id="{F82F9637-55CF-4E15-BB22-11AAFFA7E2A9}"/>
                </a:ext>
              </a:extLst>
            </p:cNvPr>
            <p:cNvSpPr>
              <a:spLocks noChangeArrowheads="1"/>
            </p:cNvSpPr>
            <p:nvPr/>
          </p:nvSpPr>
          <p:spPr bwMode="auto">
            <a:xfrm>
              <a:off x="4689" y="2729"/>
              <a:ext cx="91" cy="91"/>
            </a:xfrm>
            <a:prstGeom prst="ellipse">
              <a:avLst/>
            </a:prstGeom>
            <a:solidFill>
              <a:srgbClr val="FFFFFF"/>
            </a:solidFill>
            <a:ln w="31750" algn="ctr">
              <a:solidFill>
                <a:srgbClr val="0000FF"/>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2" name="Oval 26">
              <a:extLst>
                <a:ext uri="{FF2B5EF4-FFF2-40B4-BE49-F238E27FC236}">
                  <a16:creationId xmlns:a16="http://schemas.microsoft.com/office/drawing/2014/main" id="{87C34A7C-FD91-4B8A-B629-72667E1E62DD}"/>
                </a:ext>
              </a:extLst>
            </p:cNvPr>
            <p:cNvSpPr>
              <a:spLocks noChangeArrowheads="1"/>
            </p:cNvSpPr>
            <p:nvPr/>
          </p:nvSpPr>
          <p:spPr bwMode="auto">
            <a:xfrm>
              <a:off x="4309" y="3135"/>
              <a:ext cx="91" cy="91"/>
            </a:xfrm>
            <a:prstGeom prst="ellipse">
              <a:avLst/>
            </a:prstGeom>
            <a:solidFill>
              <a:srgbClr val="FFFFFF"/>
            </a:solidFill>
            <a:ln w="31750" algn="ctr">
              <a:solidFill>
                <a:srgbClr val="0000FF"/>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3" name="Oval 27">
              <a:extLst>
                <a:ext uri="{FF2B5EF4-FFF2-40B4-BE49-F238E27FC236}">
                  <a16:creationId xmlns:a16="http://schemas.microsoft.com/office/drawing/2014/main" id="{D7BC3151-633F-46A3-8911-D176DD2B26AF}"/>
                </a:ext>
              </a:extLst>
            </p:cNvPr>
            <p:cNvSpPr>
              <a:spLocks noChangeArrowheads="1"/>
            </p:cNvSpPr>
            <p:nvPr/>
          </p:nvSpPr>
          <p:spPr bwMode="auto">
            <a:xfrm>
              <a:off x="5189" y="3135"/>
              <a:ext cx="91" cy="91"/>
            </a:xfrm>
            <a:prstGeom prst="ellipse">
              <a:avLst/>
            </a:prstGeom>
            <a:solidFill>
              <a:srgbClr val="FFFFFF"/>
            </a:solidFill>
            <a:ln w="31750" algn="ctr">
              <a:solidFill>
                <a:srgbClr val="0000FF"/>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spTree>
    <p:extLst>
      <p:ext uri="{BB962C8B-B14F-4D97-AF65-F5344CB8AC3E}">
        <p14:creationId xmlns:p14="http://schemas.microsoft.com/office/powerpoint/2010/main" val="1725570456"/>
      </p:ext>
    </p:extLst>
  </p:cSld>
  <p:clrMapOvr>
    <a:masterClrMapping/>
  </p:clrMapOvr>
  <p:transition>
    <p:random/>
  </p:transition>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4067" name="Rectangle 3"/>
          <p:cNvSpPr>
            <a:spLocks noGrp="1" noChangeArrowheads="1"/>
          </p:cNvSpPr>
          <p:nvPr>
            <p:ph type="body" idx="1"/>
          </p:nvPr>
        </p:nvSpPr>
        <p:spPr>
          <a:xfrm>
            <a:off x="307975" y="1005120"/>
            <a:ext cx="11506200" cy="5854467"/>
          </a:xfrm>
        </p:spPr>
        <p:txBody>
          <a:bodyPr>
            <a:noAutofit/>
          </a:bodyPr>
          <a:lstStyle/>
          <a:p>
            <a:pPr marL="0" indent="0">
              <a:lnSpc>
                <a:spcPct val="150000"/>
              </a:lnSpc>
              <a:buNone/>
            </a:pPr>
            <a:r>
              <a:rPr lang="zh-CN" altLang="zh-CN" dirty="0">
                <a:solidFill>
                  <a:srgbClr val="C00000"/>
                </a:solidFill>
              </a:rPr>
              <a:t>解</a:t>
            </a:r>
            <a:r>
              <a:rPr lang="en-US" altLang="zh-CN" dirty="0">
                <a:solidFill>
                  <a:srgbClr val="C00000"/>
                </a:solidFill>
              </a:rPr>
              <a:t>   </a:t>
            </a:r>
            <a:r>
              <a:rPr lang="zh-CN" altLang="zh-CN" dirty="0"/>
              <a:t>首先写出图</a:t>
            </a:r>
            <a:r>
              <a:rPr lang="en-US" altLang="zh-CN" dirty="0"/>
              <a:t>4.12</a:t>
            </a:r>
            <a:r>
              <a:rPr lang="zh-CN" altLang="zh-CN" dirty="0"/>
              <a:t>的关系矩阵</a:t>
            </a:r>
            <a:r>
              <a:rPr lang="en-US" altLang="zh-CN" dirty="0"/>
              <a:t>A</a:t>
            </a:r>
            <a:r>
              <a:rPr lang="zh-CN" altLang="zh-CN" dirty="0"/>
              <a:t>，并计算</a:t>
            </a:r>
            <a:r>
              <a:rPr lang="en-US" altLang="zh-CN" dirty="0"/>
              <a:t>M=(</a:t>
            </a:r>
            <a:r>
              <a:rPr lang="en-US" altLang="zh-CN" dirty="0" err="1"/>
              <a:t>m</a:t>
            </a:r>
            <a:r>
              <a:rPr lang="en-US" altLang="zh-CN" baseline="-25000" dirty="0" err="1"/>
              <a:t>ij</a:t>
            </a:r>
            <a:r>
              <a:rPr lang="en-US" altLang="zh-CN" dirty="0"/>
              <a:t>)=A×A</a:t>
            </a:r>
            <a:r>
              <a:rPr lang="zh-CN" altLang="zh-CN" dirty="0"/>
              <a:t>，即</a:t>
            </a:r>
            <a:endParaRPr lang="en-US" altLang="zh-CN" dirty="0"/>
          </a:p>
          <a:p>
            <a:pPr marL="0" indent="0">
              <a:lnSpc>
                <a:spcPct val="150000"/>
              </a:lnSpc>
              <a:buNone/>
            </a:pPr>
            <a:endParaRPr lang="en-US" altLang="zh-CN" dirty="0"/>
          </a:p>
          <a:p>
            <a:pPr marL="0" indent="0">
              <a:lnSpc>
                <a:spcPct val="150000"/>
              </a:lnSpc>
              <a:buNone/>
            </a:pPr>
            <a:endParaRPr lang="en-US" altLang="zh-CN" dirty="0"/>
          </a:p>
          <a:p>
            <a:pPr marL="0" indent="0">
              <a:lnSpc>
                <a:spcPct val="150000"/>
              </a:lnSpc>
              <a:buNone/>
            </a:pPr>
            <a:endParaRPr lang="en-US" altLang="zh-CN" dirty="0"/>
          </a:p>
          <a:p>
            <a:pPr marL="0" indent="0">
              <a:lnSpc>
                <a:spcPct val="150000"/>
              </a:lnSpc>
              <a:buNone/>
            </a:pPr>
            <a:endParaRPr lang="en-US" altLang="zh-CN" dirty="0"/>
          </a:p>
          <a:p>
            <a:pPr marL="0" indent="0">
              <a:lnSpc>
                <a:spcPct val="150000"/>
              </a:lnSpc>
              <a:buNone/>
            </a:pPr>
            <a:endParaRPr lang="en-US" altLang="zh-CN" dirty="0"/>
          </a:p>
          <a:p>
            <a:pPr marL="0" indent="0">
              <a:lnSpc>
                <a:spcPct val="150000"/>
              </a:lnSpc>
              <a:buNone/>
            </a:pPr>
            <a:r>
              <a:rPr lang="zh-CN" altLang="en-US" dirty="0"/>
              <a:t>（</a:t>
            </a:r>
            <a:r>
              <a:rPr lang="en-US" altLang="zh-CN" dirty="0"/>
              <a:t>1</a:t>
            </a:r>
            <a:r>
              <a:rPr lang="zh-CN" altLang="en-US" dirty="0"/>
              <a:t>）由关系矩阵</a:t>
            </a:r>
            <a:r>
              <a:rPr lang="en-US" altLang="zh-CN" dirty="0"/>
              <a:t>A</a:t>
            </a:r>
            <a:r>
              <a:rPr lang="zh-CN" altLang="en-US" dirty="0"/>
              <a:t>可知，从点</a:t>
            </a:r>
            <a:r>
              <a:rPr lang="en-US" altLang="zh-CN" dirty="0"/>
              <a:t>c</a:t>
            </a:r>
            <a:r>
              <a:rPr lang="zh-CN" altLang="en-US" dirty="0"/>
              <a:t>开始的长度为</a:t>
            </a:r>
            <a:r>
              <a:rPr lang="en-US" altLang="zh-CN" dirty="0"/>
              <a:t>1</a:t>
            </a:r>
            <a:r>
              <a:rPr lang="zh-CN" altLang="en-US" dirty="0"/>
              <a:t>的所有路径为： </a:t>
            </a:r>
            <a:r>
              <a:rPr lang="en-US" altLang="zh-CN" dirty="0"/>
              <a:t>c</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t>d</a:t>
            </a:r>
            <a:r>
              <a:rPr lang="zh-CN" altLang="en-US" dirty="0"/>
              <a:t>和 </a:t>
            </a:r>
            <a:r>
              <a:rPr lang="en-US" altLang="zh-CN" dirty="0"/>
              <a:t>c</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t>e.</a:t>
            </a:r>
            <a:r>
              <a:rPr lang="zh-CN" altLang="en-US" dirty="0"/>
              <a:t> </a:t>
            </a:r>
          </a:p>
          <a:p>
            <a:pPr marL="0" indent="0">
              <a:lnSpc>
                <a:spcPct val="150000"/>
              </a:lnSpc>
              <a:buNone/>
            </a:pPr>
            <a:r>
              <a:rPr lang="zh-CN" altLang="en-US" dirty="0"/>
              <a:t>（</a:t>
            </a:r>
            <a:r>
              <a:rPr lang="en-US" altLang="zh-CN" dirty="0"/>
              <a:t>2</a:t>
            </a:r>
            <a:r>
              <a:rPr lang="zh-CN" altLang="en-US" dirty="0"/>
              <a:t>）由矩阵的计算规则可知，</a:t>
            </a:r>
            <a:r>
              <a:rPr lang="en-US" altLang="zh-CN" dirty="0"/>
              <a:t>m</a:t>
            </a:r>
            <a:r>
              <a:rPr lang="en-US" altLang="zh-CN" baseline="-25000" dirty="0"/>
              <a:t>32</a:t>
            </a:r>
            <a:r>
              <a:rPr lang="en-US" altLang="zh-CN" dirty="0"/>
              <a:t>=m</a:t>
            </a:r>
            <a:r>
              <a:rPr lang="en-US" altLang="zh-CN" baseline="-25000" dirty="0"/>
              <a:t>33</a:t>
            </a:r>
            <a:r>
              <a:rPr lang="en-US" altLang="zh-CN" dirty="0"/>
              <a:t>=m</a:t>
            </a:r>
            <a:r>
              <a:rPr lang="en-US" altLang="zh-CN" baseline="-25000" dirty="0"/>
              <a:t>36</a:t>
            </a:r>
            <a:r>
              <a:rPr lang="en-US" altLang="zh-CN" dirty="0"/>
              <a:t>=1,</a:t>
            </a:r>
            <a:r>
              <a:rPr lang="zh-CN" altLang="en-US" dirty="0"/>
              <a:t> 从而从</a:t>
            </a:r>
            <a:r>
              <a:rPr lang="en-US" altLang="zh-CN" dirty="0"/>
              <a:t>c</a:t>
            </a:r>
            <a:r>
              <a:rPr lang="zh-CN" altLang="en-US" dirty="0"/>
              <a:t>开始的长度为</a:t>
            </a:r>
            <a:r>
              <a:rPr lang="en-US" altLang="zh-CN" dirty="0"/>
              <a:t>2</a:t>
            </a:r>
            <a:r>
              <a:rPr lang="zh-CN" altLang="en-US" dirty="0"/>
              <a:t>的所有路径有</a:t>
            </a:r>
            <a:r>
              <a:rPr lang="en-US" altLang="zh-CN" dirty="0"/>
              <a:t>3</a:t>
            </a:r>
            <a:r>
              <a:rPr lang="zh-CN" altLang="en-US" dirty="0"/>
              <a:t>条，分别为</a:t>
            </a:r>
            <a:r>
              <a:rPr lang="en-US" altLang="zh-CN" dirty="0" err="1"/>
              <a:t>c→d→b</a:t>
            </a:r>
            <a:r>
              <a:rPr lang="zh-CN" altLang="en-US" dirty="0"/>
              <a:t>，</a:t>
            </a:r>
            <a:r>
              <a:rPr lang="en-US" altLang="zh-CN" dirty="0" err="1"/>
              <a:t>c→d→c</a:t>
            </a:r>
            <a:r>
              <a:rPr lang="zh-CN" altLang="en-US" dirty="0"/>
              <a:t>和 </a:t>
            </a:r>
            <a:r>
              <a:rPr lang="en-US" altLang="zh-CN" dirty="0" err="1"/>
              <a:t>c→e→f</a:t>
            </a:r>
            <a:r>
              <a:rPr lang="zh-CN" altLang="en-US" dirty="0"/>
              <a:t>共三条</a:t>
            </a:r>
            <a:r>
              <a:rPr lang="en-US" altLang="zh-CN" dirty="0"/>
              <a:t>.</a:t>
            </a:r>
            <a:endParaRPr lang="zh-CN" altLang="en-US" dirty="0"/>
          </a:p>
          <a:p>
            <a:pPr marL="0" indent="0">
              <a:lnSpc>
                <a:spcPct val="150000"/>
              </a:lnSpc>
              <a:buNone/>
            </a:pPr>
            <a:r>
              <a:rPr lang="zh-CN" altLang="en-US" dirty="0"/>
              <a:t>（</a:t>
            </a:r>
            <a:r>
              <a:rPr lang="en-US" altLang="zh-CN" dirty="0"/>
              <a:t>3</a:t>
            </a:r>
            <a:r>
              <a:rPr lang="zh-CN" altLang="en-US" dirty="0"/>
              <a:t>）由</a:t>
            </a:r>
            <a:r>
              <a:rPr lang="en-US" altLang="zh-CN" dirty="0"/>
              <a:t>A×A</a:t>
            </a:r>
            <a:r>
              <a:rPr lang="zh-CN" altLang="en-US" dirty="0"/>
              <a:t>可知，</a:t>
            </a:r>
            <a:r>
              <a:rPr lang="en-US" altLang="zh-CN" dirty="0"/>
              <a:t>A×A</a:t>
            </a:r>
            <a:r>
              <a:rPr lang="zh-CN" altLang="en-US" dirty="0"/>
              <a:t>中共有</a:t>
            </a:r>
            <a:r>
              <a:rPr lang="en-US" altLang="zh-CN" dirty="0"/>
              <a:t>17</a:t>
            </a:r>
            <a:r>
              <a:rPr lang="zh-CN" altLang="en-US" dirty="0"/>
              <a:t>个</a:t>
            </a:r>
            <a:r>
              <a:rPr lang="en-US" altLang="zh-CN" dirty="0"/>
              <a:t>1</a:t>
            </a:r>
            <a:r>
              <a:rPr lang="zh-CN" altLang="en-US" dirty="0"/>
              <a:t>，即图中所有长度为</a:t>
            </a:r>
            <a:r>
              <a:rPr lang="en-US" altLang="zh-CN" dirty="0"/>
              <a:t>2</a:t>
            </a:r>
            <a:r>
              <a:rPr lang="zh-CN" altLang="en-US" dirty="0"/>
              <a:t>的路径条数有</a:t>
            </a:r>
            <a:r>
              <a:rPr lang="en-US" altLang="zh-CN" dirty="0"/>
              <a:t>17</a:t>
            </a:r>
            <a:r>
              <a:rPr lang="zh-CN" altLang="en-US" dirty="0"/>
              <a:t>条。</a:t>
            </a:r>
          </a:p>
          <a:p>
            <a:pPr marL="0" indent="0">
              <a:lnSpc>
                <a:spcPct val="150000"/>
              </a:lnSpc>
              <a:buNone/>
            </a:pPr>
            <a:endParaRPr lang="zh-CN" altLang="en-US" dirty="0"/>
          </a:p>
        </p:txBody>
      </p:sp>
      <p:sp>
        <p:nvSpPr>
          <p:cNvPr id="6" name="Rectangle 3">
            <a:extLst>
              <a:ext uri="{FF2B5EF4-FFF2-40B4-BE49-F238E27FC236}">
                <a16:creationId xmlns:a16="http://schemas.microsoft.com/office/drawing/2014/main" id="{E9E211B5-85A0-4169-A156-135BB518ADD1}"/>
              </a:ext>
            </a:extLst>
          </p:cNvPr>
          <p:cNvSpPr>
            <a:spLocks noGrp="1" noChangeArrowheads="1"/>
          </p:cNvSpPr>
          <p:nvPr>
            <p:ph type="title"/>
          </p:nvPr>
        </p:nvSpPr>
        <p:spPr>
          <a:xfrm>
            <a:off x="774700" y="352424"/>
            <a:ext cx="5334000" cy="429419"/>
          </a:xfrm>
        </p:spPr>
        <p:txBody>
          <a:bodyPr/>
          <a:lstStyle/>
          <a:p>
            <a:pPr eaLnBrk="1" hangingPunct="1"/>
            <a:r>
              <a:rPr lang="zh-CN" altLang="en-US" dirty="0"/>
              <a:t>例</a:t>
            </a:r>
            <a:r>
              <a:rPr lang="en-US" altLang="zh-CN" dirty="0"/>
              <a:t>4.33 </a:t>
            </a:r>
            <a:r>
              <a:rPr lang="zh-CN" altLang="en-US" dirty="0"/>
              <a:t>（续）</a:t>
            </a:r>
            <a:r>
              <a:rPr lang="en-US" altLang="zh-CN" dirty="0"/>
              <a:t> </a:t>
            </a:r>
          </a:p>
        </p:txBody>
      </p:sp>
      <p:grpSp>
        <p:nvGrpSpPr>
          <p:cNvPr id="2" name="Group 2">
            <a:extLst>
              <a:ext uri="{FF2B5EF4-FFF2-40B4-BE49-F238E27FC236}">
                <a16:creationId xmlns:a16="http://schemas.microsoft.com/office/drawing/2014/main" id="{9109ED9C-BAF2-4595-9F10-E21EB96CD858}"/>
              </a:ext>
            </a:extLst>
          </p:cNvPr>
          <p:cNvGrpSpPr>
            <a:grpSpLocks/>
          </p:cNvGrpSpPr>
          <p:nvPr/>
        </p:nvGrpSpPr>
        <p:grpSpPr bwMode="auto">
          <a:xfrm>
            <a:off x="988460" y="1754519"/>
            <a:ext cx="4005829" cy="2514600"/>
            <a:chOff x="3305" y="9836"/>
            <a:chExt cx="2102" cy="2236"/>
          </a:xfrm>
        </p:grpSpPr>
        <p:graphicFrame>
          <p:nvGraphicFramePr>
            <p:cNvPr id="3" name="对象 2">
              <a:extLst>
                <a:ext uri="{FF2B5EF4-FFF2-40B4-BE49-F238E27FC236}">
                  <a16:creationId xmlns:a16="http://schemas.microsoft.com/office/drawing/2014/main" id="{713DAB31-4D20-4D80-9B23-F39B515C6B87}"/>
                </a:ext>
              </a:extLst>
            </p:cNvPr>
            <p:cNvGraphicFramePr>
              <a:graphicFrameLocks noChangeAspect="1"/>
            </p:cNvGraphicFramePr>
            <p:nvPr>
              <p:extLst>
                <p:ext uri="{D42A27DB-BD31-4B8C-83A1-F6EECF244321}">
                  <p14:modId xmlns:p14="http://schemas.microsoft.com/office/powerpoint/2010/main" val="2947110414"/>
                </p:ext>
              </p:extLst>
            </p:nvPr>
          </p:nvGraphicFramePr>
          <p:xfrm>
            <a:off x="3913" y="9836"/>
            <a:ext cx="1494" cy="2236"/>
          </p:xfrm>
          <a:graphic>
            <a:graphicData uri="http://schemas.openxmlformats.org/presentationml/2006/ole">
              <mc:AlternateContent xmlns:mc="http://schemas.openxmlformats.org/markup-compatibility/2006">
                <mc:Choice xmlns:v="urn:schemas-microsoft-com:vml" Requires="v">
                  <p:oleObj spid="_x0000_s271842" name="Equation" r:id="rId5" imgW="952200" imgH="1422360" progId="Equation.DSMT4">
                    <p:embed/>
                  </p:oleObj>
                </mc:Choice>
                <mc:Fallback>
                  <p:oleObj name="Equation" r:id="rId5" imgW="952200" imgH="1422360" progId="Equation.DSMT4">
                    <p:embed/>
                    <p:pic>
                      <p:nvPicPr>
                        <p:cNvPr id="0" name="Object 3"/>
                        <p:cNvPicPr>
                          <a:picLocks noChangeAspect="1" noChangeArrowheads="1"/>
                        </p:cNvPicPr>
                        <p:nvPr/>
                      </p:nvPicPr>
                      <p:blipFill>
                        <a:blip r:embed="rId6"/>
                        <a:srcRect/>
                        <a:stretch>
                          <a:fillRect/>
                        </a:stretch>
                      </p:blipFill>
                      <p:spPr bwMode="auto">
                        <a:xfrm>
                          <a:off x="3913" y="9836"/>
                          <a:ext cx="1494" cy="2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a:extLst>
                <a:ext uri="{FF2B5EF4-FFF2-40B4-BE49-F238E27FC236}">
                  <a16:creationId xmlns:a16="http://schemas.microsoft.com/office/drawing/2014/main" id="{EA1D0E7C-33C3-4714-A80B-D8DC57F9A492}"/>
                </a:ext>
              </a:extLst>
            </p:cNvPr>
            <p:cNvGraphicFramePr>
              <a:graphicFrameLocks noChangeAspect="1"/>
            </p:cNvGraphicFramePr>
            <p:nvPr>
              <p:extLst>
                <p:ext uri="{D42A27DB-BD31-4B8C-83A1-F6EECF244321}">
                  <p14:modId xmlns:p14="http://schemas.microsoft.com/office/powerpoint/2010/main" val="3645821099"/>
                </p:ext>
              </p:extLst>
            </p:nvPr>
          </p:nvGraphicFramePr>
          <p:xfrm>
            <a:off x="3305" y="10214"/>
            <a:ext cx="618" cy="1853"/>
          </p:xfrm>
          <a:graphic>
            <a:graphicData uri="http://schemas.openxmlformats.org/presentationml/2006/ole">
              <mc:AlternateContent xmlns:mc="http://schemas.openxmlformats.org/markup-compatibility/2006">
                <mc:Choice xmlns:v="urn:schemas-microsoft-com:vml" Requires="v">
                  <p:oleObj spid="_x0000_s271843" name="Equation" r:id="rId7" imgW="393480" imgH="1180800" progId="Equation.DSMT4">
                    <p:embed/>
                  </p:oleObj>
                </mc:Choice>
                <mc:Fallback>
                  <p:oleObj name="Equation" r:id="rId7" imgW="393480" imgH="1180800" progId="Equation.DSMT4">
                    <p:embed/>
                    <p:pic>
                      <p:nvPicPr>
                        <p:cNvPr id="0" name="Object 4"/>
                        <p:cNvPicPr>
                          <a:picLocks noChangeAspect="1" noChangeArrowheads="1"/>
                        </p:cNvPicPr>
                        <p:nvPr/>
                      </p:nvPicPr>
                      <p:blipFill>
                        <a:blip r:embed="rId8"/>
                        <a:srcRect/>
                        <a:stretch>
                          <a:fillRect/>
                        </a:stretch>
                      </p:blipFill>
                      <p:spPr bwMode="auto">
                        <a:xfrm>
                          <a:off x="3305" y="10214"/>
                          <a:ext cx="618" cy="18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5">
            <a:extLst>
              <a:ext uri="{FF2B5EF4-FFF2-40B4-BE49-F238E27FC236}">
                <a16:creationId xmlns:a16="http://schemas.microsoft.com/office/drawing/2014/main" id="{A95B2ACC-F891-4112-BCFE-BDD045F70747}"/>
              </a:ext>
            </a:extLst>
          </p:cNvPr>
          <p:cNvGrpSpPr>
            <a:grpSpLocks/>
          </p:cNvGrpSpPr>
          <p:nvPr/>
        </p:nvGrpSpPr>
        <p:grpSpPr bwMode="auto">
          <a:xfrm>
            <a:off x="5894854" y="1754517"/>
            <a:ext cx="3532035" cy="2510101"/>
            <a:chOff x="5312" y="2653"/>
            <a:chExt cx="2764" cy="2236"/>
          </a:xfrm>
        </p:grpSpPr>
        <p:graphicFrame>
          <p:nvGraphicFramePr>
            <p:cNvPr id="7" name="对象 6">
              <a:extLst>
                <a:ext uri="{FF2B5EF4-FFF2-40B4-BE49-F238E27FC236}">
                  <a16:creationId xmlns:a16="http://schemas.microsoft.com/office/drawing/2014/main" id="{1082328E-CAB6-4D4A-8AB5-1ABE19559AD6}"/>
                </a:ext>
              </a:extLst>
            </p:cNvPr>
            <p:cNvGraphicFramePr>
              <a:graphicFrameLocks noChangeAspect="1"/>
            </p:cNvGraphicFramePr>
            <p:nvPr>
              <p:extLst>
                <p:ext uri="{D42A27DB-BD31-4B8C-83A1-F6EECF244321}">
                  <p14:modId xmlns:p14="http://schemas.microsoft.com/office/powerpoint/2010/main" val="1571703284"/>
                </p:ext>
              </p:extLst>
            </p:nvPr>
          </p:nvGraphicFramePr>
          <p:xfrm>
            <a:off x="6544" y="2653"/>
            <a:ext cx="1532" cy="2236"/>
          </p:xfrm>
          <a:graphic>
            <a:graphicData uri="http://schemas.openxmlformats.org/presentationml/2006/ole">
              <mc:AlternateContent xmlns:mc="http://schemas.openxmlformats.org/markup-compatibility/2006">
                <mc:Choice xmlns:v="urn:schemas-microsoft-com:vml" Requires="v">
                  <p:oleObj spid="_x0000_s271844" name="Equation" r:id="rId9" imgW="990360" imgH="1422360" progId="Equation.DSMT4">
                    <p:embed/>
                  </p:oleObj>
                </mc:Choice>
                <mc:Fallback>
                  <p:oleObj name="Equation" r:id="rId9" imgW="990360" imgH="1422360" progId="Equation.DSMT4">
                    <p:embed/>
                    <p:pic>
                      <p:nvPicPr>
                        <p:cNvPr id="0" name="Object 6"/>
                        <p:cNvPicPr>
                          <a:picLocks noChangeAspect="1" noChangeArrowheads="1"/>
                        </p:cNvPicPr>
                        <p:nvPr/>
                      </p:nvPicPr>
                      <p:blipFill>
                        <a:blip r:embed="rId10"/>
                        <a:srcRect/>
                        <a:stretch>
                          <a:fillRect/>
                        </a:stretch>
                      </p:blipFill>
                      <p:spPr bwMode="auto">
                        <a:xfrm>
                          <a:off x="6544" y="2653"/>
                          <a:ext cx="1532" cy="2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a:extLst>
                <a:ext uri="{FF2B5EF4-FFF2-40B4-BE49-F238E27FC236}">
                  <a16:creationId xmlns:a16="http://schemas.microsoft.com/office/drawing/2014/main" id="{9DDE0530-11CC-4D80-B9E3-8E03C351F816}"/>
                </a:ext>
              </a:extLst>
            </p:cNvPr>
            <p:cNvGraphicFramePr>
              <a:graphicFrameLocks noChangeAspect="1"/>
            </p:cNvGraphicFramePr>
            <p:nvPr>
              <p:extLst>
                <p:ext uri="{D42A27DB-BD31-4B8C-83A1-F6EECF244321}">
                  <p14:modId xmlns:p14="http://schemas.microsoft.com/office/powerpoint/2010/main" val="3938442296"/>
                </p:ext>
              </p:extLst>
            </p:nvPr>
          </p:nvGraphicFramePr>
          <p:xfrm>
            <a:off x="5312" y="3054"/>
            <a:ext cx="1265" cy="1814"/>
          </p:xfrm>
          <a:graphic>
            <a:graphicData uri="http://schemas.openxmlformats.org/presentationml/2006/ole">
              <mc:AlternateContent xmlns:mc="http://schemas.openxmlformats.org/markup-compatibility/2006">
                <mc:Choice xmlns:v="urn:schemas-microsoft-com:vml" Requires="v">
                  <p:oleObj spid="_x0000_s271845" name="Equation" r:id="rId11" imgW="838080" imgH="1180800" progId="Equation.DSMT4">
                    <p:embed/>
                  </p:oleObj>
                </mc:Choice>
                <mc:Fallback>
                  <p:oleObj name="Equation" r:id="rId11" imgW="838080" imgH="1180800" progId="Equation.DSMT4">
                    <p:embed/>
                    <p:pic>
                      <p:nvPicPr>
                        <p:cNvPr id="0" name="Object 7"/>
                        <p:cNvPicPr>
                          <a:picLocks noChangeAspect="1" noChangeArrowheads="1"/>
                        </p:cNvPicPr>
                        <p:nvPr/>
                      </p:nvPicPr>
                      <p:blipFill>
                        <a:blip r:embed="rId12"/>
                        <a:srcRect/>
                        <a:stretch>
                          <a:fillRect/>
                        </a:stretch>
                      </p:blipFill>
                      <p:spPr bwMode="auto">
                        <a:xfrm>
                          <a:off x="5312" y="3054"/>
                          <a:ext cx="1265" cy="18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ustDataLst>
      <p:tags r:id="rId2"/>
    </p:custDataLst>
    <p:extLst>
      <p:ext uri="{BB962C8B-B14F-4D97-AF65-F5344CB8AC3E}">
        <p14:creationId xmlns:p14="http://schemas.microsoft.com/office/powerpoint/2010/main" val="120444737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4067">
                                            <p:txEl>
                                              <p:pRg st="0" end="0"/>
                                            </p:txEl>
                                          </p:spTgt>
                                        </p:tgtEl>
                                        <p:attrNameLst>
                                          <p:attrName>style.visibility</p:attrName>
                                        </p:attrNameLst>
                                      </p:cBhvr>
                                      <p:to>
                                        <p:strVal val="visible"/>
                                      </p:to>
                                    </p:set>
                                    <p:anim calcmode="lin" valueType="num">
                                      <p:cBhvr additive="base">
                                        <p:cTn id="7" dur="500" fill="hold"/>
                                        <p:tgtEl>
                                          <p:spTgt spid="162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24067">
                                            <p:txEl>
                                              <p:pRg st="6" end="6"/>
                                            </p:txEl>
                                          </p:spTgt>
                                        </p:tgtEl>
                                        <p:attrNameLst>
                                          <p:attrName>style.visibility</p:attrName>
                                        </p:attrNameLst>
                                      </p:cBhvr>
                                      <p:to>
                                        <p:strVal val="visible"/>
                                      </p:to>
                                    </p:set>
                                    <p:anim calcmode="lin" valueType="num">
                                      <p:cBhvr additive="base">
                                        <p:cTn id="23" dur="500" fill="hold"/>
                                        <p:tgtEl>
                                          <p:spTgt spid="1624067">
                                            <p:txEl>
                                              <p:pRg st="6" end="6"/>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240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624067">
                                            <p:txEl>
                                              <p:pRg st="7" end="7"/>
                                            </p:txEl>
                                          </p:spTgt>
                                        </p:tgtEl>
                                        <p:attrNameLst>
                                          <p:attrName>style.visibility</p:attrName>
                                        </p:attrNameLst>
                                      </p:cBhvr>
                                      <p:to>
                                        <p:strVal val="visible"/>
                                      </p:to>
                                    </p:set>
                                    <p:anim calcmode="lin" valueType="num">
                                      <p:cBhvr additive="base">
                                        <p:cTn id="29" dur="500" fill="hold"/>
                                        <p:tgtEl>
                                          <p:spTgt spid="1624067">
                                            <p:txEl>
                                              <p:pRg st="7" end="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2406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624067">
                                            <p:txEl>
                                              <p:pRg st="8" end="8"/>
                                            </p:txEl>
                                          </p:spTgt>
                                        </p:tgtEl>
                                        <p:attrNameLst>
                                          <p:attrName>style.visibility</p:attrName>
                                        </p:attrNameLst>
                                      </p:cBhvr>
                                      <p:to>
                                        <p:strVal val="visible"/>
                                      </p:to>
                                    </p:set>
                                    <p:anim calcmode="lin" valueType="num">
                                      <p:cBhvr additive="base">
                                        <p:cTn id="35" dur="500" fill="hold"/>
                                        <p:tgtEl>
                                          <p:spTgt spid="1624067">
                                            <p:txEl>
                                              <p:pRg st="8" end="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62406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4067" grpId="0" uiExpand="1" build="p" autoUpdateAnimBg="0" advAuto="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dirty="0"/>
              <a:t>序偶的定义</a:t>
            </a:r>
          </a:p>
        </p:txBody>
      </p:sp>
      <p:sp>
        <p:nvSpPr>
          <p:cNvPr id="1357828" name="Rectangle 4">
            <a:extLst>
              <a:ext uri="{FF2B5EF4-FFF2-40B4-BE49-F238E27FC236}">
                <a16:creationId xmlns:a16="http://schemas.microsoft.com/office/drawing/2014/main" id="{332EC8DD-E835-4D1E-B519-A65207623627}"/>
              </a:ext>
            </a:extLst>
          </p:cNvPr>
          <p:cNvSpPr>
            <a:spLocks noChangeArrowheads="1"/>
          </p:cNvSpPr>
          <p:nvPr/>
        </p:nvSpPr>
        <p:spPr bwMode="auto">
          <a:xfrm>
            <a:off x="231775" y="1143794"/>
            <a:ext cx="11279868" cy="1669438"/>
          </a:xfrm>
          <a:prstGeom prst="rect">
            <a:avLst/>
          </a:prstGeom>
          <a:noFill/>
          <a:ln w="9525">
            <a:noFill/>
            <a:miter lim="800000"/>
            <a:headEnd/>
            <a:tailEnd/>
          </a:ln>
          <a:effectLst/>
        </p:spPr>
        <p:txBody>
          <a:bodyPr wrap="square" lIns="36008" tIns="36008" rIns="36008" bIns="36008">
            <a:spAutoFit/>
          </a:bodyPr>
          <a:lstStyle/>
          <a:p>
            <a:pPr marL="342969" indent="-342969" algn="just">
              <a:lnSpc>
                <a:spcPct val="150000"/>
              </a:lnSpc>
              <a:spcBef>
                <a:spcPct val="50000"/>
              </a:spcBef>
              <a:buClr>
                <a:srgbClr val="00FF00"/>
              </a:buClr>
              <a:buFont typeface="Wingdings" pitchFamily="2" charset="2"/>
              <a:buChar char="§"/>
              <a:defRPr/>
            </a:pPr>
            <a:r>
              <a:rPr kumimoji="1" lang="zh-CN" altLang="en-US" b="1" dirty="0">
                <a:solidFill>
                  <a:srgbClr val="C00000"/>
                </a:solidFill>
                <a:effectLst>
                  <a:outerShdw blurRad="38100" dist="38100" dir="2700000" algn="tl">
                    <a:srgbClr val="000000"/>
                  </a:outerShdw>
                </a:effectLst>
                <a:latin typeface="+mn-ea"/>
              </a:rPr>
              <a:t>定义</a:t>
            </a:r>
            <a:r>
              <a:rPr kumimoji="1" lang="en-US" altLang="zh-CN" b="1" dirty="0">
                <a:solidFill>
                  <a:srgbClr val="C00000"/>
                </a:solidFill>
                <a:effectLst>
                  <a:outerShdw blurRad="38100" dist="38100" dir="2700000" algn="tl">
                    <a:srgbClr val="000000"/>
                  </a:outerShdw>
                </a:effectLst>
                <a:latin typeface="+mn-ea"/>
              </a:rPr>
              <a:t>4.1</a:t>
            </a:r>
            <a:r>
              <a:rPr kumimoji="1" lang="zh-CN" altLang="en-US" b="1" dirty="0">
                <a:latin typeface="+mn-ea"/>
              </a:rPr>
              <a:t>　</a:t>
            </a:r>
            <a:r>
              <a:rPr kumimoji="1" lang="zh-CN" altLang="en-US" b="1" dirty="0">
                <a:solidFill>
                  <a:srgbClr val="000000"/>
                </a:solidFill>
                <a:latin typeface="+mn-ea"/>
              </a:rPr>
              <a:t>由两个元素</a:t>
            </a:r>
            <a:r>
              <a:rPr kumimoji="1" lang="en-US" altLang="zh-CN" b="1" dirty="0">
                <a:solidFill>
                  <a:srgbClr val="000000"/>
                </a:solidFill>
                <a:latin typeface="+mn-ea"/>
              </a:rPr>
              <a:t>x</a:t>
            </a:r>
            <a:r>
              <a:rPr kumimoji="1" lang="zh-CN" altLang="en-US" b="1" dirty="0">
                <a:solidFill>
                  <a:srgbClr val="000000"/>
                </a:solidFill>
                <a:latin typeface="+mn-ea"/>
              </a:rPr>
              <a:t>，</a:t>
            </a:r>
            <a:r>
              <a:rPr kumimoji="1" lang="en-US" altLang="zh-CN" b="1" dirty="0">
                <a:solidFill>
                  <a:srgbClr val="000000"/>
                </a:solidFill>
                <a:latin typeface="+mn-ea"/>
              </a:rPr>
              <a:t>y</a:t>
            </a:r>
            <a:r>
              <a:rPr kumimoji="1" lang="zh-CN" altLang="en-US" b="1" dirty="0">
                <a:solidFill>
                  <a:srgbClr val="000000"/>
                </a:solidFill>
                <a:latin typeface="+mn-ea"/>
              </a:rPr>
              <a:t>按照一定的次序组成的二元组被称为</a:t>
            </a:r>
            <a:r>
              <a:rPr kumimoji="1" lang="zh-CN" altLang="en-US" b="1" dirty="0">
                <a:solidFill>
                  <a:srgbClr val="3333FF"/>
                </a:solidFill>
                <a:latin typeface="+mn-ea"/>
              </a:rPr>
              <a:t>有序偶对</a:t>
            </a:r>
            <a:r>
              <a:rPr kumimoji="1" lang="zh-CN" altLang="en-US" b="1" dirty="0">
                <a:solidFill>
                  <a:srgbClr val="000000"/>
                </a:solidFill>
                <a:latin typeface="+mn-ea"/>
              </a:rPr>
              <a:t>，简称</a:t>
            </a:r>
            <a:r>
              <a:rPr kumimoji="1" lang="zh-CN" altLang="en-US" b="1" dirty="0">
                <a:solidFill>
                  <a:srgbClr val="3333FF"/>
                </a:solidFill>
                <a:latin typeface="+mn-ea"/>
              </a:rPr>
              <a:t>序偶</a:t>
            </a:r>
            <a:r>
              <a:rPr kumimoji="1" lang="en-US" altLang="zh-CN" b="1" dirty="0">
                <a:solidFill>
                  <a:srgbClr val="000000"/>
                </a:solidFill>
                <a:latin typeface="+mn-ea"/>
              </a:rPr>
              <a:t>(Ordered Couple)</a:t>
            </a:r>
            <a:r>
              <a:rPr kumimoji="1" lang="zh-CN" altLang="en-US" b="1" dirty="0">
                <a:solidFill>
                  <a:srgbClr val="000000"/>
                </a:solidFill>
                <a:latin typeface="+mn-ea"/>
              </a:rPr>
              <a:t>，</a:t>
            </a:r>
            <a:r>
              <a:rPr kumimoji="1" lang="zh-CN" altLang="en-US" b="1" dirty="0">
                <a:solidFill>
                  <a:srgbClr val="3333FF"/>
                </a:solidFill>
                <a:latin typeface="+mn-ea"/>
              </a:rPr>
              <a:t>记作</a:t>
            </a:r>
            <a:r>
              <a:rPr kumimoji="1" lang="en-US" altLang="zh-CN" b="1" dirty="0">
                <a:solidFill>
                  <a:srgbClr val="3333FF"/>
                </a:solidFill>
                <a:latin typeface="+mn-ea"/>
              </a:rPr>
              <a:t>&lt;</a:t>
            </a:r>
            <a:r>
              <a:rPr kumimoji="1" lang="en-US" altLang="zh-CN" b="1" dirty="0" err="1">
                <a:solidFill>
                  <a:srgbClr val="3333FF"/>
                </a:solidFill>
                <a:latin typeface="+mn-ea"/>
              </a:rPr>
              <a:t>x,y</a:t>
            </a:r>
            <a:r>
              <a:rPr kumimoji="1" lang="en-US" altLang="zh-CN" b="1" dirty="0">
                <a:solidFill>
                  <a:srgbClr val="3333FF"/>
                </a:solidFill>
                <a:latin typeface="+mn-ea"/>
              </a:rPr>
              <a:t>&gt;</a:t>
            </a:r>
            <a:r>
              <a:rPr kumimoji="1" lang="zh-CN" altLang="en-US" b="1" dirty="0">
                <a:solidFill>
                  <a:srgbClr val="000000"/>
                </a:solidFill>
                <a:latin typeface="+mn-ea"/>
              </a:rPr>
              <a:t>，其中，称</a:t>
            </a:r>
            <a:r>
              <a:rPr kumimoji="1" lang="en-US" altLang="zh-CN" b="1" dirty="0">
                <a:solidFill>
                  <a:srgbClr val="000000"/>
                </a:solidFill>
                <a:latin typeface="+mn-ea"/>
              </a:rPr>
              <a:t>x</a:t>
            </a:r>
            <a:r>
              <a:rPr kumimoji="1" lang="zh-CN" altLang="en-US" b="1" dirty="0">
                <a:solidFill>
                  <a:srgbClr val="000000"/>
                </a:solidFill>
                <a:latin typeface="+mn-ea"/>
              </a:rPr>
              <a:t>为</a:t>
            </a:r>
            <a:r>
              <a:rPr kumimoji="1" lang="en-US" altLang="zh-CN" b="1" dirty="0">
                <a:solidFill>
                  <a:srgbClr val="000000"/>
                </a:solidFill>
                <a:latin typeface="+mn-ea"/>
              </a:rPr>
              <a:t>&lt;</a:t>
            </a:r>
            <a:r>
              <a:rPr kumimoji="1" lang="en-US" altLang="zh-CN" b="1" dirty="0" err="1">
                <a:solidFill>
                  <a:srgbClr val="000000"/>
                </a:solidFill>
                <a:latin typeface="+mn-ea"/>
              </a:rPr>
              <a:t>x,y</a:t>
            </a:r>
            <a:r>
              <a:rPr kumimoji="1" lang="en-US" altLang="zh-CN" b="1" dirty="0">
                <a:solidFill>
                  <a:srgbClr val="000000"/>
                </a:solidFill>
                <a:latin typeface="+mn-ea"/>
              </a:rPr>
              <a:t>&gt;</a:t>
            </a:r>
            <a:r>
              <a:rPr kumimoji="1" lang="zh-CN" altLang="en-US" b="1" dirty="0">
                <a:solidFill>
                  <a:srgbClr val="000000"/>
                </a:solidFill>
                <a:latin typeface="+mn-ea"/>
              </a:rPr>
              <a:t>的第一元素，</a:t>
            </a:r>
            <a:r>
              <a:rPr kumimoji="1" lang="en-US" altLang="zh-CN" b="1" dirty="0">
                <a:solidFill>
                  <a:srgbClr val="000000"/>
                </a:solidFill>
                <a:latin typeface="+mn-ea"/>
              </a:rPr>
              <a:t>y</a:t>
            </a:r>
            <a:r>
              <a:rPr kumimoji="1" lang="zh-CN" altLang="en-US" b="1" dirty="0">
                <a:solidFill>
                  <a:srgbClr val="000000"/>
                </a:solidFill>
                <a:latin typeface="+mn-ea"/>
              </a:rPr>
              <a:t>为</a:t>
            </a:r>
            <a:r>
              <a:rPr kumimoji="1" lang="en-US" altLang="zh-CN" b="1" dirty="0">
                <a:solidFill>
                  <a:srgbClr val="000000"/>
                </a:solidFill>
                <a:latin typeface="+mn-ea"/>
              </a:rPr>
              <a:t>&lt;</a:t>
            </a:r>
            <a:r>
              <a:rPr kumimoji="1" lang="en-US" altLang="zh-CN" b="1" dirty="0" err="1">
                <a:solidFill>
                  <a:srgbClr val="000000"/>
                </a:solidFill>
                <a:latin typeface="+mn-ea"/>
              </a:rPr>
              <a:t>x,y</a:t>
            </a:r>
            <a:r>
              <a:rPr kumimoji="1" lang="en-US" altLang="zh-CN" b="1" dirty="0">
                <a:solidFill>
                  <a:srgbClr val="000000"/>
                </a:solidFill>
                <a:latin typeface="+mn-ea"/>
              </a:rPr>
              <a:t>&gt;</a:t>
            </a:r>
            <a:r>
              <a:rPr kumimoji="1" lang="zh-CN" altLang="en-US" b="1" dirty="0">
                <a:solidFill>
                  <a:srgbClr val="000000"/>
                </a:solidFill>
                <a:latin typeface="+mn-ea"/>
              </a:rPr>
              <a:t>的第二元素。</a:t>
            </a:r>
          </a:p>
        </p:txBody>
      </p:sp>
      <p:sp>
        <p:nvSpPr>
          <p:cNvPr id="6" name="Rectangle 3"/>
          <p:cNvSpPr txBox="1">
            <a:spLocks noChangeArrowheads="1"/>
          </p:cNvSpPr>
          <p:nvPr/>
        </p:nvSpPr>
        <p:spPr>
          <a:xfrm>
            <a:off x="536575" y="3147985"/>
            <a:ext cx="9677400" cy="1515472"/>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lumMod val="75000"/>
                    <a:lumOff val="25000"/>
                  </a:schemeClr>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spcBef>
                <a:spcPts val="1200"/>
              </a:spcBef>
              <a:buNone/>
            </a:pPr>
            <a:r>
              <a:rPr lang="zh-CN" altLang="en-US" dirty="0">
                <a:solidFill>
                  <a:schemeClr val="tx1"/>
                </a:solidFill>
              </a:rPr>
              <a:t>例如：</a:t>
            </a:r>
            <a:r>
              <a:rPr lang="zh-CN" altLang="zh-CN" dirty="0">
                <a:solidFill>
                  <a:schemeClr val="tx1"/>
                </a:solidFill>
              </a:rPr>
              <a:t>中国的首都是北京</a:t>
            </a:r>
            <a:r>
              <a:rPr lang="en-US" altLang="zh-CN" dirty="0">
                <a:solidFill>
                  <a:schemeClr val="tx1"/>
                </a:solidFill>
              </a:rPr>
              <a:t> </a:t>
            </a:r>
            <a:r>
              <a:rPr lang="zh-CN" altLang="en-US" dirty="0">
                <a:solidFill>
                  <a:schemeClr val="tx1"/>
                </a:solidFill>
              </a:rPr>
              <a:t>的序偶表示为：</a:t>
            </a:r>
          </a:p>
          <a:p>
            <a:pPr marL="0" indent="0">
              <a:lnSpc>
                <a:spcPct val="150000"/>
              </a:lnSpc>
              <a:spcBef>
                <a:spcPts val="1200"/>
              </a:spcBef>
              <a:buNone/>
            </a:pPr>
            <a:r>
              <a:rPr lang="zh-CN" altLang="en-US" dirty="0">
                <a:solidFill>
                  <a:schemeClr val="tx1"/>
                </a:solidFill>
              </a:rPr>
              <a:t>          李玲是李华的女儿 的序偶表示为：</a:t>
            </a:r>
          </a:p>
          <a:p>
            <a:pPr marL="0" indent="0">
              <a:lnSpc>
                <a:spcPct val="150000"/>
              </a:lnSpc>
              <a:spcBef>
                <a:spcPts val="1200"/>
              </a:spcBef>
              <a:buFont typeface="Wingdings" pitchFamily="2" charset="2"/>
              <a:buNone/>
            </a:pPr>
            <a:endParaRPr lang="zh-CN" altLang="en-US" dirty="0">
              <a:solidFill>
                <a:schemeClr val="tx1"/>
              </a:solidFill>
            </a:endParaRPr>
          </a:p>
        </p:txBody>
      </p:sp>
      <p:sp>
        <p:nvSpPr>
          <p:cNvPr id="7" name="Rectangle 4"/>
          <p:cNvSpPr>
            <a:spLocks noChangeArrowheads="1"/>
          </p:cNvSpPr>
          <p:nvPr/>
        </p:nvSpPr>
        <p:spPr bwMode="auto">
          <a:xfrm>
            <a:off x="6364061" y="3839035"/>
            <a:ext cx="236220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ts val="1200"/>
              </a:spcBef>
              <a:buNone/>
            </a:pPr>
            <a:r>
              <a:rPr lang="en-US" altLang="zh-CN" sz="2400">
                <a:solidFill>
                  <a:srgbClr val="7030A0"/>
                </a:solidFill>
                <a:latin typeface="+mn-ea"/>
                <a:ea typeface="+mn-ea"/>
              </a:rPr>
              <a:t>&lt;</a:t>
            </a:r>
            <a:r>
              <a:rPr lang="zh-CN" altLang="en-US" sz="2400">
                <a:solidFill>
                  <a:srgbClr val="7030A0"/>
                </a:solidFill>
                <a:latin typeface="+mn-ea"/>
                <a:ea typeface="+mn-ea"/>
              </a:rPr>
              <a:t>李玲</a:t>
            </a:r>
            <a:r>
              <a:rPr lang="zh-CN" altLang="zh-CN" sz="2400" b="0">
                <a:solidFill>
                  <a:srgbClr val="7030A0"/>
                </a:solidFill>
                <a:latin typeface="Arial"/>
                <a:ea typeface="微软雅黑"/>
              </a:rPr>
              <a:t>，</a:t>
            </a:r>
            <a:r>
              <a:rPr lang="zh-CN" altLang="en-US" sz="2400">
                <a:solidFill>
                  <a:srgbClr val="7030A0"/>
                </a:solidFill>
                <a:latin typeface="+mn-ea"/>
                <a:ea typeface="+mn-ea"/>
              </a:rPr>
              <a:t>李华</a:t>
            </a:r>
            <a:r>
              <a:rPr lang="en-US" altLang="zh-CN" sz="2400" dirty="0">
                <a:solidFill>
                  <a:srgbClr val="7030A0"/>
                </a:solidFill>
                <a:latin typeface="+mn-ea"/>
                <a:ea typeface="+mn-ea"/>
              </a:rPr>
              <a:t>&gt;</a:t>
            </a:r>
            <a:endParaRPr lang="zh-CN" altLang="en-US" sz="2400" dirty="0">
              <a:solidFill>
                <a:srgbClr val="7030A0"/>
              </a:solidFill>
              <a:latin typeface="+mn-ea"/>
              <a:ea typeface="+mn-ea"/>
            </a:endParaRPr>
          </a:p>
        </p:txBody>
      </p:sp>
      <p:sp>
        <p:nvSpPr>
          <p:cNvPr id="2" name="矩形 1"/>
          <p:cNvSpPr/>
          <p:nvPr/>
        </p:nvSpPr>
        <p:spPr>
          <a:xfrm>
            <a:off x="6364061" y="3286715"/>
            <a:ext cx="2082621" cy="461665"/>
          </a:xfrm>
          <a:prstGeom prst="rect">
            <a:avLst/>
          </a:prstGeom>
        </p:spPr>
        <p:txBody>
          <a:bodyPr wrap="none">
            <a:spAutoFit/>
          </a:bodyPr>
          <a:lstStyle/>
          <a:p>
            <a:r>
              <a:rPr lang="en-US" altLang="zh-CN" b="1">
                <a:solidFill>
                  <a:srgbClr val="7030A0"/>
                </a:solidFill>
              </a:rPr>
              <a:t>&lt;</a:t>
            </a:r>
            <a:r>
              <a:rPr lang="zh-CN" altLang="zh-CN" b="1">
                <a:solidFill>
                  <a:srgbClr val="7030A0"/>
                </a:solidFill>
              </a:rPr>
              <a:t>中国</a:t>
            </a:r>
            <a:r>
              <a:rPr lang="zh-CN" altLang="zh-CN">
                <a:solidFill>
                  <a:srgbClr val="7030A0"/>
                </a:solidFill>
              </a:rPr>
              <a:t>，</a:t>
            </a:r>
            <a:r>
              <a:rPr lang="zh-CN" altLang="zh-CN" b="1">
                <a:solidFill>
                  <a:srgbClr val="7030A0"/>
                </a:solidFill>
              </a:rPr>
              <a:t>北京</a:t>
            </a:r>
            <a:r>
              <a:rPr lang="en-US" altLang="zh-CN" b="1" dirty="0">
                <a:solidFill>
                  <a:srgbClr val="7030A0"/>
                </a:solidFill>
              </a:rPr>
              <a:t>&gt;</a:t>
            </a:r>
            <a:endParaRPr lang="zh-CN" altLang="en-US" b="1" dirty="0">
              <a:solidFill>
                <a:srgbClr val="7030A0"/>
              </a:solidFill>
            </a:endParaRPr>
          </a:p>
        </p:txBody>
      </p:sp>
      <p:sp>
        <p:nvSpPr>
          <p:cNvPr id="10" name="Rectangle 4">
            <a:extLst>
              <a:ext uri="{FF2B5EF4-FFF2-40B4-BE49-F238E27FC236}">
                <a16:creationId xmlns:a16="http://schemas.microsoft.com/office/drawing/2014/main" id="{DEE5BF37-1F8F-4AB6-A1E0-BE0816C6DFED}"/>
              </a:ext>
            </a:extLst>
          </p:cNvPr>
          <p:cNvSpPr>
            <a:spLocks noChangeArrowheads="1"/>
          </p:cNvSpPr>
          <p:nvPr/>
        </p:nvSpPr>
        <p:spPr bwMode="auto">
          <a:xfrm>
            <a:off x="536575" y="4998210"/>
            <a:ext cx="11430000" cy="1567872"/>
          </a:xfrm>
          <a:prstGeom prst="rect">
            <a:avLst/>
          </a:prstGeom>
          <a:solidFill>
            <a:schemeClr val="accent5">
              <a:lumMod val="40000"/>
              <a:lumOff val="60000"/>
            </a:schemeClr>
          </a:solidFill>
          <a:ln>
            <a:noFill/>
          </a:ln>
        </p:spPr>
        <p:txBody>
          <a:bodyPr wrap="square" lIns="36008" tIns="36008" rIns="36008" bIns="36008">
            <a:spAutoFit/>
          </a:bodyPr>
          <a:lstStyle>
            <a:lvl1pPr marL="457200" indent="-4572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marL="0" indent="0" algn="l" eaLnBrk="1" hangingPunct="1">
              <a:lnSpc>
                <a:spcPct val="140000"/>
              </a:lnSpc>
              <a:spcBef>
                <a:spcPct val="0"/>
              </a:spcBef>
              <a:buClr>
                <a:srgbClr val="800080"/>
              </a:buClr>
              <a:buNone/>
            </a:pPr>
            <a:r>
              <a:rPr kumimoji="1" lang="zh-CN" altLang="en-US" sz="2400" dirty="0">
                <a:solidFill>
                  <a:srgbClr val="C00000"/>
                </a:solidFill>
                <a:latin typeface="+mn-ea"/>
                <a:ea typeface="+mn-ea"/>
              </a:rPr>
              <a:t>注意： </a:t>
            </a:r>
            <a:r>
              <a:rPr kumimoji="1" lang="zh-CN" altLang="en-US" sz="2400" dirty="0">
                <a:latin typeface="+mn-ea"/>
                <a:ea typeface="+mn-ea"/>
              </a:rPr>
              <a:t>（</a:t>
            </a:r>
            <a:r>
              <a:rPr kumimoji="1" lang="en-US" altLang="zh-CN" sz="2400" dirty="0">
                <a:latin typeface="+mn-ea"/>
                <a:ea typeface="+mn-ea"/>
              </a:rPr>
              <a:t>1</a:t>
            </a:r>
            <a:r>
              <a:rPr kumimoji="1" lang="zh-CN" altLang="en-US" sz="2400" dirty="0">
                <a:latin typeface="+mn-ea"/>
                <a:ea typeface="+mn-ea"/>
              </a:rPr>
              <a:t>）序偶可以看作是具有两个元素的集合。</a:t>
            </a:r>
          </a:p>
          <a:p>
            <a:pPr marL="0" indent="0" algn="l" eaLnBrk="1" hangingPunct="1">
              <a:lnSpc>
                <a:spcPct val="140000"/>
              </a:lnSpc>
              <a:spcBef>
                <a:spcPct val="0"/>
              </a:spcBef>
              <a:buClr>
                <a:srgbClr val="800080"/>
              </a:buClr>
              <a:buNone/>
            </a:pPr>
            <a:r>
              <a:rPr kumimoji="1" lang="zh-CN" altLang="en-US" sz="2400" dirty="0">
                <a:latin typeface="+mn-ea"/>
                <a:ea typeface="+mn-ea"/>
              </a:rPr>
              <a:t>           （</a:t>
            </a:r>
            <a:r>
              <a:rPr kumimoji="1" lang="en-US" altLang="zh-CN" sz="2400" dirty="0">
                <a:latin typeface="+mn-ea"/>
                <a:ea typeface="+mn-ea"/>
              </a:rPr>
              <a:t>2</a:t>
            </a:r>
            <a:r>
              <a:rPr kumimoji="1" lang="zh-CN" altLang="en-US" sz="2400" dirty="0">
                <a:latin typeface="+mn-ea"/>
                <a:ea typeface="+mn-ea"/>
              </a:rPr>
              <a:t>）序偶中的两个元素具有</a:t>
            </a:r>
            <a:r>
              <a:rPr kumimoji="1" lang="zh-CN" altLang="en-US" sz="2400" dirty="0">
                <a:solidFill>
                  <a:srgbClr val="0000FF"/>
                </a:solidFill>
                <a:latin typeface="+mn-ea"/>
                <a:ea typeface="+mn-ea"/>
              </a:rPr>
              <a:t>确定的次序</a:t>
            </a:r>
            <a:endParaRPr kumimoji="1" lang="en-US" altLang="zh-CN" sz="2400" dirty="0">
              <a:solidFill>
                <a:schemeClr val="tx1"/>
              </a:solidFill>
              <a:latin typeface="+mn-ea"/>
              <a:ea typeface="+mn-ea"/>
            </a:endParaRPr>
          </a:p>
          <a:p>
            <a:pPr marL="0" indent="0" algn="l" eaLnBrk="1" hangingPunct="1">
              <a:lnSpc>
                <a:spcPct val="140000"/>
              </a:lnSpc>
              <a:spcBef>
                <a:spcPct val="0"/>
              </a:spcBef>
              <a:buClr>
                <a:srgbClr val="800080"/>
              </a:buClr>
              <a:buNone/>
            </a:pPr>
            <a:r>
              <a:rPr kumimoji="1" lang="zh-CN" altLang="en-US" sz="2400" dirty="0">
                <a:latin typeface="+mn-ea"/>
                <a:ea typeface="+mn-ea"/>
              </a:rPr>
              <a:t>                    即</a:t>
            </a:r>
            <a:r>
              <a:rPr kumimoji="1" lang="zh-CN" altLang="en-US" sz="2400" noProof="1">
                <a:latin typeface="+mn-ea"/>
                <a:ea typeface="+mn-ea"/>
              </a:rPr>
              <a:t>&lt;</a:t>
            </a:r>
            <a:r>
              <a:rPr kumimoji="1" lang="en-US" altLang="en-US" sz="2400" dirty="0" err="1">
                <a:latin typeface="+mn-ea"/>
                <a:ea typeface="+mn-ea"/>
              </a:rPr>
              <a:t>a,b</a:t>
            </a:r>
            <a:r>
              <a:rPr kumimoji="1" lang="en-US" altLang="zh-CN" sz="2400" dirty="0">
                <a:latin typeface="+mn-ea"/>
                <a:ea typeface="+mn-ea"/>
              </a:rPr>
              <a:t>&gt;</a:t>
            </a:r>
            <a:r>
              <a:rPr kumimoji="1" lang="en-US" altLang="zh-CN" sz="2400" noProof="1">
                <a:solidFill>
                  <a:srgbClr val="FF0000"/>
                </a:solidFill>
                <a:latin typeface="+mn-ea"/>
                <a:ea typeface="+mn-ea"/>
              </a:rPr>
              <a:t>≠</a:t>
            </a:r>
            <a:r>
              <a:rPr kumimoji="1" lang="en-US" altLang="en-US" sz="2400" noProof="1">
                <a:latin typeface="+mn-ea"/>
                <a:ea typeface="+mn-ea"/>
              </a:rPr>
              <a:t>&lt;</a:t>
            </a:r>
            <a:r>
              <a:rPr kumimoji="1" lang="en-US" altLang="zh-CN" sz="2400" noProof="1">
                <a:latin typeface="+mn-ea"/>
                <a:ea typeface="+mn-ea"/>
              </a:rPr>
              <a:t>b</a:t>
            </a:r>
            <a:r>
              <a:rPr kumimoji="1" lang="en-US" altLang="en-US" sz="2400" dirty="0">
                <a:latin typeface="+mn-ea"/>
                <a:ea typeface="+mn-ea"/>
              </a:rPr>
              <a:t>,a</a:t>
            </a:r>
            <a:r>
              <a:rPr kumimoji="1" lang="en-US" altLang="zh-CN" sz="2400" dirty="0">
                <a:latin typeface="+mn-ea"/>
                <a:ea typeface="+mn-ea"/>
              </a:rPr>
              <a:t>&gt;，</a:t>
            </a:r>
            <a:r>
              <a:rPr kumimoji="1" lang="zh-CN" altLang="zh-CN" sz="2400" dirty="0">
                <a:solidFill>
                  <a:srgbClr val="FF0000"/>
                </a:solidFill>
                <a:latin typeface="+mn-ea"/>
                <a:ea typeface="+mn-ea"/>
              </a:rPr>
              <a:t>但</a:t>
            </a:r>
            <a:r>
              <a:rPr kumimoji="1" lang="en-US" altLang="zh-CN" sz="2400" dirty="0">
                <a:latin typeface="+mn-ea"/>
                <a:ea typeface="+mn-ea"/>
              </a:rPr>
              <a:t>{</a:t>
            </a:r>
            <a:r>
              <a:rPr kumimoji="1" lang="en-US" altLang="zh-CN" sz="2400" dirty="0" err="1">
                <a:latin typeface="+mn-ea"/>
                <a:ea typeface="+mn-ea"/>
              </a:rPr>
              <a:t>a,b</a:t>
            </a:r>
            <a:r>
              <a:rPr kumimoji="1" lang="en-US" altLang="zh-CN" sz="2400" dirty="0">
                <a:latin typeface="+mn-ea"/>
                <a:ea typeface="+mn-ea"/>
              </a:rPr>
              <a:t>}={</a:t>
            </a:r>
            <a:r>
              <a:rPr kumimoji="1" lang="en-US" altLang="zh-CN" sz="2400" dirty="0" err="1">
                <a:latin typeface="+mn-ea"/>
                <a:ea typeface="+mn-ea"/>
              </a:rPr>
              <a:t>b,a</a:t>
            </a:r>
            <a:r>
              <a:rPr kumimoji="1" lang="en-US" altLang="zh-CN" sz="2400" dirty="0">
                <a:latin typeface="+mn-ea"/>
                <a:ea typeface="+mn-ea"/>
              </a:rPr>
              <a:t>}</a:t>
            </a:r>
            <a:r>
              <a:rPr kumimoji="1" lang="zh-CN" altLang="en-US" sz="2400" dirty="0">
                <a:latin typeface="+mn-ea"/>
                <a:ea typeface="+mn-ea"/>
              </a:rPr>
              <a:t>。</a:t>
            </a:r>
          </a:p>
        </p:txBody>
      </p:sp>
    </p:spTree>
    <p:custDataLst>
      <p:tags r:id="rId1"/>
    </p:custDataLst>
    <p:extLst>
      <p:ext uri="{BB962C8B-B14F-4D97-AF65-F5344CB8AC3E}">
        <p14:creationId xmlns:p14="http://schemas.microsoft.com/office/powerpoint/2010/main" val="4140801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7828">
                                            <p:txEl>
                                              <p:pRg st="0" end="0"/>
                                            </p:txEl>
                                          </p:spTgt>
                                        </p:tgtEl>
                                        <p:attrNameLst>
                                          <p:attrName>style.visibility</p:attrName>
                                        </p:attrNameLst>
                                      </p:cBhvr>
                                      <p:to>
                                        <p:strVal val="visible"/>
                                      </p:to>
                                    </p:set>
                                    <p:anim calcmode="lin" valueType="num">
                                      <p:cBhvr additive="base">
                                        <p:cTn id="7" dur="500" fill="hold"/>
                                        <p:tgtEl>
                                          <p:spTgt spid="135782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78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 calcmode="lin" valueType="num">
                                      <p:cBhvr additive="base">
                                        <p:cTn id="26"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diamond(in)">
                                      <p:cBhvr>
                                        <p:cTn id="32" dur="20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7828" grpId="0" build="p" autoUpdateAnimBg="0"/>
      <p:bldP spid="6" grpId="0" uiExpand="1" build="p"/>
      <p:bldP spid="7" grpId="0" build="p"/>
      <p:bldP spid="2" grpId="0"/>
      <p:bldP spid="10"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a:extLst>
              <a:ext uri="{FF2B5EF4-FFF2-40B4-BE49-F238E27FC236}">
                <a16:creationId xmlns:a16="http://schemas.microsoft.com/office/drawing/2014/main" id="{805592EB-C90B-4341-AA4E-B3E5AA3A1328}"/>
              </a:ext>
            </a:extLst>
          </p:cNvPr>
          <p:cNvSpPr>
            <a:spLocks noGrp="1" noChangeArrowheads="1"/>
          </p:cNvSpPr>
          <p:nvPr>
            <p:ph type="title"/>
          </p:nvPr>
        </p:nvSpPr>
        <p:spPr>
          <a:xfrm>
            <a:off x="836717" y="295691"/>
            <a:ext cx="10758267" cy="585924"/>
          </a:xfrm>
        </p:spPr>
        <p:txBody>
          <a:bodyPr/>
          <a:lstStyle/>
          <a:p>
            <a:pPr eaLnBrk="1" hangingPunct="1"/>
            <a:r>
              <a:rPr lang="zh-CN" altLang="en-US" dirty="0"/>
              <a:t>例</a:t>
            </a:r>
            <a:r>
              <a:rPr lang="en-US" altLang="zh-CN" dirty="0"/>
              <a:t>4.34</a:t>
            </a:r>
            <a:endParaRPr lang="zh-CN" altLang="en-US" dirty="0"/>
          </a:p>
        </p:txBody>
      </p:sp>
      <p:sp>
        <p:nvSpPr>
          <p:cNvPr id="97284" name="Rectangle 3">
            <a:extLst>
              <a:ext uri="{FF2B5EF4-FFF2-40B4-BE49-F238E27FC236}">
                <a16:creationId xmlns:a16="http://schemas.microsoft.com/office/drawing/2014/main" id="{E00424DD-B662-4577-AF2E-1F050B621050}"/>
              </a:ext>
            </a:extLst>
          </p:cNvPr>
          <p:cNvSpPr>
            <a:spLocks noGrp="1" noChangeArrowheads="1"/>
          </p:cNvSpPr>
          <p:nvPr>
            <p:ph type="body" sz="half" idx="1"/>
          </p:nvPr>
        </p:nvSpPr>
        <p:spPr>
          <a:xfrm>
            <a:off x="384174" y="925243"/>
            <a:ext cx="11582401" cy="4708027"/>
          </a:xfrm>
        </p:spPr>
        <p:txBody>
          <a:bodyPr>
            <a:normAutofit/>
          </a:bodyPr>
          <a:lstStyle/>
          <a:p>
            <a:pPr marL="0" indent="0">
              <a:spcBef>
                <a:spcPct val="0"/>
              </a:spcBef>
              <a:buNone/>
            </a:pPr>
            <a:r>
              <a:rPr lang="zh-CN" altLang="en-US" dirty="0">
                <a:solidFill>
                  <a:srgbClr val="C00000"/>
                </a:solidFill>
              </a:rPr>
              <a:t>例</a:t>
            </a:r>
            <a:r>
              <a:rPr lang="en-US" altLang="zh-CN" dirty="0">
                <a:solidFill>
                  <a:srgbClr val="C00000"/>
                </a:solidFill>
              </a:rPr>
              <a:t>4.34  </a:t>
            </a:r>
            <a:r>
              <a:rPr lang="zh-CN" altLang="en-US" dirty="0"/>
              <a:t>设集合</a:t>
            </a:r>
            <a:r>
              <a:rPr lang="en-US" altLang="zh-CN" dirty="0"/>
              <a:t>A = {</a:t>
            </a:r>
            <a:r>
              <a:rPr lang="zh-CN" altLang="en-US" dirty="0"/>
              <a:t>张红，李明，王强，程飞，赵伟</a:t>
            </a:r>
            <a:r>
              <a:rPr lang="en-US" altLang="zh-CN" dirty="0"/>
              <a:t>}</a:t>
            </a:r>
            <a:r>
              <a:rPr lang="zh-CN" altLang="en-US" dirty="0"/>
              <a:t>，</a:t>
            </a:r>
            <a:r>
              <a:rPr lang="en-US" altLang="zh-CN" dirty="0"/>
              <a:t>B = {</a:t>
            </a:r>
            <a:r>
              <a:rPr lang="zh-CN" altLang="en-US" dirty="0"/>
              <a:t>离散数学，操作系统，计算机科学，算法分析，组合数学</a:t>
            </a:r>
            <a:r>
              <a:rPr lang="en-US" altLang="zh-CN" dirty="0"/>
              <a:t>}</a:t>
            </a:r>
            <a:r>
              <a:rPr lang="zh-CN" altLang="en-US" dirty="0"/>
              <a:t>，</a:t>
            </a:r>
            <a:endParaRPr lang="en-US" altLang="zh-CN" dirty="0"/>
          </a:p>
          <a:p>
            <a:pPr marL="0" indent="0">
              <a:spcBef>
                <a:spcPct val="0"/>
              </a:spcBef>
              <a:buNone/>
            </a:pPr>
            <a:r>
              <a:rPr lang="en-US" altLang="zh-CN" dirty="0"/>
              <a:t>R = &lt;</a:t>
            </a:r>
            <a:r>
              <a:rPr lang="zh-CN" altLang="en-US" dirty="0"/>
              <a:t>张红，离散数学</a:t>
            </a:r>
            <a:r>
              <a:rPr lang="en-US" altLang="zh-CN" dirty="0"/>
              <a:t>&gt;</a:t>
            </a:r>
            <a:r>
              <a:rPr lang="zh-CN" altLang="en-US" dirty="0"/>
              <a:t>，</a:t>
            </a:r>
            <a:r>
              <a:rPr lang="en-US" altLang="zh-CN" dirty="0"/>
              <a:t>&lt;</a:t>
            </a:r>
            <a:r>
              <a:rPr lang="zh-CN" altLang="en-US" dirty="0"/>
              <a:t>李明，组合数学</a:t>
            </a:r>
            <a:r>
              <a:rPr lang="en-US" altLang="zh-CN" dirty="0"/>
              <a:t>&gt;</a:t>
            </a:r>
            <a:r>
              <a:rPr lang="zh-CN" altLang="en-US" dirty="0"/>
              <a:t>，</a:t>
            </a:r>
            <a:endParaRPr lang="en-US" altLang="zh-CN" dirty="0"/>
          </a:p>
          <a:p>
            <a:pPr marL="0" indent="0">
              <a:spcBef>
                <a:spcPct val="0"/>
              </a:spcBef>
              <a:buNone/>
            </a:pPr>
            <a:r>
              <a:rPr lang="en-US" altLang="zh-CN" dirty="0"/>
              <a:t>&lt;</a:t>
            </a:r>
            <a:r>
              <a:rPr lang="zh-CN" altLang="en-US" dirty="0"/>
              <a:t>王强，操作系统</a:t>
            </a:r>
            <a:r>
              <a:rPr lang="en-US" altLang="zh-CN" dirty="0"/>
              <a:t>&gt;</a:t>
            </a:r>
            <a:r>
              <a:rPr lang="zh-CN" altLang="en-US" dirty="0"/>
              <a:t>，</a:t>
            </a:r>
            <a:r>
              <a:rPr lang="en-US" altLang="zh-CN" dirty="0"/>
              <a:t>&lt;</a:t>
            </a:r>
            <a:r>
              <a:rPr lang="zh-CN" altLang="en-US" dirty="0"/>
              <a:t>程飞，操作系统</a:t>
            </a:r>
            <a:r>
              <a:rPr lang="en-US" altLang="zh-CN" dirty="0"/>
              <a:t>&gt;</a:t>
            </a:r>
            <a:r>
              <a:rPr lang="zh-CN" altLang="en-US" dirty="0"/>
              <a:t>，</a:t>
            </a:r>
            <a:endParaRPr lang="en-US" altLang="zh-CN" dirty="0"/>
          </a:p>
          <a:p>
            <a:pPr marL="0" indent="0">
              <a:spcBef>
                <a:spcPct val="0"/>
              </a:spcBef>
              <a:buNone/>
            </a:pPr>
            <a:r>
              <a:rPr lang="en-US" altLang="zh-CN" dirty="0"/>
              <a:t>&lt;</a:t>
            </a:r>
            <a:r>
              <a:rPr lang="zh-CN" altLang="en-US" dirty="0"/>
              <a:t>赵伟，计算机科学</a:t>
            </a:r>
            <a:r>
              <a:rPr lang="en-US" altLang="zh-CN" dirty="0"/>
              <a:t>&gt;</a:t>
            </a:r>
            <a:r>
              <a:rPr lang="zh-CN" altLang="en-US" dirty="0"/>
              <a:t>，</a:t>
            </a:r>
            <a:r>
              <a:rPr lang="en-US" altLang="zh-CN" dirty="0"/>
              <a:t>&lt;</a:t>
            </a:r>
            <a:r>
              <a:rPr lang="zh-CN" altLang="en-US" dirty="0"/>
              <a:t>张红，算法分析</a:t>
            </a:r>
            <a:r>
              <a:rPr lang="en-US" altLang="zh-CN" dirty="0"/>
              <a:t>&gt;}</a:t>
            </a:r>
          </a:p>
          <a:p>
            <a:pPr marL="0" indent="0">
              <a:spcBef>
                <a:spcPct val="0"/>
              </a:spcBef>
              <a:buNone/>
            </a:pPr>
            <a:r>
              <a:rPr lang="zh-CN" altLang="zh-CN" dirty="0"/>
              <a:t>表示学生选课情况，</a:t>
            </a:r>
            <a:r>
              <a:rPr lang="zh-CN" altLang="en-US" dirty="0">
                <a:solidFill>
                  <a:srgbClr val="0000CC"/>
                </a:solidFill>
              </a:rPr>
              <a:t>试用表的形式表示关系</a:t>
            </a:r>
            <a:r>
              <a:rPr lang="en-US" altLang="zh-CN" dirty="0">
                <a:solidFill>
                  <a:srgbClr val="0000CC"/>
                </a:solidFill>
              </a:rPr>
              <a:t>R</a:t>
            </a:r>
            <a:r>
              <a:rPr lang="zh-CN" altLang="en-US" dirty="0">
                <a:solidFill>
                  <a:srgbClr val="0000CC"/>
                </a:solidFill>
              </a:rPr>
              <a:t>。</a:t>
            </a:r>
          </a:p>
          <a:p>
            <a:pPr marL="0" indent="0">
              <a:spcBef>
                <a:spcPct val="0"/>
              </a:spcBef>
              <a:buNone/>
            </a:pPr>
            <a:r>
              <a:rPr lang="zh-CN" altLang="en-US" dirty="0">
                <a:solidFill>
                  <a:srgbClr val="C00000"/>
                </a:solidFill>
              </a:rPr>
              <a:t>解</a:t>
            </a:r>
            <a:r>
              <a:rPr lang="zh-CN" altLang="en-US" dirty="0">
                <a:solidFill>
                  <a:srgbClr val="FF0000"/>
                </a:solidFill>
              </a:rPr>
              <a:t> </a:t>
            </a:r>
            <a:r>
              <a:rPr lang="zh-CN" altLang="en-US" dirty="0"/>
              <a:t> 关系</a:t>
            </a:r>
            <a:r>
              <a:rPr lang="en-US" altLang="zh-CN" dirty="0"/>
              <a:t>R</a:t>
            </a:r>
            <a:r>
              <a:rPr lang="zh-CN" altLang="en-US" dirty="0"/>
              <a:t>的表表示如右表所示。</a:t>
            </a:r>
          </a:p>
        </p:txBody>
      </p:sp>
      <p:graphicFrame>
        <p:nvGraphicFramePr>
          <p:cNvPr id="1431556" name="Group 4">
            <a:extLst>
              <a:ext uri="{FF2B5EF4-FFF2-40B4-BE49-F238E27FC236}">
                <a16:creationId xmlns:a16="http://schemas.microsoft.com/office/drawing/2014/main" id="{657DDA3F-2EE1-4216-BCE9-E6C14B7736BC}"/>
              </a:ext>
            </a:extLst>
          </p:cNvPr>
          <p:cNvGraphicFramePr>
            <a:graphicFrameLocks noGrp="1"/>
          </p:cNvGraphicFramePr>
          <p:nvPr>
            <p:ph sz="half" idx="2"/>
            <p:extLst>
              <p:ext uri="{D42A27DB-BD31-4B8C-83A1-F6EECF244321}">
                <p14:modId xmlns:p14="http://schemas.microsoft.com/office/powerpoint/2010/main" val="4200945159"/>
              </p:ext>
            </p:extLst>
          </p:nvPr>
        </p:nvGraphicFramePr>
        <p:xfrm>
          <a:off x="7470775" y="2058194"/>
          <a:ext cx="3956966" cy="2987936"/>
        </p:xfrm>
        <a:graphic>
          <a:graphicData uri="http://schemas.openxmlformats.org/drawingml/2006/table">
            <a:tbl>
              <a:tblPr/>
              <a:tblGrid>
                <a:gridCol w="1273470">
                  <a:extLst>
                    <a:ext uri="{9D8B030D-6E8A-4147-A177-3AD203B41FA5}">
                      <a16:colId xmlns:a16="http://schemas.microsoft.com/office/drawing/2014/main" val="20000"/>
                    </a:ext>
                  </a:extLst>
                </a:gridCol>
                <a:gridCol w="2683496">
                  <a:extLst>
                    <a:ext uri="{9D8B030D-6E8A-4147-A177-3AD203B41FA5}">
                      <a16:colId xmlns:a16="http://schemas.microsoft.com/office/drawing/2014/main" val="20001"/>
                    </a:ext>
                  </a:extLst>
                </a:gridCol>
              </a:tblGrid>
              <a:tr h="4268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学生</a:t>
                      </a:r>
                      <a:endParaRPr kumimoji="1" lang="zh-CN" altLang="en-US" sz="2200" b="1" i="0" u="none" strike="noStrike" cap="none" normalizeH="0" baseline="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课程</a:t>
                      </a:r>
                      <a:endParaRPr kumimoji="1" lang="zh-CN" altLang="en-US" sz="2200" b="1" i="0" u="none" strike="noStrike" cap="none" normalizeH="0" baseline="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0"/>
                  </a:ext>
                </a:extLst>
              </a:tr>
              <a:tr h="4268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张红</a:t>
                      </a:r>
                      <a:endParaRPr kumimoji="1" lang="zh-CN" altLang="en-US" sz="2200" b="1" i="0" u="none" strike="noStrike" cap="none" normalizeH="0" baseline="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离散数学</a:t>
                      </a:r>
                      <a:endParaRPr kumimoji="1" lang="zh-CN" altLang="en-US" sz="2200" b="1" i="0" u="none" strike="noStrike" cap="none" normalizeH="0" baseline="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1"/>
                  </a:ext>
                </a:extLst>
              </a:tr>
              <a:tr h="4268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李明</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组合数学</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2"/>
                  </a:ext>
                </a:extLst>
              </a:tr>
              <a:tr h="4268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王强</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操作系统</a:t>
                      </a:r>
                      <a:endParaRPr kumimoji="1" lang="zh-CN" altLang="en-US" sz="2200" b="1" i="0" u="none" strike="noStrike" cap="none" normalizeH="0" baseline="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3"/>
                  </a:ext>
                </a:extLst>
              </a:tr>
              <a:tr h="4268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程飞</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操作系统</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4"/>
                  </a:ext>
                </a:extLst>
              </a:tr>
              <a:tr h="4268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赵伟</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计算机科学</a:t>
                      </a:r>
                      <a:endParaRPr kumimoji="1" lang="zh-CN" altLang="en-US" sz="2200" b="1" i="0" u="none" strike="noStrike" cap="none" normalizeH="0" baseline="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5"/>
                  </a:ext>
                </a:extLst>
              </a:tr>
              <a:tr h="4268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张红</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算法分析</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6"/>
                  </a:ext>
                </a:extLst>
              </a:tr>
            </a:tbl>
          </a:graphicData>
        </a:graphic>
      </p:graphicFrame>
    </p:spTree>
    <p:custDataLst>
      <p:tags r:id="rId1"/>
    </p:custData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7284">
                                            <p:txEl>
                                              <p:pRg st="5" end="5"/>
                                            </p:txEl>
                                          </p:spTgt>
                                        </p:tgtEl>
                                        <p:attrNameLst>
                                          <p:attrName>style.visibility</p:attrName>
                                        </p:attrNameLst>
                                      </p:cBhvr>
                                      <p:to>
                                        <p:strVal val="visible"/>
                                      </p:to>
                                    </p:set>
                                    <p:anim calcmode="lin" valueType="num">
                                      <p:cBhvr>
                                        <p:cTn id="7" dur="500" fill="hold"/>
                                        <p:tgtEl>
                                          <p:spTgt spid="97284">
                                            <p:txEl>
                                              <p:pRg st="5" end="5"/>
                                            </p:txEl>
                                          </p:spTgt>
                                        </p:tgtEl>
                                        <p:attrNameLst>
                                          <p:attrName>ppt_w</p:attrName>
                                        </p:attrNameLst>
                                      </p:cBhvr>
                                      <p:tavLst>
                                        <p:tav tm="0">
                                          <p:val>
                                            <p:fltVal val="0"/>
                                          </p:val>
                                        </p:tav>
                                        <p:tav tm="100000">
                                          <p:val>
                                            <p:strVal val="#ppt_w"/>
                                          </p:val>
                                        </p:tav>
                                      </p:tavLst>
                                    </p:anim>
                                    <p:anim calcmode="lin" valueType="num">
                                      <p:cBhvr>
                                        <p:cTn id="8" dur="500" fill="hold"/>
                                        <p:tgtEl>
                                          <p:spTgt spid="97284">
                                            <p:txEl>
                                              <p:pRg st="5" end="5"/>
                                            </p:txEl>
                                          </p:spTgt>
                                        </p:tgtEl>
                                        <p:attrNameLst>
                                          <p:attrName>ppt_h</p:attrName>
                                        </p:attrNameLst>
                                      </p:cBhvr>
                                      <p:tavLst>
                                        <p:tav tm="0">
                                          <p:val>
                                            <p:fltVal val="0"/>
                                          </p:val>
                                        </p:tav>
                                        <p:tav tm="100000">
                                          <p:val>
                                            <p:strVal val="#ppt_h"/>
                                          </p:val>
                                        </p:tav>
                                      </p:tavLst>
                                    </p:anim>
                                    <p:animEffect transition="in" filter="fade">
                                      <p:cBhvr>
                                        <p:cTn id="9" dur="500"/>
                                        <p:tgtEl>
                                          <p:spTgt spid="97284">
                                            <p:txEl>
                                              <p:pRg st="5" end="5"/>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1431556"/>
                                        </p:tgtEl>
                                        <p:attrNameLst>
                                          <p:attrName>style.visibility</p:attrName>
                                        </p:attrNameLst>
                                      </p:cBhvr>
                                      <p:to>
                                        <p:strVal val="visible"/>
                                      </p:to>
                                    </p:set>
                                    <p:animEffect transition="in" filter="diamond(in)">
                                      <p:cBhvr>
                                        <p:cTn id="14" dur="2000"/>
                                        <p:tgtEl>
                                          <p:spTgt spid="143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3">
            <a:extLst>
              <a:ext uri="{FF2B5EF4-FFF2-40B4-BE49-F238E27FC236}">
                <a16:creationId xmlns:a16="http://schemas.microsoft.com/office/drawing/2014/main" id="{E00424DD-B662-4577-AF2E-1F050B621050}"/>
              </a:ext>
            </a:extLst>
          </p:cNvPr>
          <p:cNvSpPr>
            <a:spLocks noGrp="1" noChangeArrowheads="1"/>
          </p:cNvSpPr>
          <p:nvPr>
            <p:ph type="body" sz="half" idx="1"/>
          </p:nvPr>
        </p:nvSpPr>
        <p:spPr>
          <a:xfrm>
            <a:off x="384174" y="925243"/>
            <a:ext cx="11582401" cy="4708027"/>
          </a:xfrm>
        </p:spPr>
        <p:txBody>
          <a:bodyPr>
            <a:normAutofit/>
          </a:bodyPr>
          <a:lstStyle/>
          <a:p>
            <a:pPr marL="0" indent="0">
              <a:buNone/>
            </a:pPr>
            <a:r>
              <a:rPr lang="zh-CN" altLang="zh-CN" dirty="0">
                <a:solidFill>
                  <a:srgbClr val="C00000"/>
                </a:solidFill>
              </a:rPr>
              <a:t>例</a:t>
            </a:r>
            <a:r>
              <a:rPr lang="en-US" altLang="zh-CN" dirty="0">
                <a:solidFill>
                  <a:srgbClr val="C00000"/>
                </a:solidFill>
              </a:rPr>
              <a:t>4.35  </a:t>
            </a:r>
            <a:r>
              <a:rPr lang="zh-CN" altLang="zh-CN" dirty="0"/>
              <a:t>设集合</a:t>
            </a:r>
            <a:r>
              <a:rPr lang="en-US" altLang="zh-CN" dirty="0"/>
              <a:t>A</a:t>
            </a:r>
            <a:r>
              <a:rPr lang="en-US" altLang="zh-CN"/>
              <a:t>={A</a:t>
            </a:r>
            <a:r>
              <a:rPr lang="en-US" altLang="zh-CN" baseline="-25000"/>
              <a:t>1</a:t>
            </a:r>
            <a:r>
              <a:rPr lang="en-US" altLang="zh-CN"/>
              <a:t>,A</a:t>
            </a:r>
            <a:r>
              <a:rPr lang="en-US" altLang="zh-CN" baseline="-25000"/>
              <a:t>2</a:t>
            </a:r>
            <a:r>
              <a:rPr lang="en-US" altLang="zh-CN"/>
              <a:t>,A</a:t>
            </a:r>
            <a:r>
              <a:rPr lang="en-US" altLang="zh-CN" baseline="-25000"/>
              <a:t>3</a:t>
            </a:r>
            <a:r>
              <a:rPr lang="en-US" altLang="zh-CN"/>
              <a:t>,A</a:t>
            </a:r>
            <a:r>
              <a:rPr lang="en-US" altLang="zh-CN" baseline="-25000"/>
              <a:t>4</a:t>
            </a:r>
            <a:r>
              <a:rPr lang="en-US" altLang="zh-CN" dirty="0"/>
              <a:t>}</a:t>
            </a:r>
            <a:r>
              <a:rPr lang="zh-CN" altLang="zh-CN" dirty="0"/>
              <a:t>表示学生姓名</a:t>
            </a:r>
            <a:r>
              <a:rPr lang="zh-CN" altLang="zh-CN"/>
              <a:t>的集合，</a:t>
            </a:r>
            <a:r>
              <a:rPr lang="en-US" altLang="zh-CN"/>
              <a:t>B={B</a:t>
            </a:r>
            <a:r>
              <a:rPr lang="en-US" altLang="zh-CN" baseline="-25000"/>
              <a:t>1</a:t>
            </a:r>
            <a:r>
              <a:rPr lang="en-US" altLang="zh-CN"/>
              <a:t>,B</a:t>
            </a:r>
            <a:r>
              <a:rPr lang="en-US" altLang="zh-CN" baseline="-25000"/>
              <a:t>2</a:t>
            </a:r>
            <a:r>
              <a:rPr lang="en-US" altLang="zh-CN"/>
              <a:t>,B</a:t>
            </a:r>
            <a:r>
              <a:rPr lang="en-US" altLang="zh-CN" baseline="-25000"/>
              <a:t>3</a:t>
            </a:r>
            <a:r>
              <a:rPr lang="en-US" altLang="zh-CN"/>
              <a:t>,B</a:t>
            </a:r>
            <a:r>
              <a:rPr lang="en-US" altLang="zh-CN" baseline="-25000"/>
              <a:t>4</a:t>
            </a:r>
            <a:r>
              <a:rPr lang="en-US" altLang="zh-CN" dirty="0"/>
              <a:t>}</a:t>
            </a:r>
            <a:r>
              <a:rPr lang="zh-CN" altLang="zh-CN" dirty="0"/>
              <a:t>表示学生学号</a:t>
            </a:r>
            <a:r>
              <a:rPr lang="zh-CN" altLang="zh-CN"/>
              <a:t>的集合，</a:t>
            </a:r>
            <a:r>
              <a:rPr lang="en-US" altLang="zh-CN"/>
              <a:t>C={C</a:t>
            </a:r>
            <a:r>
              <a:rPr lang="en-US" altLang="zh-CN" baseline="-25000"/>
              <a:t>1</a:t>
            </a:r>
            <a:r>
              <a:rPr lang="en-US" altLang="zh-CN"/>
              <a:t>,C</a:t>
            </a:r>
            <a:r>
              <a:rPr lang="en-US" altLang="zh-CN" baseline="-25000"/>
              <a:t>2</a:t>
            </a:r>
            <a:r>
              <a:rPr lang="en-US" altLang="zh-CN"/>
              <a:t>,C</a:t>
            </a:r>
            <a:r>
              <a:rPr lang="en-US" altLang="zh-CN" baseline="-25000"/>
              <a:t>3</a:t>
            </a:r>
            <a:r>
              <a:rPr lang="en-US" altLang="zh-CN"/>
              <a:t>,C</a:t>
            </a:r>
            <a:r>
              <a:rPr lang="en-US" altLang="zh-CN" baseline="-25000"/>
              <a:t>4</a:t>
            </a:r>
            <a:r>
              <a:rPr lang="en-US" altLang="zh-CN" dirty="0"/>
              <a:t>}</a:t>
            </a:r>
            <a:r>
              <a:rPr lang="zh-CN" altLang="zh-CN" dirty="0"/>
              <a:t>表示课程</a:t>
            </a:r>
            <a:r>
              <a:rPr lang="zh-CN" altLang="zh-CN"/>
              <a:t>的集合，</a:t>
            </a:r>
            <a:r>
              <a:rPr lang="en-US" altLang="zh-CN"/>
              <a:t>D={D</a:t>
            </a:r>
            <a:r>
              <a:rPr lang="en-US" altLang="zh-CN" baseline="-25000"/>
              <a:t>1</a:t>
            </a:r>
            <a:r>
              <a:rPr lang="en-US" altLang="zh-CN"/>
              <a:t>,D</a:t>
            </a:r>
            <a:r>
              <a:rPr lang="en-US" altLang="zh-CN" baseline="-25000"/>
              <a:t>2</a:t>
            </a:r>
            <a:r>
              <a:rPr lang="en-US" altLang="zh-CN"/>
              <a:t>,D</a:t>
            </a:r>
            <a:r>
              <a:rPr lang="en-US" altLang="zh-CN" baseline="-25000"/>
              <a:t>3</a:t>
            </a:r>
            <a:r>
              <a:rPr lang="en-US" altLang="zh-CN"/>
              <a:t>,D</a:t>
            </a:r>
            <a:r>
              <a:rPr lang="en-US" altLang="zh-CN" baseline="-25000"/>
              <a:t>4</a:t>
            </a:r>
            <a:r>
              <a:rPr lang="en-US" altLang="zh-CN" dirty="0"/>
              <a:t>}</a:t>
            </a:r>
            <a:r>
              <a:rPr lang="zh-CN" altLang="zh-CN" dirty="0"/>
              <a:t>表示学生课程得分</a:t>
            </a:r>
            <a:r>
              <a:rPr lang="zh-CN" altLang="zh-CN"/>
              <a:t>的集合，</a:t>
            </a:r>
            <a:r>
              <a:rPr lang="en-US" altLang="zh-CN"/>
              <a:t>R={&lt;A</a:t>
            </a:r>
            <a:r>
              <a:rPr lang="en-US" altLang="zh-CN" baseline="-25000"/>
              <a:t>1</a:t>
            </a:r>
            <a:r>
              <a:rPr lang="en-US" altLang="zh-CN"/>
              <a:t>,B</a:t>
            </a:r>
            <a:r>
              <a:rPr lang="en-US" altLang="zh-CN" baseline="-25000"/>
              <a:t>1</a:t>
            </a:r>
            <a:r>
              <a:rPr lang="en-US" altLang="zh-CN"/>
              <a:t>,C</a:t>
            </a:r>
            <a:r>
              <a:rPr lang="en-US" altLang="zh-CN" baseline="-25000"/>
              <a:t>1</a:t>
            </a:r>
            <a:r>
              <a:rPr lang="en-US" altLang="zh-CN"/>
              <a:t>,D</a:t>
            </a:r>
            <a:r>
              <a:rPr lang="en-US" altLang="zh-CN" baseline="-25000"/>
              <a:t>2</a:t>
            </a:r>
            <a:r>
              <a:rPr lang="en-US" altLang="zh-CN"/>
              <a:t>&gt;,&lt;A</a:t>
            </a:r>
            <a:r>
              <a:rPr lang="en-US" altLang="zh-CN" baseline="-25000"/>
              <a:t>2</a:t>
            </a:r>
            <a:r>
              <a:rPr lang="en-US" altLang="zh-CN"/>
              <a:t>,B</a:t>
            </a:r>
            <a:r>
              <a:rPr lang="en-US" altLang="zh-CN" baseline="-25000"/>
              <a:t>2</a:t>
            </a:r>
            <a:r>
              <a:rPr lang="en-US" altLang="zh-CN"/>
              <a:t>,C</a:t>
            </a:r>
            <a:r>
              <a:rPr lang="en-US" altLang="zh-CN" baseline="-25000"/>
              <a:t>2</a:t>
            </a:r>
            <a:r>
              <a:rPr lang="en-US" altLang="zh-CN"/>
              <a:t>,D</a:t>
            </a:r>
            <a:r>
              <a:rPr lang="en-US" altLang="zh-CN" baseline="-25000"/>
              <a:t>1</a:t>
            </a:r>
            <a:r>
              <a:rPr lang="en-US" altLang="zh-CN"/>
              <a:t>&gt;,&lt;A</a:t>
            </a:r>
            <a:r>
              <a:rPr lang="en-US" altLang="zh-CN" baseline="-25000"/>
              <a:t>3</a:t>
            </a:r>
            <a:r>
              <a:rPr lang="en-US" altLang="zh-CN"/>
              <a:t>,B</a:t>
            </a:r>
            <a:r>
              <a:rPr lang="en-US" altLang="zh-CN" baseline="-25000"/>
              <a:t>3</a:t>
            </a:r>
            <a:r>
              <a:rPr lang="en-US" altLang="zh-CN"/>
              <a:t>,C</a:t>
            </a:r>
            <a:r>
              <a:rPr lang="en-US" altLang="zh-CN" baseline="-25000"/>
              <a:t>3</a:t>
            </a:r>
            <a:r>
              <a:rPr lang="en-US" altLang="zh-CN"/>
              <a:t>,D</a:t>
            </a:r>
            <a:r>
              <a:rPr lang="en-US" altLang="zh-CN" baseline="-25000"/>
              <a:t>3</a:t>
            </a:r>
            <a:r>
              <a:rPr lang="en-US" altLang="zh-CN"/>
              <a:t>&gt;,&lt;A</a:t>
            </a:r>
            <a:r>
              <a:rPr lang="en-US" altLang="zh-CN" baseline="-25000"/>
              <a:t>4</a:t>
            </a:r>
            <a:r>
              <a:rPr lang="en-US" altLang="zh-CN"/>
              <a:t>,B</a:t>
            </a:r>
            <a:r>
              <a:rPr lang="en-US" altLang="zh-CN" baseline="-25000"/>
              <a:t>4</a:t>
            </a:r>
            <a:r>
              <a:rPr lang="en-US" altLang="zh-CN"/>
              <a:t>,C</a:t>
            </a:r>
            <a:r>
              <a:rPr lang="en-US" altLang="zh-CN" baseline="-25000"/>
              <a:t>4</a:t>
            </a:r>
            <a:r>
              <a:rPr lang="en-US" altLang="zh-CN"/>
              <a:t>,D</a:t>
            </a:r>
            <a:r>
              <a:rPr lang="en-US" altLang="zh-CN" baseline="-25000"/>
              <a:t>4</a:t>
            </a:r>
            <a:r>
              <a:rPr lang="en-US" altLang="zh-CN" dirty="0"/>
              <a:t>&gt;}</a:t>
            </a:r>
            <a:r>
              <a:rPr lang="zh-CN" altLang="zh-CN" dirty="0"/>
              <a:t>表示学生的选课及课程得分情况。试用表的形式表示关系</a:t>
            </a:r>
            <a:r>
              <a:rPr lang="en-US" altLang="zh-CN" dirty="0"/>
              <a:t>R</a:t>
            </a:r>
            <a:r>
              <a:rPr lang="zh-CN" altLang="zh-CN" dirty="0"/>
              <a:t>。</a:t>
            </a:r>
          </a:p>
        </p:txBody>
      </p:sp>
      <p:graphicFrame>
        <p:nvGraphicFramePr>
          <p:cNvPr id="1431556" name="Group 4">
            <a:extLst>
              <a:ext uri="{FF2B5EF4-FFF2-40B4-BE49-F238E27FC236}">
                <a16:creationId xmlns:a16="http://schemas.microsoft.com/office/drawing/2014/main" id="{657DDA3F-2EE1-4216-BCE9-E6C14B7736BC}"/>
              </a:ext>
            </a:extLst>
          </p:cNvPr>
          <p:cNvGraphicFramePr>
            <a:graphicFrameLocks noGrp="1"/>
          </p:cNvGraphicFramePr>
          <p:nvPr>
            <p:ph sz="half" idx="2"/>
            <p:extLst>
              <p:ext uri="{D42A27DB-BD31-4B8C-83A1-F6EECF244321}">
                <p14:modId xmlns:p14="http://schemas.microsoft.com/office/powerpoint/2010/main" val="3670343169"/>
              </p:ext>
            </p:extLst>
          </p:nvPr>
        </p:nvGraphicFramePr>
        <p:xfrm>
          <a:off x="5220443" y="3413510"/>
          <a:ext cx="5069731" cy="2759485"/>
        </p:xfrm>
        <a:graphic>
          <a:graphicData uri="http://schemas.openxmlformats.org/drawingml/2006/table">
            <a:tbl>
              <a:tblPr/>
              <a:tblGrid>
                <a:gridCol w="1631591">
                  <a:extLst>
                    <a:ext uri="{9D8B030D-6E8A-4147-A177-3AD203B41FA5}">
                      <a16:colId xmlns:a16="http://schemas.microsoft.com/office/drawing/2014/main" val="20000"/>
                    </a:ext>
                  </a:extLst>
                </a:gridCol>
                <a:gridCol w="1146047">
                  <a:extLst>
                    <a:ext uri="{9D8B030D-6E8A-4147-A177-3AD203B41FA5}">
                      <a16:colId xmlns:a16="http://schemas.microsoft.com/office/drawing/2014/main" val="20001"/>
                    </a:ext>
                  </a:extLst>
                </a:gridCol>
                <a:gridCol w="1146046">
                  <a:extLst>
                    <a:ext uri="{9D8B030D-6E8A-4147-A177-3AD203B41FA5}">
                      <a16:colId xmlns:a16="http://schemas.microsoft.com/office/drawing/2014/main" val="2069635817"/>
                    </a:ext>
                  </a:extLst>
                </a:gridCol>
                <a:gridCol w="1146047">
                  <a:extLst>
                    <a:ext uri="{9D8B030D-6E8A-4147-A177-3AD203B41FA5}">
                      <a16:colId xmlns:a16="http://schemas.microsoft.com/office/drawing/2014/main" val="3731209679"/>
                    </a:ext>
                  </a:extLst>
                </a:gridCol>
              </a:tblGrid>
              <a:tr h="551897">
                <a:tc>
                  <a:txBody>
                    <a:bodyPr/>
                    <a:lstStyle/>
                    <a:p>
                      <a:pPr algn="ctr">
                        <a:spcAft>
                          <a:spcPts val="0"/>
                        </a:spcAft>
                      </a:pPr>
                      <a:r>
                        <a:rPr lang="zh-CN" sz="2400" b="1" kern="100" dirty="0">
                          <a:effectLst/>
                          <a:latin typeface="+mn-ea"/>
                          <a:ea typeface="+mn-ea"/>
                        </a:rPr>
                        <a:t>学生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zh-CN" sz="2400" b="1" kern="100">
                          <a:effectLst/>
                          <a:latin typeface="+mn-ea"/>
                          <a:ea typeface="+mn-ea"/>
                        </a:rPr>
                        <a:t>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zh-CN" sz="2400" b="1" kern="100">
                          <a:effectLst/>
                          <a:latin typeface="+mn-ea"/>
                          <a:ea typeface="+mn-ea"/>
                        </a:rPr>
                        <a:t>课程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zh-CN" sz="2400" b="1" kern="100">
                          <a:effectLst/>
                          <a:latin typeface="+mn-ea"/>
                          <a:ea typeface="+mn-ea"/>
                        </a:rPr>
                        <a:t>成绩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0"/>
                  </a:ext>
                </a:extLst>
              </a:tr>
              <a:tr h="551897">
                <a:tc>
                  <a:txBody>
                    <a:bodyPr/>
                    <a:lstStyle/>
                    <a:p>
                      <a:pPr algn="ctr">
                        <a:spcAft>
                          <a:spcPts val="0"/>
                        </a:spcAft>
                      </a:pPr>
                      <a:r>
                        <a:rPr lang="en-US" sz="2400" b="1" kern="100">
                          <a:effectLst/>
                          <a:latin typeface="+mn-ea"/>
                          <a:ea typeface="+mn-ea"/>
                        </a:rPr>
                        <a:t>A</a:t>
                      </a:r>
                      <a:r>
                        <a:rPr lang="en-US" sz="2400" b="1" kern="100" baseline="-25000">
                          <a:effectLst/>
                          <a:latin typeface="+mn-ea"/>
                          <a:ea typeface="+mn-ea"/>
                        </a:rPr>
                        <a:t>1</a:t>
                      </a:r>
                      <a:r>
                        <a:rPr lang="en-US" sz="2400" b="1" kern="100">
                          <a:effectLst/>
                          <a:latin typeface="+mn-ea"/>
                          <a:ea typeface="+mn-ea"/>
                        </a:rPr>
                        <a:t> </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B</a:t>
                      </a:r>
                      <a:r>
                        <a:rPr lang="en-US" sz="2400" b="1" kern="100" baseline="-25000">
                          <a:effectLst/>
                          <a:latin typeface="+mn-ea"/>
                          <a:ea typeface="+mn-ea"/>
                        </a:rPr>
                        <a:t>1</a:t>
                      </a:r>
                      <a:r>
                        <a:rPr lang="en-US" sz="2400" b="1" kern="100">
                          <a:effectLst/>
                          <a:latin typeface="+mn-ea"/>
                          <a:ea typeface="+mn-ea"/>
                        </a:rPr>
                        <a:t> </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C</a:t>
                      </a:r>
                      <a:r>
                        <a:rPr lang="en-US" sz="2400" b="1" kern="100" baseline="-25000">
                          <a:effectLst/>
                          <a:latin typeface="+mn-ea"/>
                          <a:ea typeface="+mn-ea"/>
                        </a:rPr>
                        <a:t>1</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D</a:t>
                      </a:r>
                      <a:r>
                        <a:rPr lang="en-US" sz="2400" b="1" kern="100" baseline="-25000">
                          <a:effectLst/>
                          <a:latin typeface="+mn-ea"/>
                          <a:ea typeface="+mn-ea"/>
                        </a:rPr>
                        <a:t>2</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1"/>
                  </a:ext>
                </a:extLst>
              </a:tr>
              <a:tr h="551897">
                <a:tc>
                  <a:txBody>
                    <a:bodyPr/>
                    <a:lstStyle/>
                    <a:p>
                      <a:pPr algn="ctr">
                        <a:spcAft>
                          <a:spcPts val="0"/>
                        </a:spcAft>
                      </a:pPr>
                      <a:r>
                        <a:rPr lang="en-US" sz="2400" b="1" kern="100">
                          <a:effectLst/>
                          <a:latin typeface="+mn-ea"/>
                          <a:ea typeface="+mn-ea"/>
                        </a:rPr>
                        <a:t>A</a:t>
                      </a:r>
                      <a:r>
                        <a:rPr lang="en-US" sz="2400" b="1" kern="100" baseline="-25000">
                          <a:effectLst/>
                          <a:latin typeface="+mn-ea"/>
                          <a:ea typeface="+mn-ea"/>
                        </a:rPr>
                        <a:t>2</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B</a:t>
                      </a:r>
                      <a:r>
                        <a:rPr lang="en-US" sz="2400" b="1" kern="100" baseline="-25000">
                          <a:effectLst/>
                          <a:latin typeface="+mn-ea"/>
                          <a:ea typeface="+mn-ea"/>
                        </a:rPr>
                        <a:t>2</a:t>
                      </a:r>
                      <a:r>
                        <a:rPr lang="en-US" sz="2400" b="1" kern="100">
                          <a:effectLst/>
                          <a:latin typeface="+mn-ea"/>
                          <a:ea typeface="+mn-ea"/>
                        </a:rPr>
                        <a:t> </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dirty="0">
                          <a:effectLst/>
                          <a:latin typeface="+mn-ea"/>
                          <a:ea typeface="+mn-ea"/>
                        </a:rPr>
                        <a:t>C</a:t>
                      </a:r>
                      <a:r>
                        <a:rPr lang="en-US" sz="2400" b="1" kern="100" baseline="-25000" dirty="0">
                          <a:effectLst/>
                          <a:latin typeface="+mn-ea"/>
                          <a:ea typeface="+mn-ea"/>
                        </a:rPr>
                        <a:t>2</a:t>
                      </a:r>
                      <a:endParaRPr lang="zh-CN" sz="2400" b="1" kern="100" dirty="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D</a:t>
                      </a:r>
                      <a:r>
                        <a:rPr lang="en-US" sz="2400" b="1" kern="100" baseline="-25000">
                          <a:effectLst/>
                          <a:latin typeface="+mn-ea"/>
                          <a:ea typeface="+mn-ea"/>
                        </a:rPr>
                        <a:t>1</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2"/>
                  </a:ext>
                </a:extLst>
              </a:tr>
              <a:tr h="551897">
                <a:tc>
                  <a:txBody>
                    <a:bodyPr/>
                    <a:lstStyle/>
                    <a:p>
                      <a:pPr algn="ctr">
                        <a:spcAft>
                          <a:spcPts val="0"/>
                        </a:spcAft>
                      </a:pPr>
                      <a:r>
                        <a:rPr lang="en-US" sz="2400" b="1" kern="100">
                          <a:effectLst/>
                          <a:latin typeface="+mn-ea"/>
                          <a:ea typeface="+mn-ea"/>
                        </a:rPr>
                        <a:t>A</a:t>
                      </a:r>
                      <a:r>
                        <a:rPr lang="en-US" sz="2400" b="1" kern="100" baseline="-25000">
                          <a:effectLst/>
                          <a:latin typeface="+mn-ea"/>
                          <a:ea typeface="+mn-ea"/>
                        </a:rPr>
                        <a:t>3</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B</a:t>
                      </a:r>
                      <a:r>
                        <a:rPr lang="en-US" sz="2400" b="1" kern="100" baseline="-25000">
                          <a:effectLst/>
                          <a:latin typeface="+mn-ea"/>
                          <a:ea typeface="+mn-ea"/>
                        </a:rPr>
                        <a:t>3</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C</a:t>
                      </a:r>
                      <a:r>
                        <a:rPr lang="en-US" sz="2400" b="1" kern="100" baseline="-25000">
                          <a:effectLst/>
                          <a:latin typeface="+mn-ea"/>
                          <a:ea typeface="+mn-ea"/>
                        </a:rPr>
                        <a:t>3</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D</a:t>
                      </a:r>
                      <a:r>
                        <a:rPr lang="en-US" sz="2400" b="1" kern="100" baseline="-25000">
                          <a:effectLst/>
                          <a:latin typeface="+mn-ea"/>
                          <a:ea typeface="+mn-ea"/>
                        </a:rPr>
                        <a:t>3</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3"/>
                  </a:ext>
                </a:extLst>
              </a:tr>
              <a:tr h="551897">
                <a:tc>
                  <a:txBody>
                    <a:bodyPr/>
                    <a:lstStyle/>
                    <a:p>
                      <a:pPr algn="ctr">
                        <a:spcAft>
                          <a:spcPts val="0"/>
                        </a:spcAft>
                      </a:pPr>
                      <a:r>
                        <a:rPr lang="en-US" sz="2400" b="1" kern="100">
                          <a:effectLst/>
                          <a:latin typeface="+mn-ea"/>
                          <a:ea typeface="+mn-ea"/>
                        </a:rPr>
                        <a:t>A</a:t>
                      </a:r>
                      <a:r>
                        <a:rPr lang="en-US" sz="2400" b="1" kern="100" baseline="-25000">
                          <a:effectLst/>
                          <a:latin typeface="+mn-ea"/>
                          <a:ea typeface="+mn-ea"/>
                        </a:rPr>
                        <a:t>4</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B</a:t>
                      </a:r>
                      <a:r>
                        <a:rPr lang="en-US" sz="2400" b="1" kern="100" baseline="-25000">
                          <a:effectLst/>
                          <a:latin typeface="+mn-ea"/>
                          <a:ea typeface="+mn-ea"/>
                        </a:rPr>
                        <a:t>4</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C</a:t>
                      </a:r>
                      <a:r>
                        <a:rPr lang="en-US" sz="2400" b="1" kern="100" baseline="-25000">
                          <a:effectLst/>
                          <a:latin typeface="+mn-ea"/>
                          <a:ea typeface="+mn-ea"/>
                        </a:rPr>
                        <a:t>4</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dirty="0">
                          <a:effectLst/>
                          <a:latin typeface="+mn-ea"/>
                          <a:ea typeface="+mn-ea"/>
                        </a:rPr>
                        <a:t>D</a:t>
                      </a:r>
                      <a:r>
                        <a:rPr lang="en-US" sz="2400" b="1" kern="100" baseline="-25000" dirty="0">
                          <a:effectLst/>
                          <a:latin typeface="+mn-ea"/>
                          <a:ea typeface="+mn-ea"/>
                        </a:rPr>
                        <a:t>4</a:t>
                      </a:r>
                      <a:endParaRPr lang="zh-CN" sz="2400" b="1" kern="100" dirty="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4"/>
                  </a:ext>
                </a:extLst>
              </a:tr>
            </a:tbl>
          </a:graphicData>
        </a:graphic>
      </p:graphicFrame>
      <p:sp>
        <p:nvSpPr>
          <p:cNvPr id="2" name="矩形 1">
            <a:extLst>
              <a:ext uri="{FF2B5EF4-FFF2-40B4-BE49-F238E27FC236}">
                <a16:creationId xmlns:a16="http://schemas.microsoft.com/office/drawing/2014/main" id="{AD381771-A974-4538-8852-C8DBE370C2BB}"/>
              </a:ext>
            </a:extLst>
          </p:cNvPr>
          <p:cNvSpPr/>
          <p:nvPr/>
        </p:nvSpPr>
        <p:spPr>
          <a:xfrm>
            <a:off x="420929" y="3279256"/>
            <a:ext cx="4578497" cy="461665"/>
          </a:xfrm>
          <a:prstGeom prst="rect">
            <a:avLst/>
          </a:prstGeom>
        </p:spPr>
        <p:txBody>
          <a:bodyPr wrap="none">
            <a:spAutoFit/>
          </a:bodyPr>
          <a:lstStyle/>
          <a:p>
            <a:pPr>
              <a:spcBef>
                <a:spcPct val="0"/>
              </a:spcBef>
            </a:pPr>
            <a:r>
              <a:rPr lang="zh-CN" altLang="en-US" b="1" dirty="0">
                <a:solidFill>
                  <a:srgbClr val="C00000"/>
                </a:solidFill>
                <a:latin typeface="+mn-ea"/>
              </a:rPr>
              <a:t>解</a:t>
            </a:r>
            <a:r>
              <a:rPr lang="zh-CN" altLang="en-US" b="1" dirty="0">
                <a:solidFill>
                  <a:srgbClr val="FF0000"/>
                </a:solidFill>
                <a:latin typeface="+mn-ea"/>
              </a:rPr>
              <a:t> </a:t>
            </a:r>
            <a:r>
              <a:rPr lang="zh-CN" altLang="en-US" b="1" dirty="0">
                <a:latin typeface="+mn-ea"/>
              </a:rPr>
              <a:t> 关系</a:t>
            </a:r>
            <a:r>
              <a:rPr lang="en-US" altLang="zh-CN" b="1" dirty="0">
                <a:latin typeface="+mn-ea"/>
              </a:rPr>
              <a:t>R</a:t>
            </a:r>
            <a:r>
              <a:rPr lang="zh-CN" altLang="en-US" b="1" dirty="0">
                <a:latin typeface="+mn-ea"/>
              </a:rPr>
              <a:t>的表表示如右表所示。</a:t>
            </a:r>
          </a:p>
        </p:txBody>
      </p:sp>
      <p:sp>
        <p:nvSpPr>
          <p:cNvPr id="3" name="标题 2">
            <a:extLst>
              <a:ext uri="{FF2B5EF4-FFF2-40B4-BE49-F238E27FC236}">
                <a16:creationId xmlns:a16="http://schemas.microsoft.com/office/drawing/2014/main" id="{C22E812D-6333-4706-8871-F3C8DA50E9B7}"/>
              </a:ext>
            </a:extLst>
          </p:cNvPr>
          <p:cNvSpPr>
            <a:spLocks noGrp="1"/>
          </p:cNvSpPr>
          <p:nvPr>
            <p:ph type="title"/>
          </p:nvPr>
        </p:nvSpPr>
        <p:spPr>
          <a:xfrm>
            <a:off x="796240" y="272955"/>
            <a:ext cx="10758267" cy="585924"/>
          </a:xfrm>
        </p:spPr>
        <p:txBody>
          <a:bodyPr/>
          <a:lstStyle/>
          <a:p>
            <a:r>
              <a:rPr lang="zh-CN" altLang="en-US" dirty="0"/>
              <a:t>例</a:t>
            </a:r>
            <a:r>
              <a:rPr lang="en-US" altLang="zh-CN" dirty="0"/>
              <a:t>4.35</a:t>
            </a:r>
            <a:endParaRPr lang="zh-CN" altLang="en-US" dirty="0"/>
          </a:p>
        </p:txBody>
      </p:sp>
    </p:spTree>
    <p:custDataLst>
      <p:tags r:id="rId1"/>
    </p:custDataLst>
    <p:extLst>
      <p:ext uri="{BB962C8B-B14F-4D97-AF65-F5344CB8AC3E}">
        <p14:creationId xmlns:p14="http://schemas.microsoft.com/office/powerpoint/2010/main" val="257556358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431556"/>
                                        </p:tgtEl>
                                        <p:attrNameLst>
                                          <p:attrName>style.visibility</p:attrName>
                                        </p:attrNameLst>
                                      </p:cBhvr>
                                      <p:to>
                                        <p:strVal val="visible"/>
                                      </p:to>
                                    </p:set>
                                    <p:animEffect transition="in" filter="diamond(in)">
                                      <p:cBhvr>
                                        <p:cTn id="12" dur="2000"/>
                                        <p:tgtEl>
                                          <p:spTgt spid="143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4067" name="Rectangle 3"/>
          <p:cNvSpPr>
            <a:spLocks noGrp="1" noChangeArrowheads="1"/>
          </p:cNvSpPr>
          <p:nvPr>
            <p:ph type="body" idx="1"/>
          </p:nvPr>
        </p:nvSpPr>
        <p:spPr>
          <a:xfrm>
            <a:off x="307975" y="881615"/>
            <a:ext cx="11430000" cy="2577073"/>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4.36  </a:t>
            </a:r>
            <a:r>
              <a:rPr lang="zh-CN" altLang="en-US" dirty="0"/>
              <a:t>设</a:t>
            </a:r>
            <a:r>
              <a:rPr lang="en-US" altLang="zh-CN" dirty="0"/>
              <a:t>A={18:00</a:t>
            </a:r>
            <a:r>
              <a:rPr lang="zh-CN" altLang="en-US" dirty="0"/>
              <a:t>，</a:t>
            </a:r>
            <a:r>
              <a:rPr lang="en-US" altLang="zh-CN" dirty="0"/>
              <a:t>18:30</a:t>
            </a:r>
            <a:r>
              <a:rPr lang="zh-CN" altLang="en-US" dirty="0"/>
              <a:t>，</a:t>
            </a:r>
            <a:r>
              <a:rPr lang="en-US" altLang="zh-CN" dirty="0"/>
              <a:t>19:00,</a:t>
            </a:r>
            <a:r>
              <a:rPr lang="en-US" altLang="zh-CN" dirty="0">
                <a:latin typeface="宋体" panose="02010600030101010101" pitchFamily="2" charset="-122"/>
                <a:ea typeface="宋体" panose="02010600030101010101" pitchFamily="2" charset="-122"/>
              </a:rPr>
              <a:t>…</a:t>
            </a:r>
            <a:r>
              <a:rPr lang="en-US" altLang="zh-CN" dirty="0"/>
              <a:t>,21:30,22:00}</a:t>
            </a:r>
            <a:r>
              <a:rPr lang="zh-CN" altLang="en-US" dirty="0"/>
              <a:t> 表示从</a:t>
            </a:r>
            <a:r>
              <a:rPr lang="en-US" altLang="zh-CN" dirty="0"/>
              <a:t>18:00</a:t>
            </a:r>
            <a:r>
              <a:rPr lang="zh-CN" altLang="en-US" dirty="0"/>
              <a:t>到</a:t>
            </a:r>
            <a:r>
              <a:rPr lang="en-US" altLang="zh-CN" dirty="0"/>
              <a:t>22:00</a:t>
            </a:r>
            <a:r>
              <a:rPr lang="zh-CN" altLang="en-US" dirty="0"/>
              <a:t>的间隔半小时的时刻集，</a:t>
            </a:r>
            <a:r>
              <a:rPr lang="en-US" altLang="zh-CN" dirty="0"/>
              <a:t>B={1,2,5,8}</a:t>
            </a:r>
            <a:r>
              <a:rPr lang="zh-CN" altLang="en-US" dirty="0"/>
              <a:t> 表示中央电视台四个电视频道集，</a:t>
            </a:r>
            <a:r>
              <a:rPr lang="en-US" altLang="zh-CN" dirty="0"/>
              <a:t>R</a:t>
            </a:r>
            <a:r>
              <a:rPr lang="en-US" altLang="zh-CN" baseline="-25000" dirty="0"/>
              <a:t>1</a:t>
            </a:r>
            <a:r>
              <a:rPr lang="zh-CN" altLang="zh-CN" dirty="0"/>
              <a:t>和</a:t>
            </a:r>
            <a:r>
              <a:rPr lang="en-US" altLang="zh-CN" dirty="0"/>
              <a:t>R</a:t>
            </a:r>
            <a:r>
              <a:rPr lang="en-US" altLang="zh-CN" baseline="-25000" dirty="0"/>
              <a:t>2</a:t>
            </a:r>
            <a:r>
              <a:rPr lang="zh-CN" altLang="en-US" dirty="0"/>
              <a:t>是从</a:t>
            </a:r>
            <a:r>
              <a:rPr lang="en-US" altLang="zh-CN" dirty="0"/>
              <a:t>A</a:t>
            </a:r>
            <a:r>
              <a:rPr lang="zh-CN" altLang="en-US" dirty="0"/>
              <a:t>到</a:t>
            </a:r>
            <a:r>
              <a:rPr lang="en-US" altLang="zh-CN" dirty="0"/>
              <a:t>B</a:t>
            </a:r>
            <a:r>
              <a:rPr lang="zh-CN" altLang="en-US" dirty="0"/>
              <a:t>的两个二元关系，试解释二元关系</a:t>
            </a:r>
            <a:r>
              <a:rPr lang="en-US" altLang="zh-CN" dirty="0"/>
              <a:t>R</a:t>
            </a:r>
            <a:r>
              <a:rPr lang="en-US" altLang="zh-CN" baseline="-25000" dirty="0"/>
              <a:t>1</a:t>
            </a:r>
            <a:r>
              <a:rPr lang="zh-CN" altLang="en-US" dirty="0"/>
              <a:t>，</a:t>
            </a:r>
            <a:r>
              <a:rPr lang="en-US" altLang="zh-CN" dirty="0"/>
              <a:t>R</a:t>
            </a:r>
            <a:r>
              <a:rPr lang="en-US" altLang="zh-CN" baseline="-25000" dirty="0"/>
              <a:t>2</a:t>
            </a:r>
            <a:r>
              <a:rPr lang="zh-CN" altLang="en-US" dirty="0"/>
              <a:t>，</a:t>
            </a:r>
            <a:r>
              <a:rPr lang="en-US" altLang="zh-CN" dirty="0"/>
              <a:t> R</a:t>
            </a:r>
            <a:r>
              <a:rPr lang="en-US" altLang="zh-CN" baseline="-25000" dirty="0"/>
              <a:t>1 </a:t>
            </a:r>
            <a:r>
              <a:rPr lang="en-US" altLang="zh-CN" dirty="0"/>
              <a:t>∪ R</a:t>
            </a:r>
            <a:r>
              <a:rPr lang="en-US" altLang="zh-CN" baseline="-25000" dirty="0"/>
              <a:t>2 </a:t>
            </a:r>
            <a:r>
              <a:rPr lang="zh-CN" altLang="en-US" dirty="0"/>
              <a:t>，</a:t>
            </a:r>
            <a:r>
              <a:rPr lang="en-US" altLang="zh-CN" dirty="0"/>
              <a:t> R</a:t>
            </a:r>
            <a:r>
              <a:rPr lang="en-US" altLang="zh-CN" baseline="-25000" dirty="0"/>
              <a:t>1 </a:t>
            </a:r>
            <a:r>
              <a:rPr lang="en-US" altLang="zh-CN" dirty="0"/>
              <a:t>∩ R</a:t>
            </a:r>
            <a:r>
              <a:rPr lang="en-US" altLang="zh-CN" baseline="-25000" dirty="0"/>
              <a:t>2 </a:t>
            </a:r>
            <a:r>
              <a:rPr lang="zh-CN" altLang="en-US" dirty="0"/>
              <a:t>，</a:t>
            </a:r>
            <a:r>
              <a:rPr lang="en-US" altLang="zh-CN" dirty="0"/>
              <a:t> R</a:t>
            </a:r>
            <a:r>
              <a:rPr lang="en-US" altLang="zh-CN" baseline="-25000" dirty="0"/>
              <a:t>1</a:t>
            </a:r>
            <a:r>
              <a:rPr lang="en-US" altLang="zh-CN" dirty="0"/>
              <a:t>⊕R</a:t>
            </a:r>
            <a:r>
              <a:rPr lang="en-US" altLang="zh-CN" baseline="-25000" dirty="0"/>
              <a:t>2</a:t>
            </a:r>
            <a:r>
              <a:rPr lang="zh-CN" altLang="en-US" dirty="0"/>
              <a:t>和</a:t>
            </a:r>
            <a:r>
              <a:rPr lang="en-US" altLang="zh-CN" dirty="0"/>
              <a:t>R</a:t>
            </a:r>
            <a:r>
              <a:rPr lang="en-US" altLang="zh-CN" baseline="-25000" dirty="0"/>
              <a:t>1</a:t>
            </a:r>
            <a:r>
              <a:rPr lang="en-US" altLang="zh-CN" dirty="0"/>
              <a:t>−R</a:t>
            </a:r>
            <a:r>
              <a:rPr lang="en-US" altLang="zh-CN" baseline="-25000" dirty="0"/>
              <a:t>2</a:t>
            </a:r>
            <a:r>
              <a:rPr lang="zh-CN" altLang="en-US" dirty="0"/>
              <a:t>的意义。</a:t>
            </a:r>
          </a:p>
        </p:txBody>
      </p:sp>
      <p:sp>
        <p:nvSpPr>
          <p:cNvPr id="7" name="Rectangle 2">
            <a:extLst>
              <a:ext uri="{FF2B5EF4-FFF2-40B4-BE49-F238E27FC236}">
                <a16:creationId xmlns:a16="http://schemas.microsoft.com/office/drawing/2014/main" id="{B77341C0-AB32-4CA0-9F5E-D03FBFE59228}"/>
              </a:ext>
            </a:extLst>
          </p:cNvPr>
          <p:cNvSpPr>
            <a:spLocks noGrp="1" noChangeArrowheads="1"/>
          </p:cNvSpPr>
          <p:nvPr>
            <p:ph type="title"/>
          </p:nvPr>
        </p:nvSpPr>
        <p:spPr>
          <a:xfrm>
            <a:off x="836717" y="295691"/>
            <a:ext cx="10758267" cy="585924"/>
          </a:xfrm>
        </p:spPr>
        <p:txBody>
          <a:bodyPr/>
          <a:lstStyle/>
          <a:p>
            <a:r>
              <a:rPr lang="zh-CN" altLang="en-US" dirty="0"/>
              <a:t>例</a:t>
            </a:r>
            <a:r>
              <a:rPr lang="en-US" altLang="zh-CN" dirty="0"/>
              <a:t>4.36</a:t>
            </a:r>
            <a:endParaRPr lang="zh-CN" altLang="en-US" dirty="0"/>
          </a:p>
        </p:txBody>
      </p:sp>
      <p:sp>
        <p:nvSpPr>
          <p:cNvPr id="17" name="Rectangle 3">
            <a:extLst>
              <a:ext uri="{FF2B5EF4-FFF2-40B4-BE49-F238E27FC236}">
                <a16:creationId xmlns:a16="http://schemas.microsoft.com/office/drawing/2014/main" id="{69C43D96-62F2-413A-8B77-6A1B97B43D71}"/>
              </a:ext>
            </a:extLst>
          </p:cNvPr>
          <p:cNvSpPr txBox="1">
            <a:spLocks noChangeArrowheads="1"/>
          </p:cNvSpPr>
          <p:nvPr/>
        </p:nvSpPr>
        <p:spPr>
          <a:xfrm>
            <a:off x="313733" y="3201194"/>
            <a:ext cx="11506200" cy="3832453"/>
          </a:xfrm>
          <a:prstGeom prst="rect">
            <a:avLst/>
          </a:prstGeom>
        </p:spPr>
        <p:txBody>
          <a:bodyPr vert="horz" lIns="121917" tIns="60958" rIns="121917" bIns="60958" rtlCol="0">
            <a:normAutofit lnSpcReduction="10000"/>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zh-CN" dirty="0">
                <a:solidFill>
                  <a:srgbClr val="C00000"/>
                </a:solidFill>
              </a:rPr>
              <a:t>解 </a:t>
            </a:r>
            <a:r>
              <a:rPr lang="zh-CN" altLang="zh-CN" dirty="0"/>
              <a:t> </a:t>
            </a:r>
            <a:r>
              <a:rPr lang="zh-CN" altLang="en-US" dirty="0"/>
              <a:t> </a:t>
            </a:r>
            <a:r>
              <a:rPr lang="en-US" altLang="zh-CN" dirty="0"/>
              <a:t>A×B</a:t>
            </a:r>
            <a:r>
              <a:rPr lang="zh-CN" altLang="en-US" dirty="0"/>
              <a:t>表示在晚上九个时刻和四个电视频道所组成的电视节目表，</a:t>
            </a:r>
            <a:r>
              <a:rPr lang="en-US" altLang="zh-CN" dirty="0"/>
              <a:t> R</a:t>
            </a:r>
            <a:r>
              <a:rPr lang="en-US" altLang="zh-CN" baseline="-25000" dirty="0"/>
              <a:t>1</a:t>
            </a:r>
            <a:r>
              <a:rPr lang="zh-CN" altLang="zh-CN" dirty="0"/>
              <a:t>和</a:t>
            </a:r>
            <a:r>
              <a:rPr lang="en-US" altLang="zh-CN" dirty="0"/>
              <a:t>R</a:t>
            </a:r>
            <a:r>
              <a:rPr lang="en-US" altLang="zh-CN" baseline="-25000" dirty="0"/>
              <a:t>2</a:t>
            </a:r>
            <a:r>
              <a:rPr lang="zh-CN" altLang="en-US" dirty="0"/>
              <a:t>分别是 </a:t>
            </a:r>
            <a:r>
              <a:rPr lang="en-US" altLang="zh-CN" dirty="0"/>
              <a:t>A×B</a:t>
            </a:r>
            <a:r>
              <a:rPr lang="zh-CN" altLang="en-US" dirty="0"/>
              <a:t>的两个子集。</a:t>
            </a:r>
            <a:endParaRPr lang="en-US" altLang="zh-CN" dirty="0"/>
          </a:p>
          <a:p>
            <a:pPr marL="0" indent="0">
              <a:lnSpc>
                <a:spcPct val="150000"/>
              </a:lnSpc>
              <a:buNone/>
            </a:pPr>
            <a:r>
              <a:rPr lang="en-US" altLang="zh-CN" dirty="0"/>
              <a:t>      </a:t>
            </a:r>
            <a:r>
              <a:rPr lang="zh-CN" altLang="en-US" dirty="0"/>
              <a:t>如果</a:t>
            </a:r>
            <a:r>
              <a:rPr lang="en-US" altLang="zh-CN" dirty="0"/>
              <a:t>R</a:t>
            </a:r>
            <a:r>
              <a:rPr lang="en-US" altLang="zh-CN" baseline="-25000" dirty="0"/>
              <a:t>1</a:t>
            </a:r>
            <a:r>
              <a:rPr lang="zh-CN" altLang="en-US" dirty="0"/>
              <a:t>表示音乐节目播出的时间表，</a:t>
            </a:r>
            <a:r>
              <a:rPr lang="en-US" altLang="zh-CN" dirty="0"/>
              <a:t> R</a:t>
            </a:r>
            <a:r>
              <a:rPr lang="en-US" altLang="zh-CN" baseline="-25000" dirty="0"/>
              <a:t>2</a:t>
            </a:r>
            <a:r>
              <a:rPr lang="zh-CN" altLang="en-US" dirty="0"/>
              <a:t>表示戏曲节目的播出时间表，则</a:t>
            </a:r>
            <a:endParaRPr lang="en-US" altLang="zh-CN" dirty="0"/>
          </a:p>
          <a:p>
            <a:pPr marL="0" indent="0">
              <a:lnSpc>
                <a:spcPct val="150000"/>
              </a:lnSpc>
              <a:buNone/>
            </a:pPr>
            <a:r>
              <a:rPr lang="en-US" altLang="zh-CN" dirty="0"/>
              <a:t>      R</a:t>
            </a:r>
            <a:r>
              <a:rPr lang="en-US" altLang="zh-CN" baseline="-25000" dirty="0"/>
              <a:t>1 </a:t>
            </a:r>
            <a:r>
              <a:rPr lang="en-US" altLang="zh-CN" dirty="0"/>
              <a:t>∪ R</a:t>
            </a:r>
            <a:r>
              <a:rPr lang="en-US" altLang="zh-CN" baseline="-25000" dirty="0"/>
              <a:t>2</a:t>
            </a:r>
            <a:r>
              <a:rPr lang="zh-CN" altLang="en-US" dirty="0"/>
              <a:t>表示音乐或戏曲节目的播出时间表；</a:t>
            </a:r>
            <a:r>
              <a:rPr lang="en-US" altLang="zh-CN" dirty="0"/>
              <a:t> </a:t>
            </a:r>
          </a:p>
          <a:p>
            <a:pPr marL="0" indent="0">
              <a:lnSpc>
                <a:spcPct val="150000"/>
              </a:lnSpc>
              <a:buNone/>
            </a:pPr>
            <a:r>
              <a:rPr lang="en-US" altLang="zh-CN" dirty="0"/>
              <a:t>      R</a:t>
            </a:r>
            <a:r>
              <a:rPr lang="en-US" altLang="zh-CN" baseline="-25000" dirty="0"/>
              <a:t>1 </a:t>
            </a:r>
            <a:r>
              <a:rPr lang="en-US" altLang="zh-CN" dirty="0"/>
              <a:t>∩ R</a:t>
            </a:r>
            <a:r>
              <a:rPr lang="en-US" altLang="zh-CN" baseline="-25000" dirty="0"/>
              <a:t>2</a:t>
            </a:r>
            <a:r>
              <a:rPr lang="zh-CN" altLang="en-US" dirty="0"/>
              <a:t>表示音乐和戏曲一起播出的时间表；</a:t>
            </a:r>
            <a:r>
              <a:rPr lang="en-US" altLang="zh-CN" dirty="0"/>
              <a:t> </a:t>
            </a:r>
          </a:p>
          <a:p>
            <a:pPr marL="0" indent="0">
              <a:lnSpc>
                <a:spcPct val="150000"/>
              </a:lnSpc>
              <a:buNone/>
            </a:pPr>
            <a:r>
              <a:rPr lang="en-US" altLang="zh-CN" dirty="0"/>
              <a:t>      R</a:t>
            </a:r>
            <a:r>
              <a:rPr lang="en-US" altLang="zh-CN" baseline="-25000" dirty="0"/>
              <a:t>1</a:t>
            </a:r>
            <a:r>
              <a:rPr lang="en-US" altLang="zh-CN" dirty="0"/>
              <a:t>⊕R</a:t>
            </a:r>
            <a:r>
              <a:rPr lang="en-US" altLang="zh-CN" baseline="-25000" dirty="0"/>
              <a:t>2</a:t>
            </a:r>
            <a:r>
              <a:rPr lang="zh-CN" altLang="en-US" dirty="0"/>
              <a:t>表示音乐节目表以及戏曲节目表，但不是音乐和戏曲一起的节目表；</a:t>
            </a:r>
            <a:endParaRPr lang="en-US" altLang="zh-CN" dirty="0"/>
          </a:p>
          <a:p>
            <a:pPr marL="0" indent="0">
              <a:lnSpc>
                <a:spcPct val="150000"/>
              </a:lnSpc>
              <a:buNone/>
            </a:pPr>
            <a:r>
              <a:rPr lang="en-US" altLang="zh-CN" dirty="0"/>
              <a:t>      R</a:t>
            </a:r>
            <a:r>
              <a:rPr lang="en-US" altLang="zh-CN" baseline="-25000" dirty="0"/>
              <a:t>1</a:t>
            </a:r>
            <a:r>
              <a:rPr lang="en-US" altLang="zh-CN" dirty="0"/>
              <a:t>−R</a:t>
            </a:r>
            <a:r>
              <a:rPr lang="en-US" altLang="zh-CN" baseline="-25000" dirty="0"/>
              <a:t>2</a:t>
            </a:r>
            <a:r>
              <a:rPr lang="zh-CN" altLang="en-US" dirty="0"/>
              <a:t>表示不是戏曲时间的音乐节目时间表。</a:t>
            </a:r>
          </a:p>
        </p:txBody>
      </p:sp>
    </p:spTree>
    <p:custDataLst>
      <p:tags r:id="rId1"/>
    </p:custDataLst>
    <p:extLst>
      <p:ext uri="{BB962C8B-B14F-4D97-AF65-F5344CB8AC3E}">
        <p14:creationId xmlns:p14="http://schemas.microsoft.com/office/powerpoint/2010/main" val="99864627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additive="base">
                                        <p:cTn id="13" dur="500" fill="hold"/>
                                        <p:tgtEl>
                                          <p:spTgt spid="1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additive="base">
                                        <p:cTn id="19" dur="500" fill="hold"/>
                                        <p:tgtEl>
                                          <p:spTgt spid="1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 calcmode="lin" valueType="num">
                                      <p:cBhvr additive="base">
                                        <p:cTn id="25" dur="500" fill="hold"/>
                                        <p:tgtEl>
                                          <p:spTgt spid="1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
                                            <p:txEl>
                                              <p:pRg st="4" end="4"/>
                                            </p:txEl>
                                          </p:spTgt>
                                        </p:tgtEl>
                                        <p:attrNameLst>
                                          <p:attrName>style.visibility</p:attrName>
                                        </p:attrNameLst>
                                      </p:cBhvr>
                                      <p:to>
                                        <p:strVal val="visible"/>
                                      </p:to>
                                    </p:set>
                                    <p:anim calcmode="lin" valueType="num">
                                      <p:cBhvr additive="base">
                                        <p:cTn id="31" dur="500" fill="hold"/>
                                        <p:tgtEl>
                                          <p:spTgt spid="1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
                                            <p:txEl>
                                              <p:pRg st="5" end="5"/>
                                            </p:txEl>
                                          </p:spTgt>
                                        </p:tgtEl>
                                        <p:attrNameLst>
                                          <p:attrName>style.visibility</p:attrName>
                                        </p:attrNameLst>
                                      </p:cBhvr>
                                      <p:to>
                                        <p:strVal val="visible"/>
                                      </p:to>
                                    </p:set>
                                    <p:anim calcmode="lin" valueType="num">
                                      <p:cBhvr additive="base">
                                        <p:cTn id="37" dur="500" fill="hold"/>
                                        <p:tgtEl>
                                          <p:spTgt spid="1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advAuto="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2">
            <a:extLst>
              <a:ext uri="{FF2B5EF4-FFF2-40B4-BE49-F238E27FC236}">
                <a16:creationId xmlns:a16="http://schemas.microsoft.com/office/drawing/2014/main" id="{078DD2CA-2C3B-42C2-AB78-6EFF91A14FBE}"/>
              </a:ext>
            </a:extLst>
          </p:cNvPr>
          <p:cNvSpPr>
            <a:spLocks noGrp="1" noChangeArrowheads="1"/>
          </p:cNvSpPr>
          <p:nvPr>
            <p:ph type="title"/>
          </p:nvPr>
        </p:nvSpPr>
        <p:spPr>
          <a:xfrm>
            <a:off x="737508" y="259616"/>
            <a:ext cx="10758267" cy="585924"/>
          </a:xfrm>
        </p:spPr>
        <p:txBody>
          <a:bodyPr/>
          <a:lstStyle/>
          <a:p>
            <a:pPr eaLnBrk="1" hangingPunct="1"/>
            <a:r>
              <a:rPr lang="zh-CN" altLang="en-US" dirty="0"/>
              <a:t>例</a:t>
            </a:r>
            <a:r>
              <a:rPr lang="en-US" altLang="zh-CN" dirty="0"/>
              <a:t>4.37</a:t>
            </a:r>
            <a:endParaRPr lang="zh-CN" altLang="en-US" dirty="0"/>
          </a:p>
        </p:txBody>
      </p:sp>
      <p:sp>
        <p:nvSpPr>
          <p:cNvPr id="187396" name="Rectangle 3">
            <a:extLst>
              <a:ext uri="{FF2B5EF4-FFF2-40B4-BE49-F238E27FC236}">
                <a16:creationId xmlns:a16="http://schemas.microsoft.com/office/drawing/2014/main" id="{65626734-9C46-4FFF-80E0-4A369831F16F}"/>
              </a:ext>
            </a:extLst>
          </p:cNvPr>
          <p:cNvSpPr>
            <a:spLocks noGrp="1" noChangeArrowheads="1"/>
          </p:cNvSpPr>
          <p:nvPr>
            <p:ph type="body" sz="half" idx="1"/>
          </p:nvPr>
        </p:nvSpPr>
        <p:spPr>
          <a:xfrm>
            <a:off x="459363" y="1024173"/>
            <a:ext cx="11431011" cy="1630739"/>
          </a:xfrm>
        </p:spPr>
        <p:txBody>
          <a:bodyPr/>
          <a:lstStyle/>
          <a:p>
            <a:pPr marL="0" indent="0">
              <a:buNone/>
            </a:pPr>
            <a:r>
              <a:rPr lang="zh-CN" altLang="en-US" dirty="0">
                <a:solidFill>
                  <a:srgbClr val="C00000"/>
                </a:solidFill>
              </a:rPr>
              <a:t>例</a:t>
            </a:r>
            <a:r>
              <a:rPr lang="en-US" altLang="zh-CN" dirty="0">
                <a:solidFill>
                  <a:srgbClr val="C00000"/>
                </a:solidFill>
              </a:rPr>
              <a:t>4.37   </a:t>
            </a:r>
            <a:r>
              <a:rPr lang="zh-CN" altLang="en-US" dirty="0"/>
              <a:t>设有关系</a:t>
            </a:r>
            <a:r>
              <a:rPr lang="en-US" altLang="zh-CN" dirty="0"/>
              <a:t>R</a:t>
            </a:r>
            <a:r>
              <a:rPr lang="zh-CN" altLang="en-US" dirty="0"/>
              <a:t>和</a:t>
            </a:r>
            <a:r>
              <a:rPr lang="en-US" altLang="zh-CN" dirty="0"/>
              <a:t>S</a:t>
            </a:r>
            <a:r>
              <a:rPr lang="zh-CN" altLang="en-US" dirty="0"/>
              <a:t>分别如表</a:t>
            </a:r>
            <a:r>
              <a:rPr lang="en-US" altLang="zh-CN" dirty="0"/>
              <a:t>4.5</a:t>
            </a:r>
            <a:r>
              <a:rPr lang="zh-CN" altLang="en-US" dirty="0"/>
              <a:t>和表</a:t>
            </a:r>
            <a:r>
              <a:rPr lang="en-US" altLang="zh-CN" dirty="0"/>
              <a:t>4.6</a:t>
            </a:r>
            <a:r>
              <a:rPr lang="zh-CN" altLang="en-US" dirty="0"/>
              <a:t>所示，现在</a:t>
            </a:r>
            <a:r>
              <a:rPr lang="zh-CN" altLang="en-US" dirty="0">
                <a:solidFill>
                  <a:srgbClr val="0000CC"/>
                </a:solidFill>
              </a:rPr>
              <a:t>在</a:t>
            </a:r>
            <a:r>
              <a:rPr lang="en-US" altLang="zh-CN" dirty="0">
                <a:solidFill>
                  <a:srgbClr val="0000CC"/>
                </a:solidFill>
              </a:rPr>
              <a:t>R</a:t>
            </a:r>
            <a:r>
              <a:rPr lang="zh-CN" altLang="en-US" dirty="0">
                <a:solidFill>
                  <a:srgbClr val="0000CC"/>
                </a:solidFill>
              </a:rPr>
              <a:t>中增加关系</a:t>
            </a:r>
            <a:r>
              <a:rPr lang="en-US" altLang="zh-CN" dirty="0">
                <a:solidFill>
                  <a:srgbClr val="0000CC"/>
                </a:solidFill>
              </a:rPr>
              <a:t>S</a:t>
            </a:r>
            <a:r>
              <a:rPr lang="zh-CN" altLang="en-US" dirty="0">
                <a:solidFill>
                  <a:srgbClr val="0000CC"/>
                </a:solidFill>
              </a:rPr>
              <a:t>中的所有元组</a:t>
            </a:r>
            <a:r>
              <a:rPr lang="zh-CN" altLang="en-US" dirty="0"/>
              <a:t>，试求增加后的关系。</a:t>
            </a:r>
          </a:p>
        </p:txBody>
      </p:sp>
      <p:graphicFrame>
        <p:nvGraphicFramePr>
          <p:cNvPr id="1515570" name="Group 50">
            <a:extLst>
              <a:ext uri="{FF2B5EF4-FFF2-40B4-BE49-F238E27FC236}">
                <a16:creationId xmlns:a16="http://schemas.microsoft.com/office/drawing/2014/main" id="{9C924207-D8A7-4604-8612-98E7B22E5D8E}"/>
              </a:ext>
            </a:extLst>
          </p:cNvPr>
          <p:cNvGraphicFramePr>
            <a:graphicFrameLocks noGrp="1"/>
          </p:cNvGraphicFramePr>
          <p:nvPr>
            <p:ph sz="quarter" idx="2"/>
            <p:extLst>
              <p:ext uri="{D42A27DB-BD31-4B8C-83A1-F6EECF244321}">
                <p14:modId xmlns:p14="http://schemas.microsoft.com/office/powerpoint/2010/main" val="2124936369"/>
              </p:ext>
            </p:extLst>
          </p:nvPr>
        </p:nvGraphicFramePr>
        <p:xfrm>
          <a:off x="4491688" y="3709258"/>
          <a:ext cx="2673969" cy="2073756"/>
        </p:xfrm>
        <a:graphic>
          <a:graphicData uri="http://schemas.openxmlformats.org/drawingml/2006/table">
            <a:tbl>
              <a:tblPr/>
              <a:tblGrid>
                <a:gridCol w="890793">
                  <a:extLst>
                    <a:ext uri="{9D8B030D-6E8A-4147-A177-3AD203B41FA5}">
                      <a16:colId xmlns:a16="http://schemas.microsoft.com/office/drawing/2014/main" val="20000"/>
                    </a:ext>
                  </a:extLst>
                </a:gridCol>
                <a:gridCol w="892382">
                  <a:extLst>
                    <a:ext uri="{9D8B030D-6E8A-4147-A177-3AD203B41FA5}">
                      <a16:colId xmlns:a16="http://schemas.microsoft.com/office/drawing/2014/main" val="20001"/>
                    </a:ext>
                  </a:extLst>
                </a:gridCol>
                <a:gridCol w="890794">
                  <a:extLst>
                    <a:ext uri="{9D8B030D-6E8A-4147-A177-3AD203B41FA5}">
                      <a16:colId xmlns:a16="http://schemas.microsoft.com/office/drawing/2014/main" val="20002"/>
                    </a:ext>
                  </a:extLst>
                </a:gridCol>
              </a:tblGrid>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a:t>
                      </a:r>
                      <a:endPar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B</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C</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4</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6</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4</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4</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3</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6</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5</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515569" name="Group 49">
            <a:extLst>
              <a:ext uri="{FF2B5EF4-FFF2-40B4-BE49-F238E27FC236}">
                <a16:creationId xmlns:a16="http://schemas.microsoft.com/office/drawing/2014/main" id="{0251C1A4-A011-4A92-8CE2-D2DAE4207690}"/>
              </a:ext>
            </a:extLst>
          </p:cNvPr>
          <p:cNvGraphicFramePr>
            <a:graphicFrameLocks noGrp="1"/>
          </p:cNvGraphicFramePr>
          <p:nvPr>
            <p:ph sz="quarter" idx="3"/>
            <p:extLst>
              <p:ext uri="{D42A27DB-BD31-4B8C-83A1-F6EECF244321}">
                <p14:modId xmlns:p14="http://schemas.microsoft.com/office/powerpoint/2010/main" val="2006627409"/>
              </p:ext>
            </p:extLst>
          </p:nvPr>
        </p:nvGraphicFramePr>
        <p:xfrm>
          <a:off x="972974" y="3702907"/>
          <a:ext cx="2699374" cy="2073756"/>
        </p:xfrm>
        <a:graphic>
          <a:graphicData uri="http://schemas.openxmlformats.org/drawingml/2006/table">
            <a:tbl>
              <a:tblPr/>
              <a:tblGrid>
                <a:gridCol w="900320">
                  <a:extLst>
                    <a:ext uri="{9D8B030D-6E8A-4147-A177-3AD203B41FA5}">
                      <a16:colId xmlns:a16="http://schemas.microsoft.com/office/drawing/2014/main" val="20000"/>
                    </a:ext>
                  </a:extLst>
                </a:gridCol>
                <a:gridCol w="898733">
                  <a:extLst>
                    <a:ext uri="{9D8B030D-6E8A-4147-A177-3AD203B41FA5}">
                      <a16:colId xmlns:a16="http://schemas.microsoft.com/office/drawing/2014/main" val="20001"/>
                    </a:ext>
                  </a:extLst>
                </a:gridCol>
                <a:gridCol w="900321">
                  <a:extLst>
                    <a:ext uri="{9D8B030D-6E8A-4147-A177-3AD203B41FA5}">
                      <a16:colId xmlns:a16="http://schemas.microsoft.com/office/drawing/2014/main" val="20002"/>
                    </a:ext>
                  </a:extLst>
                </a:gridCol>
              </a:tblGrid>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a:t>
                      </a:r>
                      <a:endPar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B</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C</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4</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5</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4</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3</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5</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6</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4</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15568" name="Text Box 48">
            <a:extLst>
              <a:ext uri="{FF2B5EF4-FFF2-40B4-BE49-F238E27FC236}">
                <a16:creationId xmlns:a16="http://schemas.microsoft.com/office/drawing/2014/main" id="{7B9063BA-9F04-41AA-A767-860EC7083100}"/>
              </a:ext>
            </a:extLst>
          </p:cNvPr>
          <p:cNvSpPr txBox="1">
            <a:spLocks noChangeArrowheads="1"/>
          </p:cNvSpPr>
          <p:nvPr/>
        </p:nvSpPr>
        <p:spPr bwMode="auto">
          <a:xfrm>
            <a:off x="1679575" y="3201141"/>
            <a:ext cx="9816200"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dirty="0">
                <a:solidFill>
                  <a:srgbClr val="FF0000"/>
                </a:solidFill>
              </a:rPr>
              <a:t>表</a:t>
            </a:r>
            <a:r>
              <a:rPr lang="en-US" altLang="zh-CN" sz="2400" dirty="0">
                <a:solidFill>
                  <a:srgbClr val="FF0000"/>
                </a:solidFill>
              </a:rPr>
              <a:t>4.5                    </a:t>
            </a:r>
            <a:r>
              <a:rPr lang="zh-CN" altLang="en-US" sz="2400" dirty="0">
                <a:solidFill>
                  <a:srgbClr val="FF0000"/>
                </a:solidFill>
              </a:rPr>
              <a:t>表</a:t>
            </a:r>
            <a:r>
              <a:rPr lang="en-US" altLang="zh-CN" sz="2400" dirty="0">
                <a:solidFill>
                  <a:srgbClr val="FF0000"/>
                </a:solidFill>
              </a:rPr>
              <a:t>4.6                     </a:t>
            </a:r>
            <a:r>
              <a:rPr lang="zh-CN" altLang="en-US" sz="2400" dirty="0">
                <a:solidFill>
                  <a:srgbClr val="FF0000"/>
                </a:solidFill>
              </a:rPr>
              <a:t>表</a:t>
            </a:r>
            <a:r>
              <a:rPr lang="en-US" altLang="zh-CN" sz="2400" dirty="0">
                <a:solidFill>
                  <a:srgbClr val="FF0000"/>
                </a:solidFill>
              </a:rPr>
              <a:t>4.7</a:t>
            </a:r>
          </a:p>
        </p:txBody>
      </p:sp>
      <p:sp>
        <p:nvSpPr>
          <p:cNvPr id="2" name="矩形 1">
            <a:extLst>
              <a:ext uri="{FF2B5EF4-FFF2-40B4-BE49-F238E27FC236}">
                <a16:creationId xmlns:a16="http://schemas.microsoft.com/office/drawing/2014/main" id="{43BA6DB5-B41E-4E66-9A17-6C19CBDA52F0}"/>
              </a:ext>
            </a:extLst>
          </p:cNvPr>
          <p:cNvSpPr/>
          <p:nvPr/>
        </p:nvSpPr>
        <p:spPr>
          <a:xfrm>
            <a:off x="588393" y="2362049"/>
            <a:ext cx="11073382" cy="461665"/>
          </a:xfrm>
          <a:prstGeom prst="rect">
            <a:avLst/>
          </a:prstGeom>
        </p:spPr>
        <p:txBody>
          <a:bodyPr wrap="square">
            <a:spAutoFit/>
          </a:bodyPr>
          <a:lstStyle/>
          <a:p>
            <a:pPr algn="just">
              <a:spcAft>
                <a:spcPts val="0"/>
              </a:spcAft>
            </a:pPr>
            <a:r>
              <a:rPr lang="zh-CN" altLang="zh-CN" b="1" kern="1100" dirty="0">
                <a:solidFill>
                  <a:srgbClr val="C00000"/>
                </a:solidFill>
                <a:latin typeface="+mn-ea"/>
              </a:rPr>
              <a:t>解</a:t>
            </a:r>
            <a:r>
              <a:rPr lang="zh-CN" altLang="zh-CN" b="1" kern="1100" dirty="0">
                <a:latin typeface="+mn-ea"/>
              </a:rPr>
              <a:t>  </a:t>
            </a:r>
            <a:r>
              <a:rPr lang="en-US" altLang="zh-CN" b="1" kern="1100" dirty="0">
                <a:latin typeface="+mn-ea"/>
              </a:rPr>
              <a:t> </a:t>
            </a:r>
            <a:r>
              <a:rPr lang="zh-CN" altLang="zh-CN" b="1" kern="100" dirty="0">
                <a:latin typeface="+mn-ea"/>
              </a:rPr>
              <a:t>关系</a:t>
            </a:r>
            <a:r>
              <a:rPr lang="en-US" altLang="zh-CN" b="1" kern="100" dirty="0">
                <a:latin typeface="+mn-ea"/>
              </a:rPr>
              <a:t>R</a:t>
            </a:r>
            <a:r>
              <a:rPr lang="zh-CN" altLang="zh-CN" b="1" kern="100" dirty="0">
                <a:latin typeface="+mn-ea"/>
              </a:rPr>
              <a:t>增加</a:t>
            </a:r>
            <a:r>
              <a:rPr lang="en-US" altLang="zh-CN" b="1" kern="100" dirty="0">
                <a:latin typeface="+mn-ea"/>
              </a:rPr>
              <a:t>S</a:t>
            </a:r>
            <a:r>
              <a:rPr lang="zh-CN" altLang="zh-CN" b="1" kern="100" dirty="0">
                <a:latin typeface="+mn-ea"/>
              </a:rPr>
              <a:t>的元组后所构成的关系为</a:t>
            </a:r>
            <a:r>
              <a:rPr lang="en-US" altLang="zh-CN" b="1" kern="100" dirty="0">
                <a:latin typeface="+mn-ea"/>
              </a:rPr>
              <a:t>R</a:t>
            </a:r>
            <a:r>
              <a:rPr lang="zh-CN" altLang="zh-CN" b="1" kern="100">
                <a:latin typeface="+mn-ea"/>
                <a:cs typeface="宋体" panose="02010600030101010101" pitchFamily="2" charset="-122"/>
              </a:rPr>
              <a:t>∪</a:t>
            </a:r>
            <a:r>
              <a:rPr lang="en-US" altLang="zh-CN" b="1" kern="100">
                <a:latin typeface="+mn-ea"/>
              </a:rPr>
              <a:t>S</a:t>
            </a:r>
            <a:r>
              <a:rPr lang="zh-CN" altLang="zh-CN" b="1" kern="100">
                <a:latin typeface="+mn-ea"/>
              </a:rPr>
              <a:t>，见</a:t>
            </a:r>
            <a:r>
              <a:rPr lang="zh-CN" altLang="zh-CN" b="1" kern="100" dirty="0">
                <a:latin typeface="+mn-ea"/>
              </a:rPr>
              <a:t>表</a:t>
            </a:r>
            <a:r>
              <a:rPr lang="en-US" altLang="zh-CN" b="1" kern="100" dirty="0">
                <a:latin typeface="+mn-ea"/>
              </a:rPr>
              <a:t>4.7</a:t>
            </a:r>
            <a:r>
              <a:rPr lang="zh-CN" altLang="zh-CN" b="1" kern="100" dirty="0">
                <a:latin typeface="+mn-ea"/>
              </a:rPr>
              <a:t>。</a:t>
            </a:r>
          </a:p>
        </p:txBody>
      </p:sp>
      <p:graphicFrame>
        <p:nvGraphicFramePr>
          <p:cNvPr id="9" name="Group 35">
            <a:extLst>
              <a:ext uri="{FF2B5EF4-FFF2-40B4-BE49-F238E27FC236}">
                <a16:creationId xmlns:a16="http://schemas.microsoft.com/office/drawing/2014/main" id="{7AD14395-3444-4925-8C87-9431F55E5DB7}"/>
              </a:ext>
            </a:extLst>
          </p:cNvPr>
          <p:cNvGraphicFramePr>
            <a:graphicFrameLocks/>
          </p:cNvGraphicFramePr>
          <p:nvPr>
            <p:extLst>
              <p:ext uri="{D42A27DB-BD31-4B8C-83A1-F6EECF244321}">
                <p14:modId xmlns:p14="http://schemas.microsoft.com/office/powerpoint/2010/main" val="1105834305"/>
              </p:ext>
            </p:extLst>
          </p:nvPr>
        </p:nvGraphicFramePr>
        <p:xfrm>
          <a:off x="8526004" y="3695404"/>
          <a:ext cx="3016250" cy="3108348"/>
        </p:xfrm>
        <a:graphic>
          <a:graphicData uri="http://schemas.openxmlformats.org/drawingml/2006/table">
            <a:tbl>
              <a:tblPr/>
              <a:tblGrid>
                <a:gridCol w="1003300">
                  <a:extLst>
                    <a:ext uri="{9D8B030D-6E8A-4147-A177-3AD203B41FA5}">
                      <a16:colId xmlns:a16="http://schemas.microsoft.com/office/drawing/2014/main" val="20000"/>
                    </a:ext>
                  </a:extLst>
                </a:gridCol>
                <a:gridCol w="1001712">
                  <a:extLst>
                    <a:ext uri="{9D8B030D-6E8A-4147-A177-3AD203B41FA5}">
                      <a16:colId xmlns:a16="http://schemas.microsoft.com/office/drawing/2014/main" val="20001"/>
                    </a:ext>
                  </a:extLst>
                </a:gridCol>
                <a:gridCol w="1011238">
                  <a:extLst>
                    <a:ext uri="{9D8B030D-6E8A-4147-A177-3AD203B41FA5}">
                      <a16:colId xmlns:a16="http://schemas.microsoft.com/office/drawing/2014/main" val="20002"/>
                    </a:ext>
                  </a:extLst>
                </a:gridCol>
              </a:tblGrid>
              <a:tr h="518054">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054">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54">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054">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054">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054">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ustDataLst>
      <p:tags r:id="rId1"/>
    </p:custData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15568"/>
                                        </p:tgtEl>
                                        <p:attrNameLst>
                                          <p:attrName>style.visibility</p:attrName>
                                        </p:attrNameLst>
                                      </p:cBhvr>
                                      <p:to>
                                        <p:strVal val="visible"/>
                                      </p:to>
                                    </p:set>
                                    <p:anim calcmode="lin" valueType="num">
                                      <p:cBhvr additive="base">
                                        <p:cTn id="7" dur="500" fill="hold"/>
                                        <p:tgtEl>
                                          <p:spTgt spid="1515568"/>
                                        </p:tgtEl>
                                        <p:attrNameLst>
                                          <p:attrName>ppt_x</p:attrName>
                                        </p:attrNameLst>
                                      </p:cBhvr>
                                      <p:tavLst>
                                        <p:tav tm="0">
                                          <p:val>
                                            <p:strVal val="#ppt_x"/>
                                          </p:val>
                                        </p:tav>
                                        <p:tav tm="100000">
                                          <p:val>
                                            <p:strVal val="#ppt_x"/>
                                          </p:val>
                                        </p:tav>
                                      </p:tavLst>
                                    </p:anim>
                                    <p:anim calcmode="lin" valueType="num">
                                      <p:cBhvr additive="base">
                                        <p:cTn id="8" dur="500" fill="hold"/>
                                        <p:tgtEl>
                                          <p:spTgt spid="151556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515569"/>
                                        </p:tgtEl>
                                        <p:attrNameLst>
                                          <p:attrName>style.visibility</p:attrName>
                                        </p:attrNameLst>
                                      </p:cBhvr>
                                      <p:to>
                                        <p:strVal val="visible"/>
                                      </p:to>
                                    </p:set>
                                    <p:anim calcmode="lin" valueType="num">
                                      <p:cBhvr additive="base">
                                        <p:cTn id="12" dur="500" fill="hold"/>
                                        <p:tgtEl>
                                          <p:spTgt spid="1515569"/>
                                        </p:tgtEl>
                                        <p:attrNameLst>
                                          <p:attrName>ppt_x</p:attrName>
                                        </p:attrNameLst>
                                      </p:cBhvr>
                                      <p:tavLst>
                                        <p:tav tm="0">
                                          <p:val>
                                            <p:strVal val="#ppt_x"/>
                                          </p:val>
                                        </p:tav>
                                        <p:tav tm="100000">
                                          <p:val>
                                            <p:strVal val="#ppt_x"/>
                                          </p:val>
                                        </p:tav>
                                      </p:tavLst>
                                    </p:anim>
                                    <p:anim calcmode="lin" valueType="num">
                                      <p:cBhvr additive="base">
                                        <p:cTn id="13" dur="500" fill="hold"/>
                                        <p:tgtEl>
                                          <p:spTgt spid="1515569"/>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4" presetClass="entr" presetSubtype="16" fill="hold" nodeType="afterEffect">
                                  <p:stCondLst>
                                    <p:cond delay="0"/>
                                  </p:stCondLst>
                                  <p:childTnLst>
                                    <p:set>
                                      <p:cBhvr>
                                        <p:cTn id="16" dur="1" fill="hold">
                                          <p:stCondLst>
                                            <p:cond delay="0"/>
                                          </p:stCondLst>
                                        </p:cTn>
                                        <p:tgtEl>
                                          <p:spTgt spid="1515570"/>
                                        </p:tgtEl>
                                        <p:attrNameLst>
                                          <p:attrName>style.visibility</p:attrName>
                                        </p:attrNameLst>
                                      </p:cBhvr>
                                      <p:to>
                                        <p:strVal val="visible"/>
                                      </p:to>
                                    </p:set>
                                    <p:animEffect transition="in" filter="box(in)">
                                      <p:cBhvr>
                                        <p:cTn id="17" dur="500"/>
                                        <p:tgtEl>
                                          <p:spTgt spid="151557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8"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a:extLst>
              <a:ext uri="{FF2B5EF4-FFF2-40B4-BE49-F238E27FC236}">
                <a16:creationId xmlns:a16="http://schemas.microsoft.com/office/drawing/2014/main" id="{18F37D2A-4768-45F6-8B15-494A15B9B296}"/>
              </a:ext>
            </a:extLst>
          </p:cNvPr>
          <p:cNvSpPr>
            <a:spLocks noGrp="1" noChangeArrowheads="1"/>
          </p:cNvSpPr>
          <p:nvPr>
            <p:ph type="title"/>
          </p:nvPr>
        </p:nvSpPr>
        <p:spPr>
          <a:xfrm>
            <a:off x="832780" y="295344"/>
            <a:ext cx="10758267" cy="585924"/>
          </a:xfrm>
        </p:spPr>
        <p:txBody>
          <a:bodyPr/>
          <a:lstStyle/>
          <a:p>
            <a:pPr eaLnBrk="1" hangingPunct="1"/>
            <a:r>
              <a:rPr lang="zh-CN" altLang="en-US" dirty="0"/>
              <a:t>例</a:t>
            </a:r>
            <a:r>
              <a:rPr lang="en-US" altLang="zh-CN" dirty="0"/>
              <a:t>4.38</a:t>
            </a:r>
            <a:endParaRPr lang="zh-CN" altLang="en-US" dirty="0"/>
          </a:p>
        </p:txBody>
      </p:sp>
      <p:sp>
        <p:nvSpPr>
          <p:cNvPr id="1519619" name="Rectangle 3">
            <a:extLst>
              <a:ext uri="{FF2B5EF4-FFF2-40B4-BE49-F238E27FC236}">
                <a16:creationId xmlns:a16="http://schemas.microsoft.com/office/drawing/2014/main" id="{36A8A02D-B5A3-48BE-B5F4-7B88F859AAFA}"/>
              </a:ext>
            </a:extLst>
          </p:cNvPr>
          <p:cNvSpPr>
            <a:spLocks noGrp="1" noChangeArrowheads="1"/>
          </p:cNvSpPr>
          <p:nvPr>
            <p:ph type="body" sz="half" idx="1"/>
          </p:nvPr>
        </p:nvSpPr>
        <p:spPr>
          <a:xfrm>
            <a:off x="384175" y="881014"/>
            <a:ext cx="11430000" cy="2076931"/>
          </a:xfrm>
        </p:spPr>
        <p:txBody>
          <a:bodyPr>
            <a:normAutofit/>
          </a:bodyPr>
          <a:lstStyle/>
          <a:p>
            <a:pPr marL="0" indent="0">
              <a:buNone/>
            </a:pPr>
            <a:r>
              <a:rPr lang="zh-CN" altLang="en-US" dirty="0">
                <a:solidFill>
                  <a:srgbClr val="C00000"/>
                </a:solidFill>
              </a:rPr>
              <a:t>例</a:t>
            </a:r>
            <a:r>
              <a:rPr lang="en-US" altLang="zh-CN" dirty="0">
                <a:solidFill>
                  <a:srgbClr val="C00000"/>
                </a:solidFill>
              </a:rPr>
              <a:t>4.38  </a:t>
            </a:r>
            <a:r>
              <a:rPr lang="zh-CN" altLang="en-US" sz="2601" dirty="0"/>
              <a:t>设有关系</a:t>
            </a:r>
            <a:r>
              <a:rPr lang="en-US" altLang="zh-CN" sz="2601" dirty="0"/>
              <a:t>R</a:t>
            </a:r>
            <a:r>
              <a:rPr lang="zh-CN" altLang="en-US" sz="2601" dirty="0"/>
              <a:t>和</a:t>
            </a:r>
            <a:r>
              <a:rPr lang="en-US" altLang="zh-CN" sz="2601" dirty="0"/>
              <a:t>S</a:t>
            </a:r>
            <a:r>
              <a:rPr lang="zh-CN" altLang="en-US" sz="2601" dirty="0"/>
              <a:t>如表</a:t>
            </a:r>
            <a:r>
              <a:rPr lang="en-US" altLang="zh-CN" sz="2601" dirty="0"/>
              <a:t>4.8</a:t>
            </a:r>
            <a:r>
              <a:rPr lang="zh-CN" altLang="en-US" sz="2601" dirty="0"/>
              <a:t>和表</a:t>
            </a:r>
            <a:r>
              <a:rPr lang="en-US" altLang="zh-CN" sz="2601" dirty="0"/>
              <a:t>4.9</a:t>
            </a:r>
            <a:r>
              <a:rPr lang="zh-CN" altLang="en-US" sz="2601" dirty="0"/>
              <a:t>所示，现在在</a:t>
            </a:r>
            <a:r>
              <a:rPr lang="en-US" altLang="zh-CN" sz="2601" dirty="0"/>
              <a:t>R</a:t>
            </a:r>
            <a:r>
              <a:rPr lang="zh-CN" altLang="en-US" sz="2601" dirty="0"/>
              <a:t>中</a:t>
            </a:r>
            <a:r>
              <a:rPr lang="zh-CN" altLang="en-US" sz="2601" dirty="0">
                <a:solidFill>
                  <a:srgbClr val="0000CC"/>
                </a:solidFill>
              </a:rPr>
              <a:t>去掉关系</a:t>
            </a:r>
            <a:r>
              <a:rPr lang="en-US" altLang="zh-CN" sz="2601" dirty="0">
                <a:solidFill>
                  <a:srgbClr val="0000CC"/>
                </a:solidFill>
              </a:rPr>
              <a:t>S</a:t>
            </a:r>
            <a:r>
              <a:rPr lang="zh-CN" altLang="en-US" sz="2601" dirty="0">
                <a:solidFill>
                  <a:srgbClr val="0000CC"/>
                </a:solidFill>
              </a:rPr>
              <a:t>中所出现的元组</a:t>
            </a:r>
            <a:r>
              <a:rPr lang="zh-CN" altLang="en-US" sz="2601" dirty="0"/>
              <a:t>，试求去掉</a:t>
            </a:r>
            <a:r>
              <a:rPr lang="en-US" altLang="zh-CN" sz="2601" dirty="0"/>
              <a:t>S</a:t>
            </a:r>
            <a:r>
              <a:rPr lang="zh-CN" altLang="en-US" sz="2601" dirty="0"/>
              <a:t>后的关系。</a:t>
            </a:r>
          </a:p>
          <a:p>
            <a:pPr marL="0" indent="0">
              <a:buNone/>
            </a:pPr>
            <a:r>
              <a:rPr lang="zh-CN" altLang="en-US" sz="2601" dirty="0">
                <a:solidFill>
                  <a:srgbClr val="C00000"/>
                </a:solidFill>
              </a:rPr>
              <a:t>解</a:t>
            </a:r>
            <a:r>
              <a:rPr lang="zh-CN" altLang="en-US" sz="2601" dirty="0">
                <a:solidFill>
                  <a:srgbClr val="FF0000"/>
                </a:solidFill>
              </a:rPr>
              <a:t>   </a:t>
            </a:r>
            <a:r>
              <a:rPr lang="zh-CN" altLang="en-US" sz="2601" dirty="0"/>
              <a:t>关系</a:t>
            </a:r>
            <a:r>
              <a:rPr lang="en-US" altLang="zh-CN" sz="2601" dirty="0"/>
              <a:t>R</a:t>
            </a:r>
            <a:r>
              <a:rPr lang="zh-CN" altLang="en-US" sz="2601" dirty="0"/>
              <a:t>中除去</a:t>
            </a:r>
            <a:r>
              <a:rPr lang="en-US" altLang="zh-CN" sz="2601" dirty="0"/>
              <a:t>S</a:t>
            </a:r>
            <a:r>
              <a:rPr lang="zh-CN" altLang="en-US" sz="2601" dirty="0"/>
              <a:t>中所出现的元组后所得的关系</a:t>
            </a:r>
            <a:r>
              <a:rPr lang="en-US" altLang="zh-CN" sz="2601" dirty="0"/>
              <a:t>R-S</a:t>
            </a:r>
            <a:r>
              <a:rPr lang="zh-CN" altLang="en-US" sz="2601" dirty="0"/>
              <a:t>如表</a:t>
            </a:r>
            <a:r>
              <a:rPr lang="en-US" altLang="zh-CN" sz="2601" dirty="0"/>
              <a:t>4.10</a:t>
            </a:r>
            <a:r>
              <a:rPr lang="zh-CN" altLang="en-US" sz="2601" dirty="0"/>
              <a:t>所示。</a:t>
            </a:r>
          </a:p>
        </p:txBody>
      </p:sp>
      <p:graphicFrame>
        <p:nvGraphicFramePr>
          <p:cNvPr id="1519716" name="Group 100">
            <a:extLst>
              <a:ext uri="{FF2B5EF4-FFF2-40B4-BE49-F238E27FC236}">
                <a16:creationId xmlns:a16="http://schemas.microsoft.com/office/drawing/2014/main" id="{F138908B-8CF4-4C1B-A2C8-88D346692B83}"/>
              </a:ext>
            </a:extLst>
          </p:cNvPr>
          <p:cNvGraphicFramePr>
            <a:graphicFrameLocks noGrp="1"/>
          </p:cNvGraphicFramePr>
          <p:nvPr>
            <p:ph sz="half" idx="2"/>
            <p:extLst>
              <p:ext uri="{D42A27DB-BD31-4B8C-83A1-F6EECF244321}">
                <p14:modId xmlns:p14="http://schemas.microsoft.com/office/powerpoint/2010/main" val="3548797361"/>
              </p:ext>
            </p:extLst>
          </p:nvPr>
        </p:nvGraphicFramePr>
        <p:xfrm>
          <a:off x="2162128" y="3567687"/>
          <a:ext cx="7191453" cy="2121392"/>
        </p:xfrm>
        <a:graphic>
          <a:graphicData uri="http://schemas.openxmlformats.org/drawingml/2006/table">
            <a:tbl>
              <a:tblPr/>
              <a:tblGrid>
                <a:gridCol w="685959">
                  <a:extLst>
                    <a:ext uri="{9D8B030D-6E8A-4147-A177-3AD203B41FA5}">
                      <a16:colId xmlns:a16="http://schemas.microsoft.com/office/drawing/2014/main" val="20000"/>
                    </a:ext>
                  </a:extLst>
                </a:gridCol>
                <a:gridCol w="670080">
                  <a:extLst>
                    <a:ext uri="{9D8B030D-6E8A-4147-A177-3AD203B41FA5}">
                      <a16:colId xmlns:a16="http://schemas.microsoft.com/office/drawing/2014/main" val="20001"/>
                    </a:ext>
                  </a:extLst>
                </a:gridCol>
                <a:gridCol w="682783">
                  <a:extLst>
                    <a:ext uri="{9D8B030D-6E8A-4147-A177-3AD203B41FA5}">
                      <a16:colId xmlns:a16="http://schemas.microsoft.com/office/drawing/2014/main" val="20002"/>
                    </a:ext>
                  </a:extLst>
                </a:gridCol>
                <a:gridCol w="550991">
                  <a:extLst>
                    <a:ext uri="{9D8B030D-6E8A-4147-A177-3AD203B41FA5}">
                      <a16:colId xmlns:a16="http://schemas.microsoft.com/office/drawing/2014/main" val="20003"/>
                    </a:ext>
                  </a:extLst>
                </a:gridCol>
                <a:gridCol w="670080">
                  <a:extLst>
                    <a:ext uri="{9D8B030D-6E8A-4147-A177-3AD203B41FA5}">
                      <a16:colId xmlns:a16="http://schemas.microsoft.com/office/drawing/2014/main" val="20004"/>
                    </a:ext>
                  </a:extLst>
                </a:gridCol>
                <a:gridCol w="674843">
                  <a:extLst>
                    <a:ext uri="{9D8B030D-6E8A-4147-A177-3AD203B41FA5}">
                      <a16:colId xmlns:a16="http://schemas.microsoft.com/office/drawing/2014/main" val="20005"/>
                    </a:ext>
                  </a:extLst>
                </a:gridCol>
                <a:gridCol w="681196">
                  <a:extLst>
                    <a:ext uri="{9D8B030D-6E8A-4147-A177-3AD203B41FA5}">
                      <a16:colId xmlns:a16="http://schemas.microsoft.com/office/drawing/2014/main" val="20006"/>
                    </a:ext>
                  </a:extLst>
                </a:gridCol>
                <a:gridCol w="550990">
                  <a:extLst>
                    <a:ext uri="{9D8B030D-6E8A-4147-A177-3AD203B41FA5}">
                      <a16:colId xmlns:a16="http://schemas.microsoft.com/office/drawing/2014/main" val="20007"/>
                    </a:ext>
                  </a:extLst>
                </a:gridCol>
                <a:gridCol w="671668">
                  <a:extLst>
                    <a:ext uri="{9D8B030D-6E8A-4147-A177-3AD203B41FA5}">
                      <a16:colId xmlns:a16="http://schemas.microsoft.com/office/drawing/2014/main" val="20008"/>
                    </a:ext>
                  </a:extLst>
                </a:gridCol>
                <a:gridCol w="670080">
                  <a:extLst>
                    <a:ext uri="{9D8B030D-6E8A-4147-A177-3AD203B41FA5}">
                      <a16:colId xmlns:a16="http://schemas.microsoft.com/office/drawing/2014/main" val="20009"/>
                    </a:ext>
                  </a:extLst>
                </a:gridCol>
                <a:gridCol w="682783">
                  <a:extLst>
                    <a:ext uri="{9D8B030D-6E8A-4147-A177-3AD203B41FA5}">
                      <a16:colId xmlns:a16="http://schemas.microsoft.com/office/drawing/2014/main" val="20010"/>
                    </a:ext>
                  </a:extLst>
                </a:gridCol>
              </a:tblGrid>
              <a:tr h="5303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A</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B</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C</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A</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B</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C</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A</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B</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C</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3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1</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4</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3</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1</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4</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3</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4</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5</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6</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03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4</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5</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6</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7</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8</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9</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03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7</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8</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9</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dirty="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19682" name="Text Box 66">
            <a:extLst>
              <a:ext uri="{FF2B5EF4-FFF2-40B4-BE49-F238E27FC236}">
                <a16:creationId xmlns:a16="http://schemas.microsoft.com/office/drawing/2014/main" id="{31FA98AF-C98F-4A36-B51B-C0D172C196A3}"/>
              </a:ext>
            </a:extLst>
          </p:cNvPr>
          <p:cNvSpPr txBox="1">
            <a:spLocks noChangeArrowheads="1"/>
          </p:cNvSpPr>
          <p:nvPr/>
        </p:nvSpPr>
        <p:spPr bwMode="auto">
          <a:xfrm>
            <a:off x="2365375" y="2957945"/>
            <a:ext cx="7061247"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en-US" sz="2400" dirty="0">
                <a:solidFill>
                  <a:srgbClr val="FF0000"/>
                </a:solidFill>
              </a:rPr>
              <a:t>  表</a:t>
            </a:r>
            <a:r>
              <a:rPr lang="en-US" altLang="zh-CN" sz="2400" dirty="0">
                <a:solidFill>
                  <a:srgbClr val="FF0000"/>
                </a:solidFill>
              </a:rPr>
              <a:t>4.5            </a:t>
            </a:r>
            <a:r>
              <a:rPr lang="zh-CN" altLang="en-US" sz="2400" dirty="0">
                <a:solidFill>
                  <a:srgbClr val="FF0000"/>
                </a:solidFill>
              </a:rPr>
              <a:t>表</a:t>
            </a:r>
            <a:r>
              <a:rPr lang="en-US" altLang="zh-CN" sz="2400" dirty="0">
                <a:solidFill>
                  <a:srgbClr val="FF0000"/>
                </a:solidFill>
              </a:rPr>
              <a:t>4.6            </a:t>
            </a:r>
            <a:r>
              <a:rPr lang="zh-CN" altLang="en-US" sz="2400" dirty="0">
                <a:solidFill>
                  <a:srgbClr val="FF0000"/>
                </a:solidFill>
              </a:rPr>
              <a:t>表</a:t>
            </a:r>
            <a:r>
              <a:rPr lang="en-US" altLang="zh-CN" sz="2400" dirty="0">
                <a:solidFill>
                  <a:srgbClr val="FF0000"/>
                </a:solidFill>
              </a:rPr>
              <a:t>4.7</a:t>
            </a:r>
            <a:endParaRPr lang="en-US" altLang="zh-CN" sz="2801" dirty="0">
              <a:solidFill>
                <a:srgbClr val="FF0000"/>
              </a:solidFill>
            </a:endParaRPr>
          </a:p>
        </p:txBody>
      </p:sp>
    </p:spTree>
    <p:custDataLst>
      <p:tags r:id="rId1"/>
    </p:custData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19619">
                                            <p:txEl>
                                              <p:pRg st="1" end="1"/>
                                            </p:txEl>
                                          </p:spTgt>
                                        </p:tgtEl>
                                        <p:attrNameLst>
                                          <p:attrName>style.visibility</p:attrName>
                                        </p:attrNameLst>
                                      </p:cBhvr>
                                      <p:to>
                                        <p:strVal val="visible"/>
                                      </p:to>
                                    </p:set>
                                    <p:anim calcmode="lin" valueType="num">
                                      <p:cBhvr additive="base">
                                        <p:cTn id="7" dur="500" fill="hold"/>
                                        <p:tgtEl>
                                          <p:spTgt spid="15196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96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19682"/>
                                        </p:tgtEl>
                                        <p:attrNameLst>
                                          <p:attrName>style.visibility</p:attrName>
                                        </p:attrNameLst>
                                      </p:cBhvr>
                                      <p:to>
                                        <p:strVal val="visible"/>
                                      </p:to>
                                    </p:set>
                                    <p:anim calcmode="lin" valueType="num">
                                      <p:cBhvr additive="base">
                                        <p:cTn id="13" dur="500" fill="hold"/>
                                        <p:tgtEl>
                                          <p:spTgt spid="1519682"/>
                                        </p:tgtEl>
                                        <p:attrNameLst>
                                          <p:attrName>ppt_x</p:attrName>
                                        </p:attrNameLst>
                                      </p:cBhvr>
                                      <p:tavLst>
                                        <p:tav tm="0">
                                          <p:val>
                                            <p:strVal val="#ppt_x"/>
                                          </p:val>
                                        </p:tav>
                                        <p:tav tm="100000">
                                          <p:val>
                                            <p:strVal val="#ppt_x"/>
                                          </p:val>
                                        </p:tav>
                                      </p:tavLst>
                                    </p:anim>
                                    <p:anim calcmode="lin" valueType="num">
                                      <p:cBhvr additive="base">
                                        <p:cTn id="14" dur="500" fill="hold"/>
                                        <p:tgtEl>
                                          <p:spTgt spid="1519682"/>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1519716"/>
                                        </p:tgtEl>
                                        <p:attrNameLst>
                                          <p:attrName>style.visibility</p:attrName>
                                        </p:attrNameLst>
                                      </p:cBhvr>
                                      <p:to>
                                        <p:strVal val="visible"/>
                                      </p:to>
                                    </p:set>
                                    <p:anim calcmode="lin" valueType="num">
                                      <p:cBhvr additive="base">
                                        <p:cTn id="18" dur="500" fill="hold"/>
                                        <p:tgtEl>
                                          <p:spTgt spid="1519716"/>
                                        </p:tgtEl>
                                        <p:attrNameLst>
                                          <p:attrName>ppt_x</p:attrName>
                                        </p:attrNameLst>
                                      </p:cBhvr>
                                      <p:tavLst>
                                        <p:tav tm="0">
                                          <p:val>
                                            <p:strVal val="#ppt_x"/>
                                          </p:val>
                                        </p:tav>
                                        <p:tav tm="100000">
                                          <p:val>
                                            <p:strVal val="#ppt_x"/>
                                          </p:val>
                                        </p:tav>
                                      </p:tavLst>
                                    </p:anim>
                                    <p:anim calcmode="lin" valueType="num">
                                      <p:cBhvr additive="base">
                                        <p:cTn id="19" dur="500" fill="hold"/>
                                        <p:tgtEl>
                                          <p:spTgt spid="15197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619" grpId="0" build="p"/>
      <p:bldP spid="1519682"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5568101"/>
            <a:ext cx="4913633" cy="53121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学习要求</a:t>
            </a:r>
          </a:p>
        </p:txBody>
      </p:sp>
      <p:sp>
        <p:nvSpPr>
          <p:cNvPr id="18" name="TextBox 1"/>
          <p:cNvSpPr txBox="1"/>
          <p:nvPr/>
        </p:nvSpPr>
        <p:spPr>
          <a:xfrm>
            <a:off x="6593209" y="1511365"/>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47" name="TextBox 1"/>
          <p:cNvSpPr txBox="1"/>
          <p:nvPr/>
        </p:nvSpPr>
        <p:spPr>
          <a:xfrm>
            <a:off x="6593209" y="2752443"/>
            <a:ext cx="246221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二元关系及其表示</a:t>
            </a:r>
          </a:p>
        </p:txBody>
      </p:sp>
      <p:sp>
        <p:nvSpPr>
          <p:cNvPr id="48" name="TextBox 1"/>
          <p:cNvSpPr txBox="1"/>
          <p:nvPr/>
        </p:nvSpPr>
        <p:spPr>
          <a:xfrm>
            <a:off x="6593209" y="3308445"/>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B05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chemeClr val="bg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a:ln>
            <a:noFill/>
          </a:ln>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4904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4</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4.6</a:t>
            </a:r>
          </a:p>
        </p:txBody>
      </p:sp>
    </p:spTree>
    <p:extLst>
      <p:ext uri="{BB962C8B-B14F-4D97-AF65-F5344CB8AC3E}">
        <p14:creationId xmlns:p14="http://schemas.microsoft.com/office/powerpoint/2010/main" val="2635007166"/>
      </p:ext>
    </p:extLst>
  </p:cSld>
  <p:clrMapOvr>
    <a:masterClrMapping/>
  </p:clrMapOvr>
  <p:transition spd="slow">
    <p:push dir="u"/>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A477DF4-5290-4EC6-930D-72BB9FB75D1E}"/>
              </a:ext>
            </a:extLst>
          </p:cNvPr>
          <p:cNvSpPr txBox="1">
            <a:spLocks noChangeArrowheads="1"/>
          </p:cNvSpPr>
          <p:nvPr/>
        </p:nvSpPr>
        <p:spPr>
          <a:xfrm>
            <a:off x="841375" y="95833"/>
            <a:ext cx="8066367" cy="924139"/>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作业</a:t>
            </a:r>
          </a:p>
        </p:txBody>
      </p:sp>
      <p:sp>
        <p:nvSpPr>
          <p:cNvPr id="3" name="Rectangle 3">
            <a:extLst>
              <a:ext uri="{FF2B5EF4-FFF2-40B4-BE49-F238E27FC236}">
                <a16:creationId xmlns:a16="http://schemas.microsoft.com/office/drawing/2014/main" id="{4BC18F1F-B5A3-4190-A4E0-40782F96EC0F}"/>
              </a:ext>
            </a:extLst>
          </p:cNvPr>
          <p:cNvSpPr txBox="1">
            <a:spLocks noChangeArrowheads="1"/>
          </p:cNvSpPr>
          <p:nvPr/>
        </p:nvSpPr>
        <p:spPr>
          <a:xfrm>
            <a:off x="460375" y="906463"/>
            <a:ext cx="5334000" cy="3437728"/>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1. </a:t>
            </a:r>
          </a:p>
          <a:p>
            <a:pPr marL="0" indent="0">
              <a:spcBef>
                <a:spcPct val="0"/>
              </a:spcBef>
              <a:buNone/>
            </a:pPr>
            <a:r>
              <a:rPr lang="en-US" altLang="zh-CN" noProof="1"/>
              <a:t>4. </a:t>
            </a:r>
            <a:r>
              <a:rPr lang="zh-CN" altLang="en-US" noProof="1"/>
              <a:t>（</a:t>
            </a:r>
            <a:r>
              <a:rPr lang="en-US" altLang="zh-CN" noProof="1"/>
              <a:t>1</a:t>
            </a:r>
            <a:r>
              <a:rPr lang="zh-CN" altLang="en-US" noProof="1"/>
              <a:t>）（</a:t>
            </a:r>
            <a:r>
              <a:rPr lang="en-US" altLang="zh-CN" noProof="1"/>
              <a:t>3</a:t>
            </a:r>
            <a:r>
              <a:rPr lang="zh-CN" altLang="en-US" noProof="1"/>
              <a:t>）</a:t>
            </a:r>
            <a:endParaRPr lang="en-US" altLang="zh-CN" noProof="1"/>
          </a:p>
          <a:p>
            <a:pPr marL="0" indent="0">
              <a:spcBef>
                <a:spcPct val="0"/>
              </a:spcBef>
              <a:buNone/>
            </a:pPr>
            <a:r>
              <a:rPr lang="en-US" altLang="zh-CN" noProof="1"/>
              <a:t>8. </a:t>
            </a:r>
            <a:r>
              <a:rPr lang="zh-CN" altLang="en-US" noProof="1"/>
              <a:t>（</a:t>
            </a:r>
            <a:r>
              <a:rPr lang="en-US" altLang="zh-CN" noProof="1"/>
              <a:t>1</a:t>
            </a:r>
            <a:r>
              <a:rPr lang="zh-CN" altLang="en-US" noProof="1"/>
              <a:t>）（</a:t>
            </a:r>
            <a:r>
              <a:rPr lang="en-US" altLang="zh-CN" noProof="1"/>
              <a:t>3</a:t>
            </a:r>
            <a:r>
              <a:rPr lang="zh-CN" altLang="en-US" noProof="1"/>
              <a:t>）</a:t>
            </a:r>
            <a:endParaRPr lang="en-US" altLang="zh-CN" noProof="1"/>
          </a:p>
          <a:p>
            <a:pPr marL="0" indent="0">
              <a:spcBef>
                <a:spcPct val="0"/>
              </a:spcBef>
              <a:buNone/>
            </a:pPr>
            <a:r>
              <a:rPr lang="en-US" altLang="zh-CN" noProof="1"/>
              <a:t>9. </a:t>
            </a:r>
          </a:p>
          <a:p>
            <a:pPr marL="0" indent="0">
              <a:spcBef>
                <a:spcPct val="0"/>
              </a:spcBef>
              <a:buNone/>
            </a:pPr>
            <a:r>
              <a:rPr lang="en-US" altLang="zh-CN" noProof="1"/>
              <a:t>10. </a:t>
            </a:r>
            <a:r>
              <a:rPr lang="zh-CN" altLang="en-US" noProof="1"/>
              <a:t>（</a:t>
            </a:r>
            <a:r>
              <a:rPr lang="en-US" altLang="zh-CN" noProof="1"/>
              <a:t>1</a:t>
            </a:r>
            <a:r>
              <a:rPr lang="zh-CN" altLang="en-US" noProof="1"/>
              <a:t>）（</a:t>
            </a:r>
            <a:r>
              <a:rPr lang="en-US" altLang="zh-CN" noProof="1"/>
              <a:t>3</a:t>
            </a:r>
            <a:r>
              <a:rPr lang="zh-CN" altLang="en-US" noProof="1"/>
              <a:t>）</a:t>
            </a:r>
            <a:endParaRPr lang="en-US" altLang="zh-CN" noProof="1"/>
          </a:p>
          <a:p>
            <a:pPr marL="0" indent="0">
              <a:spcBef>
                <a:spcPct val="0"/>
              </a:spcBef>
              <a:buNone/>
            </a:pPr>
            <a:r>
              <a:rPr lang="en-US" altLang="zh-CN" noProof="1"/>
              <a:t>13.        14.</a:t>
            </a:r>
          </a:p>
          <a:p>
            <a:pPr marL="0" indent="0">
              <a:spcBef>
                <a:spcPct val="0"/>
              </a:spcBef>
              <a:buNone/>
            </a:pP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grpSp>
        <p:nvGrpSpPr>
          <p:cNvPr id="8" name="组合 7">
            <a:extLst>
              <a:ext uri="{FF2B5EF4-FFF2-40B4-BE49-F238E27FC236}">
                <a16:creationId xmlns:a16="http://schemas.microsoft.com/office/drawing/2014/main" id="{1A71C593-64C2-49C3-A419-B69C7969378A}"/>
              </a:ext>
            </a:extLst>
          </p:cNvPr>
          <p:cNvGrpSpPr/>
          <p:nvPr/>
        </p:nvGrpSpPr>
        <p:grpSpPr>
          <a:xfrm>
            <a:off x="612775" y="4267994"/>
            <a:ext cx="10744200" cy="76200"/>
            <a:chOff x="460375" y="1981994"/>
            <a:chExt cx="10744200" cy="76200"/>
          </a:xfrm>
        </p:grpSpPr>
        <p:cxnSp>
          <p:nvCxnSpPr>
            <p:cNvPr id="5" name="直接连接符 4">
              <a:extLst>
                <a:ext uri="{FF2B5EF4-FFF2-40B4-BE49-F238E27FC236}">
                  <a16:creationId xmlns:a16="http://schemas.microsoft.com/office/drawing/2014/main" id="{10F69A4C-5B4F-4B4E-9BB0-1C4130AB6873}"/>
                </a:ext>
              </a:extLst>
            </p:cNvPr>
            <p:cNvCxnSpPr/>
            <p:nvPr/>
          </p:nvCxnSpPr>
          <p:spPr>
            <a:xfrm>
              <a:off x="460375" y="19819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C0146DA-2918-4E6F-9996-54F6A9FACFD3}"/>
                </a:ext>
              </a:extLst>
            </p:cNvPr>
            <p:cNvCxnSpPr/>
            <p:nvPr/>
          </p:nvCxnSpPr>
          <p:spPr>
            <a:xfrm>
              <a:off x="460375" y="20581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7" name="Rectangle 3">
            <a:extLst>
              <a:ext uri="{FF2B5EF4-FFF2-40B4-BE49-F238E27FC236}">
                <a16:creationId xmlns:a16="http://schemas.microsoft.com/office/drawing/2014/main" id="{86A2B3D0-9D0E-4602-80AE-1DE0B24688C3}"/>
              </a:ext>
            </a:extLst>
          </p:cNvPr>
          <p:cNvSpPr txBox="1">
            <a:spLocks noChangeArrowheads="1"/>
          </p:cNvSpPr>
          <p:nvPr/>
        </p:nvSpPr>
        <p:spPr>
          <a:xfrm>
            <a:off x="460375" y="4511379"/>
            <a:ext cx="4952988" cy="2252374"/>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25. </a:t>
            </a:r>
            <a:r>
              <a:rPr lang="zh-CN" altLang="en-US" noProof="1"/>
              <a:t>（</a:t>
            </a:r>
            <a:r>
              <a:rPr lang="en-US" altLang="zh-CN" noProof="1"/>
              <a:t>1</a:t>
            </a:r>
            <a:r>
              <a:rPr lang="zh-CN" altLang="en-US" noProof="1"/>
              <a:t>）（</a:t>
            </a:r>
            <a:r>
              <a:rPr lang="en-US" altLang="zh-CN" noProof="1"/>
              <a:t>3</a:t>
            </a:r>
            <a:r>
              <a:rPr lang="zh-CN" altLang="en-US" noProof="1"/>
              <a:t>）（</a:t>
            </a:r>
            <a:r>
              <a:rPr lang="en-US" altLang="zh-CN" noProof="1"/>
              <a:t>5</a:t>
            </a:r>
            <a:r>
              <a:rPr lang="zh-CN" altLang="en-US" noProof="1"/>
              <a:t>）</a:t>
            </a:r>
            <a:endParaRPr lang="en-US" altLang="zh-CN" noProof="1"/>
          </a:p>
          <a:p>
            <a:pPr marL="0" indent="0">
              <a:spcBef>
                <a:spcPct val="0"/>
              </a:spcBef>
              <a:buNone/>
            </a:pPr>
            <a:r>
              <a:rPr lang="en-US" altLang="zh-CN" noProof="1"/>
              <a:t>26. </a:t>
            </a:r>
            <a:r>
              <a:rPr lang="zh-CN" altLang="en-US" noProof="1"/>
              <a:t>（</a:t>
            </a:r>
            <a:r>
              <a:rPr lang="en-US" altLang="zh-CN" noProof="1"/>
              <a:t>a</a:t>
            </a:r>
            <a:r>
              <a:rPr lang="zh-CN" altLang="en-US" noProof="1"/>
              <a:t>）（</a:t>
            </a:r>
            <a:r>
              <a:rPr lang="en-US" altLang="zh-CN" noProof="1"/>
              <a:t>d</a:t>
            </a:r>
            <a:r>
              <a:rPr lang="zh-CN" altLang="en-US" noProof="1"/>
              <a:t>）（</a:t>
            </a:r>
            <a:r>
              <a:rPr lang="en-US" altLang="zh-CN" noProof="1"/>
              <a:t>g</a:t>
            </a:r>
            <a:r>
              <a:rPr lang="zh-CN" altLang="en-US" noProof="1"/>
              <a:t>）（</a:t>
            </a:r>
            <a:r>
              <a:rPr lang="en-US" altLang="zh-CN" noProof="1"/>
              <a:t>j</a:t>
            </a:r>
            <a:r>
              <a:rPr lang="zh-CN" altLang="en-US" noProof="1"/>
              <a:t>）</a:t>
            </a:r>
            <a:endParaRPr lang="en-US" altLang="zh-CN" noProof="1"/>
          </a:p>
          <a:p>
            <a:pPr marL="0" indent="0">
              <a:spcBef>
                <a:spcPct val="0"/>
              </a:spcBef>
              <a:buNone/>
            </a:pPr>
            <a:r>
              <a:rPr lang="en-US" altLang="zh-CN" noProof="1"/>
              <a:t>29.             30.</a:t>
            </a:r>
          </a:p>
          <a:p>
            <a:pPr marL="0" indent="0">
              <a:spcBef>
                <a:spcPct val="0"/>
              </a:spcBef>
              <a:buNone/>
            </a:pPr>
            <a:r>
              <a:rPr lang="en-US" altLang="zh-CN" noProof="1"/>
              <a:t>31. </a:t>
            </a:r>
            <a:r>
              <a:rPr lang="zh-CN" altLang="en-US" noProof="1"/>
              <a:t>（</a:t>
            </a:r>
            <a:r>
              <a:rPr lang="en-US" altLang="zh-CN" noProof="1"/>
              <a:t>a</a:t>
            </a:r>
            <a:r>
              <a:rPr lang="zh-CN" altLang="en-US" noProof="1"/>
              <a:t>）（</a:t>
            </a:r>
            <a:r>
              <a:rPr lang="en-US" altLang="zh-CN" noProof="1"/>
              <a:t>c</a:t>
            </a:r>
            <a:r>
              <a:rPr lang="zh-CN" altLang="en-US" noProof="1"/>
              <a:t>）（</a:t>
            </a:r>
            <a:r>
              <a:rPr lang="en-US" altLang="zh-CN" noProof="1"/>
              <a:t>e</a:t>
            </a:r>
            <a:r>
              <a:rPr lang="zh-CN" altLang="en-US" noProof="1"/>
              <a:t>）</a:t>
            </a: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grpSp>
        <p:nvGrpSpPr>
          <p:cNvPr id="9" name="组合 8">
            <a:extLst>
              <a:ext uri="{FF2B5EF4-FFF2-40B4-BE49-F238E27FC236}">
                <a16:creationId xmlns:a16="http://schemas.microsoft.com/office/drawing/2014/main" id="{DCDB22ED-DE0D-4C94-B53B-C50878E2D59B}"/>
              </a:ext>
            </a:extLst>
          </p:cNvPr>
          <p:cNvGrpSpPr/>
          <p:nvPr/>
        </p:nvGrpSpPr>
        <p:grpSpPr>
          <a:xfrm rot="5400000">
            <a:off x="4484989" y="2635158"/>
            <a:ext cx="3152167" cy="76202"/>
            <a:chOff x="460375" y="1981994"/>
            <a:chExt cx="10744200" cy="76200"/>
          </a:xfrm>
        </p:grpSpPr>
        <p:cxnSp>
          <p:nvCxnSpPr>
            <p:cNvPr id="10" name="直接连接符 9">
              <a:extLst>
                <a:ext uri="{FF2B5EF4-FFF2-40B4-BE49-F238E27FC236}">
                  <a16:creationId xmlns:a16="http://schemas.microsoft.com/office/drawing/2014/main" id="{EACB4235-F8FE-47DD-B5DA-3B12D8DE3FA4}"/>
                </a:ext>
              </a:extLst>
            </p:cNvPr>
            <p:cNvCxnSpPr/>
            <p:nvPr/>
          </p:nvCxnSpPr>
          <p:spPr>
            <a:xfrm>
              <a:off x="460375" y="19819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2DE879A-9572-47F1-A484-0F26B276628D}"/>
                </a:ext>
              </a:extLst>
            </p:cNvPr>
            <p:cNvCxnSpPr/>
            <p:nvPr/>
          </p:nvCxnSpPr>
          <p:spPr>
            <a:xfrm>
              <a:off x="460375" y="20581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12" name="Rectangle 3">
            <a:extLst>
              <a:ext uri="{FF2B5EF4-FFF2-40B4-BE49-F238E27FC236}">
                <a16:creationId xmlns:a16="http://schemas.microsoft.com/office/drawing/2014/main" id="{49F80340-AF69-4CD6-A548-5EA491B8CD42}"/>
              </a:ext>
            </a:extLst>
          </p:cNvPr>
          <p:cNvSpPr txBox="1">
            <a:spLocks noChangeArrowheads="1"/>
          </p:cNvSpPr>
          <p:nvPr/>
        </p:nvSpPr>
        <p:spPr>
          <a:xfrm>
            <a:off x="6251574" y="925119"/>
            <a:ext cx="5334000" cy="3437728"/>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17. </a:t>
            </a:r>
          </a:p>
          <a:p>
            <a:pPr marL="0" indent="0">
              <a:spcBef>
                <a:spcPct val="0"/>
              </a:spcBef>
              <a:buNone/>
            </a:pPr>
            <a:r>
              <a:rPr lang="en-US" altLang="zh-CN" noProof="1"/>
              <a:t>21. </a:t>
            </a:r>
            <a:r>
              <a:rPr lang="zh-CN" altLang="en-US" noProof="1"/>
              <a:t>（</a:t>
            </a:r>
            <a:r>
              <a:rPr lang="en-US" altLang="zh-CN" noProof="1"/>
              <a:t>1</a:t>
            </a:r>
            <a:r>
              <a:rPr lang="zh-CN" altLang="en-US" noProof="1"/>
              <a:t>）（</a:t>
            </a:r>
            <a:r>
              <a:rPr lang="en-US" altLang="zh-CN" noProof="1"/>
              <a:t>3</a:t>
            </a:r>
            <a:r>
              <a:rPr lang="zh-CN" altLang="en-US" noProof="1"/>
              <a:t>）（</a:t>
            </a:r>
            <a:r>
              <a:rPr lang="en-US" altLang="zh-CN" noProof="1"/>
              <a:t>5</a:t>
            </a:r>
            <a:r>
              <a:rPr lang="zh-CN" altLang="en-US" noProof="1"/>
              <a:t>）</a:t>
            </a:r>
            <a:endParaRPr lang="en-US" altLang="zh-CN" noProof="1"/>
          </a:p>
          <a:p>
            <a:pPr marL="0" indent="0">
              <a:spcBef>
                <a:spcPct val="0"/>
              </a:spcBef>
              <a:buNone/>
            </a:pPr>
            <a:r>
              <a:rPr lang="en-US" altLang="zh-CN" noProof="1"/>
              <a:t>22. </a:t>
            </a:r>
          </a:p>
          <a:p>
            <a:pPr marL="0" indent="0">
              <a:spcBef>
                <a:spcPct val="0"/>
              </a:spcBef>
              <a:buNone/>
            </a:pPr>
            <a:r>
              <a:rPr lang="en-US" altLang="zh-CN" noProof="1"/>
              <a:t>24.</a:t>
            </a:r>
          </a:p>
          <a:p>
            <a:pPr marL="0" indent="0">
              <a:spcBef>
                <a:spcPct val="0"/>
              </a:spcBef>
              <a:buNone/>
            </a:pPr>
            <a:endParaRPr lang="en-US" altLang="zh-CN" noProof="1"/>
          </a:p>
          <a:p>
            <a:pPr marL="0" indent="0">
              <a:spcBef>
                <a:spcPct val="0"/>
              </a:spcBef>
              <a:buNone/>
            </a:pP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spTree>
    <p:extLst>
      <p:ext uri="{BB962C8B-B14F-4D97-AF65-F5344CB8AC3E}">
        <p14:creationId xmlns:p14="http://schemas.microsoft.com/office/powerpoint/2010/main" val="413905677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0555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993775" y="305594"/>
            <a:ext cx="7621764" cy="585924"/>
          </a:xfrm>
        </p:spPr>
        <p:txBody>
          <a:bodyPr/>
          <a:lstStyle/>
          <a:p>
            <a:pPr eaLnBrk="1" hangingPunct="1"/>
            <a:r>
              <a:rPr kumimoji="1" lang="zh-CN" altLang="en-US" dirty="0"/>
              <a:t>序偶相等</a:t>
            </a:r>
          </a:p>
        </p:txBody>
      </p:sp>
      <p:sp>
        <p:nvSpPr>
          <p:cNvPr id="1361923" name="Rectangle 3"/>
          <p:cNvSpPr>
            <a:spLocks noGrp="1" noChangeArrowheads="1"/>
          </p:cNvSpPr>
          <p:nvPr>
            <p:ph type="body" idx="1"/>
          </p:nvPr>
        </p:nvSpPr>
        <p:spPr>
          <a:xfrm>
            <a:off x="384175" y="1448594"/>
            <a:ext cx="11158414" cy="1375093"/>
          </a:xfrm>
        </p:spPr>
        <p:txBody>
          <a:bodyPr/>
          <a:lstStyle/>
          <a:p>
            <a:pPr marL="0" indent="0">
              <a:lnSpc>
                <a:spcPct val="140000"/>
              </a:lnSpc>
              <a:buNone/>
            </a:pPr>
            <a:r>
              <a:rPr lang="zh-CN" altLang="zh-CN" dirty="0">
                <a:solidFill>
                  <a:srgbClr val="C00000"/>
                </a:solidFill>
              </a:rPr>
              <a:t>定义</a:t>
            </a:r>
            <a:r>
              <a:rPr lang="en-US" altLang="zh-CN" dirty="0">
                <a:solidFill>
                  <a:srgbClr val="C00000"/>
                </a:solidFill>
              </a:rPr>
              <a:t>4.2 </a:t>
            </a:r>
            <a:r>
              <a:rPr lang="zh-CN" altLang="en-US" dirty="0"/>
              <a:t>给定序偶</a:t>
            </a:r>
            <a:r>
              <a:rPr lang="en-US" altLang="zh-CN" dirty="0"/>
              <a:t>&lt;</a:t>
            </a:r>
            <a:r>
              <a:rPr lang="en-US" altLang="zh-CN" dirty="0" err="1"/>
              <a:t>a,b</a:t>
            </a:r>
            <a:r>
              <a:rPr lang="en-US" altLang="zh-CN" dirty="0"/>
              <a:t>&gt;</a:t>
            </a:r>
            <a:r>
              <a:rPr lang="zh-CN" altLang="en-US" dirty="0"/>
              <a:t>和</a:t>
            </a:r>
            <a:r>
              <a:rPr lang="en-US" altLang="zh-CN" dirty="0"/>
              <a:t>&lt;</a:t>
            </a:r>
            <a:r>
              <a:rPr lang="en-US" altLang="zh-CN" dirty="0" err="1"/>
              <a:t>c,d</a:t>
            </a:r>
            <a:r>
              <a:rPr lang="en-US" altLang="zh-CN" dirty="0"/>
              <a:t>&gt;</a:t>
            </a:r>
            <a:r>
              <a:rPr lang="zh-CN" altLang="en-US" dirty="0"/>
              <a:t>，</a:t>
            </a:r>
          </a:p>
          <a:p>
            <a:pPr marL="0" indent="0" algn="ctr">
              <a:lnSpc>
                <a:spcPct val="140000"/>
              </a:lnSpc>
              <a:buNone/>
            </a:pPr>
            <a:r>
              <a:rPr lang="en-US" altLang="zh-CN" dirty="0"/>
              <a:t>&lt;</a:t>
            </a:r>
            <a:r>
              <a:rPr lang="en-US" altLang="zh-CN" dirty="0" err="1"/>
              <a:t>a,b</a:t>
            </a:r>
            <a:r>
              <a:rPr lang="en-US" altLang="zh-CN" dirty="0"/>
              <a:t>&gt;=&lt;</a:t>
            </a:r>
            <a:r>
              <a:rPr lang="en-US" altLang="zh-CN" dirty="0" err="1"/>
              <a:t>c,d</a:t>
            </a:r>
            <a:r>
              <a:rPr lang="en-US" altLang="zh-CN" dirty="0"/>
              <a:t>&gt; </a:t>
            </a:r>
            <a:r>
              <a:rPr lang="en-US" altLang="zh-CN" dirty="0">
                <a:solidFill>
                  <a:srgbClr val="0000FF"/>
                </a:solidFill>
                <a:latin typeface="MS UI Gothic" panose="020B0600070205080204" pitchFamily="34" charset="-128"/>
                <a:ea typeface="MS UI Gothic" panose="020B0600070205080204" pitchFamily="34" charset="-128"/>
              </a:rPr>
              <a:t>⇔</a:t>
            </a:r>
            <a:r>
              <a:rPr lang="en-US" altLang="zh-CN" dirty="0">
                <a:latin typeface="MS UI Gothic" panose="020B0600070205080204" pitchFamily="34" charset="-128"/>
                <a:ea typeface="MS UI Gothic" panose="020B0600070205080204" pitchFamily="34" charset="-128"/>
              </a:rPr>
              <a:t> </a:t>
            </a:r>
            <a:r>
              <a:rPr lang="en-US" altLang="zh-CN" dirty="0"/>
              <a:t>a=c</a:t>
            </a:r>
            <a:r>
              <a:rPr lang="zh-CN" altLang="en-US" dirty="0"/>
              <a:t>且</a:t>
            </a:r>
            <a:r>
              <a:rPr lang="en-US" altLang="zh-CN" dirty="0"/>
              <a:t>b=d</a:t>
            </a:r>
            <a:r>
              <a:rPr lang="zh-CN" altLang="en-US" dirty="0"/>
              <a:t>。</a:t>
            </a:r>
          </a:p>
        </p:txBody>
      </p:sp>
      <p:sp>
        <p:nvSpPr>
          <p:cNvPr id="2" name="矩形 1"/>
          <p:cNvSpPr/>
          <p:nvPr/>
        </p:nvSpPr>
        <p:spPr>
          <a:xfrm>
            <a:off x="384175" y="2972594"/>
            <a:ext cx="10744200" cy="581057"/>
          </a:xfrm>
          <a:prstGeom prst="rect">
            <a:avLst/>
          </a:prstGeom>
        </p:spPr>
        <p:txBody>
          <a:bodyPr wrap="square">
            <a:spAutoFit/>
          </a:bodyPr>
          <a:lstStyle/>
          <a:p>
            <a:pPr>
              <a:lnSpc>
                <a:spcPct val="150000"/>
              </a:lnSpc>
            </a:pPr>
            <a:r>
              <a:rPr lang="zh-CN" altLang="en-US" b="1" dirty="0">
                <a:solidFill>
                  <a:srgbClr val="C00000"/>
                </a:solidFill>
                <a:latin typeface="+mn-ea"/>
              </a:rPr>
              <a:t>例</a:t>
            </a:r>
            <a:r>
              <a:rPr lang="en-US" altLang="zh-CN" b="1" dirty="0">
                <a:solidFill>
                  <a:srgbClr val="C00000"/>
                </a:solidFill>
                <a:latin typeface="+mn-ea"/>
              </a:rPr>
              <a:t>4.1  </a:t>
            </a:r>
            <a:r>
              <a:rPr lang="en-US" altLang="zh-CN" b="1" dirty="0">
                <a:latin typeface="+mn-ea"/>
              </a:rPr>
              <a:t>x</a:t>
            </a:r>
            <a:r>
              <a:rPr lang="zh-CN" altLang="en-US" b="1" dirty="0">
                <a:latin typeface="+mn-ea"/>
              </a:rPr>
              <a:t>，</a:t>
            </a:r>
            <a:r>
              <a:rPr lang="en-US" altLang="zh-CN" b="1" dirty="0">
                <a:latin typeface="+mn-ea"/>
              </a:rPr>
              <a:t>y</a:t>
            </a:r>
            <a:r>
              <a:rPr lang="zh-CN" altLang="en-US" b="1" dirty="0">
                <a:latin typeface="+mn-ea"/>
              </a:rPr>
              <a:t>取何值时，序偶</a:t>
            </a:r>
            <a:r>
              <a:rPr lang="en-US" altLang="zh-CN" b="1" dirty="0">
                <a:latin typeface="+mn-ea"/>
              </a:rPr>
              <a:t>&lt;x+y,4&gt;</a:t>
            </a:r>
            <a:r>
              <a:rPr lang="zh-CN" altLang="en-US" b="1" dirty="0">
                <a:latin typeface="+mn-ea"/>
              </a:rPr>
              <a:t>与</a:t>
            </a:r>
            <a:r>
              <a:rPr lang="en-US" altLang="zh-CN" b="1" dirty="0">
                <a:latin typeface="+mn-ea"/>
              </a:rPr>
              <a:t>&lt;5,2x-y&gt;</a:t>
            </a:r>
            <a:r>
              <a:rPr lang="zh-CN" altLang="en-US" b="1" dirty="0">
                <a:latin typeface="+mn-ea"/>
              </a:rPr>
              <a:t>相等？</a:t>
            </a:r>
          </a:p>
        </p:txBody>
      </p:sp>
      <p:grpSp>
        <p:nvGrpSpPr>
          <p:cNvPr id="5" name="组合 4">
            <a:extLst>
              <a:ext uri="{FF2B5EF4-FFF2-40B4-BE49-F238E27FC236}">
                <a16:creationId xmlns:a16="http://schemas.microsoft.com/office/drawing/2014/main" id="{46086188-F813-4CF4-932F-0084C97C7A8C}"/>
              </a:ext>
            </a:extLst>
          </p:cNvPr>
          <p:cNvGrpSpPr/>
          <p:nvPr/>
        </p:nvGrpSpPr>
        <p:grpSpPr>
          <a:xfrm>
            <a:off x="441171" y="3517605"/>
            <a:ext cx="5581804" cy="1689052"/>
            <a:chOff x="441171" y="3517605"/>
            <a:chExt cx="5581804" cy="1689052"/>
          </a:xfrm>
        </p:grpSpPr>
        <p:sp>
          <p:nvSpPr>
            <p:cNvPr id="9" name="矩形 8">
              <a:extLst>
                <a:ext uri="{FF2B5EF4-FFF2-40B4-BE49-F238E27FC236}">
                  <a16:creationId xmlns:a16="http://schemas.microsoft.com/office/drawing/2014/main" id="{E35C6B23-84CC-43B4-AE33-9B2152753A05}"/>
                </a:ext>
              </a:extLst>
            </p:cNvPr>
            <p:cNvSpPr/>
            <p:nvPr/>
          </p:nvSpPr>
          <p:spPr>
            <a:xfrm>
              <a:off x="441171" y="3517605"/>
              <a:ext cx="5581804" cy="1689052"/>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根据定义</a:t>
              </a:r>
              <a:r>
                <a:rPr lang="en-US" altLang="zh-CN" b="1" dirty="0">
                  <a:latin typeface="+mn-ea"/>
                </a:rPr>
                <a:t>4.2</a:t>
              </a:r>
              <a:r>
                <a:rPr lang="zh-CN" altLang="en-US" b="1" dirty="0">
                  <a:latin typeface="+mn-ea"/>
                </a:rPr>
                <a:t>，有</a:t>
              </a:r>
              <a:endParaRPr lang="en-US" altLang="zh-CN" b="1" dirty="0">
                <a:latin typeface="+mn-ea"/>
              </a:endParaRPr>
            </a:p>
            <a:p>
              <a:pPr>
                <a:lnSpc>
                  <a:spcPct val="150000"/>
                </a:lnSpc>
              </a:pPr>
              <a:r>
                <a:rPr lang="en-US" altLang="zh-CN" b="1" dirty="0">
                  <a:latin typeface="+mn-ea"/>
                </a:rPr>
                <a:t>           </a:t>
              </a:r>
              <a:r>
                <a:rPr lang="en-US" altLang="zh-CN" b="1" dirty="0" err="1">
                  <a:latin typeface="+mn-ea"/>
                </a:rPr>
                <a:t>x+y</a:t>
              </a:r>
              <a:r>
                <a:rPr lang="zh-CN" altLang="en-US" b="1" dirty="0">
                  <a:latin typeface="+mn-ea"/>
                </a:rPr>
                <a:t>＝</a:t>
              </a:r>
              <a:r>
                <a:rPr lang="en-US" altLang="zh-CN" b="1" dirty="0">
                  <a:latin typeface="+mn-ea"/>
                </a:rPr>
                <a:t>5</a:t>
              </a:r>
            </a:p>
            <a:p>
              <a:pPr>
                <a:lnSpc>
                  <a:spcPct val="150000"/>
                </a:lnSpc>
              </a:pPr>
              <a:r>
                <a:rPr lang="en-US" altLang="zh-CN" b="1" dirty="0">
                  <a:latin typeface="+mn-ea"/>
                </a:rPr>
                <a:t>           2x-y</a:t>
              </a:r>
              <a:r>
                <a:rPr lang="zh-CN" altLang="en-US" b="1" dirty="0">
                  <a:latin typeface="+mn-ea"/>
                </a:rPr>
                <a:t>＝</a:t>
              </a:r>
              <a:r>
                <a:rPr lang="en-US" altLang="zh-CN" b="1" dirty="0">
                  <a:latin typeface="+mn-ea"/>
                </a:rPr>
                <a:t>4</a:t>
              </a:r>
            </a:p>
          </p:txBody>
        </p:sp>
        <p:sp>
          <p:nvSpPr>
            <p:cNvPr id="4" name="左大括号 3">
              <a:extLst>
                <a:ext uri="{FF2B5EF4-FFF2-40B4-BE49-F238E27FC236}">
                  <a16:creationId xmlns:a16="http://schemas.microsoft.com/office/drawing/2014/main" id="{943AAECF-8094-40F9-B57B-CF71A5FE876F}"/>
                </a:ext>
              </a:extLst>
            </p:cNvPr>
            <p:cNvSpPr/>
            <p:nvPr/>
          </p:nvSpPr>
          <p:spPr>
            <a:xfrm>
              <a:off x="1086600" y="4362131"/>
              <a:ext cx="304800" cy="757913"/>
            </a:xfrm>
            <a:prstGeom prst="leftBrace">
              <a:avLst/>
            </a:prstGeom>
            <a:ln w="5080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grpSp>
      <p:sp>
        <p:nvSpPr>
          <p:cNvPr id="8" name="矩形 7">
            <a:extLst>
              <a:ext uri="{FF2B5EF4-FFF2-40B4-BE49-F238E27FC236}">
                <a16:creationId xmlns:a16="http://schemas.microsoft.com/office/drawing/2014/main" id="{160ADD9B-4621-47C4-89B3-5506392824FD}"/>
              </a:ext>
            </a:extLst>
          </p:cNvPr>
          <p:cNvSpPr/>
          <p:nvPr/>
        </p:nvSpPr>
        <p:spPr>
          <a:xfrm>
            <a:off x="441171" y="5258594"/>
            <a:ext cx="8477404" cy="1135054"/>
          </a:xfrm>
          <a:prstGeom prst="rect">
            <a:avLst/>
          </a:prstGeom>
        </p:spPr>
        <p:txBody>
          <a:bodyPr wrap="square">
            <a:spAutoFit/>
          </a:bodyPr>
          <a:lstStyle/>
          <a:p>
            <a:pPr>
              <a:lnSpc>
                <a:spcPct val="150000"/>
              </a:lnSpc>
            </a:pPr>
            <a:r>
              <a:rPr lang="zh-CN" altLang="en-US" b="1" dirty="0">
                <a:latin typeface="+mn-ea"/>
              </a:rPr>
              <a:t>解此二元一次方程组得</a:t>
            </a:r>
            <a:r>
              <a:rPr lang="en-US" altLang="zh-CN" b="1" dirty="0">
                <a:latin typeface="+mn-ea"/>
              </a:rPr>
              <a:t>x=3</a:t>
            </a:r>
            <a:r>
              <a:rPr lang="zh-CN" altLang="en-US" b="1" dirty="0">
                <a:latin typeface="+mn-ea"/>
              </a:rPr>
              <a:t>，</a:t>
            </a:r>
            <a:r>
              <a:rPr lang="en-US" altLang="zh-CN" b="1" dirty="0">
                <a:latin typeface="+mn-ea"/>
              </a:rPr>
              <a:t>y=2</a:t>
            </a:r>
            <a:r>
              <a:rPr lang="zh-CN" altLang="en-US" b="1" dirty="0">
                <a:latin typeface="+mn-ea"/>
              </a:rPr>
              <a:t>。</a:t>
            </a:r>
            <a:endParaRPr lang="en-US" altLang="zh-CN" b="1" dirty="0">
              <a:latin typeface="+mn-ea"/>
            </a:endParaRPr>
          </a:p>
          <a:p>
            <a:pPr>
              <a:lnSpc>
                <a:spcPct val="150000"/>
              </a:lnSpc>
            </a:pPr>
            <a:r>
              <a:rPr lang="zh-CN" altLang="en-US" b="1" dirty="0">
                <a:latin typeface="+mn-ea"/>
              </a:rPr>
              <a:t>即当</a:t>
            </a:r>
            <a:r>
              <a:rPr lang="en-US" altLang="zh-CN" b="1" dirty="0">
                <a:latin typeface="+mn-ea"/>
              </a:rPr>
              <a:t>x=3</a:t>
            </a:r>
            <a:r>
              <a:rPr lang="zh-CN" altLang="en-US" b="1" dirty="0">
                <a:latin typeface="+mn-ea"/>
              </a:rPr>
              <a:t>，</a:t>
            </a:r>
            <a:r>
              <a:rPr lang="en-US" altLang="zh-CN" b="1" dirty="0">
                <a:latin typeface="+mn-ea"/>
              </a:rPr>
              <a:t>y=2</a:t>
            </a:r>
            <a:r>
              <a:rPr lang="zh-CN" altLang="en-US" b="1" dirty="0">
                <a:latin typeface="+mn-ea"/>
              </a:rPr>
              <a:t>时，序偶</a:t>
            </a:r>
            <a:r>
              <a:rPr lang="en-US" altLang="zh-CN" b="1" dirty="0">
                <a:latin typeface="+mn-ea"/>
              </a:rPr>
              <a:t>&lt;</a:t>
            </a:r>
            <a:r>
              <a:rPr lang="en-US" altLang="zh-CN" b="1" dirty="0" err="1">
                <a:latin typeface="+mn-ea"/>
              </a:rPr>
              <a:t>x+y</a:t>
            </a:r>
            <a:r>
              <a:rPr lang="zh-CN" altLang="en-US" b="1" dirty="0">
                <a:latin typeface="+mn-ea"/>
              </a:rPr>
              <a:t>，</a:t>
            </a:r>
            <a:r>
              <a:rPr lang="en-US" altLang="zh-CN" b="1" dirty="0">
                <a:latin typeface="+mn-ea"/>
              </a:rPr>
              <a:t>4&gt;</a:t>
            </a:r>
            <a:r>
              <a:rPr lang="zh-CN" altLang="en-US" b="1" dirty="0">
                <a:latin typeface="+mn-ea"/>
              </a:rPr>
              <a:t>与</a:t>
            </a:r>
            <a:r>
              <a:rPr lang="en-US" altLang="zh-CN" b="1" dirty="0">
                <a:latin typeface="+mn-ea"/>
              </a:rPr>
              <a:t>&lt;5</a:t>
            </a:r>
            <a:r>
              <a:rPr lang="zh-CN" altLang="en-US" b="1" dirty="0">
                <a:latin typeface="+mn-ea"/>
              </a:rPr>
              <a:t>，</a:t>
            </a:r>
            <a:r>
              <a:rPr lang="en-US" altLang="zh-CN" b="1" dirty="0">
                <a:latin typeface="+mn-ea"/>
              </a:rPr>
              <a:t>2x-y&gt;</a:t>
            </a:r>
            <a:r>
              <a:rPr lang="zh-CN" altLang="en-US" b="1" dirty="0">
                <a:latin typeface="+mn-ea"/>
              </a:rPr>
              <a:t>相等。</a:t>
            </a:r>
          </a:p>
        </p:txBody>
      </p:sp>
    </p:spTree>
    <p:custDataLst>
      <p:tags r:id="rId1"/>
    </p:custDataLst>
    <p:extLst>
      <p:ext uri="{BB962C8B-B14F-4D97-AF65-F5344CB8AC3E}">
        <p14:creationId xmlns:p14="http://schemas.microsoft.com/office/powerpoint/2010/main" val="3794117931"/>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23">
                                            <p:txEl>
                                              <p:pRg st="0" end="0"/>
                                            </p:txEl>
                                          </p:spTgt>
                                        </p:tgtEl>
                                        <p:attrNameLst>
                                          <p:attrName>style.visibility</p:attrName>
                                        </p:attrNameLst>
                                      </p:cBhvr>
                                      <p:to>
                                        <p:strVal val="visible"/>
                                      </p:to>
                                    </p:set>
                                    <p:anim calcmode="lin" valueType="num">
                                      <p:cBhvr additive="base">
                                        <p:cTn id="7" dur="500" fill="hold"/>
                                        <p:tgtEl>
                                          <p:spTgt spid="1361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6192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61923">
                                            <p:txEl>
                                              <p:pRg st="1" end="1"/>
                                            </p:txEl>
                                          </p:spTgt>
                                        </p:tgtEl>
                                        <p:attrNameLst>
                                          <p:attrName>style.visibility</p:attrName>
                                        </p:attrNameLst>
                                      </p:cBhvr>
                                      <p:to>
                                        <p:strVal val="visible"/>
                                      </p:to>
                                    </p:set>
                                    <p:anim calcmode="lin" valueType="num">
                                      <p:cBhvr additive="base">
                                        <p:cTn id="12" dur="500" fill="hold"/>
                                        <p:tgtEl>
                                          <p:spTgt spid="136192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61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wheel(1)">
                                      <p:cBhvr>
                                        <p:cTn id="18" dur="20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3" grpId="0" build="p" autoUpdateAnimBg="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3975" name="Rectangle 7"/>
          <p:cNvSpPr>
            <a:spLocks noChangeArrowheads="1"/>
          </p:cNvSpPr>
          <p:nvPr/>
        </p:nvSpPr>
        <p:spPr bwMode="auto">
          <a:xfrm>
            <a:off x="7178845" y="3416678"/>
            <a:ext cx="4648200"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buNone/>
            </a:pPr>
            <a:r>
              <a:rPr lang="en-US" altLang="zh-CN" sz="2400" dirty="0">
                <a:solidFill>
                  <a:srgbClr val="3333FF"/>
                </a:solidFill>
                <a:latin typeface="+mn-ea"/>
                <a:ea typeface="+mn-ea"/>
              </a:rPr>
              <a:t>&lt;</a:t>
            </a:r>
            <a:r>
              <a:rPr lang="zh-CN" altLang="en-US" sz="2400" dirty="0">
                <a:solidFill>
                  <a:srgbClr val="3333FF"/>
                </a:solidFill>
                <a:latin typeface="+mn-ea"/>
                <a:ea typeface="+mn-ea"/>
              </a:rPr>
              <a:t>中国</a:t>
            </a:r>
            <a:r>
              <a:rPr lang="en-US" altLang="zh-CN" sz="2400" dirty="0">
                <a:solidFill>
                  <a:srgbClr val="3333FF"/>
                </a:solidFill>
                <a:latin typeface="+mn-ea"/>
                <a:ea typeface="+mn-ea"/>
              </a:rPr>
              <a:t>,</a:t>
            </a:r>
            <a:r>
              <a:rPr lang="zh-CN" altLang="zh-CN" sz="2400" dirty="0">
                <a:solidFill>
                  <a:srgbClr val="3333FF"/>
                </a:solidFill>
                <a:latin typeface="+mn-ea"/>
                <a:ea typeface="+mn-ea"/>
              </a:rPr>
              <a:t>北京</a:t>
            </a:r>
            <a:r>
              <a:rPr lang="zh-CN" altLang="en-US" sz="2400" dirty="0">
                <a:solidFill>
                  <a:srgbClr val="3333FF"/>
                </a:solidFill>
                <a:latin typeface="+mn-ea"/>
                <a:ea typeface="+mn-ea"/>
              </a:rPr>
              <a:t>，</a:t>
            </a:r>
            <a:r>
              <a:rPr lang="zh-CN" altLang="zh-CN" sz="2400" dirty="0">
                <a:solidFill>
                  <a:srgbClr val="3333FF"/>
                </a:solidFill>
                <a:latin typeface="+mn-ea"/>
                <a:ea typeface="+mn-ea"/>
              </a:rPr>
              <a:t>天安门广场</a:t>
            </a:r>
            <a:r>
              <a:rPr lang="en-US" altLang="zh-CN" sz="2400" dirty="0">
                <a:solidFill>
                  <a:srgbClr val="3333FF"/>
                </a:solidFill>
                <a:latin typeface="+mn-ea"/>
                <a:ea typeface="+mn-ea"/>
              </a:rPr>
              <a:t>&gt;</a:t>
            </a:r>
          </a:p>
        </p:txBody>
      </p:sp>
      <p:sp>
        <p:nvSpPr>
          <p:cNvPr id="1363974" name="Rectangle 6"/>
          <p:cNvSpPr>
            <a:spLocks noChangeArrowheads="1"/>
          </p:cNvSpPr>
          <p:nvPr/>
        </p:nvSpPr>
        <p:spPr bwMode="auto">
          <a:xfrm>
            <a:off x="397905" y="4513009"/>
            <a:ext cx="10855456" cy="1114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spcBef>
                <a:spcPct val="0"/>
              </a:spcBef>
              <a:buClr>
                <a:srgbClr val="3333FF"/>
              </a:buClr>
              <a:buFont typeface="Wingdings" panose="05000000000000000000" pitchFamily="2" charset="2"/>
              <a:buChar char="Ø"/>
            </a:pPr>
            <a:r>
              <a:rPr kumimoji="1" lang="zh-CN" altLang="en-US" sz="2400" dirty="0">
                <a:latin typeface="+mn-ea"/>
                <a:ea typeface="+mn-ea"/>
              </a:rPr>
              <a:t>给定</a:t>
            </a:r>
            <a:r>
              <a:rPr kumimoji="1" lang="en-US" altLang="zh-CN" sz="2400" dirty="0">
                <a:latin typeface="+mn-ea"/>
                <a:ea typeface="+mn-ea"/>
              </a:rPr>
              <a:t>n</a:t>
            </a:r>
            <a:r>
              <a:rPr kumimoji="1" lang="zh-CN" altLang="en-US" sz="2400" dirty="0">
                <a:latin typeface="+mn-ea"/>
                <a:ea typeface="+mn-ea"/>
              </a:rPr>
              <a:t>重有序组</a:t>
            </a:r>
            <a:r>
              <a:rPr kumimoji="1" lang="en-US" altLang="zh-CN" sz="2400" dirty="0">
                <a:latin typeface="+mn-ea"/>
                <a:ea typeface="+mn-ea"/>
              </a:rPr>
              <a:t>&lt;a</a:t>
            </a:r>
            <a:r>
              <a:rPr kumimoji="1" lang="en-US" altLang="zh-CN" sz="2400" baseline="-25000" dirty="0">
                <a:latin typeface="+mn-ea"/>
                <a:ea typeface="+mn-ea"/>
              </a:rPr>
              <a:t>1</a:t>
            </a:r>
            <a:r>
              <a:rPr kumimoji="1" lang="en-US" altLang="zh-CN" sz="2400" dirty="0">
                <a:latin typeface="+mn-ea"/>
                <a:ea typeface="+mn-ea"/>
              </a:rPr>
              <a:t>,a</a:t>
            </a:r>
            <a:r>
              <a:rPr kumimoji="1" lang="en-US" altLang="zh-CN" sz="2400" baseline="-25000" dirty="0">
                <a:latin typeface="+mn-ea"/>
                <a:ea typeface="+mn-ea"/>
              </a:rPr>
              <a:t>2</a:t>
            </a:r>
            <a:r>
              <a:rPr kumimoji="1" lang="en-US" altLang="zh-CN" sz="2400" dirty="0">
                <a:latin typeface="+mn-ea"/>
                <a:ea typeface="+mn-ea"/>
              </a:rPr>
              <a:t>,…,a</a:t>
            </a:r>
            <a:r>
              <a:rPr kumimoji="1" lang="en-US" altLang="zh-CN" sz="2400" baseline="-25000" dirty="0">
                <a:latin typeface="+mn-ea"/>
                <a:ea typeface="+mn-ea"/>
              </a:rPr>
              <a:t>n</a:t>
            </a:r>
            <a:r>
              <a:rPr kumimoji="1" lang="en-US" altLang="zh-CN" sz="2400" dirty="0">
                <a:latin typeface="+mn-ea"/>
                <a:ea typeface="+mn-ea"/>
              </a:rPr>
              <a:t>&gt;</a:t>
            </a:r>
            <a:r>
              <a:rPr kumimoji="1" lang="zh-CN" altLang="en-US" sz="2400" dirty="0">
                <a:latin typeface="+mn-ea"/>
                <a:ea typeface="+mn-ea"/>
              </a:rPr>
              <a:t>和</a:t>
            </a:r>
            <a:r>
              <a:rPr kumimoji="1" lang="en-US" altLang="zh-CN" sz="2400" dirty="0">
                <a:latin typeface="+mn-ea"/>
                <a:ea typeface="+mn-ea"/>
              </a:rPr>
              <a:t>&lt;b</a:t>
            </a:r>
            <a:r>
              <a:rPr kumimoji="1" lang="en-US" altLang="zh-CN" sz="2400" baseline="-25000" dirty="0">
                <a:latin typeface="+mn-ea"/>
                <a:ea typeface="+mn-ea"/>
              </a:rPr>
              <a:t>1</a:t>
            </a:r>
            <a:r>
              <a:rPr kumimoji="1" lang="en-US" altLang="zh-CN" sz="2400" dirty="0">
                <a:latin typeface="+mn-ea"/>
                <a:ea typeface="+mn-ea"/>
              </a:rPr>
              <a:t>,b</a:t>
            </a:r>
            <a:r>
              <a:rPr kumimoji="1" lang="en-US" altLang="zh-CN" sz="2400" baseline="-25000" dirty="0">
                <a:latin typeface="+mn-ea"/>
                <a:ea typeface="+mn-ea"/>
              </a:rPr>
              <a:t>2</a:t>
            </a:r>
            <a:r>
              <a:rPr kumimoji="1" lang="en-US" altLang="zh-CN" sz="2400" dirty="0">
                <a:latin typeface="+mn-ea"/>
                <a:ea typeface="+mn-ea"/>
              </a:rPr>
              <a:t>,…,b</a:t>
            </a:r>
            <a:r>
              <a:rPr kumimoji="1" lang="en-US" altLang="zh-CN" sz="2400" baseline="-25000" dirty="0">
                <a:latin typeface="+mn-ea"/>
                <a:ea typeface="+mn-ea"/>
              </a:rPr>
              <a:t>n</a:t>
            </a:r>
            <a:r>
              <a:rPr kumimoji="1" lang="en-US" altLang="zh-CN" sz="2400" dirty="0">
                <a:latin typeface="+mn-ea"/>
                <a:ea typeface="+mn-ea"/>
              </a:rPr>
              <a:t>&gt;</a:t>
            </a:r>
            <a:r>
              <a:rPr kumimoji="1" lang="zh-CN" altLang="en-US" sz="2400" dirty="0">
                <a:latin typeface="+mn-ea"/>
                <a:ea typeface="+mn-ea"/>
              </a:rPr>
              <a:t>。</a:t>
            </a:r>
          </a:p>
          <a:p>
            <a:pPr algn="ctr" eaLnBrk="1" hangingPunct="1">
              <a:lnSpc>
                <a:spcPct val="150000"/>
              </a:lnSpc>
              <a:spcBef>
                <a:spcPct val="0"/>
              </a:spcBef>
              <a:buClr>
                <a:srgbClr val="3333FF"/>
              </a:buClr>
              <a:buFont typeface="Wingdings" panose="05000000000000000000" pitchFamily="2" charset="2"/>
              <a:buChar char="Ø"/>
            </a:pPr>
            <a:r>
              <a:rPr kumimoji="1" lang="en-US" altLang="zh-CN" sz="2400" dirty="0">
                <a:solidFill>
                  <a:srgbClr val="0000FF"/>
                </a:solidFill>
                <a:latin typeface="+mn-ea"/>
                <a:ea typeface="+mn-ea"/>
              </a:rPr>
              <a:t>&lt;a</a:t>
            </a:r>
            <a:r>
              <a:rPr kumimoji="1" lang="en-US" altLang="zh-CN" sz="2400" baseline="-25000" dirty="0">
                <a:solidFill>
                  <a:srgbClr val="0000FF"/>
                </a:solidFill>
                <a:latin typeface="+mn-ea"/>
                <a:ea typeface="+mn-ea"/>
              </a:rPr>
              <a:t>1</a:t>
            </a:r>
            <a:r>
              <a:rPr kumimoji="1" lang="en-US" altLang="zh-CN" sz="2400" dirty="0">
                <a:solidFill>
                  <a:srgbClr val="0000FF"/>
                </a:solidFill>
                <a:latin typeface="+mn-ea"/>
                <a:ea typeface="+mn-ea"/>
              </a:rPr>
              <a:t>,a</a:t>
            </a:r>
            <a:r>
              <a:rPr kumimoji="1" lang="en-US" altLang="zh-CN" sz="2400" baseline="-25000" dirty="0">
                <a:solidFill>
                  <a:srgbClr val="0000FF"/>
                </a:solidFill>
                <a:latin typeface="+mn-ea"/>
                <a:ea typeface="+mn-ea"/>
              </a:rPr>
              <a:t>2</a:t>
            </a:r>
            <a:r>
              <a:rPr kumimoji="1" lang="en-US" altLang="zh-CN" sz="2400" dirty="0">
                <a:solidFill>
                  <a:srgbClr val="0000FF"/>
                </a:solidFill>
                <a:latin typeface="+mn-ea"/>
                <a:ea typeface="+mn-ea"/>
              </a:rPr>
              <a:t>,…,a</a:t>
            </a:r>
            <a:r>
              <a:rPr kumimoji="1" lang="en-US" altLang="zh-CN" sz="2400" baseline="-25000" dirty="0">
                <a:solidFill>
                  <a:srgbClr val="0000FF"/>
                </a:solidFill>
                <a:latin typeface="+mn-ea"/>
                <a:ea typeface="+mn-ea"/>
              </a:rPr>
              <a:t>n</a:t>
            </a:r>
            <a:r>
              <a:rPr kumimoji="1" lang="en-US" altLang="zh-CN" sz="2400" dirty="0">
                <a:solidFill>
                  <a:srgbClr val="0000FF"/>
                </a:solidFill>
                <a:latin typeface="+mn-ea"/>
                <a:ea typeface="+mn-ea"/>
              </a:rPr>
              <a:t>&gt;=&lt;b</a:t>
            </a:r>
            <a:r>
              <a:rPr kumimoji="1" lang="en-US" altLang="zh-CN" sz="2400" baseline="-25000" dirty="0">
                <a:solidFill>
                  <a:srgbClr val="0000FF"/>
                </a:solidFill>
                <a:latin typeface="+mn-ea"/>
                <a:ea typeface="+mn-ea"/>
              </a:rPr>
              <a:t>1</a:t>
            </a:r>
            <a:r>
              <a:rPr kumimoji="1" lang="en-US" altLang="zh-CN" sz="2400" dirty="0">
                <a:solidFill>
                  <a:srgbClr val="0000FF"/>
                </a:solidFill>
                <a:latin typeface="+mn-ea"/>
                <a:ea typeface="+mn-ea"/>
              </a:rPr>
              <a:t>,b</a:t>
            </a:r>
            <a:r>
              <a:rPr kumimoji="1" lang="en-US" altLang="zh-CN" sz="2400" baseline="-25000" dirty="0">
                <a:solidFill>
                  <a:srgbClr val="0000FF"/>
                </a:solidFill>
                <a:latin typeface="+mn-ea"/>
                <a:ea typeface="+mn-ea"/>
              </a:rPr>
              <a:t>2</a:t>
            </a:r>
            <a:r>
              <a:rPr kumimoji="1" lang="en-US" altLang="zh-CN" sz="2400" dirty="0">
                <a:solidFill>
                  <a:srgbClr val="0000FF"/>
                </a:solidFill>
                <a:latin typeface="+mn-ea"/>
                <a:ea typeface="+mn-ea"/>
              </a:rPr>
              <a:t>,…,b</a:t>
            </a:r>
            <a:r>
              <a:rPr kumimoji="1" lang="en-US" altLang="zh-CN" sz="2400" baseline="-25000" dirty="0">
                <a:solidFill>
                  <a:srgbClr val="0000FF"/>
                </a:solidFill>
                <a:latin typeface="+mn-ea"/>
                <a:ea typeface="+mn-ea"/>
              </a:rPr>
              <a:t>n</a:t>
            </a:r>
            <a:r>
              <a:rPr kumimoji="1" lang="en-US" altLang="zh-CN" sz="2400" dirty="0">
                <a:solidFill>
                  <a:srgbClr val="0000FF"/>
                </a:solidFill>
                <a:latin typeface="+mn-ea"/>
                <a:ea typeface="+mn-ea"/>
              </a:rPr>
              <a:t>&gt;</a:t>
            </a:r>
            <a:r>
              <a:rPr lang="en-US" altLang="zh-CN" sz="2400" dirty="0">
                <a:solidFill>
                  <a:srgbClr val="C00000"/>
                </a:solidFill>
                <a:latin typeface="+mn-ea"/>
                <a:ea typeface="+mn-ea"/>
              </a:rPr>
              <a:t>⇔</a:t>
            </a:r>
            <a:r>
              <a:rPr kumimoji="1" lang="en-US" altLang="zh-CN" sz="2400" dirty="0">
                <a:solidFill>
                  <a:srgbClr val="0000FF"/>
                </a:solidFill>
                <a:latin typeface="+mn-ea"/>
                <a:ea typeface="+mn-ea"/>
              </a:rPr>
              <a:t>a</a:t>
            </a:r>
            <a:r>
              <a:rPr kumimoji="1" lang="en-US" altLang="zh-CN" sz="2400" baseline="-25000" dirty="0">
                <a:solidFill>
                  <a:srgbClr val="0000FF"/>
                </a:solidFill>
                <a:latin typeface="+mn-ea"/>
                <a:ea typeface="+mn-ea"/>
              </a:rPr>
              <a:t>i</a:t>
            </a:r>
            <a:r>
              <a:rPr kumimoji="1" lang="en-US" altLang="zh-CN" sz="2400" dirty="0">
                <a:solidFill>
                  <a:srgbClr val="0000FF"/>
                </a:solidFill>
                <a:latin typeface="+mn-ea"/>
                <a:ea typeface="+mn-ea"/>
              </a:rPr>
              <a:t>=b</a:t>
            </a:r>
            <a:r>
              <a:rPr kumimoji="1" lang="en-US" altLang="zh-CN" sz="2400" baseline="-25000" dirty="0">
                <a:solidFill>
                  <a:srgbClr val="0000FF"/>
                </a:solidFill>
                <a:latin typeface="+mn-ea"/>
                <a:ea typeface="+mn-ea"/>
              </a:rPr>
              <a:t>i</a:t>
            </a:r>
            <a:r>
              <a:rPr kumimoji="1" lang="en-US" altLang="zh-CN" sz="2400" dirty="0">
                <a:solidFill>
                  <a:srgbClr val="0000FF"/>
                </a:solidFill>
                <a:latin typeface="+mn-ea"/>
                <a:ea typeface="+mn-ea"/>
              </a:rPr>
              <a:t>(</a:t>
            </a:r>
            <a:r>
              <a:rPr kumimoji="1" lang="en-US" altLang="zh-CN" sz="2400" dirty="0" err="1">
                <a:solidFill>
                  <a:srgbClr val="0000FF"/>
                </a:solidFill>
                <a:latin typeface="+mn-ea"/>
                <a:ea typeface="+mn-ea"/>
              </a:rPr>
              <a:t>i</a:t>
            </a:r>
            <a:r>
              <a:rPr kumimoji="1" lang="en-US" altLang="zh-CN" sz="2400" dirty="0">
                <a:solidFill>
                  <a:srgbClr val="0000FF"/>
                </a:solidFill>
                <a:latin typeface="+mn-ea"/>
                <a:ea typeface="+mn-ea"/>
              </a:rPr>
              <a:t>=1,2,…,n)</a:t>
            </a:r>
            <a:endParaRPr kumimoji="1" lang="zh-CN" altLang="zh-CN" sz="2400" dirty="0">
              <a:solidFill>
                <a:srgbClr val="0000FF"/>
              </a:solidFill>
              <a:latin typeface="+mn-ea"/>
              <a:ea typeface="+mn-ea"/>
            </a:endParaRPr>
          </a:p>
        </p:txBody>
      </p:sp>
      <p:sp>
        <p:nvSpPr>
          <p:cNvPr id="23557" name="Rectangle 2"/>
          <p:cNvSpPr>
            <a:spLocks noGrp="1" noChangeArrowheads="1"/>
          </p:cNvSpPr>
          <p:nvPr>
            <p:ph type="title"/>
          </p:nvPr>
        </p:nvSpPr>
        <p:spPr/>
        <p:txBody>
          <a:bodyPr/>
          <a:lstStyle/>
          <a:p>
            <a:pPr eaLnBrk="1" hangingPunct="1"/>
            <a:r>
              <a:rPr lang="zh-CN" altLang="en-US" dirty="0">
                <a:latin typeface="宋体" panose="02010600030101010101" pitchFamily="2" charset="-122"/>
              </a:rPr>
              <a:t>序偶思想的推广</a:t>
            </a:r>
          </a:p>
        </p:txBody>
      </p:sp>
      <p:sp>
        <p:nvSpPr>
          <p:cNvPr id="1363971" name="Rectangle 3"/>
          <p:cNvSpPr>
            <a:spLocks noChangeArrowheads="1"/>
          </p:cNvSpPr>
          <p:nvPr/>
        </p:nvSpPr>
        <p:spPr bwMode="auto">
          <a:xfrm>
            <a:off x="378105" y="1847619"/>
            <a:ext cx="11436070" cy="1115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marL="342900" indent="-342900" eaLnBrk="1" hangingPunct="1">
              <a:lnSpc>
                <a:spcPct val="150000"/>
              </a:lnSpc>
              <a:spcBef>
                <a:spcPct val="50000"/>
              </a:spcBef>
              <a:buClr>
                <a:srgbClr val="3333FF"/>
              </a:buClr>
              <a:buFont typeface="Wingdings" panose="05000000000000000000" pitchFamily="2" charset="2"/>
              <a:buChar char="Ø"/>
            </a:pPr>
            <a:r>
              <a:rPr kumimoji="1" lang="zh-CN" altLang="en-US" sz="2400" noProof="1">
                <a:latin typeface="+mn-ea"/>
                <a:ea typeface="+mn-ea"/>
              </a:rPr>
              <a:t> 由</a:t>
            </a:r>
            <a:r>
              <a:rPr kumimoji="1" lang="en-US" altLang="zh-CN" sz="2400" dirty="0">
                <a:latin typeface="+mn-ea"/>
                <a:ea typeface="+mn-ea"/>
              </a:rPr>
              <a:t>n</a:t>
            </a:r>
            <a:r>
              <a:rPr kumimoji="1" lang="zh-CN" altLang="en-US" sz="2400" noProof="1">
                <a:latin typeface="+mn-ea"/>
                <a:ea typeface="+mn-ea"/>
              </a:rPr>
              <a:t>个元素</a:t>
            </a:r>
            <a:r>
              <a:rPr kumimoji="1" lang="en-US" altLang="zh-CN" sz="2400" noProof="1">
                <a:latin typeface="+mn-ea"/>
                <a:ea typeface="+mn-ea"/>
              </a:rPr>
              <a:t>a</a:t>
            </a:r>
            <a:r>
              <a:rPr kumimoji="1" lang="en-US" altLang="zh-CN" sz="2400" baseline="-25000" dirty="0">
                <a:latin typeface="+mn-ea"/>
                <a:ea typeface="+mn-ea"/>
              </a:rPr>
              <a:t>1</a:t>
            </a:r>
            <a:r>
              <a:rPr kumimoji="1" lang="en-US" altLang="zh-CN" sz="2400" dirty="0">
                <a:latin typeface="+mn-ea"/>
                <a:ea typeface="+mn-ea"/>
              </a:rPr>
              <a:t>,a</a:t>
            </a:r>
            <a:r>
              <a:rPr kumimoji="1" lang="en-US" altLang="zh-CN" sz="2400" baseline="-25000" dirty="0">
                <a:latin typeface="+mn-ea"/>
                <a:ea typeface="+mn-ea"/>
              </a:rPr>
              <a:t>2</a:t>
            </a:r>
            <a:r>
              <a:rPr kumimoji="1" lang="en-US" altLang="zh-CN" sz="2400" dirty="0">
                <a:latin typeface="+mn-ea"/>
                <a:ea typeface="+mn-ea"/>
              </a:rPr>
              <a:t>,a</a:t>
            </a:r>
            <a:r>
              <a:rPr kumimoji="1" lang="en-US" altLang="zh-CN" sz="2400" baseline="-25000" dirty="0">
                <a:latin typeface="+mn-ea"/>
                <a:ea typeface="+mn-ea"/>
              </a:rPr>
              <a:t>3</a:t>
            </a:r>
            <a:r>
              <a:rPr kumimoji="1" lang="en-US" altLang="zh-CN" sz="2400" dirty="0">
                <a:latin typeface="+mn-ea"/>
                <a:ea typeface="+mn-ea"/>
              </a:rPr>
              <a:t>,…,a</a:t>
            </a:r>
            <a:r>
              <a:rPr kumimoji="1" lang="en-US" altLang="zh-CN" sz="2400" baseline="-25000" dirty="0">
                <a:latin typeface="+mn-ea"/>
                <a:ea typeface="+mn-ea"/>
              </a:rPr>
              <a:t>n</a:t>
            </a:r>
            <a:r>
              <a:rPr kumimoji="1" lang="zh-CN" altLang="en-US" sz="2400" dirty="0">
                <a:latin typeface="+mn-ea"/>
                <a:ea typeface="+mn-ea"/>
              </a:rPr>
              <a:t>按照一定次序组成的</a:t>
            </a:r>
            <a:r>
              <a:rPr kumimoji="1" lang="en-US" altLang="zh-CN" sz="2400" dirty="0">
                <a:latin typeface="+mn-ea"/>
                <a:ea typeface="+mn-ea"/>
              </a:rPr>
              <a:t>n</a:t>
            </a:r>
            <a:r>
              <a:rPr kumimoji="1" lang="zh-CN" altLang="en-US" sz="2400" dirty="0">
                <a:latin typeface="+mn-ea"/>
                <a:ea typeface="+mn-ea"/>
              </a:rPr>
              <a:t>元组称为</a:t>
            </a:r>
            <a:r>
              <a:rPr kumimoji="1" lang="en-US" altLang="zh-CN" sz="2400" dirty="0">
                <a:solidFill>
                  <a:srgbClr val="0000CC"/>
                </a:solidFill>
                <a:latin typeface="+mn-ea"/>
                <a:ea typeface="+mn-ea"/>
              </a:rPr>
              <a:t>n</a:t>
            </a:r>
            <a:r>
              <a:rPr kumimoji="1" lang="zh-CN" altLang="en-US" sz="2400" dirty="0">
                <a:solidFill>
                  <a:srgbClr val="0000CC"/>
                </a:solidFill>
                <a:latin typeface="+mn-ea"/>
                <a:ea typeface="+mn-ea"/>
              </a:rPr>
              <a:t>重有序组</a:t>
            </a:r>
            <a:r>
              <a:rPr kumimoji="1" lang="en-US" altLang="zh-CN" sz="2400" dirty="0">
                <a:solidFill>
                  <a:srgbClr val="3333FF"/>
                </a:solidFill>
                <a:latin typeface="+mn-ea"/>
                <a:ea typeface="+mn-ea"/>
              </a:rPr>
              <a:t>(n-</a:t>
            </a:r>
          </a:p>
          <a:p>
            <a:pPr eaLnBrk="1" hangingPunct="1">
              <a:lnSpc>
                <a:spcPct val="150000"/>
              </a:lnSpc>
              <a:spcBef>
                <a:spcPts val="0"/>
              </a:spcBef>
              <a:buClr>
                <a:srgbClr val="3333FF"/>
              </a:buClr>
              <a:buNone/>
            </a:pPr>
            <a:r>
              <a:rPr kumimoji="1" lang="en-US" altLang="zh-CN" sz="2400" dirty="0">
                <a:solidFill>
                  <a:srgbClr val="3333FF"/>
                </a:solidFill>
                <a:latin typeface="+mn-ea"/>
                <a:ea typeface="+mn-ea"/>
              </a:rPr>
              <a:t>     Type Vector)</a:t>
            </a:r>
            <a:r>
              <a:rPr kumimoji="1" lang="zh-CN" altLang="en-US" sz="2400" dirty="0">
                <a:solidFill>
                  <a:schemeClr val="tx1"/>
                </a:solidFill>
                <a:latin typeface="+mn-ea"/>
                <a:ea typeface="+mn-ea"/>
              </a:rPr>
              <a:t>，</a:t>
            </a:r>
            <a:r>
              <a:rPr kumimoji="1" lang="zh-CN" altLang="en-US" sz="2400" dirty="0">
                <a:latin typeface="+mn-ea"/>
                <a:ea typeface="+mn-ea"/>
              </a:rPr>
              <a:t>记作：</a:t>
            </a:r>
            <a:r>
              <a:rPr kumimoji="1" lang="en-US" altLang="zh-CN" sz="2400" dirty="0">
                <a:latin typeface="+mn-ea"/>
                <a:ea typeface="+mn-ea"/>
              </a:rPr>
              <a:t>&lt;a</a:t>
            </a:r>
            <a:r>
              <a:rPr kumimoji="1" lang="en-US" altLang="zh-CN" sz="2400" baseline="-25000" dirty="0">
                <a:latin typeface="+mn-ea"/>
                <a:ea typeface="+mn-ea"/>
              </a:rPr>
              <a:t>1</a:t>
            </a:r>
            <a:r>
              <a:rPr kumimoji="1" lang="en-US" altLang="zh-CN" sz="2400" dirty="0">
                <a:latin typeface="+mn-ea"/>
                <a:ea typeface="+mn-ea"/>
              </a:rPr>
              <a:t>,…,a</a:t>
            </a:r>
            <a:r>
              <a:rPr kumimoji="1" lang="en-US" altLang="zh-CN" sz="2400" baseline="-25000" dirty="0">
                <a:latin typeface="+mn-ea"/>
                <a:ea typeface="+mn-ea"/>
              </a:rPr>
              <a:t>n</a:t>
            </a:r>
            <a:r>
              <a:rPr kumimoji="1" lang="en-US" altLang="zh-CN" sz="2400" dirty="0">
                <a:latin typeface="+mn-ea"/>
                <a:ea typeface="+mn-ea"/>
              </a:rPr>
              <a:t>&gt;</a:t>
            </a:r>
            <a:endParaRPr kumimoji="1" lang="zh-CN" altLang="en-US" sz="2400" dirty="0">
              <a:latin typeface="+mn-ea"/>
              <a:ea typeface="+mn-ea"/>
            </a:endParaRPr>
          </a:p>
        </p:txBody>
      </p:sp>
      <p:sp>
        <p:nvSpPr>
          <p:cNvPr id="1363972" name="Rectangle 4">
            <a:extLst>
              <a:ext uri="{FF2B5EF4-FFF2-40B4-BE49-F238E27FC236}">
                <a16:creationId xmlns:a16="http://schemas.microsoft.com/office/drawing/2014/main" id="{D4A680AE-10D3-4BEB-AC1C-6F025A7E0C4D}"/>
              </a:ext>
            </a:extLst>
          </p:cNvPr>
          <p:cNvSpPr>
            <a:spLocks noGrp="1" noChangeArrowheads="1"/>
          </p:cNvSpPr>
          <p:nvPr>
            <p:ph type="body" idx="1"/>
          </p:nvPr>
        </p:nvSpPr>
        <p:spPr>
          <a:xfrm>
            <a:off x="370600" y="3414932"/>
            <a:ext cx="4273270" cy="646205"/>
          </a:xfrm>
        </p:spPr>
        <p:txBody>
          <a:bodyPr>
            <a:normAutofit/>
          </a:bodyPr>
          <a:lstStyle/>
          <a:p>
            <a:pPr marL="0" indent="0">
              <a:buNone/>
              <a:defRPr/>
            </a:pPr>
            <a:r>
              <a:rPr lang="zh-CN" altLang="en-US" dirty="0">
                <a:solidFill>
                  <a:srgbClr val="C00000"/>
                </a:solidFill>
              </a:rPr>
              <a:t>例如</a:t>
            </a:r>
            <a:r>
              <a:rPr lang="zh-CN" altLang="en-US" dirty="0">
                <a:solidFill>
                  <a:srgbClr val="FF0000"/>
                </a:solidFill>
              </a:rPr>
              <a:t>     </a:t>
            </a:r>
            <a:r>
              <a:rPr lang="zh-CN" altLang="zh-CN" dirty="0"/>
              <a:t>中国北京天安门广场</a:t>
            </a:r>
            <a:endParaRPr lang="zh-CN" altLang="en-US" dirty="0"/>
          </a:p>
        </p:txBody>
      </p:sp>
      <p:sp>
        <p:nvSpPr>
          <p:cNvPr id="2" name="矩形 1">
            <a:extLst>
              <a:ext uri="{FF2B5EF4-FFF2-40B4-BE49-F238E27FC236}">
                <a16:creationId xmlns:a16="http://schemas.microsoft.com/office/drawing/2014/main" id="{BB03817B-5209-40C0-B8E1-FCED77CEF51A}"/>
              </a:ext>
            </a:extLst>
          </p:cNvPr>
          <p:cNvSpPr/>
          <p:nvPr/>
        </p:nvSpPr>
        <p:spPr>
          <a:xfrm>
            <a:off x="4227642" y="3347883"/>
            <a:ext cx="3126177" cy="580415"/>
          </a:xfrm>
          <a:prstGeom prst="rect">
            <a:avLst/>
          </a:prstGeom>
        </p:spPr>
        <p:txBody>
          <a:bodyPr wrap="none">
            <a:spAutoFit/>
          </a:bodyPr>
          <a:lstStyle/>
          <a:p>
            <a:pPr>
              <a:lnSpc>
                <a:spcPct val="150000"/>
              </a:lnSpc>
              <a:spcBef>
                <a:spcPts val="1200"/>
              </a:spcBef>
            </a:pPr>
            <a:r>
              <a:rPr lang="zh-CN" altLang="en-US" b="1" dirty="0">
                <a:latin typeface="+mn-ea"/>
              </a:rPr>
              <a:t>的</a:t>
            </a:r>
            <a:r>
              <a:rPr lang="en-US" altLang="zh-CN" b="1" dirty="0">
                <a:latin typeface="+mn-ea"/>
              </a:rPr>
              <a:t>3</a:t>
            </a:r>
            <a:r>
              <a:rPr lang="zh-CN" altLang="en-US" b="1" dirty="0">
                <a:latin typeface="+mn-ea"/>
              </a:rPr>
              <a:t>重有序组表示为：</a:t>
            </a:r>
          </a:p>
        </p:txBody>
      </p:sp>
      <p:sp>
        <p:nvSpPr>
          <p:cNvPr id="3" name="矩形 2">
            <a:extLst>
              <a:ext uri="{FF2B5EF4-FFF2-40B4-BE49-F238E27FC236}">
                <a16:creationId xmlns:a16="http://schemas.microsoft.com/office/drawing/2014/main" id="{FBD979AF-61E6-4DAC-AF06-E4BA8764179B}"/>
              </a:ext>
            </a:extLst>
          </p:cNvPr>
          <p:cNvSpPr/>
          <p:nvPr/>
        </p:nvSpPr>
        <p:spPr>
          <a:xfrm>
            <a:off x="350800" y="1127333"/>
            <a:ext cx="1842171" cy="523220"/>
          </a:xfrm>
          <a:prstGeom prst="rect">
            <a:avLst/>
          </a:prstGeom>
        </p:spPr>
        <p:txBody>
          <a:bodyPr wrap="none">
            <a:spAutoFit/>
          </a:bodyPr>
          <a:lstStyle/>
          <a:p>
            <a:r>
              <a:rPr kumimoji="1" lang="en-US" altLang="zh-CN" sz="2800" b="1" dirty="0">
                <a:solidFill>
                  <a:srgbClr val="0000CC"/>
                </a:solidFill>
                <a:latin typeface="+mn-ea"/>
              </a:rPr>
              <a:t>n</a:t>
            </a:r>
            <a:r>
              <a:rPr kumimoji="1" lang="zh-CN" altLang="en-US" sz="2800" b="1" dirty="0">
                <a:solidFill>
                  <a:srgbClr val="0000CC"/>
                </a:solidFill>
                <a:latin typeface="+mn-ea"/>
              </a:rPr>
              <a:t>重有序组</a:t>
            </a:r>
            <a:endParaRPr lang="zh-CN" altLang="en-US" b="1" dirty="0">
              <a:latin typeface="+mn-ea"/>
            </a:endParaRPr>
          </a:p>
        </p:txBody>
      </p:sp>
    </p:spTree>
    <p:custDataLst>
      <p:tags r:id="rId1"/>
    </p:custDataLst>
    <p:extLst>
      <p:ext uri="{BB962C8B-B14F-4D97-AF65-F5344CB8AC3E}">
        <p14:creationId xmlns:p14="http://schemas.microsoft.com/office/powerpoint/2010/main" val="885861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3971"/>
                                        </p:tgtEl>
                                        <p:attrNameLst>
                                          <p:attrName>style.visibility</p:attrName>
                                        </p:attrNameLst>
                                      </p:cBhvr>
                                      <p:to>
                                        <p:strVal val="visible"/>
                                      </p:to>
                                    </p:set>
                                    <p:anim calcmode="lin" valueType="num">
                                      <p:cBhvr additive="base">
                                        <p:cTn id="7" dur="500" fill="hold"/>
                                        <p:tgtEl>
                                          <p:spTgt spid="1363971"/>
                                        </p:tgtEl>
                                        <p:attrNameLst>
                                          <p:attrName>ppt_x</p:attrName>
                                        </p:attrNameLst>
                                      </p:cBhvr>
                                      <p:tavLst>
                                        <p:tav tm="0">
                                          <p:val>
                                            <p:strVal val="0-#ppt_w/2"/>
                                          </p:val>
                                        </p:tav>
                                        <p:tav tm="100000">
                                          <p:val>
                                            <p:strVal val="#ppt_x"/>
                                          </p:val>
                                        </p:tav>
                                      </p:tavLst>
                                    </p:anim>
                                    <p:anim calcmode="lin" valueType="num">
                                      <p:cBhvr additive="base">
                                        <p:cTn id="8" dur="500" fill="hold"/>
                                        <p:tgtEl>
                                          <p:spTgt spid="13639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63972">
                                            <p:txEl>
                                              <p:pRg st="0" end="0"/>
                                            </p:txEl>
                                          </p:spTgt>
                                        </p:tgtEl>
                                        <p:attrNameLst>
                                          <p:attrName>style.visibility</p:attrName>
                                        </p:attrNameLst>
                                      </p:cBhvr>
                                      <p:to>
                                        <p:strVal val="visible"/>
                                      </p:to>
                                    </p:set>
                                    <p:anim calcmode="lin" valueType="num">
                                      <p:cBhvr additive="base">
                                        <p:cTn id="13" dur="500" fill="hold"/>
                                        <p:tgtEl>
                                          <p:spTgt spid="136397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639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63975">
                                            <p:txEl>
                                              <p:pRg st="0" end="0"/>
                                            </p:txEl>
                                          </p:spTgt>
                                        </p:tgtEl>
                                        <p:attrNameLst>
                                          <p:attrName>style.visibility</p:attrName>
                                        </p:attrNameLst>
                                      </p:cBhvr>
                                      <p:to>
                                        <p:strVal val="visible"/>
                                      </p:to>
                                    </p:set>
                                    <p:anim calcmode="lin" valueType="num">
                                      <p:cBhvr additive="base">
                                        <p:cTn id="24" dur="500" fill="hold"/>
                                        <p:tgtEl>
                                          <p:spTgt spid="1363975">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63975">
                                            <p:txEl>
                                              <p:pRg st="0" end="0"/>
                                            </p:txEl>
                                          </p:spTgt>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1363974">
                                            <p:txEl>
                                              <p:pRg st="0" end="0"/>
                                            </p:txEl>
                                          </p:spTgt>
                                        </p:tgtEl>
                                        <p:attrNameLst>
                                          <p:attrName>style.visibility</p:attrName>
                                        </p:attrNameLst>
                                      </p:cBhvr>
                                      <p:to>
                                        <p:strVal val="visible"/>
                                      </p:to>
                                    </p:set>
                                    <p:anim calcmode="lin" valueType="num">
                                      <p:cBhvr additive="base">
                                        <p:cTn id="29" dur="500" fill="hold"/>
                                        <p:tgtEl>
                                          <p:spTgt spid="136397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63974">
                                            <p:txEl>
                                              <p:pRg st="0" end="0"/>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1363974">
                                            <p:txEl>
                                              <p:pRg st="1" end="1"/>
                                            </p:txEl>
                                          </p:spTgt>
                                        </p:tgtEl>
                                        <p:attrNameLst>
                                          <p:attrName>style.visibility</p:attrName>
                                        </p:attrNameLst>
                                      </p:cBhvr>
                                      <p:to>
                                        <p:strVal val="visible"/>
                                      </p:to>
                                    </p:set>
                                    <p:anim calcmode="lin" valueType="num">
                                      <p:cBhvr additive="base">
                                        <p:cTn id="34" dur="500" fill="hold"/>
                                        <p:tgtEl>
                                          <p:spTgt spid="1363974">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36397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975" grpId="0" build="p"/>
      <p:bldP spid="1363974" grpId="0" build="p"/>
      <p:bldP spid="1363971" grpId="0" autoUpdateAnimBg="0"/>
      <p:bldP spid="1363972" grpId="0" build="p"/>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zh-CN" altLang="en-US" noProof="1">
                <a:latin typeface="宋体" panose="02010600030101010101" pitchFamily="2" charset="-122"/>
              </a:rPr>
              <a:t>笛卡尔乘积</a:t>
            </a:r>
            <a:endParaRPr lang="zh-CN" altLang="en-US">
              <a:latin typeface="宋体" panose="02010600030101010101" pitchFamily="2" charset="-122"/>
            </a:endParaRPr>
          </a:p>
        </p:txBody>
      </p:sp>
      <p:sp>
        <p:nvSpPr>
          <p:cNvPr id="1366019" name="Rectangle 3"/>
          <p:cNvSpPr>
            <a:spLocks noChangeArrowheads="1"/>
          </p:cNvSpPr>
          <p:nvPr/>
        </p:nvSpPr>
        <p:spPr bwMode="auto">
          <a:xfrm>
            <a:off x="476280" y="1067594"/>
            <a:ext cx="11506200" cy="174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spcBef>
                <a:spcPct val="0"/>
              </a:spcBef>
              <a:buClr>
                <a:srgbClr val="00FF00"/>
              </a:buClr>
              <a:buFont typeface="Wingdings" panose="05000000000000000000" pitchFamily="2" charset="2"/>
              <a:buNone/>
            </a:pPr>
            <a:r>
              <a:rPr kumimoji="1" lang="zh-CN" altLang="en-US" sz="2400" dirty="0">
                <a:solidFill>
                  <a:srgbClr val="C00000"/>
                </a:solidFill>
                <a:latin typeface="+mn-ea"/>
                <a:ea typeface="+mn-ea"/>
              </a:rPr>
              <a:t>定义</a:t>
            </a:r>
            <a:r>
              <a:rPr kumimoji="1" lang="en-US" altLang="zh-CN" sz="2400" dirty="0">
                <a:solidFill>
                  <a:srgbClr val="C00000"/>
                </a:solidFill>
                <a:latin typeface="+mn-ea"/>
                <a:ea typeface="+mn-ea"/>
              </a:rPr>
              <a:t>4.3 </a:t>
            </a:r>
            <a:r>
              <a:rPr kumimoji="1" lang="zh-CN" altLang="en-US" sz="2400" dirty="0">
                <a:latin typeface="+mn-ea"/>
                <a:ea typeface="+mn-ea"/>
              </a:rPr>
              <a:t>设</a:t>
            </a:r>
            <a:r>
              <a:rPr kumimoji="1" lang="en-US" altLang="zh-CN" sz="2400" dirty="0">
                <a:latin typeface="+mn-ea"/>
                <a:ea typeface="+mn-ea"/>
              </a:rPr>
              <a:t>A</a:t>
            </a:r>
            <a:r>
              <a:rPr kumimoji="1" lang="zh-CN" altLang="en-US" sz="2400" dirty="0">
                <a:latin typeface="+mn-ea"/>
                <a:ea typeface="+mn-ea"/>
              </a:rPr>
              <a:t>，</a:t>
            </a:r>
            <a:r>
              <a:rPr kumimoji="1" lang="en-US" altLang="zh-CN" sz="2400" dirty="0">
                <a:latin typeface="+mn-ea"/>
                <a:ea typeface="+mn-ea"/>
              </a:rPr>
              <a:t>B</a:t>
            </a:r>
            <a:r>
              <a:rPr kumimoji="1" lang="zh-CN" altLang="en-US" sz="2400" dirty="0">
                <a:latin typeface="+mn-ea"/>
                <a:ea typeface="+mn-ea"/>
              </a:rPr>
              <a:t>是两个集合，称集合：</a:t>
            </a:r>
          </a:p>
          <a:p>
            <a:pPr algn="ctr" eaLnBrk="1" hangingPunct="1">
              <a:lnSpc>
                <a:spcPct val="150000"/>
              </a:lnSpc>
              <a:buClr>
                <a:srgbClr val="00FF00"/>
              </a:buClr>
              <a:buFont typeface="Wingdings" panose="05000000000000000000" pitchFamily="2" charset="2"/>
              <a:buNone/>
            </a:pPr>
            <a:r>
              <a:rPr kumimoji="1" lang="en-US" altLang="zh-CN" sz="2400" dirty="0">
                <a:solidFill>
                  <a:srgbClr val="0000CC"/>
                </a:solidFill>
                <a:latin typeface="+mn-ea"/>
                <a:ea typeface="+mn-ea"/>
              </a:rPr>
              <a:t>A×B</a:t>
            </a:r>
            <a:r>
              <a:rPr kumimoji="1" lang="zh-CN" altLang="en-US" sz="2400" dirty="0">
                <a:solidFill>
                  <a:srgbClr val="0000CC"/>
                </a:solidFill>
                <a:latin typeface="+mn-ea"/>
                <a:ea typeface="+mn-ea"/>
              </a:rPr>
              <a:t>＝</a:t>
            </a:r>
            <a:r>
              <a:rPr kumimoji="1" lang="en-US" altLang="zh-CN" sz="2400" dirty="0">
                <a:solidFill>
                  <a:srgbClr val="0000CC"/>
                </a:solidFill>
                <a:latin typeface="+mn-ea"/>
                <a:ea typeface="+mn-ea"/>
              </a:rPr>
              <a:t>{&lt;</a:t>
            </a:r>
            <a:r>
              <a:rPr kumimoji="1" lang="en-US" altLang="zh-CN" sz="2400" dirty="0" err="1">
                <a:solidFill>
                  <a:srgbClr val="0000CC"/>
                </a:solidFill>
                <a:latin typeface="+mn-ea"/>
                <a:ea typeface="+mn-ea"/>
              </a:rPr>
              <a:t>x,y</a:t>
            </a:r>
            <a:r>
              <a:rPr kumimoji="1" lang="en-US" altLang="zh-CN" sz="2400" dirty="0">
                <a:solidFill>
                  <a:srgbClr val="0000CC"/>
                </a:solidFill>
                <a:latin typeface="+mn-ea"/>
                <a:ea typeface="+mn-ea"/>
              </a:rPr>
              <a:t>&gt;|x∈</a:t>
            </a:r>
            <a:r>
              <a:rPr kumimoji="1" lang="en-US" altLang="zh-CN" sz="2400" noProof="1">
                <a:solidFill>
                  <a:srgbClr val="0000CC"/>
                </a:solidFill>
                <a:latin typeface="+mn-ea"/>
                <a:ea typeface="+mn-ea"/>
              </a:rPr>
              <a:t>A∧y</a:t>
            </a:r>
            <a:r>
              <a:rPr kumimoji="1" lang="en-US" altLang="zh-CN" sz="2400" dirty="0">
                <a:solidFill>
                  <a:srgbClr val="0000CC"/>
                </a:solidFill>
                <a:latin typeface="+mn-ea"/>
                <a:ea typeface="+mn-ea"/>
              </a:rPr>
              <a:t>∈</a:t>
            </a:r>
            <a:r>
              <a:rPr kumimoji="1" lang="en-US" altLang="zh-CN" sz="2400" noProof="1">
                <a:solidFill>
                  <a:srgbClr val="0000CC"/>
                </a:solidFill>
                <a:latin typeface="+mn-ea"/>
                <a:ea typeface="+mn-ea"/>
              </a:rPr>
              <a:t>B}                      </a:t>
            </a:r>
            <a:r>
              <a:rPr kumimoji="1" lang="zh-CN" altLang="en-US" sz="2400" noProof="1">
                <a:solidFill>
                  <a:srgbClr val="0000CC"/>
                </a:solidFill>
                <a:latin typeface="+mn-ea"/>
                <a:ea typeface="+mn-ea"/>
              </a:rPr>
              <a:t>（</a:t>
            </a:r>
            <a:r>
              <a:rPr kumimoji="1" lang="en-US" altLang="zh-CN" sz="2400" noProof="1">
                <a:solidFill>
                  <a:srgbClr val="0000CC"/>
                </a:solidFill>
                <a:latin typeface="+mn-ea"/>
                <a:ea typeface="+mn-ea"/>
              </a:rPr>
              <a:t>4-1</a:t>
            </a:r>
            <a:r>
              <a:rPr kumimoji="1" lang="zh-CN" altLang="en-US" sz="2400" noProof="1">
                <a:solidFill>
                  <a:srgbClr val="0000CC"/>
                </a:solidFill>
                <a:latin typeface="+mn-ea"/>
                <a:ea typeface="+mn-ea"/>
              </a:rPr>
              <a:t>）</a:t>
            </a:r>
            <a:endParaRPr kumimoji="1" lang="en-US" altLang="zh-CN" sz="2400" dirty="0">
              <a:solidFill>
                <a:srgbClr val="0000CC"/>
              </a:solidFill>
              <a:latin typeface="+mn-ea"/>
              <a:ea typeface="+mn-ea"/>
            </a:endParaRPr>
          </a:p>
          <a:p>
            <a:pPr algn="l">
              <a:lnSpc>
                <a:spcPct val="150000"/>
              </a:lnSpc>
              <a:spcBef>
                <a:spcPct val="0"/>
              </a:spcBef>
              <a:buClr>
                <a:srgbClr val="00FF00"/>
              </a:buClr>
              <a:buNone/>
            </a:pPr>
            <a:r>
              <a:rPr kumimoji="1" lang="zh-CN" altLang="en-US" sz="2400" noProof="1">
                <a:latin typeface="+mn-ea"/>
                <a:ea typeface="+mn-ea"/>
              </a:rPr>
              <a:t>为</a:t>
            </a:r>
            <a:r>
              <a:rPr kumimoji="1" lang="en-US" altLang="zh-CN" sz="2400" dirty="0" err="1">
                <a:latin typeface="+mn-ea"/>
                <a:ea typeface="+mn-ea"/>
              </a:rPr>
              <a:t>集合</a:t>
            </a:r>
            <a:r>
              <a:rPr kumimoji="1" lang="en-US" altLang="zh-CN" sz="2400" noProof="1">
                <a:latin typeface="+mn-ea"/>
                <a:ea typeface="+mn-ea"/>
              </a:rPr>
              <a:t>A</a:t>
            </a:r>
            <a:r>
              <a:rPr kumimoji="1" lang="zh-CN" altLang="en-US" sz="2400" dirty="0">
                <a:latin typeface="+mn-ea"/>
                <a:ea typeface="+mn-ea"/>
              </a:rPr>
              <a:t>与</a:t>
            </a:r>
            <a:r>
              <a:rPr kumimoji="1" lang="en-US" altLang="zh-CN" sz="2400" noProof="1">
                <a:latin typeface="+mn-ea"/>
                <a:ea typeface="+mn-ea"/>
              </a:rPr>
              <a:t>B</a:t>
            </a:r>
            <a:r>
              <a:rPr kumimoji="1" lang="zh-CN" altLang="en-US" sz="2400" noProof="1">
                <a:latin typeface="+mn-ea"/>
                <a:ea typeface="+mn-ea"/>
              </a:rPr>
              <a:t>的</a:t>
            </a:r>
            <a:r>
              <a:rPr kumimoji="1" lang="zh-CN" altLang="en-US" sz="2400" noProof="1">
                <a:solidFill>
                  <a:srgbClr val="3333FF"/>
                </a:solidFill>
                <a:latin typeface="+mn-ea"/>
                <a:ea typeface="+mn-ea"/>
              </a:rPr>
              <a:t>笛卡尔积</a:t>
            </a:r>
            <a:r>
              <a:rPr kumimoji="1" lang="es-ES" altLang="zh-CN" sz="2400" dirty="0">
                <a:latin typeface="+mn-ea"/>
                <a:ea typeface="+mn-ea"/>
              </a:rPr>
              <a:t>(</a:t>
            </a:r>
            <a:r>
              <a:rPr kumimoji="1" lang="en-US" altLang="zh-CN" sz="2400" dirty="0">
                <a:latin typeface="+mn-ea"/>
                <a:ea typeface="+mn-ea"/>
              </a:rPr>
              <a:t>Cartesian </a:t>
            </a:r>
            <a:r>
              <a:rPr kumimoji="1" lang="es-ES" altLang="zh-CN" sz="2400" dirty="0">
                <a:latin typeface="+mn-ea"/>
                <a:ea typeface="+mn-ea"/>
              </a:rPr>
              <a:t>Product)</a:t>
            </a:r>
            <a:r>
              <a:rPr kumimoji="1" lang="zh-CN" altLang="en-US" sz="2400" dirty="0">
                <a:latin typeface="+mn-ea"/>
                <a:ea typeface="+mn-ea"/>
              </a:rPr>
              <a:t>。</a:t>
            </a:r>
            <a:endParaRPr kumimoji="1" lang="zh-CN" altLang="zh-CN" sz="2400" noProof="1">
              <a:solidFill>
                <a:srgbClr val="FF0000"/>
              </a:solidFill>
              <a:latin typeface="+mn-ea"/>
              <a:ea typeface="+mn-ea"/>
            </a:endParaRPr>
          </a:p>
        </p:txBody>
      </p:sp>
      <mc:AlternateContent xmlns:mc="http://schemas.openxmlformats.org/markup-compatibility/2006" xmlns:a14="http://schemas.microsoft.com/office/drawing/2010/main">
        <mc:Choice Requires="a14">
          <p:sp>
            <p:nvSpPr>
              <p:cNvPr id="1366020" name="Rectangle 4"/>
              <p:cNvSpPr>
                <a:spLocks noChangeArrowheads="1"/>
              </p:cNvSpPr>
              <p:nvPr/>
            </p:nvSpPr>
            <p:spPr bwMode="auto">
              <a:xfrm>
                <a:off x="476280" y="3277394"/>
                <a:ext cx="11506200" cy="3415445"/>
              </a:xfrm>
              <a:prstGeom prst="rect">
                <a:avLst/>
              </a:prstGeom>
              <a:solidFill>
                <a:srgbClr val="1157AB"/>
              </a:solidFill>
              <a:ln>
                <a:noFill/>
              </a:ln>
            </p:spPr>
            <p:txBody>
              <a:bodyPr anchor="ctr"/>
              <a:lstStyle>
                <a:lvl1pPr marL="457200" indent="-4572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r>
                  <a:rPr kumimoji="1" lang="zh-CN" altLang="en-US" sz="2400" dirty="0">
                    <a:solidFill>
                      <a:schemeClr val="bg1"/>
                    </a:solidFill>
                    <a:latin typeface="+mn-ea"/>
                    <a:ea typeface="+mn-ea"/>
                  </a:rPr>
                  <a:t>注意</a:t>
                </a:r>
                <a:r>
                  <a:rPr kumimoji="1" lang="en-US" altLang="zh-CN" sz="2400" dirty="0">
                    <a:solidFill>
                      <a:schemeClr val="bg1"/>
                    </a:solidFill>
                    <a:latin typeface="+mn-ea"/>
                    <a:ea typeface="+mn-ea"/>
                  </a:rPr>
                  <a:t>—</a:t>
                </a:r>
                <a:r>
                  <a:rPr kumimoji="1" lang="zh-CN" altLang="en-US" sz="2400" dirty="0">
                    <a:solidFill>
                      <a:schemeClr val="bg1"/>
                    </a:solidFill>
                    <a:latin typeface="+mn-ea"/>
                    <a:ea typeface="+mn-ea"/>
                  </a:rPr>
                  <a:t>笛卡尔积的计算及性质</a:t>
                </a:r>
              </a:p>
              <a:p>
                <a:pPr algn="l">
                  <a:lnSpc>
                    <a:spcPct val="150000"/>
                  </a:lnSpc>
                  <a:spcBef>
                    <a:spcPct val="0"/>
                  </a:spcBef>
                  <a:buClrTx/>
                  <a:buNone/>
                </a:pP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1</a:t>
                </a: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A</a:t>
                </a:r>
                <a:r>
                  <a:rPr kumimoji="1" lang="zh-CN" altLang="en-US" sz="2400" dirty="0">
                    <a:solidFill>
                      <a:schemeClr val="bg1"/>
                    </a:solidFill>
                    <a:latin typeface="+mn-ea"/>
                    <a:ea typeface="+mn-ea"/>
                  </a:rPr>
                  <a:t>与</a:t>
                </a:r>
                <a:r>
                  <a:rPr kumimoji="1" lang="en-US" altLang="zh-CN" sz="2400" dirty="0">
                    <a:solidFill>
                      <a:schemeClr val="bg1"/>
                    </a:solidFill>
                    <a:latin typeface="+mn-ea"/>
                    <a:ea typeface="+mn-ea"/>
                  </a:rPr>
                  <a:t>B</a:t>
                </a:r>
                <a:r>
                  <a:rPr kumimoji="1" lang="zh-CN" altLang="en-US" sz="2400" dirty="0">
                    <a:solidFill>
                      <a:schemeClr val="bg1"/>
                    </a:solidFill>
                    <a:latin typeface="+mn-ea"/>
                    <a:ea typeface="+mn-ea"/>
                  </a:rPr>
                  <a:t>的笛卡尔积是以序偶为元素的集合</a:t>
                </a:r>
                <a:r>
                  <a:rPr kumimoji="1" lang="en-US" altLang="zh-CN" sz="2400" dirty="0">
                    <a:solidFill>
                      <a:schemeClr val="bg1"/>
                    </a:solidFill>
                    <a:latin typeface="+mn-ea"/>
                    <a:ea typeface="+mn-ea"/>
                  </a:rPr>
                  <a:t>.</a:t>
                </a:r>
                <a:endParaRPr kumimoji="1" lang="zh-CN" altLang="en-US" sz="2400" dirty="0">
                  <a:solidFill>
                    <a:schemeClr val="bg1"/>
                  </a:solidFill>
                  <a:latin typeface="+mn-ea"/>
                  <a:ea typeface="+mn-ea"/>
                </a:endParaRPr>
              </a:p>
              <a:p>
                <a:pPr algn="l">
                  <a:lnSpc>
                    <a:spcPct val="150000"/>
                  </a:lnSpc>
                  <a:spcBef>
                    <a:spcPct val="0"/>
                  </a:spcBef>
                  <a:buClrTx/>
                  <a:buNone/>
                </a:pP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2</a:t>
                </a:r>
                <a:r>
                  <a:rPr kumimoji="1" lang="zh-CN" altLang="en-US" sz="2400" dirty="0">
                    <a:solidFill>
                      <a:schemeClr val="bg1"/>
                    </a:solidFill>
                    <a:latin typeface="+mn-ea"/>
                    <a:ea typeface="+mn-ea"/>
                  </a:rPr>
                  <a:t>）序偶的第一元素遍历</a:t>
                </a:r>
                <a:r>
                  <a:rPr kumimoji="1" lang="en-US" altLang="zh-CN" sz="2400" dirty="0">
                    <a:solidFill>
                      <a:schemeClr val="bg1"/>
                    </a:solidFill>
                    <a:latin typeface="+mn-ea"/>
                    <a:ea typeface="+mn-ea"/>
                  </a:rPr>
                  <a:t>A</a:t>
                </a:r>
                <a:r>
                  <a:rPr kumimoji="1" lang="zh-CN" altLang="en-US" sz="2400" dirty="0">
                    <a:solidFill>
                      <a:schemeClr val="bg1"/>
                    </a:solidFill>
                    <a:latin typeface="+mn-ea"/>
                    <a:ea typeface="+mn-ea"/>
                  </a:rPr>
                  <a:t>中的元素，第二元素遍历</a:t>
                </a:r>
                <a:r>
                  <a:rPr kumimoji="1" lang="en-US" altLang="zh-CN" sz="2400" dirty="0">
                    <a:solidFill>
                      <a:schemeClr val="bg1"/>
                    </a:solidFill>
                    <a:latin typeface="+mn-ea"/>
                    <a:ea typeface="+mn-ea"/>
                  </a:rPr>
                  <a:t>B</a:t>
                </a:r>
                <a:r>
                  <a:rPr kumimoji="1" lang="zh-CN" altLang="en-US" sz="2400" dirty="0">
                    <a:solidFill>
                      <a:schemeClr val="bg1"/>
                    </a:solidFill>
                    <a:latin typeface="+mn-ea"/>
                    <a:ea typeface="+mn-ea"/>
                  </a:rPr>
                  <a:t>中的元素</a:t>
                </a:r>
                <a:r>
                  <a:rPr kumimoji="1" lang="en-US" altLang="zh-CN" sz="2400" dirty="0">
                    <a:solidFill>
                      <a:schemeClr val="bg1"/>
                    </a:solidFill>
                    <a:latin typeface="+mn-ea"/>
                    <a:ea typeface="+mn-ea"/>
                  </a:rPr>
                  <a:t>.</a:t>
                </a:r>
                <a:endParaRPr kumimoji="1" lang="zh-CN" altLang="en-US" sz="2400" dirty="0">
                  <a:solidFill>
                    <a:schemeClr val="bg1"/>
                  </a:solidFill>
                  <a:latin typeface="+mn-ea"/>
                  <a:ea typeface="+mn-ea"/>
                </a:endParaRPr>
              </a:p>
              <a:p>
                <a:pPr algn="l">
                  <a:lnSpc>
                    <a:spcPct val="150000"/>
                  </a:lnSpc>
                  <a:spcBef>
                    <a:spcPct val="0"/>
                  </a:spcBef>
                  <a:buClrTx/>
                  <a:buNone/>
                </a:pP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3</a:t>
                </a:r>
                <a:r>
                  <a:rPr kumimoji="1" lang="zh-CN" altLang="en-US" sz="2400" dirty="0">
                    <a:solidFill>
                      <a:schemeClr val="bg1"/>
                    </a:solidFill>
                    <a:latin typeface="+mn-ea"/>
                    <a:ea typeface="+mn-ea"/>
                  </a:rPr>
                  <a:t>）当集合</a:t>
                </a:r>
                <a:r>
                  <a:rPr kumimoji="1" lang="en-US" altLang="zh-CN" sz="2400" dirty="0">
                    <a:solidFill>
                      <a:schemeClr val="bg1"/>
                    </a:solidFill>
                    <a:latin typeface="+mn-ea"/>
                    <a:ea typeface="+mn-ea"/>
                  </a:rPr>
                  <a:t>A</a:t>
                </a: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B</a:t>
                </a:r>
                <a:r>
                  <a:rPr kumimoji="1" lang="zh-CN" altLang="en-US" sz="2400" dirty="0">
                    <a:solidFill>
                      <a:schemeClr val="bg1"/>
                    </a:solidFill>
                    <a:latin typeface="+mn-ea"/>
                    <a:ea typeface="+mn-ea"/>
                  </a:rPr>
                  <a:t>都是有限集时，</a:t>
                </a:r>
                <a:r>
                  <a:rPr kumimoji="1" lang="en-US" altLang="zh-CN" sz="2400" dirty="0">
                    <a:solidFill>
                      <a:schemeClr val="bg1"/>
                    </a:solidFill>
                    <a:latin typeface="+mn-ea"/>
                    <a:ea typeface="+mn-ea"/>
                  </a:rPr>
                  <a:t>|A×B|</a:t>
                </a: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|B×A|</a:t>
                </a: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|A|×|B|.</a:t>
                </a:r>
                <a:endParaRPr kumimoji="1" lang="zh-CN" altLang="en-US" sz="2400" dirty="0">
                  <a:solidFill>
                    <a:schemeClr val="bg1"/>
                  </a:solidFill>
                  <a:latin typeface="+mn-ea"/>
                  <a:ea typeface="+mn-ea"/>
                </a:endParaRPr>
              </a:p>
              <a:p>
                <a:pPr algn="l">
                  <a:lnSpc>
                    <a:spcPct val="150000"/>
                  </a:lnSpc>
                  <a:spcBef>
                    <a:spcPct val="0"/>
                  </a:spcBef>
                  <a:buClrTx/>
                  <a:buNone/>
                </a:pP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4</a:t>
                </a:r>
                <a:r>
                  <a:rPr kumimoji="1" lang="zh-CN" altLang="en-US" sz="2400" dirty="0">
                    <a:solidFill>
                      <a:schemeClr val="bg1"/>
                    </a:solidFill>
                    <a:latin typeface="+mn-ea"/>
                    <a:ea typeface="+mn-ea"/>
                  </a:rPr>
                  <a:t>）两个集合的笛卡尔积不满足交换律</a:t>
                </a:r>
                <a:r>
                  <a:rPr kumimoji="1" lang="en-US" altLang="zh-CN" sz="2400" dirty="0">
                    <a:solidFill>
                      <a:schemeClr val="bg1"/>
                    </a:solidFill>
                    <a:latin typeface="+mn-ea"/>
                    <a:ea typeface="+mn-ea"/>
                  </a:rPr>
                  <a:t>.</a:t>
                </a:r>
                <a:endParaRPr kumimoji="1" lang="zh-CN" altLang="en-US" sz="2400" dirty="0">
                  <a:solidFill>
                    <a:schemeClr val="bg1"/>
                  </a:solidFill>
                  <a:latin typeface="+mn-ea"/>
                  <a:ea typeface="+mn-ea"/>
                </a:endParaRPr>
              </a:p>
              <a:p>
                <a:pPr algn="l">
                  <a:lnSpc>
                    <a:spcPct val="150000"/>
                  </a:lnSpc>
                  <a:spcBef>
                    <a:spcPct val="0"/>
                  </a:spcBef>
                  <a:buClrTx/>
                  <a:buNone/>
                </a:pP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5</a:t>
                </a:r>
                <a:r>
                  <a:rPr kumimoji="1" lang="zh-CN" altLang="en-US" sz="2400" dirty="0">
                    <a:solidFill>
                      <a:schemeClr val="bg1"/>
                    </a:solidFill>
                    <a:latin typeface="+mn-ea"/>
                    <a:ea typeface="+mn-ea"/>
                  </a:rPr>
                  <a:t>）</a:t>
                </a:r>
                <a:r>
                  <a:rPr kumimoji="1" lang="en-US" altLang="zh-CN" sz="2400" dirty="0">
                    <a:solidFill>
                      <a:schemeClr val="bg1"/>
                    </a:solidFill>
                    <a:latin typeface="Arial" panose="020B0604020202020204" pitchFamily="34" charset="0"/>
                  </a:rPr>
                  <a:t>A×B=Φ</a:t>
                </a:r>
                <a14:m>
                  <m:oMath xmlns:m="http://schemas.openxmlformats.org/officeDocument/2006/math">
                    <m:r>
                      <a:rPr kumimoji="1" lang="en-US" altLang="zh-CN" sz="2400" i="1" smtClean="0">
                        <a:solidFill>
                          <a:schemeClr val="bg1"/>
                        </a:solidFill>
                        <a:latin typeface="Cambria Math" panose="02040503050406030204" pitchFamily="18" charset="0"/>
                        <a:ea typeface="Cambria Math" panose="02040503050406030204" pitchFamily="18" charset="0"/>
                      </a:rPr>
                      <m:t>⟺</m:t>
                    </m:r>
                  </m:oMath>
                </a14:m>
                <a:r>
                  <a:rPr kumimoji="1" lang="en-US" altLang="zh-CN" sz="2400" dirty="0">
                    <a:solidFill>
                      <a:schemeClr val="bg1"/>
                    </a:solidFill>
                    <a:latin typeface="Arial" panose="020B0604020202020204" pitchFamily="34" charset="0"/>
                  </a:rPr>
                  <a:t>A=Φ</a:t>
                </a:r>
                <a:r>
                  <a:rPr kumimoji="1" lang="zh-CN" altLang="en-US" sz="2400" dirty="0">
                    <a:solidFill>
                      <a:schemeClr val="bg1"/>
                    </a:solidFill>
                    <a:latin typeface="Arial" panose="020B0604020202020204" pitchFamily="34" charset="0"/>
                  </a:rPr>
                  <a:t>或者</a:t>
                </a:r>
                <a:r>
                  <a:rPr kumimoji="1" lang="en-US" altLang="zh-CN" sz="2400" dirty="0">
                    <a:solidFill>
                      <a:schemeClr val="bg1"/>
                    </a:solidFill>
                    <a:latin typeface="Arial" panose="020B0604020202020204" pitchFamily="34" charset="0"/>
                  </a:rPr>
                  <a:t>B=Φ</a:t>
                </a:r>
                <a:r>
                  <a:rPr kumimoji="1" lang="zh-CN" altLang="en-US" sz="2400" dirty="0">
                    <a:solidFill>
                      <a:schemeClr val="bg1"/>
                    </a:solidFill>
                    <a:latin typeface="+mn-ea"/>
                    <a:ea typeface="+mn-ea"/>
                  </a:rPr>
                  <a:t>。</a:t>
                </a:r>
              </a:p>
            </p:txBody>
          </p:sp>
        </mc:Choice>
        <mc:Fallback xmlns="">
          <p:sp>
            <p:nvSpPr>
              <p:cNvPr id="1366020" name="Rectangle 4"/>
              <p:cNvSpPr>
                <a:spLocks noRot="1" noChangeAspect="1" noMove="1" noResize="1" noEditPoints="1" noAdjustHandles="1" noChangeArrowheads="1" noChangeShapeType="1" noTextEdit="1"/>
              </p:cNvSpPr>
              <p:nvPr/>
            </p:nvSpPr>
            <p:spPr bwMode="auto">
              <a:xfrm>
                <a:off x="476280" y="3277394"/>
                <a:ext cx="11506200" cy="3415445"/>
              </a:xfrm>
              <a:prstGeom prst="rect">
                <a:avLst/>
              </a:prstGeom>
              <a:blipFill>
                <a:blip r:embed="rId6"/>
                <a:stretch>
                  <a:fillRect l="-794" b="-2857"/>
                </a:stretch>
              </a:blipFill>
              <a:ln>
                <a:noFill/>
              </a:ln>
              <a:extLst/>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62532731"/>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66019">
                                            <p:txEl>
                                              <p:pRg st="0" end="0"/>
                                            </p:txEl>
                                          </p:spTgt>
                                        </p:tgtEl>
                                        <p:attrNameLst>
                                          <p:attrName>style.visibility</p:attrName>
                                        </p:attrNameLst>
                                      </p:cBhvr>
                                      <p:to>
                                        <p:strVal val="visible"/>
                                      </p:to>
                                    </p:set>
                                    <p:animEffect transition="in" filter="wipe(up)">
                                      <p:cBhvr>
                                        <p:cTn id="7" dur="500"/>
                                        <p:tgtEl>
                                          <p:spTgt spid="1366019">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66019">
                                            <p:txEl>
                                              <p:pRg st="1" end="1"/>
                                            </p:txEl>
                                          </p:spTgt>
                                        </p:tgtEl>
                                        <p:attrNameLst>
                                          <p:attrName>style.visibility</p:attrName>
                                        </p:attrNameLst>
                                      </p:cBhvr>
                                      <p:to>
                                        <p:strVal val="visible"/>
                                      </p:to>
                                    </p:set>
                                    <p:animEffect transition="in" filter="wipe(up)">
                                      <p:cBhvr>
                                        <p:cTn id="11" dur="500"/>
                                        <p:tgtEl>
                                          <p:spTgt spid="1366019">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366019">
                                            <p:txEl>
                                              <p:pRg st="2" end="2"/>
                                            </p:txEl>
                                          </p:spTgt>
                                        </p:tgtEl>
                                        <p:attrNameLst>
                                          <p:attrName>style.visibility</p:attrName>
                                        </p:attrNameLst>
                                      </p:cBhvr>
                                      <p:to>
                                        <p:strVal val="visible"/>
                                      </p:to>
                                    </p:set>
                                    <p:animEffect transition="in" filter="wipe(up)">
                                      <p:cBhvr>
                                        <p:cTn id="15" dur="500"/>
                                        <p:tgtEl>
                                          <p:spTgt spid="136601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366020"/>
                                        </p:tgtEl>
                                        <p:attrNameLst>
                                          <p:attrName>style.visibility</p:attrName>
                                        </p:attrNameLst>
                                      </p:cBhvr>
                                      <p:to>
                                        <p:strVal val="visible"/>
                                      </p:to>
                                    </p:set>
                                    <p:animEffect transition="in" filter="circle(in)">
                                      <p:cBhvr>
                                        <p:cTn id="20" dur="2000"/>
                                        <p:tgtEl>
                                          <p:spTgt spid="1366020"/>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366020">
                                            <p:txEl>
                                              <p:pRg st="1" end="1"/>
                                            </p:txEl>
                                          </p:spTgt>
                                        </p:tgtEl>
                                        <p:attrNameLst>
                                          <p:attrName>style.visibility</p:attrName>
                                        </p:attrNameLst>
                                      </p:cBhvr>
                                      <p:to>
                                        <p:strVal val="visible"/>
                                      </p:to>
                                    </p:set>
                                    <p:animEffect transition="in" filter="circle(in)">
                                      <p:cBhvr>
                                        <p:cTn id="25" dur="2000"/>
                                        <p:tgtEl>
                                          <p:spTgt spid="1366020">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66020">
                                            <p:txEl>
                                              <p:pRg st="2" end="2"/>
                                            </p:txEl>
                                          </p:spTgt>
                                        </p:tgtEl>
                                        <p:attrNameLst>
                                          <p:attrName>style.visibility</p:attrName>
                                        </p:attrNameLst>
                                      </p:cBhvr>
                                      <p:to>
                                        <p:strVal val="visible"/>
                                      </p:to>
                                    </p:set>
                                    <p:animEffect transition="in" filter="fade">
                                      <p:cBhvr>
                                        <p:cTn id="30" dur="500"/>
                                        <p:tgtEl>
                                          <p:spTgt spid="1366020">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66020">
                                            <p:txEl>
                                              <p:pRg st="3" end="3"/>
                                            </p:txEl>
                                          </p:spTgt>
                                        </p:tgtEl>
                                        <p:attrNameLst>
                                          <p:attrName>style.visibility</p:attrName>
                                        </p:attrNameLst>
                                      </p:cBhvr>
                                      <p:to>
                                        <p:strVal val="visible"/>
                                      </p:to>
                                    </p:set>
                                    <p:anim calcmode="lin" valueType="num">
                                      <p:cBhvr additive="base">
                                        <p:cTn id="35" dur="500" fill="hold"/>
                                        <p:tgtEl>
                                          <p:spTgt spid="1366020">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660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66020">
                                            <p:txEl>
                                              <p:pRg st="4" end="4"/>
                                            </p:txEl>
                                          </p:spTgt>
                                        </p:tgtEl>
                                        <p:attrNameLst>
                                          <p:attrName>style.visibility</p:attrName>
                                        </p:attrNameLst>
                                      </p:cBhvr>
                                      <p:to>
                                        <p:strVal val="visible"/>
                                      </p:to>
                                    </p:set>
                                    <p:anim calcmode="lin" valueType="num">
                                      <p:cBhvr additive="base">
                                        <p:cTn id="41" dur="500" fill="hold"/>
                                        <p:tgtEl>
                                          <p:spTgt spid="1366020">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660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66020">
                                            <p:txEl>
                                              <p:pRg st="5" end="5"/>
                                            </p:txEl>
                                          </p:spTgt>
                                        </p:tgtEl>
                                        <p:attrNameLst>
                                          <p:attrName>style.visibility</p:attrName>
                                        </p:attrNameLst>
                                      </p:cBhvr>
                                      <p:to>
                                        <p:strVal val="visible"/>
                                      </p:to>
                                    </p:set>
                                    <p:animEffect transition="in" filter="fade">
                                      <p:cBhvr>
                                        <p:cTn id="47" dur="500"/>
                                        <p:tgtEl>
                                          <p:spTgt spid="13660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6019" grpId="0" build="p" autoUpdateAnimBg="0"/>
      <p:bldP spid="13660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dirty="0"/>
              <a:t>实例</a:t>
            </a:r>
          </a:p>
        </p:txBody>
      </p:sp>
      <p:sp>
        <p:nvSpPr>
          <p:cNvPr id="1368067" name="Rectangle 3"/>
          <p:cNvSpPr>
            <a:spLocks noGrp="1" noChangeArrowheads="1"/>
          </p:cNvSpPr>
          <p:nvPr>
            <p:ph type="body" idx="1"/>
          </p:nvPr>
        </p:nvSpPr>
        <p:spPr>
          <a:xfrm>
            <a:off x="239712" y="1010678"/>
            <a:ext cx="11737975" cy="4838232"/>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4.2  </a:t>
            </a:r>
            <a:r>
              <a:rPr lang="zh-CN" altLang="en-US" dirty="0"/>
              <a:t>设</a:t>
            </a:r>
            <a:r>
              <a:rPr lang="en-US" altLang="zh-CN" dirty="0"/>
              <a:t>A</a:t>
            </a:r>
            <a:r>
              <a:rPr lang="zh-CN" altLang="en-US" dirty="0"/>
              <a:t>＝</a:t>
            </a:r>
            <a:r>
              <a:rPr lang="en-US" altLang="zh-CN" dirty="0"/>
              <a:t>{a}</a:t>
            </a:r>
            <a:r>
              <a:rPr lang="zh-CN" altLang="en-US" dirty="0"/>
              <a:t>，</a:t>
            </a:r>
            <a:r>
              <a:rPr lang="en-US" altLang="zh-CN" dirty="0"/>
              <a:t>B</a:t>
            </a:r>
            <a:r>
              <a:rPr lang="zh-CN" altLang="en-US" dirty="0"/>
              <a:t>＝</a:t>
            </a:r>
            <a:r>
              <a:rPr lang="en-US" altLang="zh-CN" dirty="0"/>
              <a:t>P(A)</a:t>
            </a:r>
            <a:r>
              <a:rPr lang="zh-CN" altLang="en-US" dirty="0"/>
              <a:t>，</a:t>
            </a:r>
            <a:r>
              <a:rPr lang="en-US" altLang="zh-CN" dirty="0"/>
              <a:t>C=Φ</a:t>
            </a:r>
            <a:r>
              <a:rPr lang="zh-CN" altLang="en-US" dirty="0"/>
              <a:t>，</a:t>
            </a:r>
            <a:r>
              <a:rPr lang="en-US" altLang="zh-CN" dirty="0"/>
              <a:t>D={0,1,4}</a:t>
            </a:r>
            <a:r>
              <a:rPr lang="zh-CN" altLang="en-US" dirty="0"/>
              <a:t>，请分别写出下列笛卡儿积中的元素。</a:t>
            </a:r>
          </a:p>
          <a:p>
            <a:pPr marL="0" indent="0">
              <a:lnSpc>
                <a:spcPct val="150000"/>
              </a:lnSpc>
              <a:buNone/>
            </a:pPr>
            <a:r>
              <a:rPr lang="zh-CN" altLang="en-US" dirty="0"/>
              <a:t>（</a:t>
            </a:r>
            <a:r>
              <a:rPr lang="en-US" altLang="zh-CN" dirty="0"/>
              <a:t>1</a:t>
            </a:r>
            <a:r>
              <a:rPr lang="zh-CN" altLang="en-US" dirty="0"/>
              <a:t>）</a:t>
            </a:r>
            <a:r>
              <a:rPr lang="en-US" altLang="zh-CN" dirty="0"/>
              <a:t>A×B</a:t>
            </a:r>
            <a:r>
              <a:rPr lang="zh-CN" altLang="en-US" dirty="0"/>
              <a:t>，</a:t>
            </a:r>
            <a:r>
              <a:rPr lang="en-US" altLang="zh-CN" dirty="0"/>
              <a:t>B×A</a:t>
            </a:r>
            <a:r>
              <a:rPr lang="zh-CN" altLang="en-US" dirty="0"/>
              <a:t>。</a:t>
            </a:r>
            <a:endParaRPr lang="en-US" altLang="zh-CN" dirty="0"/>
          </a:p>
          <a:p>
            <a:pPr marL="0" indent="0">
              <a:lnSpc>
                <a:spcPct val="150000"/>
              </a:lnSpc>
              <a:buNone/>
            </a:pPr>
            <a:r>
              <a:rPr lang="zh-CN" altLang="en-US" dirty="0"/>
              <a:t>（</a:t>
            </a:r>
            <a:r>
              <a:rPr lang="en-US" altLang="zh-CN" dirty="0"/>
              <a:t>2</a:t>
            </a:r>
            <a:r>
              <a:rPr lang="zh-CN" altLang="en-US" dirty="0"/>
              <a:t>）</a:t>
            </a:r>
            <a:r>
              <a:rPr lang="en-US" altLang="zh-CN" dirty="0"/>
              <a:t>A×C</a:t>
            </a:r>
            <a:r>
              <a:rPr lang="zh-CN" altLang="en-US" dirty="0"/>
              <a:t>，</a:t>
            </a:r>
            <a:r>
              <a:rPr lang="en-US" altLang="zh-CN" dirty="0"/>
              <a:t>C×A</a:t>
            </a:r>
            <a:r>
              <a:rPr lang="zh-CN" altLang="en-US" dirty="0"/>
              <a:t>。</a:t>
            </a:r>
            <a:endParaRPr lang="zh-CN" altLang="pt-BR" dirty="0"/>
          </a:p>
          <a:p>
            <a:pPr marL="0" indent="0">
              <a:lnSpc>
                <a:spcPct val="150000"/>
              </a:lnSpc>
              <a:buNone/>
            </a:pPr>
            <a:r>
              <a:rPr lang="zh-CN" altLang="pt-BR" dirty="0"/>
              <a:t>（</a:t>
            </a:r>
            <a:r>
              <a:rPr lang="pt-BR" altLang="zh-CN" dirty="0"/>
              <a:t>3</a:t>
            </a:r>
            <a:r>
              <a:rPr lang="zh-CN" altLang="pt-BR" dirty="0"/>
              <a:t>）</a:t>
            </a:r>
            <a:r>
              <a:rPr lang="pt-BR" altLang="zh-CN" dirty="0"/>
              <a:t>A×(B×D)</a:t>
            </a:r>
            <a:r>
              <a:rPr lang="zh-CN" altLang="pt-BR" dirty="0"/>
              <a:t>，</a:t>
            </a:r>
            <a:r>
              <a:rPr lang="pt-BR" altLang="zh-CN" dirty="0"/>
              <a:t>(A×B)×D</a:t>
            </a:r>
            <a:r>
              <a:rPr lang="zh-CN" altLang="pt-BR" dirty="0"/>
              <a:t>。</a:t>
            </a:r>
          </a:p>
          <a:p>
            <a:pPr marL="0" indent="0">
              <a:lnSpc>
                <a:spcPct val="150000"/>
              </a:lnSpc>
              <a:spcBef>
                <a:spcPct val="50000"/>
              </a:spcBef>
              <a:buNone/>
            </a:pPr>
            <a:r>
              <a:rPr lang="zh-CN" altLang="en-US" dirty="0">
                <a:solidFill>
                  <a:srgbClr val="C00000"/>
                </a:solidFill>
              </a:rPr>
              <a:t>解 </a:t>
            </a:r>
            <a:r>
              <a:rPr lang="zh-CN" altLang="en-US" dirty="0">
                <a:solidFill>
                  <a:srgbClr val="FF0000"/>
                </a:solidFill>
              </a:rPr>
              <a:t> </a:t>
            </a:r>
            <a:r>
              <a:rPr lang="en-US" altLang="zh-CN" dirty="0"/>
              <a:t>B=P(A)={Φ</a:t>
            </a:r>
            <a:r>
              <a:rPr lang="zh-CN" altLang="en-US" dirty="0"/>
              <a:t>，</a:t>
            </a:r>
            <a:r>
              <a:rPr lang="en-US" altLang="zh-CN" dirty="0"/>
              <a:t>{a}}</a:t>
            </a:r>
            <a:r>
              <a:rPr lang="zh-CN" altLang="en-US" dirty="0"/>
              <a:t>，根据式（</a:t>
            </a:r>
            <a:r>
              <a:rPr lang="en-US" altLang="zh-CN" dirty="0"/>
              <a:t>4-1</a:t>
            </a:r>
            <a:r>
              <a:rPr lang="zh-CN" altLang="en-US" dirty="0"/>
              <a:t>），有</a:t>
            </a:r>
          </a:p>
          <a:p>
            <a:pPr marL="0" indent="0">
              <a:lnSpc>
                <a:spcPct val="150000"/>
              </a:lnSpc>
              <a:buNone/>
            </a:pPr>
            <a:r>
              <a:rPr lang="zh-CN" altLang="en-US" dirty="0"/>
              <a:t>（</a:t>
            </a:r>
            <a:r>
              <a:rPr lang="en-US" altLang="zh-CN" dirty="0"/>
              <a:t>1</a:t>
            </a:r>
            <a:r>
              <a:rPr lang="zh-CN" altLang="en-US" dirty="0"/>
              <a:t>）</a:t>
            </a:r>
            <a:r>
              <a:rPr lang="en-US" altLang="zh-CN" dirty="0"/>
              <a:t>A×B</a:t>
            </a:r>
            <a:r>
              <a:rPr lang="zh-CN" altLang="en-US" dirty="0"/>
              <a:t>＝</a:t>
            </a:r>
            <a:r>
              <a:rPr lang="en-US" altLang="zh-CN" dirty="0"/>
              <a:t>{&lt;a</a:t>
            </a:r>
            <a:r>
              <a:rPr lang="zh-CN" altLang="en-US" dirty="0"/>
              <a:t>，</a:t>
            </a:r>
            <a:r>
              <a:rPr lang="en-US" altLang="zh-CN" dirty="0"/>
              <a:t>Φ&gt;</a:t>
            </a:r>
            <a:r>
              <a:rPr lang="zh-CN" altLang="en-US" dirty="0"/>
              <a:t>，</a:t>
            </a:r>
            <a:r>
              <a:rPr lang="en-US" altLang="zh-CN" dirty="0"/>
              <a:t>&lt;a</a:t>
            </a:r>
            <a:r>
              <a:rPr lang="zh-CN" altLang="en-US" dirty="0"/>
              <a:t>，</a:t>
            </a:r>
            <a:r>
              <a:rPr lang="en-US" altLang="zh-CN" dirty="0"/>
              <a:t>{a}&gt;}</a:t>
            </a:r>
          </a:p>
          <a:p>
            <a:pPr marL="0" indent="0">
              <a:lnSpc>
                <a:spcPct val="150000"/>
              </a:lnSpc>
              <a:buNone/>
            </a:pPr>
            <a:r>
              <a:rPr lang="en-US" altLang="zh-CN" dirty="0"/>
              <a:t>        B×A</a:t>
            </a:r>
            <a:r>
              <a:rPr lang="zh-CN" altLang="en-US" dirty="0"/>
              <a:t>＝</a:t>
            </a:r>
            <a:r>
              <a:rPr lang="en-US" altLang="zh-CN" dirty="0"/>
              <a:t>{&lt;Φ</a:t>
            </a:r>
            <a:r>
              <a:rPr lang="zh-CN" altLang="en-US" dirty="0"/>
              <a:t>，</a:t>
            </a:r>
            <a:r>
              <a:rPr lang="en-US" altLang="zh-CN" dirty="0"/>
              <a:t>a&gt;</a:t>
            </a:r>
            <a:r>
              <a:rPr lang="zh-CN" altLang="en-US" dirty="0"/>
              <a:t>，</a:t>
            </a:r>
            <a:r>
              <a:rPr lang="en-US" altLang="zh-CN" dirty="0"/>
              <a:t>&lt;{a}</a:t>
            </a:r>
            <a:r>
              <a:rPr lang="zh-CN" altLang="en-US" dirty="0"/>
              <a:t>，</a:t>
            </a:r>
            <a:r>
              <a:rPr lang="en-US" altLang="zh-CN" dirty="0"/>
              <a:t>a&gt;}</a:t>
            </a:r>
            <a:endParaRPr lang="zh-CN" altLang="pt-BR" dirty="0"/>
          </a:p>
          <a:p>
            <a:pPr marL="0" indent="0">
              <a:lnSpc>
                <a:spcPct val="150000"/>
              </a:lnSpc>
              <a:buNone/>
            </a:pPr>
            <a:r>
              <a:rPr lang="zh-CN" altLang="pt-BR" dirty="0"/>
              <a:t>（</a:t>
            </a:r>
            <a:r>
              <a:rPr lang="pt-BR" altLang="zh-CN" dirty="0"/>
              <a:t>2</a:t>
            </a:r>
            <a:r>
              <a:rPr lang="zh-CN" altLang="pt-BR" dirty="0"/>
              <a:t>）</a:t>
            </a:r>
            <a:r>
              <a:rPr lang="pt-BR" altLang="zh-CN" dirty="0"/>
              <a:t>A×C=</a:t>
            </a:r>
            <a:r>
              <a:rPr lang="en-US" altLang="zh-CN" dirty="0"/>
              <a:t>Φ</a:t>
            </a:r>
            <a:r>
              <a:rPr lang="zh-CN" altLang="pt-BR" dirty="0"/>
              <a:t>，</a:t>
            </a:r>
            <a:r>
              <a:rPr lang="pt-BR" altLang="zh-CN" dirty="0"/>
              <a:t>C×A=</a:t>
            </a:r>
            <a:r>
              <a:rPr lang="en-US" altLang="zh-CN" dirty="0"/>
              <a:t>Φ</a:t>
            </a:r>
            <a:endParaRPr lang="zh-CN" altLang="en-US" dirty="0"/>
          </a:p>
        </p:txBody>
      </p:sp>
      <p:sp>
        <p:nvSpPr>
          <p:cNvPr id="6" name="思想气泡: 云 5">
            <a:extLst>
              <a:ext uri="{FF2B5EF4-FFF2-40B4-BE49-F238E27FC236}">
                <a16:creationId xmlns:a16="http://schemas.microsoft.com/office/drawing/2014/main" id="{14D55C80-1CA2-401B-917A-C51BD52DD792}"/>
              </a:ext>
            </a:extLst>
          </p:cNvPr>
          <p:cNvSpPr/>
          <p:nvPr/>
        </p:nvSpPr>
        <p:spPr>
          <a:xfrm>
            <a:off x="7165975" y="3393739"/>
            <a:ext cx="3276600" cy="1219200"/>
          </a:xfrm>
          <a:prstGeom prst="cloudCallout">
            <a:avLst>
              <a:gd name="adj1" fmla="val -102963"/>
              <a:gd name="adj2" fmla="val 543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交换律不成立</a:t>
            </a:r>
          </a:p>
        </p:txBody>
      </p:sp>
    </p:spTree>
    <p:custDataLst>
      <p:tags r:id="rId1"/>
    </p:custDataLst>
    <p:extLst>
      <p:ext uri="{BB962C8B-B14F-4D97-AF65-F5344CB8AC3E}">
        <p14:creationId xmlns:p14="http://schemas.microsoft.com/office/powerpoint/2010/main" val="3331149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68067">
                                            <p:txEl>
                                              <p:pRg st="0" end="0"/>
                                            </p:txEl>
                                          </p:spTgt>
                                        </p:tgtEl>
                                        <p:attrNameLst>
                                          <p:attrName>style.visibility</p:attrName>
                                        </p:attrNameLst>
                                      </p:cBhvr>
                                      <p:to>
                                        <p:strVal val="visible"/>
                                      </p:to>
                                    </p:set>
                                    <p:anim calcmode="lin" valueType="num">
                                      <p:cBhvr additive="base">
                                        <p:cTn id="7" dur="500" fill="hold"/>
                                        <p:tgtEl>
                                          <p:spTgt spid="1368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806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68067">
                                            <p:txEl>
                                              <p:pRg st="1" end="1"/>
                                            </p:txEl>
                                          </p:spTgt>
                                        </p:tgtEl>
                                        <p:attrNameLst>
                                          <p:attrName>style.visibility</p:attrName>
                                        </p:attrNameLst>
                                      </p:cBhvr>
                                      <p:to>
                                        <p:strVal val="visible"/>
                                      </p:to>
                                    </p:set>
                                    <p:anim calcmode="lin" valueType="num">
                                      <p:cBhvr additive="base">
                                        <p:cTn id="12" dur="500" fill="hold"/>
                                        <p:tgtEl>
                                          <p:spTgt spid="136806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6806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368067">
                                            <p:txEl>
                                              <p:pRg st="2" end="2"/>
                                            </p:txEl>
                                          </p:spTgt>
                                        </p:tgtEl>
                                        <p:attrNameLst>
                                          <p:attrName>style.visibility</p:attrName>
                                        </p:attrNameLst>
                                      </p:cBhvr>
                                      <p:to>
                                        <p:strVal val="visible"/>
                                      </p:to>
                                    </p:set>
                                    <p:anim calcmode="lin" valueType="num">
                                      <p:cBhvr additive="base">
                                        <p:cTn id="17" dur="500" fill="hold"/>
                                        <p:tgtEl>
                                          <p:spTgt spid="13680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68067">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68067">
                                            <p:txEl>
                                              <p:pRg st="3" end="3"/>
                                            </p:txEl>
                                          </p:spTgt>
                                        </p:tgtEl>
                                        <p:attrNameLst>
                                          <p:attrName>style.visibility</p:attrName>
                                        </p:attrNameLst>
                                      </p:cBhvr>
                                      <p:to>
                                        <p:strVal val="visible"/>
                                      </p:to>
                                    </p:set>
                                    <p:anim calcmode="lin" valueType="num">
                                      <p:cBhvr additive="base">
                                        <p:cTn id="22" dur="500" fill="hold"/>
                                        <p:tgtEl>
                                          <p:spTgt spid="136806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3680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368067">
                                            <p:txEl>
                                              <p:pRg st="4" end="4"/>
                                            </p:txEl>
                                          </p:spTgt>
                                        </p:tgtEl>
                                        <p:attrNameLst>
                                          <p:attrName>style.visibility</p:attrName>
                                        </p:attrNameLst>
                                      </p:cBhvr>
                                      <p:to>
                                        <p:strVal val="visible"/>
                                      </p:to>
                                    </p:set>
                                    <p:anim calcmode="lin" valueType="num">
                                      <p:cBhvr additive="base">
                                        <p:cTn id="28" dur="500" fill="hold"/>
                                        <p:tgtEl>
                                          <p:spTgt spid="1368067">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3680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368067">
                                            <p:txEl>
                                              <p:pRg st="5" end="5"/>
                                            </p:txEl>
                                          </p:spTgt>
                                        </p:tgtEl>
                                        <p:attrNameLst>
                                          <p:attrName>style.visibility</p:attrName>
                                        </p:attrNameLst>
                                      </p:cBhvr>
                                      <p:to>
                                        <p:strVal val="visible"/>
                                      </p:to>
                                    </p:set>
                                    <p:anim calcmode="lin" valueType="num">
                                      <p:cBhvr additive="base">
                                        <p:cTn id="34" dur="500" fill="hold"/>
                                        <p:tgtEl>
                                          <p:spTgt spid="1368067">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3680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368067">
                                            <p:txEl>
                                              <p:pRg st="6" end="6"/>
                                            </p:txEl>
                                          </p:spTgt>
                                        </p:tgtEl>
                                        <p:attrNameLst>
                                          <p:attrName>style.visibility</p:attrName>
                                        </p:attrNameLst>
                                      </p:cBhvr>
                                      <p:to>
                                        <p:strVal val="visible"/>
                                      </p:to>
                                    </p:set>
                                    <p:anim calcmode="lin" valueType="num">
                                      <p:cBhvr additive="base">
                                        <p:cTn id="40" dur="500" fill="hold"/>
                                        <p:tgtEl>
                                          <p:spTgt spid="1368067">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3680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368067">
                                            <p:txEl>
                                              <p:pRg st="7" end="7"/>
                                            </p:txEl>
                                          </p:spTgt>
                                        </p:tgtEl>
                                        <p:attrNameLst>
                                          <p:attrName>style.visibility</p:attrName>
                                        </p:attrNameLst>
                                      </p:cBhvr>
                                      <p:to>
                                        <p:strVal val="visible"/>
                                      </p:to>
                                    </p:set>
                                    <p:anim calcmode="lin" valueType="num">
                                      <p:cBhvr additive="base">
                                        <p:cTn id="46" dur="500" fill="hold"/>
                                        <p:tgtEl>
                                          <p:spTgt spid="1368067">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3680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down)">
                                      <p:cBhvr>
                                        <p:cTn id="52" dur="580">
                                          <p:stCondLst>
                                            <p:cond delay="0"/>
                                          </p:stCondLst>
                                        </p:cTn>
                                        <p:tgtEl>
                                          <p:spTgt spid="6"/>
                                        </p:tgtEl>
                                      </p:cBhvr>
                                    </p:animEffect>
                                    <p:anim calcmode="lin" valueType="num">
                                      <p:cBhvr>
                                        <p:cTn id="5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58" dur="26">
                                          <p:stCondLst>
                                            <p:cond delay="650"/>
                                          </p:stCondLst>
                                        </p:cTn>
                                        <p:tgtEl>
                                          <p:spTgt spid="6"/>
                                        </p:tgtEl>
                                      </p:cBhvr>
                                      <p:to x="100000" y="60000"/>
                                    </p:animScale>
                                    <p:animScale>
                                      <p:cBhvr>
                                        <p:cTn id="59" dur="166" decel="50000">
                                          <p:stCondLst>
                                            <p:cond delay="676"/>
                                          </p:stCondLst>
                                        </p:cTn>
                                        <p:tgtEl>
                                          <p:spTgt spid="6"/>
                                        </p:tgtEl>
                                      </p:cBhvr>
                                      <p:to x="100000" y="100000"/>
                                    </p:animScale>
                                    <p:animScale>
                                      <p:cBhvr>
                                        <p:cTn id="60" dur="26">
                                          <p:stCondLst>
                                            <p:cond delay="1312"/>
                                          </p:stCondLst>
                                        </p:cTn>
                                        <p:tgtEl>
                                          <p:spTgt spid="6"/>
                                        </p:tgtEl>
                                      </p:cBhvr>
                                      <p:to x="100000" y="80000"/>
                                    </p:animScale>
                                    <p:animScale>
                                      <p:cBhvr>
                                        <p:cTn id="61" dur="166" decel="50000">
                                          <p:stCondLst>
                                            <p:cond delay="1338"/>
                                          </p:stCondLst>
                                        </p:cTn>
                                        <p:tgtEl>
                                          <p:spTgt spid="6"/>
                                        </p:tgtEl>
                                      </p:cBhvr>
                                      <p:to x="100000" y="100000"/>
                                    </p:animScale>
                                    <p:animScale>
                                      <p:cBhvr>
                                        <p:cTn id="62" dur="26">
                                          <p:stCondLst>
                                            <p:cond delay="1642"/>
                                          </p:stCondLst>
                                        </p:cTn>
                                        <p:tgtEl>
                                          <p:spTgt spid="6"/>
                                        </p:tgtEl>
                                      </p:cBhvr>
                                      <p:to x="100000" y="90000"/>
                                    </p:animScale>
                                    <p:animScale>
                                      <p:cBhvr>
                                        <p:cTn id="63" dur="166" decel="50000">
                                          <p:stCondLst>
                                            <p:cond delay="1668"/>
                                          </p:stCondLst>
                                        </p:cTn>
                                        <p:tgtEl>
                                          <p:spTgt spid="6"/>
                                        </p:tgtEl>
                                      </p:cBhvr>
                                      <p:to x="100000" y="100000"/>
                                    </p:animScale>
                                    <p:animScale>
                                      <p:cBhvr>
                                        <p:cTn id="64" dur="26">
                                          <p:stCondLst>
                                            <p:cond delay="1808"/>
                                          </p:stCondLst>
                                        </p:cTn>
                                        <p:tgtEl>
                                          <p:spTgt spid="6"/>
                                        </p:tgtEl>
                                      </p:cBhvr>
                                      <p:to x="100000" y="95000"/>
                                    </p:animScale>
                                    <p:animScale>
                                      <p:cBhvr>
                                        <p:cTn id="65"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8067" grpId="0" build="p"/>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altLang="en-US" dirty="0"/>
              <a:t>实例（续）</a:t>
            </a:r>
          </a:p>
        </p:txBody>
      </p:sp>
      <p:sp>
        <p:nvSpPr>
          <p:cNvPr id="1370115" name="Rectangle 3"/>
          <p:cNvSpPr>
            <a:spLocks noGrp="1" noChangeArrowheads="1"/>
          </p:cNvSpPr>
          <p:nvPr>
            <p:ph type="body" idx="1"/>
          </p:nvPr>
        </p:nvSpPr>
        <p:spPr>
          <a:xfrm>
            <a:off x="231775" y="1219994"/>
            <a:ext cx="11582400" cy="4495800"/>
          </a:xfrm>
        </p:spPr>
        <p:txBody>
          <a:bodyPr>
            <a:normAutofit/>
          </a:bodyPr>
          <a:lstStyle/>
          <a:p>
            <a:pPr marL="0" indent="0">
              <a:lnSpc>
                <a:spcPct val="150000"/>
              </a:lnSpc>
              <a:buNone/>
            </a:pPr>
            <a:r>
              <a:rPr lang="zh-CN" altLang="pt-BR" dirty="0"/>
              <a:t>（</a:t>
            </a:r>
            <a:r>
              <a:rPr lang="pt-BR" altLang="zh-CN" dirty="0"/>
              <a:t>3</a:t>
            </a:r>
            <a:r>
              <a:rPr lang="zh-CN" altLang="pt-BR" dirty="0"/>
              <a:t>）因为</a:t>
            </a:r>
            <a:endParaRPr lang="en-US" altLang="zh-CN" dirty="0"/>
          </a:p>
          <a:p>
            <a:pPr marL="0" indent="0" algn="ctr">
              <a:lnSpc>
                <a:spcPct val="150000"/>
              </a:lnSpc>
              <a:buNone/>
            </a:pPr>
            <a:r>
              <a:rPr lang="pt-BR" altLang="zh-CN" dirty="0"/>
              <a:t>      B×D</a:t>
            </a:r>
            <a:r>
              <a:rPr lang="zh-CN" altLang="pt-BR" dirty="0"/>
              <a:t>＝</a:t>
            </a:r>
            <a:r>
              <a:rPr lang="pt-BR" altLang="zh-CN" dirty="0"/>
              <a:t>{&lt;</a:t>
            </a:r>
            <a:r>
              <a:rPr lang="en-US" altLang="zh-CN" dirty="0"/>
              <a:t> Φ</a:t>
            </a:r>
            <a:r>
              <a:rPr lang="zh-CN" altLang="pt-BR" dirty="0"/>
              <a:t>，</a:t>
            </a:r>
            <a:r>
              <a:rPr lang="pt-BR" altLang="zh-CN" dirty="0"/>
              <a:t>0&gt;</a:t>
            </a:r>
            <a:r>
              <a:rPr lang="zh-CN" altLang="pt-BR" dirty="0"/>
              <a:t>，</a:t>
            </a:r>
            <a:r>
              <a:rPr lang="pt-BR" altLang="zh-CN" dirty="0"/>
              <a:t>&lt;</a:t>
            </a:r>
            <a:r>
              <a:rPr lang="en-US" altLang="zh-CN" dirty="0"/>
              <a:t>Φ</a:t>
            </a:r>
            <a:r>
              <a:rPr lang="zh-CN" altLang="pt-BR" dirty="0"/>
              <a:t>，</a:t>
            </a:r>
            <a:r>
              <a:rPr lang="pt-BR" altLang="zh-CN" dirty="0"/>
              <a:t>1&gt;</a:t>
            </a:r>
            <a:r>
              <a:rPr lang="zh-CN" altLang="pt-BR" dirty="0"/>
              <a:t>，</a:t>
            </a:r>
            <a:r>
              <a:rPr lang="pt-BR" altLang="zh-CN" dirty="0"/>
              <a:t>&lt;</a:t>
            </a:r>
            <a:r>
              <a:rPr lang="en-US" altLang="zh-CN" dirty="0"/>
              <a:t>Φ</a:t>
            </a:r>
            <a:r>
              <a:rPr lang="zh-CN" altLang="pt-BR" dirty="0"/>
              <a:t>，</a:t>
            </a:r>
            <a:r>
              <a:rPr lang="pt-BR" altLang="zh-CN" dirty="0"/>
              <a:t>4&gt;</a:t>
            </a:r>
            <a:r>
              <a:rPr lang="zh-CN" altLang="pt-BR" dirty="0"/>
              <a:t>，</a:t>
            </a:r>
            <a:r>
              <a:rPr lang="pt-BR" altLang="zh-CN" dirty="0"/>
              <a:t>&lt;{a}</a:t>
            </a:r>
            <a:r>
              <a:rPr lang="zh-CN" altLang="pt-BR" dirty="0"/>
              <a:t>，</a:t>
            </a:r>
            <a:r>
              <a:rPr lang="pt-BR" altLang="zh-CN" dirty="0"/>
              <a:t>0&gt;</a:t>
            </a:r>
            <a:r>
              <a:rPr lang="zh-CN" altLang="pt-BR" dirty="0"/>
              <a:t>，</a:t>
            </a:r>
            <a:r>
              <a:rPr lang="pt-BR" altLang="zh-CN" dirty="0"/>
              <a:t>&lt;{a}</a:t>
            </a:r>
            <a:r>
              <a:rPr lang="zh-CN" altLang="pt-BR" dirty="0"/>
              <a:t>，</a:t>
            </a:r>
            <a:r>
              <a:rPr lang="pt-BR" altLang="zh-CN" dirty="0"/>
              <a:t>1&gt;</a:t>
            </a:r>
            <a:r>
              <a:rPr lang="zh-CN" altLang="pt-BR" dirty="0"/>
              <a:t>，</a:t>
            </a:r>
            <a:r>
              <a:rPr lang="pt-BR" altLang="zh-CN" dirty="0"/>
              <a:t>&lt;{a}</a:t>
            </a:r>
            <a:r>
              <a:rPr lang="zh-CN" altLang="pt-BR" dirty="0"/>
              <a:t>，</a:t>
            </a:r>
            <a:r>
              <a:rPr lang="pt-BR" altLang="zh-CN" dirty="0"/>
              <a:t>4&gt;}</a:t>
            </a:r>
            <a:endParaRPr lang="en-US" altLang="zh-CN" dirty="0"/>
          </a:p>
          <a:p>
            <a:pPr marL="0" indent="0">
              <a:lnSpc>
                <a:spcPct val="150000"/>
              </a:lnSpc>
              <a:buNone/>
            </a:pPr>
            <a:r>
              <a:rPr lang="zh-CN" altLang="en-US" dirty="0"/>
              <a:t>所以</a:t>
            </a:r>
            <a:endParaRPr lang="en-US" altLang="zh-CN" dirty="0"/>
          </a:p>
          <a:p>
            <a:pPr marL="0" indent="0">
              <a:lnSpc>
                <a:spcPct val="150000"/>
              </a:lnSpc>
              <a:buNone/>
            </a:pPr>
            <a:r>
              <a:rPr lang="pt-BR" altLang="zh-CN" dirty="0"/>
              <a:t>       A×(B×D)</a:t>
            </a:r>
            <a:r>
              <a:rPr lang="zh-CN" altLang="pt-BR" dirty="0"/>
              <a:t>＝</a:t>
            </a:r>
            <a:r>
              <a:rPr lang="pt-BR" altLang="zh-CN" dirty="0"/>
              <a:t>{&lt;a</a:t>
            </a:r>
            <a:r>
              <a:rPr lang="zh-CN" altLang="pt-BR" dirty="0"/>
              <a:t>，</a:t>
            </a:r>
            <a:r>
              <a:rPr lang="pt-BR" altLang="zh-CN" dirty="0"/>
              <a:t>&lt;</a:t>
            </a:r>
            <a:r>
              <a:rPr lang="en-US" altLang="zh-CN" dirty="0"/>
              <a:t>Φ</a:t>
            </a:r>
            <a:r>
              <a:rPr lang="zh-CN" altLang="pt-BR" dirty="0"/>
              <a:t>，</a:t>
            </a:r>
            <a:r>
              <a:rPr lang="pt-BR" altLang="zh-CN" dirty="0"/>
              <a:t>0&gt;&gt;</a:t>
            </a:r>
            <a:r>
              <a:rPr lang="zh-CN" altLang="pt-BR" dirty="0"/>
              <a:t>，</a:t>
            </a:r>
            <a:r>
              <a:rPr lang="pt-BR" altLang="zh-CN" dirty="0"/>
              <a:t>&lt;a</a:t>
            </a:r>
            <a:r>
              <a:rPr lang="zh-CN" altLang="pt-BR" dirty="0"/>
              <a:t>，</a:t>
            </a:r>
            <a:r>
              <a:rPr lang="pt-BR" altLang="zh-CN" dirty="0"/>
              <a:t>&lt;</a:t>
            </a:r>
            <a:r>
              <a:rPr lang="en-US" altLang="zh-CN" dirty="0"/>
              <a:t>Φ</a:t>
            </a:r>
            <a:r>
              <a:rPr lang="zh-CN" altLang="pt-BR" dirty="0"/>
              <a:t>，</a:t>
            </a:r>
            <a:r>
              <a:rPr lang="pt-BR" altLang="zh-CN" dirty="0"/>
              <a:t>1&gt;&gt;</a:t>
            </a:r>
            <a:r>
              <a:rPr lang="zh-CN" altLang="pt-BR" dirty="0"/>
              <a:t>，</a:t>
            </a:r>
            <a:r>
              <a:rPr lang="pt-BR" altLang="zh-CN" dirty="0"/>
              <a:t>&lt;a</a:t>
            </a:r>
            <a:r>
              <a:rPr lang="zh-CN" altLang="pt-BR" dirty="0"/>
              <a:t>，</a:t>
            </a:r>
            <a:r>
              <a:rPr lang="pt-BR" altLang="zh-CN" dirty="0"/>
              <a:t>&lt;</a:t>
            </a:r>
            <a:r>
              <a:rPr lang="en-US" altLang="zh-CN" dirty="0"/>
              <a:t>Φ</a:t>
            </a:r>
            <a:r>
              <a:rPr lang="zh-CN" altLang="pt-BR" dirty="0"/>
              <a:t>，</a:t>
            </a:r>
            <a:r>
              <a:rPr lang="pt-BR" altLang="zh-CN" dirty="0"/>
              <a:t>4&gt;&gt;</a:t>
            </a:r>
            <a:r>
              <a:rPr lang="zh-CN" altLang="pt-BR" dirty="0"/>
              <a:t>，</a:t>
            </a:r>
            <a:endParaRPr lang="en-US" altLang="zh-CN" dirty="0"/>
          </a:p>
          <a:p>
            <a:pPr marL="0" indent="0">
              <a:lnSpc>
                <a:spcPct val="150000"/>
              </a:lnSpc>
              <a:buNone/>
            </a:pPr>
            <a:r>
              <a:rPr lang="en-US" altLang="zh-CN" dirty="0"/>
              <a:t>                   </a:t>
            </a:r>
            <a:r>
              <a:rPr lang="pt-BR" altLang="zh-CN" dirty="0"/>
              <a:t>&lt;a</a:t>
            </a:r>
            <a:r>
              <a:rPr lang="zh-CN" altLang="pt-BR" dirty="0"/>
              <a:t>，</a:t>
            </a:r>
            <a:r>
              <a:rPr lang="pt-BR" altLang="zh-CN" dirty="0"/>
              <a:t>&lt;{a}</a:t>
            </a:r>
            <a:r>
              <a:rPr lang="zh-CN" altLang="pt-BR" dirty="0"/>
              <a:t>，</a:t>
            </a:r>
            <a:r>
              <a:rPr lang="pt-BR" altLang="zh-CN" dirty="0"/>
              <a:t>0&gt;&gt;</a:t>
            </a:r>
            <a:r>
              <a:rPr lang="zh-CN" altLang="pt-BR" dirty="0"/>
              <a:t>，</a:t>
            </a:r>
            <a:r>
              <a:rPr lang="pt-BR" altLang="zh-CN" dirty="0"/>
              <a:t>&lt;a</a:t>
            </a:r>
            <a:r>
              <a:rPr lang="zh-CN" altLang="pt-BR" dirty="0"/>
              <a:t>，</a:t>
            </a:r>
            <a:r>
              <a:rPr lang="pt-BR" altLang="zh-CN" dirty="0"/>
              <a:t>&lt;{a}</a:t>
            </a:r>
            <a:r>
              <a:rPr lang="zh-CN" altLang="pt-BR" dirty="0"/>
              <a:t>，</a:t>
            </a:r>
            <a:r>
              <a:rPr lang="pt-BR" altLang="zh-CN" dirty="0"/>
              <a:t>1&gt;&gt;</a:t>
            </a:r>
            <a:r>
              <a:rPr lang="zh-CN" altLang="pt-BR" dirty="0"/>
              <a:t>，</a:t>
            </a:r>
            <a:r>
              <a:rPr lang="pt-BR" altLang="zh-CN" dirty="0"/>
              <a:t>&lt;a</a:t>
            </a:r>
            <a:r>
              <a:rPr lang="zh-CN" altLang="pt-BR" dirty="0"/>
              <a:t>，</a:t>
            </a:r>
            <a:r>
              <a:rPr lang="pt-BR" altLang="zh-CN" dirty="0"/>
              <a:t>&lt;{a}</a:t>
            </a:r>
            <a:r>
              <a:rPr lang="zh-CN" altLang="pt-BR" dirty="0"/>
              <a:t>，</a:t>
            </a:r>
            <a:r>
              <a:rPr lang="pt-BR" altLang="zh-CN" dirty="0"/>
              <a:t>4&gt;&gt;}</a:t>
            </a:r>
            <a:endParaRPr lang="zh-CN" altLang="pt-BR" dirty="0"/>
          </a:p>
          <a:p>
            <a:pPr marL="0" indent="0">
              <a:lnSpc>
                <a:spcPct val="150000"/>
              </a:lnSpc>
              <a:buNone/>
            </a:pPr>
            <a:r>
              <a:rPr lang="zh-CN" altLang="en-US" dirty="0"/>
              <a:t>同理</a:t>
            </a:r>
            <a:endParaRPr lang="en-US" altLang="zh-CN" dirty="0"/>
          </a:p>
          <a:p>
            <a:pPr marL="0" indent="0">
              <a:lnSpc>
                <a:spcPct val="150000"/>
              </a:lnSpc>
              <a:buNone/>
            </a:pPr>
            <a:r>
              <a:rPr lang="en-US" altLang="zh-CN" dirty="0"/>
              <a:t>        (</a:t>
            </a:r>
            <a:r>
              <a:rPr lang="pt-BR" altLang="zh-CN" dirty="0"/>
              <a:t>A×B)×D</a:t>
            </a:r>
            <a:r>
              <a:rPr lang="zh-CN" altLang="pt-BR" dirty="0"/>
              <a:t>＝</a:t>
            </a:r>
            <a:r>
              <a:rPr lang="pt-BR" altLang="zh-CN" dirty="0"/>
              <a:t>{&lt;&lt;a</a:t>
            </a:r>
            <a:r>
              <a:rPr lang="zh-CN" altLang="pt-BR" dirty="0"/>
              <a:t>，</a:t>
            </a:r>
            <a:r>
              <a:rPr lang="en-US" altLang="zh-CN" dirty="0"/>
              <a:t>Φ</a:t>
            </a:r>
            <a:r>
              <a:rPr lang="pt-BR" altLang="zh-CN" dirty="0"/>
              <a:t>&gt;</a:t>
            </a:r>
            <a:r>
              <a:rPr lang="zh-CN" altLang="pt-BR" dirty="0"/>
              <a:t>，</a:t>
            </a:r>
            <a:r>
              <a:rPr lang="pt-BR" altLang="zh-CN" dirty="0"/>
              <a:t>0&gt;</a:t>
            </a:r>
            <a:r>
              <a:rPr lang="zh-CN" altLang="pt-BR" dirty="0"/>
              <a:t>，</a:t>
            </a:r>
            <a:r>
              <a:rPr lang="pt-BR" altLang="zh-CN" dirty="0"/>
              <a:t>&lt;&lt;a</a:t>
            </a:r>
            <a:r>
              <a:rPr lang="zh-CN" altLang="pt-BR" dirty="0"/>
              <a:t>，</a:t>
            </a:r>
            <a:r>
              <a:rPr lang="en-US" altLang="zh-CN" dirty="0"/>
              <a:t>Φ</a:t>
            </a:r>
            <a:r>
              <a:rPr lang="pt-BR" altLang="zh-CN" dirty="0"/>
              <a:t>&gt;</a:t>
            </a:r>
            <a:r>
              <a:rPr lang="zh-CN" altLang="pt-BR" dirty="0"/>
              <a:t>，</a:t>
            </a:r>
            <a:r>
              <a:rPr lang="pt-BR" altLang="zh-CN" dirty="0"/>
              <a:t>1&gt;</a:t>
            </a:r>
            <a:r>
              <a:rPr lang="zh-CN" altLang="pt-BR" dirty="0"/>
              <a:t>，</a:t>
            </a:r>
            <a:r>
              <a:rPr lang="pt-BR" altLang="zh-CN" dirty="0"/>
              <a:t>&lt;&lt;a</a:t>
            </a:r>
            <a:r>
              <a:rPr lang="zh-CN" altLang="pt-BR" dirty="0"/>
              <a:t>，</a:t>
            </a:r>
            <a:r>
              <a:rPr lang="en-US" altLang="zh-CN" dirty="0"/>
              <a:t>Φ</a:t>
            </a:r>
            <a:r>
              <a:rPr lang="pt-BR" altLang="zh-CN" dirty="0"/>
              <a:t>&gt;</a:t>
            </a:r>
            <a:r>
              <a:rPr lang="zh-CN" altLang="pt-BR" dirty="0"/>
              <a:t>，</a:t>
            </a:r>
            <a:r>
              <a:rPr lang="pt-BR" altLang="zh-CN" dirty="0"/>
              <a:t>4&gt;</a:t>
            </a:r>
            <a:r>
              <a:rPr lang="zh-CN" altLang="pt-BR" dirty="0"/>
              <a:t>，</a:t>
            </a:r>
            <a:endParaRPr lang="en-US" altLang="zh-CN" dirty="0"/>
          </a:p>
          <a:p>
            <a:pPr marL="0" indent="0">
              <a:lnSpc>
                <a:spcPct val="150000"/>
              </a:lnSpc>
              <a:buNone/>
            </a:pPr>
            <a:r>
              <a:rPr lang="en-US" altLang="zh-CN" dirty="0"/>
              <a:t>                   </a:t>
            </a:r>
            <a:r>
              <a:rPr lang="pt-BR" altLang="zh-CN" dirty="0"/>
              <a:t>&lt;&lt;a</a:t>
            </a:r>
            <a:r>
              <a:rPr lang="zh-CN" altLang="pt-BR" dirty="0"/>
              <a:t>，</a:t>
            </a:r>
            <a:r>
              <a:rPr lang="pt-BR" altLang="zh-CN" dirty="0"/>
              <a:t>{a}&gt;</a:t>
            </a:r>
            <a:r>
              <a:rPr lang="zh-CN" altLang="pt-BR" dirty="0"/>
              <a:t>，</a:t>
            </a:r>
            <a:r>
              <a:rPr lang="pt-BR" altLang="zh-CN" dirty="0"/>
              <a:t>0&gt;</a:t>
            </a:r>
            <a:r>
              <a:rPr lang="zh-CN" altLang="pt-BR" dirty="0"/>
              <a:t>，</a:t>
            </a:r>
            <a:r>
              <a:rPr lang="pt-BR" altLang="zh-CN" dirty="0"/>
              <a:t>&lt;&lt;a</a:t>
            </a:r>
            <a:r>
              <a:rPr lang="zh-CN" altLang="pt-BR" dirty="0"/>
              <a:t>，</a:t>
            </a:r>
            <a:r>
              <a:rPr lang="pt-BR" altLang="zh-CN" dirty="0"/>
              <a:t>{a}&gt;</a:t>
            </a:r>
            <a:r>
              <a:rPr lang="zh-CN" altLang="pt-BR" dirty="0"/>
              <a:t>，</a:t>
            </a:r>
            <a:r>
              <a:rPr lang="pt-BR" altLang="zh-CN" dirty="0"/>
              <a:t>1&gt;</a:t>
            </a:r>
            <a:r>
              <a:rPr lang="zh-CN" altLang="pt-BR" dirty="0"/>
              <a:t>，</a:t>
            </a:r>
            <a:r>
              <a:rPr lang="pt-BR" altLang="zh-CN" dirty="0"/>
              <a:t>&lt;&lt;a</a:t>
            </a:r>
            <a:r>
              <a:rPr lang="zh-CN" altLang="pt-BR" dirty="0"/>
              <a:t>，</a:t>
            </a:r>
            <a:r>
              <a:rPr lang="pt-BR" altLang="zh-CN" dirty="0"/>
              <a:t>{a}&gt;</a:t>
            </a:r>
            <a:r>
              <a:rPr lang="zh-CN" altLang="pt-BR" dirty="0"/>
              <a:t>，</a:t>
            </a:r>
            <a:r>
              <a:rPr lang="pt-BR" altLang="zh-CN" dirty="0"/>
              <a:t>4&gt;}</a:t>
            </a:r>
            <a:endParaRPr lang="zh-CN" altLang="pt-BR" dirty="0"/>
          </a:p>
        </p:txBody>
      </p:sp>
      <p:sp>
        <p:nvSpPr>
          <p:cNvPr id="4" name="思想气泡: 云 3">
            <a:extLst>
              <a:ext uri="{FF2B5EF4-FFF2-40B4-BE49-F238E27FC236}">
                <a16:creationId xmlns:a16="http://schemas.microsoft.com/office/drawing/2014/main" id="{7D5D34BB-CAD6-4A6F-9965-1A08FCC855B4}"/>
              </a:ext>
            </a:extLst>
          </p:cNvPr>
          <p:cNvSpPr/>
          <p:nvPr/>
        </p:nvSpPr>
        <p:spPr>
          <a:xfrm>
            <a:off x="8080375" y="2248694"/>
            <a:ext cx="3276600" cy="1219200"/>
          </a:xfrm>
          <a:prstGeom prst="cloudCallout">
            <a:avLst>
              <a:gd name="adj1" fmla="val -53238"/>
              <a:gd name="adj2" fmla="val 1388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结合律不成立</a:t>
            </a:r>
          </a:p>
        </p:txBody>
      </p:sp>
    </p:spTree>
    <p:custDataLst>
      <p:tags r:id="rId1"/>
    </p:custDataLst>
    <p:extLst>
      <p:ext uri="{BB962C8B-B14F-4D97-AF65-F5344CB8AC3E}">
        <p14:creationId xmlns:p14="http://schemas.microsoft.com/office/powerpoint/2010/main" val="3710009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0115">
                                            <p:txEl>
                                              <p:pRg st="0" end="0"/>
                                            </p:txEl>
                                          </p:spTgt>
                                        </p:tgtEl>
                                        <p:attrNameLst>
                                          <p:attrName>style.visibility</p:attrName>
                                        </p:attrNameLst>
                                      </p:cBhvr>
                                      <p:to>
                                        <p:strVal val="visible"/>
                                      </p:to>
                                    </p:set>
                                    <p:anim calcmode="lin" valueType="num">
                                      <p:cBhvr additive="base">
                                        <p:cTn id="7" dur="500" fill="hold"/>
                                        <p:tgtEl>
                                          <p:spTgt spid="13701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01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70115">
                                            <p:txEl>
                                              <p:pRg st="1" end="1"/>
                                            </p:txEl>
                                          </p:spTgt>
                                        </p:tgtEl>
                                        <p:attrNameLst>
                                          <p:attrName>style.visibility</p:attrName>
                                        </p:attrNameLst>
                                      </p:cBhvr>
                                      <p:to>
                                        <p:strVal val="visible"/>
                                      </p:to>
                                    </p:set>
                                    <p:anim calcmode="lin" valueType="num">
                                      <p:cBhvr additive="base">
                                        <p:cTn id="13" dur="500" fill="hold"/>
                                        <p:tgtEl>
                                          <p:spTgt spid="13701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01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70115">
                                            <p:txEl>
                                              <p:pRg st="2" end="2"/>
                                            </p:txEl>
                                          </p:spTgt>
                                        </p:tgtEl>
                                        <p:attrNameLst>
                                          <p:attrName>style.visibility</p:attrName>
                                        </p:attrNameLst>
                                      </p:cBhvr>
                                      <p:to>
                                        <p:strVal val="visible"/>
                                      </p:to>
                                    </p:set>
                                    <p:anim calcmode="lin" valueType="num">
                                      <p:cBhvr additive="base">
                                        <p:cTn id="19" dur="500" fill="hold"/>
                                        <p:tgtEl>
                                          <p:spTgt spid="13701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01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70115">
                                            <p:txEl>
                                              <p:pRg st="3" end="3"/>
                                            </p:txEl>
                                          </p:spTgt>
                                        </p:tgtEl>
                                        <p:attrNameLst>
                                          <p:attrName>style.visibility</p:attrName>
                                        </p:attrNameLst>
                                      </p:cBhvr>
                                      <p:to>
                                        <p:strVal val="visible"/>
                                      </p:to>
                                    </p:set>
                                    <p:anim calcmode="lin" valueType="num">
                                      <p:cBhvr additive="base">
                                        <p:cTn id="25" dur="500" fill="hold"/>
                                        <p:tgtEl>
                                          <p:spTgt spid="13701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7011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70115">
                                            <p:txEl>
                                              <p:pRg st="4" end="4"/>
                                            </p:txEl>
                                          </p:spTgt>
                                        </p:tgtEl>
                                        <p:attrNameLst>
                                          <p:attrName>style.visibility</p:attrName>
                                        </p:attrNameLst>
                                      </p:cBhvr>
                                      <p:to>
                                        <p:strVal val="visible"/>
                                      </p:to>
                                    </p:set>
                                    <p:anim calcmode="lin" valueType="num">
                                      <p:cBhvr additive="base">
                                        <p:cTn id="29" dur="500" fill="hold"/>
                                        <p:tgtEl>
                                          <p:spTgt spid="137011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701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70115">
                                            <p:txEl>
                                              <p:pRg st="5" end="5"/>
                                            </p:txEl>
                                          </p:spTgt>
                                        </p:tgtEl>
                                        <p:attrNameLst>
                                          <p:attrName>style.visibility</p:attrName>
                                        </p:attrNameLst>
                                      </p:cBhvr>
                                      <p:to>
                                        <p:strVal val="visible"/>
                                      </p:to>
                                    </p:set>
                                    <p:anim calcmode="lin" valueType="num">
                                      <p:cBhvr additive="base">
                                        <p:cTn id="35" dur="500" fill="hold"/>
                                        <p:tgtEl>
                                          <p:spTgt spid="137011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701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70115">
                                            <p:txEl>
                                              <p:pRg st="6" end="6"/>
                                            </p:txEl>
                                          </p:spTgt>
                                        </p:tgtEl>
                                        <p:attrNameLst>
                                          <p:attrName>style.visibility</p:attrName>
                                        </p:attrNameLst>
                                      </p:cBhvr>
                                      <p:to>
                                        <p:strVal val="visible"/>
                                      </p:to>
                                    </p:set>
                                    <p:anim calcmode="lin" valueType="num">
                                      <p:cBhvr additive="base">
                                        <p:cTn id="41" dur="500" fill="hold"/>
                                        <p:tgtEl>
                                          <p:spTgt spid="137011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70115">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70115">
                                            <p:txEl>
                                              <p:pRg st="7" end="7"/>
                                            </p:txEl>
                                          </p:spTgt>
                                        </p:tgtEl>
                                        <p:attrNameLst>
                                          <p:attrName>style.visibility</p:attrName>
                                        </p:attrNameLst>
                                      </p:cBhvr>
                                      <p:to>
                                        <p:strVal val="visible"/>
                                      </p:to>
                                    </p:set>
                                    <p:anim calcmode="lin" valueType="num">
                                      <p:cBhvr additive="base">
                                        <p:cTn id="45" dur="500" fill="hold"/>
                                        <p:tgtEl>
                                          <p:spTgt spid="1370115">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3701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down)">
                                      <p:cBhvr>
                                        <p:cTn id="51" dur="580">
                                          <p:stCondLst>
                                            <p:cond delay="0"/>
                                          </p:stCondLst>
                                        </p:cTn>
                                        <p:tgtEl>
                                          <p:spTgt spid="4"/>
                                        </p:tgtEl>
                                      </p:cBhvr>
                                    </p:animEffect>
                                    <p:anim calcmode="lin" valueType="num">
                                      <p:cBhvr>
                                        <p:cTn id="5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57" dur="26">
                                          <p:stCondLst>
                                            <p:cond delay="650"/>
                                          </p:stCondLst>
                                        </p:cTn>
                                        <p:tgtEl>
                                          <p:spTgt spid="4"/>
                                        </p:tgtEl>
                                      </p:cBhvr>
                                      <p:to x="100000" y="60000"/>
                                    </p:animScale>
                                    <p:animScale>
                                      <p:cBhvr>
                                        <p:cTn id="58" dur="166" decel="50000">
                                          <p:stCondLst>
                                            <p:cond delay="676"/>
                                          </p:stCondLst>
                                        </p:cTn>
                                        <p:tgtEl>
                                          <p:spTgt spid="4"/>
                                        </p:tgtEl>
                                      </p:cBhvr>
                                      <p:to x="100000" y="100000"/>
                                    </p:animScale>
                                    <p:animScale>
                                      <p:cBhvr>
                                        <p:cTn id="59" dur="26">
                                          <p:stCondLst>
                                            <p:cond delay="1312"/>
                                          </p:stCondLst>
                                        </p:cTn>
                                        <p:tgtEl>
                                          <p:spTgt spid="4"/>
                                        </p:tgtEl>
                                      </p:cBhvr>
                                      <p:to x="100000" y="80000"/>
                                    </p:animScale>
                                    <p:animScale>
                                      <p:cBhvr>
                                        <p:cTn id="60" dur="166" decel="50000">
                                          <p:stCondLst>
                                            <p:cond delay="1338"/>
                                          </p:stCondLst>
                                        </p:cTn>
                                        <p:tgtEl>
                                          <p:spTgt spid="4"/>
                                        </p:tgtEl>
                                      </p:cBhvr>
                                      <p:to x="100000" y="100000"/>
                                    </p:animScale>
                                    <p:animScale>
                                      <p:cBhvr>
                                        <p:cTn id="61" dur="26">
                                          <p:stCondLst>
                                            <p:cond delay="1642"/>
                                          </p:stCondLst>
                                        </p:cTn>
                                        <p:tgtEl>
                                          <p:spTgt spid="4"/>
                                        </p:tgtEl>
                                      </p:cBhvr>
                                      <p:to x="100000" y="90000"/>
                                    </p:animScale>
                                    <p:animScale>
                                      <p:cBhvr>
                                        <p:cTn id="62" dur="166" decel="50000">
                                          <p:stCondLst>
                                            <p:cond delay="1668"/>
                                          </p:stCondLst>
                                        </p:cTn>
                                        <p:tgtEl>
                                          <p:spTgt spid="4"/>
                                        </p:tgtEl>
                                      </p:cBhvr>
                                      <p:to x="100000" y="100000"/>
                                    </p:animScale>
                                    <p:animScale>
                                      <p:cBhvr>
                                        <p:cTn id="63" dur="26">
                                          <p:stCondLst>
                                            <p:cond delay="1808"/>
                                          </p:stCondLst>
                                        </p:cTn>
                                        <p:tgtEl>
                                          <p:spTgt spid="4"/>
                                        </p:tgtEl>
                                      </p:cBhvr>
                                      <p:to x="100000" y="95000"/>
                                    </p:animScale>
                                    <p:animScale>
                                      <p:cBhvr>
                                        <p:cTn id="64"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0115" grpId="0" uiExpand="1"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1372394"/>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6593209" y="2157134"/>
            <a:ext cx="1231106" cy="677130"/>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a:p>
            <a:pPr>
              <a:lnSpc>
                <a:spcPts val="2401"/>
              </a:lnSpc>
            </a:pPr>
            <a:endParaRPr lang="zh-CN" altLang="en-US" b="1" dirty="0">
              <a:latin typeface="Microsoft YaHei UI" pitchFamily="18" charset="0"/>
              <a:cs typeface="Microsoft YaHei UI" pitchFamily="18" charset="0"/>
            </a:endParaRPr>
          </a:p>
        </p:txBody>
      </p:sp>
      <p:sp>
        <p:nvSpPr>
          <p:cNvPr id="18" name="TextBox 1"/>
          <p:cNvSpPr txBox="1"/>
          <p:nvPr/>
        </p:nvSpPr>
        <p:spPr>
          <a:xfrm>
            <a:off x="6593209" y="1511365"/>
            <a:ext cx="2769989" cy="369353"/>
          </a:xfrm>
          <a:prstGeom prst="rect">
            <a:avLst/>
          </a:prstGeom>
          <a:noFill/>
        </p:spPr>
        <p:txBody>
          <a:bodyPr wrap="none" lIns="0" tIns="0" rIns="0" bIns="60981" rtlCol="0">
            <a:spAutoFit/>
          </a:bodyPr>
          <a:lstStyle/>
          <a:p>
            <a:pPr lvl="0">
              <a:lnSpc>
                <a:spcPts val="2401"/>
              </a:lnSpc>
            </a:pPr>
            <a:r>
              <a:rPr lang="zh-CN" altLang="en-US" b="1" dirty="0">
                <a:solidFill>
                  <a:prstClr val="white"/>
                </a:solidFill>
                <a:latin typeface="Microsoft YaHei UI" pitchFamily="18" charset="0"/>
                <a:cs typeface="Microsoft YaHei UI" pitchFamily="18" charset="0"/>
              </a:rPr>
              <a:t>本章导读及学习要求</a:t>
            </a:r>
          </a:p>
        </p:txBody>
      </p:sp>
      <p:sp>
        <p:nvSpPr>
          <p:cNvPr id="47" name="TextBox 1"/>
          <p:cNvSpPr txBox="1"/>
          <p:nvPr/>
        </p:nvSpPr>
        <p:spPr>
          <a:xfrm>
            <a:off x="6593209" y="2798937"/>
            <a:ext cx="246221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二元关系及其表示</a:t>
            </a:r>
          </a:p>
        </p:txBody>
      </p:sp>
      <p:sp>
        <p:nvSpPr>
          <p:cNvPr id="48" name="TextBox 1"/>
          <p:cNvSpPr txBox="1"/>
          <p:nvPr/>
        </p:nvSpPr>
        <p:spPr>
          <a:xfrm>
            <a:off x="6593209" y="33704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4</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4.6</a:t>
            </a:r>
          </a:p>
        </p:txBody>
      </p:sp>
    </p:spTree>
    <p:extLst>
      <p:ext uri="{BB962C8B-B14F-4D97-AF65-F5344CB8AC3E}">
        <p14:creationId xmlns:p14="http://schemas.microsoft.com/office/powerpoint/2010/main" val="380881880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Rectangle 2"/>
          <p:cNvSpPr>
            <a:spLocks noChangeArrowheads="1"/>
          </p:cNvSpPr>
          <p:nvPr/>
        </p:nvSpPr>
        <p:spPr bwMode="auto">
          <a:xfrm>
            <a:off x="1822394" y="6088695"/>
            <a:ext cx="58052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dirty="0">
                <a:solidFill>
                  <a:srgbClr val="FF0000"/>
                </a:solidFill>
                <a:latin typeface="+mn-ea"/>
                <a:ea typeface="+mn-ea"/>
              </a:rPr>
              <a:t>集合相等</a:t>
            </a:r>
            <a:r>
              <a:rPr lang="zh-CN" altLang="en-US" sz="2400" dirty="0">
                <a:solidFill>
                  <a:srgbClr val="0000CC"/>
                </a:solidFill>
                <a:latin typeface="+mn-ea"/>
                <a:ea typeface="+mn-ea"/>
                <a:sym typeface="Symbol" panose="05050102010706020507" pitchFamily="18" charset="2"/>
              </a:rPr>
              <a:t></a:t>
            </a:r>
            <a:r>
              <a:rPr lang="zh-CN" altLang="en-US" sz="2400" dirty="0">
                <a:solidFill>
                  <a:srgbClr val="FF0000"/>
                </a:solidFill>
                <a:latin typeface="+mn-ea"/>
                <a:ea typeface="+mn-ea"/>
              </a:rPr>
              <a:t>两个集合互相包含</a:t>
            </a:r>
          </a:p>
        </p:txBody>
      </p:sp>
      <p:sp>
        <p:nvSpPr>
          <p:cNvPr id="1374211" name="Rectangle 3"/>
          <p:cNvSpPr>
            <a:spLocks noChangeArrowheads="1"/>
          </p:cNvSpPr>
          <p:nvPr/>
        </p:nvSpPr>
        <p:spPr bwMode="auto">
          <a:xfrm>
            <a:off x="1822394" y="5542469"/>
            <a:ext cx="59672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dirty="0">
                <a:solidFill>
                  <a:srgbClr val="0000CC"/>
                </a:solidFill>
                <a:latin typeface="+mn-ea"/>
                <a:ea typeface="+mn-ea"/>
              </a:rPr>
              <a:t>等式成立</a:t>
            </a:r>
            <a:r>
              <a:rPr lang="zh-CN" altLang="en-US" sz="2400" dirty="0">
                <a:solidFill>
                  <a:srgbClr val="FF0000"/>
                </a:solidFill>
                <a:latin typeface="+mn-ea"/>
                <a:ea typeface="+mn-ea"/>
                <a:sym typeface="Symbol" panose="05050102010706020507" pitchFamily="18" charset="2"/>
              </a:rPr>
              <a:t></a:t>
            </a:r>
            <a:r>
              <a:rPr lang="zh-CN" altLang="en-US" sz="2400" dirty="0">
                <a:solidFill>
                  <a:srgbClr val="0000CC"/>
                </a:solidFill>
                <a:latin typeface="+mn-ea"/>
                <a:ea typeface="+mn-ea"/>
              </a:rPr>
              <a:t>两个集合相等</a:t>
            </a:r>
          </a:p>
        </p:txBody>
      </p:sp>
      <p:sp>
        <p:nvSpPr>
          <p:cNvPr id="33797" name="Rectangle 4"/>
          <p:cNvSpPr>
            <a:spLocks noGrp="1" noChangeArrowheads="1"/>
          </p:cNvSpPr>
          <p:nvPr>
            <p:ph type="title"/>
          </p:nvPr>
        </p:nvSpPr>
        <p:spPr/>
        <p:txBody>
          <a:bodyPr/>
          <a:lstStyle/>
          <a:p>
            <a:pPr eaLnBrk="1" hangingPunct="1"/>
            <a:r>
              <a:rPr lang="zh-CN" altLang="en-US" dirty="0">
                <a:latin typeface="Arial" panose="020B0604020202020204" pitchFamily="34" charset="0"/>
              </a:rPr>
              <a:t>定理</a:t>
            </a:r>
            <a:r>
              <a:rPr lang="en-US" altLang="zh-CN" dirty="0">
                <a:latin typeface="Arial" panose="020B0604020202020204" pitchFamily="34" charset="0"/>
              </a:rPr>
              <a:t>4.1</a:t>
            </a:r>
            <a:endParaRPr lang="zh-CN" altLang="en-US" dirty="0">
              <a:latin typeface="Arial" panose="020B0604020202020204" pitchFamily="34" charset="0"/>
            </a:endParaRPr>
          </a:p>
        </p:txBody>
      </p:sp>
      <p:sp>
        <p:nvSpPr>
          <p:cNvPr id="33798" name="Rectangle 5"/>
          <p:cNvSpPr>
            <a:spLocks noGrp="1" noChangeArrowheads="1"/>
          </p:cNvSpPr>
          <p:nvPr>
            <p:ph type="body" idx="1"/>
          </p:nvPr>
        </p:nvSpPr>
        <p:spPr>
          <a:xfrm>
            <a:off x="770948" y="1081337"/>
            <a:ext cx="10281227" cy="2999481"/>
          </a:xfrm>
        </p:spPr>
        <p:txBody>
          <a:bodyPr/>
          <a:lstStyle/>
          <a:p>
            <a:pPr marL="0" indent="0">
              <a:lnSpc>
                <a:spcPct val="150000"/>
              </a:lnSpc>
              <a:buNone/>
            </a:pPr>
            <a:r>
              <a:rPr lang="zh-CN" altLang="en-US" dirty="0">
                <a:solidFill>
                  <a:srgbClr val="C00000"/>
                </a:solidFill>
              </a:rPr>
              <a:t>定理</a:t>
            </a:r>
            <a:r>
              <a:rPr lang="en-US" altLang="zh-CN" dirty="0">
                <a:solidFill>
                  <a:srgbClr val="C00000"/>
                </a:solidFill>
              </a:rPr>
              <a:t>4.1  </a:t>
            </a:r>
            <a:r>
              <a:rPr lang="zh-CN" altLang="en-US" dirty="0">
                <a:solidFill>
                  <a:schemeClr val="tx1"/>
                </a:solidFill>
              </a:rPr>
              <a:t>设</a:t>
            </a:r>
            <a:r>
              <a:rPr lang="en-US" altLang="zh-CN" dirty="0">
                <a:solidFill>
                  <a:schemeClr val="tx1"/>
                </a:solidFill>
              </a:rPr>
              <a:t>A,B,C</a:t>
            </a:r>
            <a:r>
              <a:rPr lang="zh-CN" altLang="en-US" dirty="0">
                <a:solidFill>
                  <a:schemeClr val="tx1"/>
                </a:solidFill>
              </a:rPr>
              <a:t>是任意三个集合，则</a:t>
            </a:r>
          </a:p>
          <a:p>
            <a:pPr marL="0" indent="0">
              <a:lnSpc>
                <a:spcPct val="150000"/>
              </a:lnSpc>
              <a:buNone/>
            </a:pPr>
            <a:r>
              <a:rPr lang="zh-CN" altLang="en-US" dirty="0">
                <a:solidFill>
                  <a:schemeClr val="tx1"/>
                </a:solidFill>
              </a:rPr>
              <a:t>（</a:t>
            </a:r>
            <a:r>
              <a:rPr lang="en-US" altLang="zh-CN" dirty="0">
                <a:solidFill>
                  <a:schemeClr val="tx1"/>
                </a:solidFill>
              </a:rPr>
              <a:t>1</a:t>
            </a:r>
            <a:r>
              <a:rPr lang="zh-CN" altLang="en-US" dirty="0">
                <a:solidFill>
                  <a:schemeClr val="tx1"/>
                </a:solidFill>
              </a:rPr>
              <a:t>）</a:t>
            </a:r>
            <a:r>
              <a:rPr lang="en-US" altLang="zh-CN" dirty="0">
                <a:solidFill>
                  <a:schemeClr val="tx1"/>
                </a:solidFill>
              </a:rPr>
              <a:t>A×(B∪C)=(A×B)∪(A×C)</a:t>
            </a:r>
            <a:endParaRPr lang="zh-CN" altLang="en-US" dirty="0">
              <a:solidFill>
                <a:schemeClr val="tx1"/>
              </a:solidFill>
            </a:endParaRPr>
          </a:p>
          <a:p>
            <a:pPr marL="0" indent="0">
              <a:lnSpc>
                <a:spcPct val="150000"/>
              </a:lnSpc>
              <a:buNone/>
            </a:pPr>
            <a:r>
              <a:rPr lang="zh-CN" altLang="en-US" dirty="0">
                <a:solidFill>
                  <a:schemeClr val="tx1"/>
                </a:solidFill>
              </a:rPr>
              <a:t>（</a:t>
            </a:r>
            <a:r>
              <a:rPr lang="en-US" altLang="zh-CN" dirty="0">
                <a:solidFill>
                  <a:schemeClr val="tx1"/>
                </a:solidFill>
              </a:rPr>
              <a:t>2</a:t>
            </a:r>
            <a:r>
              <a:rPr lang="zh-CN" altLang="en-US" dirty="0">
                <a:solidFill>
                  <a:schemeClr val="tx1"/>
                </a:solidFill>
              </a:rPr>
              <a:t>）</a:t>
            </a:r>
            <a:r>
              <a:rPr lang="en-US" altLang="zh-CN" dirty="0">
                <a:solidFill>
                  <a:schemeClr val="tx1"/>
                </a:solidFill>
              </a:rPr>
              <a:t>(B∪C)×A=(B×A)∪(C×A)</a:t>
            </a:r>
            <a:endParaRPr lang="zh-CN" altLang="en-US" dirty="0">
              <a:solidFill>
                <a:schemeClr val="tx1"/>
              </a:solidFill>
            </a:endParaRPr>
          </a:p>
          <a:p>
            <a:pPr marL="0" indent="0">
              <a:lnSpc>
                <a:spcPct val="150000"/>
              </a:lnSpc>
              <a:buNone/>
            </a:pPr>
            <a:r>
              <a:rPr lang="zh-CN" altLang="en-US" dirty="0">
                <a:solidFill>
                  <a:schemeClr val="tx1"/>
                </a:solidFill>
              </a:rPr>
              <a:t>（</a:t>
            </a:r>
            <a:r>
              <a:rPr lang="en-US" altLang="zh-CN" dirty="0">
                <a:solidFill>
                  <a:schemeClr val="tx1"/>
                </a:solidFill>
              </a:rPr>
              <a:t>3</a:t>
            </a:r>
            <a:r>
              <a:rPr lang="zh-CN" altLang="en-US" dirty="0">
                <a:solidFill>
                  <a:schemeClr val="tx1"/>
                </a:solidFill>
              </a:rPr>
              <a:t>）</a:t>
            </a:r>
            <a:r>
              <a:rPr lang="en-US" altLang="zh-CN" dirty="0">
                <a:solidFill>
                  <a:schemeClr val="tx1"/>
                </a:solidFill>
              </a:rPr>
              <a:t>A×(B∩C)=(A×B)∩(A×C)</a:t>
            </a:r>
            <a:endParaRPr lang="zh-CN" altLang="en-US" dirty="0">
              <a:solidFill>
                <a:schemeClr val="tx1"/>
              </a:solidFill>
            </a:endParaRPr>
          </a:p>
          <a:p>
            <a:pPr marL="0" indent="0">
              <a:lnSpc>
                <a:spcPct val="150000"/>
              </a:lnSpc>
              <a:buNone/>
            </a:pPr>
            <a:r>
              <a:rPr lang="zh-CN" altLang="en-US" dirty="0">
                <a:solidFill>
                  <a:schemeClr val="tx1"/>
                </a:solidFill>
              </a:rPr>
              <a:t>（</a:t>
            </a:r>
            <a:r>
              <a:rPr lang="en-US" altLang="zh-CN" dirty="0">
                <a:solidFill>
                  <a:schemeClr val="tx1"/>
                </a:solidFill>
              </a:rPr>
              <a:t>4</a:t>
            </a:r>
            <a:r>
              <a:rPr lang="zh-CN" altLang="en-US" dirty="0">
                <a:solidFill>
                  <a:schemeClr val="tx1"/>
                </a:solidFill>
              </a:rPr>
              <a:t>）</a:t>
            </a:r>
            <a:r>
              <a:rPr lang="en-US" altLang="zh-CN" dirty="0">
                <a:solidFill>
                  <a:schemeClr val="tx1"/>
                </a:solidFill>
              </a:rPr>
              <a:t>(B∩C)×A=(B×A)∩(C×A)</a:t>
            </a:r>
            <a:endParaRPr lang="zh-CN" altLang="en-US" dirty="0">
              <a:solidFill>
                <a:schemeClr val="tx1"/>
              </a:solidFill>
            </a:endParaRPr>
          </a:p>
        </p:txBody>
      </p:sp>
      <p:sp>
        <p:nvSpPr>
          <p:cNvPr id="1374214" name="Rectangle 6"/>
          <p:cNvSpPr>
            <a:spLocks noChangeArrowheads="1"/>
          </p:cNvSpPr>
          <p:nvPr/>
        </p:nvSpPr>
        <p:spPr bwMode="auto">
          <a:xfrm>
            <a:off x="1018969" y="4136776"/>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a:solidFill>
                  <a:srgbClr val="FF0000"/>
                </a:solidFill>
                <a:latin typeface="+mn-ea"/>
                <a:ea typeface="+mn-ea"/>
              </a:rPr>
              <a:t>分析</a:t>
            </a:r>
          </a:p>
        </p:txBody>
      </p:sp>
      <p:sp>
        <p:nvSpPr>
          <p:cNvPr id="1374215" name="Rectangle 7"/>
          <p:cNvSpPr>
            <a:spLocks noChangeArrowheads="1"/>
          </p:cNvSpPr>
          <p:nvPr/>
        </p:nvSpPr>
        <p:spPr bwMode="auto">
          <a:xfrm>
            <a:off x="1908175" y="4149479"/>
            <a:ext cx="32784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dirty="0">
                <a:latin typeface="+mn-ea"/>
                <a:ea typeface="+mn-ea"/>
              </a:rPr>
              <a:t>待证等式两端都是集合</a:t>
            </a:r>
          </a:p>
        </p:txBody>
      </p:sp>
      <p:sp>
        <p:nvSpPr>
          <p:cNvPr id="2" name="矩形 1">
            <a:extLst>
              <a:ext uri="{FF2B5EF4-FFF2-40B4-BE49-F238E27FC236}">
                <a16:creationId xmlns:a16="http://schemas.microsoft.com/office/drawing/2014/main" id="{B40F2106-633E-402B-A189-029D9CFB22B4}"/>
              </a:ext>
            </a:extLst>
          </p:cNvPr>
          <p:cNvSpPr/>
          <p:nvPr/>
        </p:nvSpPr>
        <p:spPr>
          <a:xfrm>
            <a:off x="1814936" y="4852846"/>
            <a:ext cx="8494633" cy="461665"/>
          </a:xfrm>
          <a:prstGeom prst="rect">
            <a:avLst/>
          </a:prstGeom>
        </p:spPr>
        <p:txBody>
          <a:bodyPr wrap="none">
            <a:spAutoFit/>
          </a:bodyPr>
          <a:lstStyle/>
          <a:p>
            <a:r>
              <a:rPr lang="zh-CN" altLang="en-US" b="1" dirty="0">
                <a:latin typeface="+mn-ea"/>
              </a:rPr>
              <a:t>于是利用</a:t>
            </a:r>
            <a:r>
              <a:rPr lang="zh-CN" altLang="en-US" b="1" dirty="0">
                <a:solidFill>
                  <a:srgbClr val="FF0000"/>
                </a:solidFill>
                <a:latin typeface="+mn-ea"/>
              </a:rPr>
              <a:t>集合与集合关系的判定与证明方法</a:t>
            </a:r>
            <a:r>
              <a:rPr lang="zh-CN" altLang="en-US" b="1" dirty="0">
                <a:latin typeface="+mn-ea"/>
              </a:rPr>
              <a:t>，直接证明即可。</a:t>
            </a:r>
            <a:endParaRPr lang="zh-CN" altLang="en-US" b="1" dirty="0"/>
          </a:p>
        </p:txBody>
      </p:sp>
      <p:grpSp>
        <p:nvGrpSpPr>
          <p:cNvPr id="5" name="组合 4">
            <a:extLst>
              <a:ext uri="{FF2B5EF4-FFF2-40B4-BE49-F238E27FC236}">
                <a16:creationId xmlns:a16="http://schemas.microsoft.com/office/drawing/2014/main" id="{D526C4D9-3D3C-4070-A179-78666C143266}"/>
              </a:ext>
            </a:extLst>
          </p:cNvPr>
          <p:cNvGrpSpPr/>
          <p:nvPr/>
        </p:nvGrpSpPr>
        <p:grpSpPr>
          <a:xfrm>
            <a:off x="6535110" y="5568916"/>
            <a:ext cx="5410200" cy="1178844"/>
            <a:chOff x="6251575" y="4642255"/>
            <a:chExt cx="5410200" cy="1178844"/>
          </a:xfrm>
        </p:grpSpPr>
        <p:sp>
          <p:nvSpPr>
            <p:cNvPr id="4" name="波形 3">
              <a:extLst>
                <a:ext uri="{FF2B5EF4-FFF2-40B4-BE49-F238E27FC236}">
                  <a16:creationId xmlns:a16="http://schemas.microsoft.com/office/drawing/2014/main" id="{99B0ED93-9CD0-429D-A09E-EF0901A26ADE}"/>
                </a:ext>
              </a:extLst>
            </p:cNvPr>
            <p:cNvSpPr/>
            <p:nvPr/>
          </p:nvSpPr>
          <p:spPr>
            <a:xfrm>
              <a:off x="6251575" y="4642255"/>
              <a:ext cx="5410200" cy="117884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A50B5E46-4F20-4686-8179-00AAF75EFECE}"/>
                    </a:ext>
                  </a:extLst>
                </p:cNvPr>
                <p:cNvSpPr/>
                <p:nvPr/>
              </p:nvSpPr>
              <p:spPr>
                <a:xfrm>
                  <a:off x="6327775" y="4941822"/>
                  <a:ext cx="5257800" cy="579710"/>
                </a:xfrm>
                <a:prstGeom prst="rect">
                  <a:avLst/>
                </a:prstGeom>
                <a:solidFill>
                  <a:srgbClr val="74B836"/>
                </a:solidFill>
              </p:spPr>
              <p:txBody>
                <a:bodyPr wrap="square">
                  <a:spAutoFit/>
                </a:bodyPr>
                <a:lstStyle/>
                <a:p>
                  <a:pPr>
                    <a:lnSpc>
                      <a:spcPct val="150000"/>
                    </a:lnSpc>
                  </a:pPr>
                  <a:r>
                    <a:rPr lang="en-US" altLang="zh-CN" b="1" dirty="0">
                      <a:latin typeface="+mn-ea"/>
                    </a:rPr>
                    <a:t>B</a:t>
                  </a:r>
                  <a:r>
                    <a:rPr kumimoji="1" lang="zh-CN" altLang="en-US" b="1" dirty="0">
                      <a:latin typeface="+mn-ea"/>
                      <a:sym typeface="Symbol" panose="05050102010706020507" pitchFamily="18" charset="2"/>
                    </a:rPr>
                    <a:t> </a:t>
                  </a:r>
                  <a:r>
                    <a:rPr kumimoji="1" lang="en-US" altLang="zh-CN" b="1" dirty="0">
                      <a:latin typeface="+mn-ea"/>
                      <a:sym typeface="Symbol" panose="05050102010706020507" pitchFamily="18" charset="2"/>
                    </a:rPr>
                    <a:t>A</a:t>
                  </a:r>
                  <a:r>
                    <a:rPr lang="zh-CN" altLang="en-US" b="1" dirty="0">
                      <a:latin typeface="+mn-ea"/>
                    </a:rPr>
                    <a:t> </a:t>
                  </a:r>
                  <a:r>
                    <a:rPr lang="zh-CN" altLang="en-US" b="1" dirty="0">
                      <a:latin typeface="+mn-ea"/>
                      <a:sym typeface="Symbol" panose="05050102010706020507" pitchFamily="18" charset="2"/>
                    </a:rPr>
                    <a:t></a:t>
                  </a:r>
                  <a:r>
                    <a:rPr lang="zh-CN" altLang="en-US" b="1" dirty="0">
                      <a:latin typeface="+mn-ea"/>
                    </a:rPr>
                    <a:t>对</a:t>
                  </a:r>
                  <a14:m>
                    <m:oMath xmlns:m="http://schemas.openxmlformats.org/officeDocument/2006/math">
                      <m:r>
                        <a:rPr lang="zh-CN" altLang="en-US" b="1" i="1" smtClean="0">
                          <a:latin typeface="Cambria Math" panose="02040503050406030204" pitchFamily="18" charset="0"/>
                        </a:rPr>
                        <m:t>∀</m:t>
                      </m:r>
                    </m:oMath>
                  </a14:m>
                  <a:r>
                    <a:rPr lang="en-US" altLang="zh-CN" b="1">
                      <a:latin typeface="+mn-ea"/>
                    </a:rPr>
                    <a:t>x </a:t>
                  </a:r>
                  <a:r>
                    <a:rPr lang="zh-CN" altLang="en-US" b="1">
                      <a:latin typeface="+mn-ea"/>
                    </a:rPr>
                    <a:t>，如果</a:t>
                  </a:r>
                  <a:r>
                    <a:rPr lang="en-US" altLang="zh-CN" b="1" dirty="0" err="1">
                      <a:latin typeface="+mn-ea"/>
                    </a:rPr>
                    <a:t>x</a:t>
                  </a:r>
                  <a:r>
                    <a:rPr lang="en-US" altLang="zh-CN" b="1" err="1">
                      <a:latin typeface="+mn-ea"/>
                    </a:rPr>
                    <a:t>∈</a:t>
                  </a:r>
                  <a:r>
                    <a:rPr lang="en-US" altLang="zh-CN" b="1">
                      <a:latin typeface="+mn-ea"/>
                    </a:rPr>
                    <a:t>B</a:t>
                  </a:r>
                  <a:r>
                    <a:rPr lang="zh-CN" altLang="en-US" b="1">
                      <a:latin typeface="+mn-ea"/>
                    </a:rPr>
                    <a:t>，则</a:t>
                  </a:r>
                  <a:r>
                    <a:rPr lang="en-US" altLang="zh-CN" b="1" dirty="0" err="1">
                      <a:latin typeface="+mn-ea"/>
                    </a:rPr>
                    <a:t>x∈A</a:t>
                  </a:r>
                  <a:r>
                    <a:rPr lang="zh-CN" altLang="en-US" b="1" dirty="0">
                      <a:latin typeface="+mn-ea"/>
                    </a:rPr>
                    <a:t> 。</a:t>
                  </a:r>
                </a:p>
              </p:txBody>
            </p:sp>
          </mc:Choice>
          <mc:Fallback xmlns="">
            <p:sp>
              <p:nvSpPr>
                <p:cNvPr id="3" name="矩形 2">
                  <a:extLst>
                    <a:ext uri="{FF2B5EF4-FFF2-40B4-BE49-F238E27FC236}">
                      <a16:creationId xmlns:a16="http://schemas.microsoft.com/office/drawing/2014/main" id="{A50B5E46-4F20-4686-8179-00AAF75EFECE}"/>
                    </a:ext>
                  </a:extLst>
                </p:cNvPr>
                <p:cNvSpPr>
                  <a:spLocks noRot="1" noChangeAspect="1" noMove="1" noResize="1" noEditPoints="1" noAdjustHandles="1" noChangeArrowheads="1" noChangeShapeType="1" noTextEdit="1"/>
                </p:cNvSpPr>
                <p:nvPr/>
              </p:nvSpPr>
              <p:spPr>
                <a:xfrm>
                  <a:off x="6327775" y="4941822"/>
                  <a:ext cx="5257800" cy="579710"/>
                </a:xfrm>
                <a:prstGeom prst="rect">
                  <a:avLst/>
                </a:prstGeom>
                <a:blipFill>
                  <a:blip r:embed="rId6"/>
                  <a:stretch>
                    <a:fillRect l="-1856" r="-7425" b="-24211"/>
                  </a:stretch>
                </a:blipFill>
              </p:spPr>
              <p:txBody>
                <a:bodyPr/>
                <a:lstStyle/>
                <a:p>
                  <a:r>
                    <a:rPr lang="zh-CN" altLang="en-US">
                      <a:noFill/>
                    </a:rPr>
                    <a:t> </a:t>
                  </a:r>
                </a:p>
              </p:txBody>
            </p:sp>
          </mc:Fallback>
        </mc:AlternateContent>
      </p:grpSp>
    </p:spTree>
    <p:custDataLst>
      <p:tags r:id="rId1"/>
    </p:custDataLst>
    <p:extLst>
      <p:ext uri="{BB962C8B-B14F-4D97-AF65-F5344CB8AC3E}">
        <p14:creationId xmlns:p14="http://schemas.microsoft.com/office/powerpoint/2010/main" val="2583780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4214"/>
                                        </p:tgtEl>
                                        <p:attrNameLst>
                                          <p:attrName>style.visibility</p:attrName>
                                        </p:attrNameLst>
                                      </p:cBhvr>
                                      <p:to>
                                        <p:strVal val="visible"/>
                                      </p:to>
                                    </p:set>
                                    <p:anim calcmode="lin" valueType="num">
                                      <p:cBhvr additive="base">
                                        <p:cTn id="7" dur="500" fill="hold"/>
                                        <p:tgtEl>
                                          <p:spTgt spid="1374214"/>
                                        </p:tgtEl>
                                        <p:attrNameLst>
                                          <p:attrName>ppt_x</p:attrName>
                                        </p:attrNameLst>
                                      </p:cBhvr>
                                      <p:tavLst>
                                        <p:tav tm="0">
                                          <p:val>
                                            <p:strVal val="#ppt_x"/>
                                          </p:val>
                                        </p:tav>
                                        <p:tav tm="100000">
                                          <p:val>
                                            <p:strVal val="#ppt_x"/>
                                          </p:val>
                                        </p:tav>
                                      </p:tavLst>
                                    </p:anim>
                                    <p:anim calcmode="lin" valueType="num">
                                      <p:cBhvr additive="base">
                                        <p:cTn id="8" dur="500" fill="hold"/>
                                        <p:tgtEl>
                                          <p:spTgt spid="13742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74215"/>
                                        </p:tgtEl>
                                        <p:attrNameLst>
                                          <p:attrName>style.visibility</p:attrName>
                                        </p:attrNameLst>
                                      </p:cBhvr>
                                      <p:to>
                                        <p:strVal val="visible"/>
                                      </p:to>
                                    </p:set>
                                    <p:anim calcmode="lin" valueType="num">
                                      <p:cBhvr additive="base">
                                        <p:cTn id="11" dur="500" fill="hold"/>
                                        <p:tgtEl>
                                          <p:spTgt spid="1374215"/>
                                        </p:tgtEl>
                                        <p:attrNameLst>
                                          <p:attrName>ppt_x</p:attrName>
                                        </p:attrNameLst>
                                      </p:cBhvr>
                                      <p:tavLst>
                                        <p:tav tm="0">
                                          <p:val>
                                            <p:strVal val="#ppt_x"/>
                                          </p:val>
                                        </p:tav>
                                        <p:tav tm="100000">
                                          <p:val>
                                            <p:strVal val="#ppt_x"/>
                                          </p:val>
                                        </p:tav>
                                      </p:tavLst>
                                    </p:anim>
                                    <p:anim calcmode="lin" valueType="num">
                                      <p:cBhvr additive="base">
                                        <p:cTn id="12" dur="500" fill="hold"/>
                                        <p:tgtEl>
                                          <p:spTgt spid="137421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74211"/>
                                        </p:tgtEl>
                                        <p:attrNameLst>
                                          <p:attrName>style.visibility</p:attrName>
                                        </p:attrNameLst>
                                      </p:cBhvr>
                                      <p:to>
                                        <p:strVal val="visible"/>
                                      </p:to>
                                    </p:set>
                                    <p:anim calcmode="lin" valueType="num">
                                      <p:cBhvr additive="base">
                                        <p:cTn id="22" dur="500" fill="hold"/>
                                        <p:tgtEl>
                                          <p:spTgt spid="1374211"/>
                                        </p:tgtEl>
                                        <p:attrNameLst>
                                          <p:attrName>ppt_x</p:attrName>
                                        </p:attrNameLst>
                                      </p:cBhvr>
                                      <p:tavLst>
                                        <p:tav tm="0">
                                          <p:val>
                                            <p:strVal val="#ppt_x"/>
                                          </p:val>
                                        </p:tav>
                                        <p:tav tm="100000">
                                          <p:val>
                                            <p:strVal val="#ppt_x"/>
                                          </p:val>
                                        </p:tav>
                                      </p:tavLst>
                                    </p:anim>
                                    <p:anim calcmode="lin" valueType="num">
                                      <p:cBhvr additive="base">
                                        <p:cTn id="23" dur="500" fill="hold"/>
                                        <p:tgtEl>
                                          <p:spTgt spid="13742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374210"/>
                                        </p:tgtEl>
                                        <p:attrNameLst>
                                          <p:attrName>style.visibility</p:attrName>
                                        </p:attrNameLst>
                                      </p:cBhvr>
                                      <p:to>
                                        <p:strVal val="visible"/>
                                      </p:to>
                                    </p:set>
                                    <p:anim calcmode="lin" valueType="num">
                                      <p:cBhvr additive="base">
                                        <p:cTn id="28" dur="500" fill="hold"/>
                                        <p:tgtEl>
                                          <p:spTgt spid="1374210"/>
                                        </p:tgtEl>
                                        <p:attrNameLst>
                                          <p:attrName>ppt_x</p:attrName>
                                        </p:attrNameLst>
                                      </p:cBhvr>
                                      <p:tavLst>
                                        <p:tav tm="0">
                                          <p:val>
                                            <p:strVal val="#ppt_x"/>
                                          </p:val>
                                        </p:tav>
                                        <p:tav tm="100000">
                                          <p:val>
                                            <p:strVal val="#ppt_x"/>
                                          </p:val>
                                        </p:tav>
                                      </p:tavLst>
                                    </p:anim>
                                    <p:anim calcmode="lin" valueType="num">
                                      <p:cBhvr additive="base">
                                        <p:cTn id="29" dur="500" fill="hold"/>
                                        <p:tgtEl>
                                          <p:spTgt spid="13742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1000" fill="hold"/>
                                        <p:tgtEl>
                                          <p:spTgt spid="5"/>
                                        </p:tgtEl>
                                        <p:attrNameLst>
                                          <p:attrName>ppt_w</p:attrName>
                                        </p:attrNameLst>
                                      </p:cBhvr>
                                      <p:tavLst>
                                        <p:tav tm="0">
                                          <p:val>
                                            <p:fltVal val="0"/>
                                          </p:val>
                                        </p:tav>
                                        <p:tav tm="100000">
                                          <p:val>
                                            <p:strVal val="#ppt_w"/>
                                          </p:val>
                                        </p:tav>
                                      </p:tavLst>
                                    </p:anim>
                                    <p:anim calcmode="lin" valueType="num">
                                      <p:cBhvr>
                                        <p:cTn id="35" dur="1000" fill="hold"/>
                                        <p:tgtEl>
                                          <p:spTgt spid="5"/>
                                        </p:tgtEl>
                                        <p:attrNameLst>
                                          <p:attrName>ppt_h</p:attrName>
                                        </p:attrNameLst>
                                      </p:cBhvr>
                                      <p:tavLst>
                                        <p:tav tm="0">
                                          <p:val>
                                            <p:fltVal val="0"/>
                                          </p:val>
                                        </p:tav>
                                        <p:tav tm="100000">
                                          <p:val>
                                            <p:strVal val="#ppt_h"/>
                                          </p:val>
                                        </p:tav>
                                      </p:tavLst>
                                    </p:anim>
                                    <p:anim calcmode="lin" valueType="num">
                                      <p:cBhvr>
                                        <p:cTn id="36" dur="1000" fill="hold"/>
                                        <p:tgtEl>
                                          <p:spTgt spid="5"/>
                                        </p:tgtEl>
                                        <p:attrNameLst>
                                          <p:attrName>style.rotation</p:attrName>
                                        </p:attrNameLst>
                                      </p:cBhvr>
                                      <p:tavLst>
                                        <p:tav tm="0">
                                          <p:val>
                                            <p:fltVal val="90"/>
                                          </p:val>
                                        </p:tav>
                                        <p:tav tm="100000">
                                          <p:val>
                                            <p:fltVal val="0"/>
                                          </p:val>
                                        </p:tav>
                                      </p:tavLst>
                                    </p:anim>
                                    <p:animEffect transition="in" filter="fade">
                                      <p:cBhvr>
                                        <p:cTn id="3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4210" grpId="0"/>
      <p:bldP spid="1374211" grpId="0"/>
      <p:bldP spid="1374214" grpId="0"/>
      <p:bldP spid="1374215"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en-US" dirty="0"/>
              <a:t>定理</a:t>
            </a:r>
            <a:r>
              <a:rPr lang="en-US" altLang="zh-CN" dirty="0"/>
              <a:t>4.1 </a:t>
            </a:r>
            <a:r>
              <a:rPr lang="zh-CN" altLang="en-US" dirty="0"/>
              <a:t>证明</a:t>
            </a:r>
          </a:p>
        </p:txBody>
      </p:sp>
      <mc:AlternateContent xmlns:mc="http://schemas.openxmlformats.org/markup-compatibility/2006" xmlns:a14="http://schemas.microsoft.com/office/drawing/2010/main">
        <mc:Choice Requires="a14">
          <p:sp>
            <p:nvSpPr>
              <p:cNvPr id="1378307" name="Rectangle 3"/>
              <p:cNvSpPr>
                <a:spLocks noGrp="1" noChangeArrowheads="1"/>
              </p:cNvSpPr>
              <p:nvPr>
                <p:ph type="body" idx="1"/>
              </p:nvPr>
            </p:nvSpPr>
            <p:spPr>
              <a:xfrm>
                <a:off x="460375" y="1067594"/>
                <a:ext cx="8361622" cy="4724400"/>
              </a:xfrm>
            </p:spPr>
            <p:txBody>
              <a:bodyPr>
                <a:normAutofit/>
              </a:bodyPr>
              <a:lstStyle/>
              <a:p>
                <a:pPr marL="0" indent="0">
                  <a:lnSpc>
                    <a:spcPct val="150000"/>
                  </a:lnSpc>
                  <a:buNone/>
                </a:pPr>
                <a:r>
                  <a:rPr lang="zh-CN" altLang="en-US" dirty="0"/>
                  <a:t>证明（</a:t>
                </a:r>
                <a:r>
                  <a:rPr lang="en-US" altLang="zh-CN" dirty="0"/>
                  <a:t>1</a:t>
                </a:r>
                <a:r>
                  <a:rPr lang="zh-CN" altLang="en-US" dirty="0"/>
                  <a:t>） </a:t>
                </a:r>
                <a14:m>
                  <m:oMath xmlns:m="http://schemas.openxmlformats.org/officeDocument/2006/math">
                    <m:r>
                      <a:rPr lang="zh-CN" altLang="en-US" i="1">
                        <a:latin typeface="Cambria Math" panose="02040503050406030204" pitchFamily="18" charset="0"/>
                      </a:rPr>
                      <m:t>∀ </m:t>
                    </m:r>
                  </m:oMath>
                </a14:m>
                <a:r>
                  <a:rPr lang="en-US" altLang="zh-CN" dirty="0"/>
                  <a:t>&lt;</a:t>
                </a:r>
                <a:r>
                  <a:rPr lang="en-US" altLang="zh-CN" dirty="0" err="1"/>
                  <a:t>x,y</a:t>
                </a:r>
                <a:r>
                  <a:rPr lang="en-US" altLang="zh-CN" dirty="0"/>
                  <a:t>&gt;</a:t>
                </a:r>
              </a:p>
              <a:p>
                <a:pPr marL="0" indent="0">
                  <a:lnSpc>
                    <a:spcPct val="150000"/>
                  </a:lnSpc>
                  <a:buNone/>
                </a:pPr>
                <a:r>
                  <a:rPr lang="en-US" altLang="zh-CN" dirty="0"/>
                  <a:t>             &lt;</a:t>
                </a:r>
                <a:r>
                  <a:rPr lang="en-US" altLang="zh-CN" dirty="0" err="1"/>
                  <a:t>x,y</a:t>
                </a:r>
                <a:r>
                  <a:rPr lang="en-US" altLang="zh-CN" dirty="0"/>
                  <a:t>&gt; ∈A×(B∪C)</a:t>
                </a:r>
                <a:endParaRPr lang="zh-CN" altLang="en-US" dirty="0"/>
              </a:p>
              <a:p>
                <a:pPr marL="0" indent="0">
                  <a:lnSpc>
                    <a:spcPct val="150000"/>
                  </a:lnSpc>
                  <a:buNone/>
                </a:pPr>
                <a:r>
                  <a:rPr lang="zh-CN" altLang="en-US" dirty="0">
                    <a:solidFill>
                      <a:srgbClr val="0000CC"/>
                    </a:solidFill>
                    <a:sym typeface="Symbol" panose="05050102010706020507" pitchFamily="18" charset="2"/>
                  </a:rPr>
                  <a:t>          </a:t>
                </a:r>
                <a:r>
                  <a:rPr lang="en-US" altLang="zh-CN" dirty="0" err="1"/>
                  <a:t>x∈A</a:t>
                </a:r>
                <a:r>
                  <a:rPr kumimoji="1" lang="en-US" altLang="zh-CN" noProof="1"/>
                  <a:t>∧</a:t>
                </a:r>
                <a:r>
                  <a:rPr lang="en-US" altLang="zh-CN" dirty="0" err="1"/>
                  <a:t>y∈B∪C</a:t>
                </a:r>
                <a:r>
                  <a:rPr lang="en-US" altLang="zh-CN" dirty="0"/>
                  <a:t>       </a:t>
                </a:r>
              </a:p>
              <a:p>
                <a:pPr marL="0" indent="0">
                  <a:lnSpc>
                    <a:spcPct val="150000"/>
                  </a:lnSpc>
                  <a:buNone/>
                </a:pPr>
                <a:r>
                  <a:rPr lang="zh-CN" altLang="en-US" dirty="0">
                    <a:solidFill>
                      <a:srgbClr val="0000CC"/>
                    </a:solidFill>
                    <a:sym typeface="Symbol" panose="05050102010706020507" pitchFamily="18" charset="2"/>
                  </a:rPr>
                  <a:t>          </a:t>
                </a:r>
                <a:r>
                  <a:rPr lang="en-US" altLang="zh-CN" dirty="0" err="1"/>
                  <a:t>x∈A</a:t>
                </a:r>
                <a:r>
                  <a:rPr kumimoji="1" lang="en-US" altLang="zh-CN" noProof="1"/>
                  <a:t>∧(</a:t>
                </a:r>
                <a:r>
                  <a:rPr lang="en-US" altLang="zh-CN" dirty="0" err="1"/>
                  <a:t>y∈B</a:t>
                </a:r>
                <a:r>
                  <a:rPr kumimoji="1" lang="en-US" altLang="en-US" noProof="1"/>
                  <a:t>∨</a:t>
                </a:r>
                <a:r>
                  <a:rPr lang="en-US" altLang="zh-CN" dirty="0" err="1"/>
                  <a:t>y∈C</a:t>
                </a:r>
                <a:r>
                  <a:rPr lang="en-US" altLang="zh-CN" dirty="0"/>
                  <a:t>)</a:t>
                </a:r>
                <a:endParaRPr lang="zh-CN" altLang="en-US" dirty="0"/>
              </a:p>
              <a:p>
                <a:pPr marL="0" indent="0">
                  <a:lnSpc>
                    <a:spcPct val="150000"/>
                  </a:lnSpc>
                  <a:buNone/>
                </a:pPr>
                <a:r>
                  <a:rPr lang="zh-CN" altLang="en-US" dirty="0">
                    <a:solidFill>
                      <a:srgbClr val="0000CC"/>
                    </a:solidFill>
                    <a:sym typeface="Symbol" panose="05050102010706020507" pitchFamily="18" charset="2"/>
                  </a:rPr>
                  <a:t>          </a:t>
                </a:r>
                <a:r>
                  <a:rPr lang="en-US" altLang="zh-CN" dirty="0">
                    <a:solidFill>
                      <a:srgbClr val="0000CC"/>
                    </a:solidFill>
                    <a:sym typeface="Symbol" panose="05050102010706020507" pitchFamily="18" charset="2"/>
                  </a:rPr>
                  <a:t>(</a:t>
                </a:r>
                <a:r>
                  <a:rPr lang="en-US" altLang="zh-CN" dirty="0" err="1"/>
                  <a:t>x∈A</a:t>
                </a:r>
                <a:r>
                  <a:rPr kumimoji="1" lang="en-US" altLang="zh-CN" noProof="1"/>
                  <a:t>∧</a:t>
                </a:r>
                <a:r>
                  <a:rPr lang="en-US" altLang="zh-CN" dirty="0" err="1"/>
                  <a:t>y∈B</a:t>
                </a:r>
                <a:r>
                  <a:rPr lang="en-US" altLang="zh-CN" dirty="0"/>
                  <a:t>)</a:t>
                </a:r>
                <a:r>
                  <a:rPr kumimoji="1" lang="en-US" altLang="en-US" noProof="1"/>
                  <a:t>∨(</a:t>
                </a:r>
                <a:r>
                  <a:rPr lang="en-US" altLang="zh-CN" dirty="0" err="1"/>
                  <a:t>x∈A</a:t>
                </a:r>
                <a:r>
                  <a:rPr kumimoji="1" lang="en-US" altLang="zh-CN" noProof="1"/>
                  <a:t>∧</a:t>
                </a:r>
                <a:r>
                  <a:rPr lang="en-US" altLang="zh-CN" dirty="0" err="1"/>
                  <a:t>y∈C</a:t>
                </a:r>
                <a:r>
                  <a:rPr lang="en-US" altLang="zh-CN" dirty="0"/>
                  <a:t>)</a:t>
                </a:r>
                <a:endParaRPr lang="zh-CN" altLang="en-US" dirty="0"/>
              </a:p>
              <a:p>
                <a:pPr marL="0" indent="0">
                  <a:lnSpc>
                    <a:spcPct val="150000"/>
                  </a:lnSpc>
                  <a:buNone/>
                </a:pPr>
                <a:r>
                  <a:rPr lang="zh-CN" altLang="en-US" dirty="0">
                    <a:solidFill>
                      <a:srgbClr val="0000CC"/>
                    </a:solidFill>
                    <a:sym typeface="Symbol" panose="05050102010706020507" pitchFamily="18" charset="2"/>
                  </a:rPr>
                  <a:t>         </a:t>
                </a:r>
                <a:r>
                  <a:rPr lang="en-US" altLang="zh-CN" dirty="0"/>
                  <a:t>&lt;</a:t>
                </a:r>
                <a:r>
                  <a:rPr lang="en-US" altLang="zh-CN" dirty="0" err="1"/>
                  <a:t>x,y</a:t>
                </a:r>
                <a:r>
                  <a:rPr lang="en-US" altLang="zh-CN" dirty="0"/>
                  <a:t>&gt;∈A×B</a:t>
                </a:r>
                <a:r>
                  <a:rPr kumimoji="1" lang="en-US" altLang="en-US" noProof="1"/>
                  <a:t>∨</a:t>
                </a:r>
                <a:r>
                  <a:rPr lang="en-US" altLang="zh-CN" dirty="0"/>
                  <a:t>&lt;</a:t>
                </a:r>
                <a:r>
                  <a:rPr lang="en-US" altLang="zh-CN" dirty="0" err="1"/>
                  <a:t>x,y</a:t>
                </a:r>
                <a:r>
                  <a:rPr lang="en-US" altLang="zh-CN" dirty="0"/>
                  <a:t>&gt;∈A×C</a:t>
                </a:r>
                <a:endParaRPr lang="zh-CN" altLang="en-US" dirty="0"/>
              </a:p>
              <a:p>
                <a:pPr marL="0" indent="0">
                  <a:lnSpc>
                    <a:spcPct val="150000"/>
                  </a:lnSpc>
                  <a:buNone/>
                </a:pPr>
                <a:r>
                  <a:rPr lang="zh-CN" altLang="en-US" dirty="0">
                    <a:solidFill>
                      <a:srgbClr val="0000CC"/>
                    </a:solidFill>
                    <a:sym typeface="Symbol" panose="05050102010706020507" pitchFamily="18" charset="2"/>
                  </a:rPr>
                  <a:t>         </a:t>
                </a:r>
                <a:r>
                  <a:rPr lang="en-US" altLang="zh-CN" dirty="0"/>
                  <a:t>&lt;</a:t>
                </a:r>
                <a:r>
                  <a:rPr lang="en-US" altLang="zh-CN" dirty="0" err="1"/>
                  <a:t>x,y</a:t>
                </a:r>
                <a:r>
                  <a:rPr lang="en-US" altLang="zh-CN" dirty="0"/>
                  <a:t>&gt;∈(A×B)∪(A×C)</a:t>
                </a:r>
                <a:r>
                  <a:rPr lang="zh-CN" altLang="en-US" dirty="0"/>
                  <a:t>，</a:t>
                </a:r>
              </a:p>
              <a:p>
                <a:pPr marL="0" indent="0">
                  <a:lnSpc>
                    <a:spcPct val="150000"/>
                  </a:lnSpc>
                  <a:buNone/>
                </a:pPr>
                <a:r>
                  <a:rPr lang="zh-CN" altLang="en-US" dirty="0">
                    <a:solidFill>
                      <a:srgbClr val="0000CC"/>
                    </a:solidFill>
                    <a:sym typeface="Symbol" panose="05050102010706020507" pitchFamily="18" charset="2"/>
                  </a:rPr>
                  <a:t>       于是有 </a:t>
                </a:r>
                <a:r>
                  <a:rPr lang="en-US" altLang="zh-CN" dirty="0"/>
                  <a:t>A×(B∪C)=(A×B)∪(A×C)</a:t>
                </a:r>
                <a:r>
                  <a:rPr lang="zh-CN" altLang="en-US" dirty="0"/>
                  <a:t>。</a:t>
                </a:r>
              </a:p>
            </p:txBody>
          </p:sp>
        </mc:Choice>
        <mc:Fallback xmlns="">
          <p:sp>
            <p:nvSpPr>
              <p:cNvPr id="1378307" name="Rectangle 3"/>
              <p:cNvSpPr>
                <a:spLocks noGrp="1" noRot="1" noChangeAspect="1" noMove="1" noResize="1" noEditPoints="1" noAdjustHandles="1" noChangeArrowheads="1" noChangeShapeType="1" noTextEdit="1"/>
              </p:cNvSpPr>
              <p:nvPr>
                <p:ph type="body" idx="1"/>
              </p:nvPr>
            </p:nvSpPr>
            <p:spPr>
              <a:xfrm>
                <a:off x="460375" y="1067594"/>
                <a:ext cx="8361622" cy="4724400"/>
              </a:xfrm>
              <a:blipFill>
                <a:blip r:embed="rId6"/>
                <a:stretch>
                  <a:fillRect l="-802"/>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8B15AC18-B4C2-4E25-B205-2A653CD30DAD}"/>
              </a:ext>
            </a:extLst>
          </p:cNvPr>
          <p:cNvSpPr/>
          <p:nvPr/>
        </p:nvSpPr>
        <p:spPr>
          <a:xfrm>
            <a:off x="6158494" y="2325756"/>
            <a:ext cx="2339102" cy="461665"/>
          </a:xfrm>
          <a:prstGeom prst="rect">
            <a:avLst/>
          </a:prstGeom>
        </p:spPr>
        <p:txBody>
          <a:bodyPr wrap="none">
            <a:spAutoFit/>
          </a:bodyPr>
          <a:lstStyle/>
          <a:p>
            <a:r>
              <a:rPr lang="zh-CN" altLang="en-US" b="1" dirty="0">
                <a:solidFill>
                  <a:srgbClr val="0000CC"/>
                </a:solidFill>
              </a:rPr>
              <a:t>笛卡儿积</a:t>
            </a:r>
            <a:r>
              <a:rPr lang="zh-CN" altLang="en-US" b="1" dirty="0"/>
              <a:t>的定义</a:t>
            </a:r>
          </a:p>
        </p:txBody>
      </p:sp>
      <p:sp>
        <p:nvSpPr>
          <p:cNvPr id="3" name="矩形 2">
            <a:extLst>
              <a:ext uri="{FF2B5EF4-FFF2-40B4-BE49-F238E27FC236}">
                <a16:creationId xmlns:a16="http://schemas.microsoft.com/office/drawing/2014/main" id="{FEFAF7BE-FF08-4EA7-BBA9-30202ACD6038}"/>
              </a:ext>
            </a:extLst>
          </p:cNvPr>
          <p:cNvSpPr/>
          <p:nvPr/>
        </p:nvSpPr>
        <p:spPr>
          <a:xfrm>
            <a:off x="6175119" y="2868379"/>
            <a:ext cx="1723549" cy="461665"/>
          </a:xfrm>
          <a:prstGeom prst="rect">
            <a:avLst/>
          </a:prstGeom>
        </p:spPr>
        <p:txBody>
          <a:bodyPr wrap="none">
            <a:spAutoFit/>
          </a:bodyPr>
          <a:lstStyle/>
          <a:p>
            <a:r>
              <a:rPr lang="zh-CN" altLang="en-US" b="1" dirty="0">
                <a:solidFill>
                  <a:srgbClr val="FF0000"/>
                </a:solidFill>
              </a:rPr>
              <a:t>并运算</a:t>
            </a:r>
            <a:r>
              <a:rPr lang="zh-CN" altLang="en-US" b="1" dirty="0"/>
              <a:t>定义</a:t>
            </a:r>
          </a:p>
        </p:txBody>
      </p:sp>
      <p:sp>
        <p:nvSpPr>
          <p:cNvPr id="6" name="矩形 5">
            <a:extLst>
              <a:ext uri="{FF2B5EF4-FFF2-40B4-BE49-F238E27FC236}">
                <a16:creationId xmlns:a16="http://schemas.microsoft.com/office/drawing/2014/main" id="{F239CD63-5B7D-4936-84CF-F2966CCE92F3}"/>
              </a:ext>
            </a:extLst>
          </p:cNvPr>
          <p:cNvSpPr/>
          <p:nvPr/>
        </p:nvSpPr>
        <p:spPr>
          <a:xfrm>
            <a:off x="6175119" y="3464529"/>
            <a:ext cx="1107996" cy="461665"/>
          </a:xfrm>
          <a:prstGeom prst="rect">
            <a:avLst/>
          </a:prstGeom>
        </p:spPr>
        <p:txBody>
          <a:bodyPr wrap="none">
            <a:spAutoFit/>
          </a:bodyPr>
          <a:lstStyle/>
          <a:p>
            <a:r>
              <a:rPr lang="zh-CN" altLang="en-US" b="1" dirty="0">
                <a:solidFill>
                  <a:srgbClr val="7030A0"/>
                </a:solidFill>
              </a:rPr>
              <a:t>分配律</a:t>
            </a:r>
          </a:p>
        </p:txBody>
      </p:sp>
      <p:sp>
        <p:nvSpPr>
          <p:cNvPr id="7" name="矩形 6">
            <a:extLst>
              <a:ext uri="{FF2B5EF4-FFF2-40B4-BE49-F238E27FC236}">
                <a16:creationId xmlns:a16="http://schemas.microsoft.com/office/drawing/2014/main" id="{4CD3EDFE-C818-4774-853F-9AE3A59A865C}"/>
              </a:ext>
            </a:extLst>
          </p:cNvPr>
          <p:cNvSpPr/>
          <p:nvPr/>
        </p:nvSpPr>
        <p:spPr>
          <a:xfrm>
            <a:off x="6175119" y="4495619"/>
            <a:ext cx="1723549" cy="461665"/>
          </a:xfrm>
          <a:prstGeom prst="rect">
            <a:avLst/>
          </a:prstGeom>
        </p:spPr>
        <p:txBody>
          <a:bodyPr wrap="none">
            <a:spAutoFit/>
          </a:bodyPr>
          <a:lstStyle/>
          <a:p>
            <a:r>
              <a:rPr lang="zh-CN" altLang="en-US" b="1" dirty="0">
                <a:solidFill>
                  <a:srgbClr val="FF0000"/>
                </a:solidFill>
              </a:rPr>
              <a:t>并运算</a:t>
            </a:r>
            <a:r>
              <a:rPr lang="zh-CN" altLang="en-US" b="1" dirty="0"/>
              <a:t>定义</a:t>
            </a:r>
          </a:p>
        </p:txBody>
      </p:sp>
      <p:sp>
        <p:nvSpPr>
          <p:cNvPr id="8" name="矩形 7">
            <a:extLst>
              <a:ext uri="{FF2B5EF4-FFF2-40B4-BE49-F238E27FC236}">
                <a16:creationId xmlns:a16="http://schemas.microsoft.com/office/drawing/2014/main" id="{95DD4F99-523E-4A2C-BAB0-5D53CDC12C04}"/>
              </a:ext>
            </a:extLst>
          </p:cNvPr>
          <p:cNvSpPr/>
          <p:nvPr/>
        </p:nvSpPr>
        <p:spPr>
          <a:xfrm>
            <a:off x="6158494" y="3981112"/>
            <a:ext cx="2339102" cy="461665"/>
          </a:xfrm>
          <a:prstGeom prst="rect">
            <a:avLst/>
          </a:prstGeom>
        </p:spPr>
        <p:txBody>
          <a:bodyPr wrap="none">
            <a:spAutoFit/>
          </a:bodyPr>
          <a:lstStyle/>
          <a:p>
            <a:r>
              <a:rPr lang="zh-CN" altLang="en-US" b="1" dirty="0">
                <a:solidFill>
                  <a:srgbClr val="0000CC"/>
                </a:solidFill>
              </a:rPr>
              <a:t>笛卡儿积</a:t>
            </a:r>
            <a:r>
              <a:rPr lang="zh-CN" altLang="en-US" b="1" dirty="0"/>
              <a:t>的定义</a:t>
            </a:r>
          </a:p>
        </p:txBody>
      </p:sp>
      <p:sp>
        <p:nvSpPr>
          <p:cNvPr id="4" name="矩形 3">
            <a:extLst>
              <a:ext uri="{FF2B5EF4-FFF2-40B4-BE49-F238E27FC236}">
                <a16:creationId xmlns:a16="http://schemas.microsoft.com/office/drawing/2014/main" id="{115B08C6-3E06-4DE4-B401-85BAFDAD953D}"/>
              </a:ext>
            </a:extLst>
          </p:cNvPr>
          <p:cNvSpPr/>
          <p:nvPr/>
        </p:nvSpPr>
        <p:spPr>
          <a:xfrm>
            <a:off x="776277" y="5891980"/>
            <a:ext cx="6099175" cy="461665"/>
          </a:xfrm>
          <a:prstGeom prst="rect">
            <a:avLst/>
          </a:prstGeom>
        </p:spPr>
        <p:txBody>
          <a:bodyPr>
            <a:spAutoFit/>
          </a:bodyPr>
          <a:lstStyle/>
          <a:p>
            <a:r>
              <a:rPr lang="zh-CN" altLang="en-US" b="1" dirty="0"/>
              <a:t>（</a:t>
            </a:r>
            <a:r>
              <a:rPr lang="en-US" altLang="zh-CN" b="1" dirty="0"/>
              <a:t>2</a:t>
            </a:r>
            <a:r>
              <a:rPr lang="zh-CN" altLang="en-US" b="1" dirty="0"/>
              <a:t>）、（</a:t>
            </a:r>
            <a:r>
              <a:rPr lang="en-US" altLang="zh-CN" b="1" dirty="0"/>
              <a:t>3</a:t>
            </a:r>
            <a:r>
              <a:rPr lang="zh-CN" altLang="en-US" b="1" dirty="0"/>
              <a:t>）和（</a:t>
            </a:r>
            <a:r>
              <a:rPr lang="en-US" altLang="zh-CN" b="1" dirty="0"/>
              <a:t>4</a:t>
            </a:r>
            <a:r>
              <a:rPr lang="zh-CN" altLang="en-US" b="1" dirty="0"/>
              <a:t>）的证明 略</a:t>
            </a:r>
            <a:r>
              <a:rPr lang="zh-CN" altLang="en-US" dirty="0"/>
              <a:t>。</a:t>
            </a:r>
          </a:p>
        </p:txBody>
      </p:sp>
    </p:spTree>
    <p:custDataLst>
      <p:tags r:id="rId1"/>
    </p:custDataLst>
    <p:extLst>
      <p:ext uri="{BB962C8B-B14F-4D97-AF65-F5344CB8AC3E}">
        <p14:creationId xmlns:p14="http://schemas.microsoft.com/office/powerpoint/2010/main" val="3167068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8307">
                                            <p:txEl>
                                              <p:pRg st="0" end="0"/>
                                            </p:txEl>
                                          </p:spTgt>
                                        </p:tgtEl>
                                        <p:attrNameLst>
                                          <p:attrName>style.visibility</p:attrName>
                                        </p:attrNameLst>
                                      </p:cBhvr>
                                      <p:to>
                                        <p:strVal val="visible"/>
                                      </p:to>
                                    </p:set>
                                    <p:anim calcmode="lin" valueType="num">
                                      <p:cBhvr additive="base">
                                        <p:cTn id="7" dur="500" fill="hold"/>
                                        <p:tgtEl>
                                          <p:spTgt spid="1378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8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78307">
                                            <p:txEl>
                                              <p:pRg st="1" end="1"/>
                                            </p:txEl>
                                          </p:spTgt>
                                        </p:tgtEl>
                                        <p:attrNameLst>
                                          <p:attrName>style.visibility</p:attrName>
                                        </p:attrNameLst>
                                      </p:cBhvr>
                                      <p:to>
                                        <p:strVal val="visible"/>
                                      </p:to>
                                    </p:set>
                                    <p:anim calcmode="lin" valueType="num">
                                      <p:cBhvr additive="base">
                                        <p:cTn id="13" dur="500" fill="hold"/>
                                        <p:tgtEl>
                                          <p:spTgt spid="13783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83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78307">
                                            <p:txEl>
                                              <p:pRg st="2" end="2"/>
                                            </p:txEl>
                                          </p:spTgt>
                                        </p:tgtEl>
                                        <p:attrNameLst>
                                          <p:attrName>style.visibility</p:attrName>
                                        </p:attrNameLst>
                                      </p:cBhvr>
                                      <p:to>
                                        <p:strVal val="visible"/>
                                      </p:to>
                                    </p:set>
                                    <p:anim calcmode="lin" valueType="num">
                                      <p:cBhvr additive="base">
                                        <p:cTn id="19" dur="500" fill="hold"/>
                                        <p:tgtEl>
                                          <p:spTgt spid="13783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83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78307">
                                            <p:txEl>
                                              <p:pRg st="3" end="3"/>
                                            </p:txEl>
                                          </p:spTgt>
                                        </p:tgtEl>
                                        <p:attrNameLst>
                                          <p:attrName>style.visibility</p:attrName>
                                        </p:attrNameLst>
                                      </p:cBhvr>
                                      <p:to>
                                        <p:strVal val="visible"/>
                                      </p:to>
                                    </p:set>
                                    <p:anim calcmode="lin" valueType="num">
                                      <p:cBhvr additive="base">
                                        <p:cTn id="43" dur="500" fill="hold"/>
                                        <p:tgtEl>
                                          <p:spTgt spid="1378307">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783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down)">
                                      <p:cBhvr>
                                        <p:cTn id="49" dur="580">
                                          <p:stCondLst>
                                            <p:cond delay="0"/>
                                          </p:stCondLst>
                                        </p:cTn>
                                        <p:tgtEl>
                                          <p:spTgt spid="3"/>
                                        </p:tgtEl>
                                      </p:cBhvr>
                                    </p:animEffect>
                                    <p:anim calcmode="lin" valueType="num">
                                      <p:cBhvr>
                                        <p:cTn id="5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55" dur="26">
                                          <p:stCondLst>
                                            <p:cond delay="650"/>
                                          </p:stCondLst>
                                        </p:cTn>
                                        <p:tgtEl>
                                          <p:spTgt spid="3"/>
                                        </p:tgtEl>
                                      </p:cBhvr>
                                      <p:to x="100000" y="60000"/>
                                    </p:animScale>
                                    <p:animScale>
                                      <p:cBhvr>
                                        <p:cTn id="56" dur="166" decel="50000">
                                          <p:stCondLst>
                                            <p:cond delay="676"/>
                                          </p:stCondLst>
                                        </p:cTn>
                                        <p:tgtEl>
                                          <p:spTgt spid="3"/>
                                        </p:tgtEl>
                                      </p:cBhvr>
                                      <p:to x="100000" y="100000"/>
                                    </p:animScale>
                                    <p:animScale>
                                      <p:cBhvr>
                                        <p:cTn id="57" dur="26">
                                          <p:stCondLst>
                                            <p:cond delay="1312"/>
                                          </p:stCondLst>
                                        </p:cTn>
                                        <p:tgtEl>
                                          <p:spTgt spid="3"/>
                                        </p:tgtEl>
                                      </p:cBhvr>
                                      <p:to x="100000" y="80000"/>
                                    </p:animScale>
                                    <p:animScale>
                                      <p:cBhvr>
                                        <p:cTn id="58" dur="166" decel="50000">
                                          <p:stCondLst>
                                            <p:cond delay="1338"/>
                                          </p:stCondLst>
                                        </p:cTn>
                                        <p:tgtEl>
                                          <p:spTgt spid="3"/>
                                        </p:tgtEl>
                                      </p:cBhvr>
                                      <p:to x="100000" y="100000"/>
                                    </p:animScale>
                                    <p:animScale>
                                      <p:cBhvr>
                                        <p:cTn id="59" dur="26">
                                          <p:stCondLst>
                                            <p:cond delay="1642"/>
                                          </p:stCondLst>
                                        </p:cTn>
                                        <p:tgtEl>
                                          <p:spTgt spid="3"/>
                                        </p:tgtEl>
                                      </p:cBhvr>
                                      <p:to x="100000" y="90000"/>
                                    </p:animScale>
                                    <p:animScale>
                                      <p:cBhvr>
                                        <p:cTn id="60" dur="166" decel="50000">
                                          <p:stCondLst>
                                            <p:cond delay="1668"/>
                                          </p:stCondLst>
                                        </p:cTn>
                                        <p:tgtEl>
                                          <p:spTgt spid="3"/>
                                        </p:tgtEl>
                                      </p:cBhvr>
                                      <p:to x="100000" y="100000"/>
                                    </p:animScale>
                                    <p:animScale>
                                      <p:cBhvr>
                                        <p:cTn id="61" dur="26">
                                          <p:stCondLst>
                                            <p:cond delay="1808"/>
                                          </p:stCondLst>
                                        </p:cTn>
                                        <p:tgtEl>
                                          <p:spTgt spid="3"/>
                                        </p:tgtEl>
                                      </p:cBhvr>
                                      <p:to x="100000" y="95000"/>
                                    </p:animScale>
                                    <p:animScale>
                                      <p:cBhvr>
                                        <p:cTn id="62" dur="166" decel="50000">
                                          <p:stCondLst>
                                            <p:cond delay="1834"/>
                                          </p:stCondLst>
                                        </p:cTn>
                                        <p:tgtEl>
                                          <p:spTgt spid="3"/>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78307">
                                            <p:txEl>
                                              <p:pRg st="4" end="4"/>
                                            </p:txEl>
                                          </p:spTgt>
                                        </p:tgtEl>
                                        <p:attrNameLst>
                                          <p:attrName>style.visibility</p:attrName>
                                        </p:attrNameLst>
                                      </p:cBhvr>
                                      <p:to>
                                        <p:strVal val="visible"/>
                                      </p:to>
                                    </p:set>
                                    <p:anim calcmode="lin" valueType="num">
                                      <p:cBhvr additive="base">
                                        <p:cTn id="67" dur="500" fill="hold"/>
                                        <p:tgtEl>
                                          <p:spTgt spid="1378307">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3783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grpId="0" nodeType="click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wipe(down)">
                                      <p:cBhvr>
                                        <p:cTn id="73" dur="580">
                                          <p:stCondLst>
                                            <p:cond delay="0"/>
                                          </p:stCondLst>
                                        </p:cTn>
                                        <p:tgtEl>
                                          <p:spTgt spid="6"/>
                                        </p:tgtEl>
                                      </p:cBhvr>
                                    </p:animEffect>
                                    <p:anim calcmode="lin" valueType="num">
                                      <p:cBhvr>
                                        <p:cTn id="7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79" dur="26">
                                          <p:stCondLst>
                                            <p:cond delay="650"/>
                                          </p:stCondLst>
                                        </p:cTn>
                                        <p:tgtEl>
                                          <p:spTgt spid="6"/>
                                        </p:tgtEl>
                                      </p:cBhvr>
                                      <p:to x="100000" y="60000"/>
                                    </p:animScale>
                                    <p:animScale>
                                      <p:cBhvr>
                                        <p:cTn id="80" dur="166" decel="50000">
                                          <p:stCondLst>
                                            <p:cond delay="676"/>
                                          </p:stCondLst>
                                        </p:cTn>
                                        <p:tgtEl>
                                          <p:spTgt spid="6"/>
                                        </p:tgtEl>
                                      </p:cBhvr>
                                      <p:to x="100000" y="100000"/>
                                    </p:animScale>
                                    <p:animScale>
                                      <p:cBhvr>
                                        <p:cTn id="81" dur="26">
                                          <p:stCondLst>
                                            <p:cond delay="1312"/>
                                          </p:stCondLst>
                                        </p:cTn>
                                        <p:tgtEl>
                                          <p:spTgt spid="6"/>
                                        </p:tgtEl>
                                      </p:cBhvr>
                                      <p:to x="100000" y="80000"/>
                                    </p:animScale>
                                    <p:animScale>
                                      <p:cBhvr>
                                        <p:cTn id="82" dur="166" decel="50000">
                                          <p:stCondLst>
                                            <p:cond delay="1338"/>
                                          </p:stCondLst>
                                        </p:cTn>
                                        <p:tgtEl>
                                          <p:spTgt spid="6"/>
                                        </p:tgtEl>
                                      </p:cBhvr>
                                      <p:to x="100000" y="100000"/>
                                    </p:animScale>
                                    <p:animScale>
                                      <p:cBhvr>
                                        <p:cTn id="83" dur="26">
                                          <p:stCondLst>
                                            <p:cond delay="1642"/>
                                          </p:stCondLst>
                                        </p:cTn>
                                        <p:tgtEl>
                                          <p:spTgt spid="6"/>
                                        </p:tgtEl>
                                      </p:cBhvr>
                                      <p:to x="100000" y="90000"/>
                                    </p:animScale>
                                    <p:animScale>
                                      <p:cBhvr>
                                        <p:cTn id="84" dur="166" decel="50000">
                                          <p:stCondLst>
                                            <p:cond delay="1668"/>
                                          </p:stCondLst>
                                        </p:cTn>
                                        <p:tgtEl>
                                          <p:spTgt spid="6"/>
                                        </p:tgtEl>
                                      </p:cBhvr>
                                      <p:to x="100000" y="100000"/>
                                    </p:animScale>
                                    <p:animScale>
                                      <p:cBhvr>
                                        <p:cTn id="85" dur="26">
                                          <p:stCondLst>
                                            <p:cond delay="1808"/>
                                          </p:stCondLst>
                                        </p:cTn>
                                        <p:tgtEl>
                                          <p:spTgt spid="6"/>
                                        </p:tgtEl>
                                      </p:cBhvr>
                                      <p:to x="100000" y="95000"/>
                                    </p:animScale>
                                    <p:animScale>
                                      <p:cBhvr>
                                        <p:cTn id="86" dur="166" decel="50000">
                                          <p:stCondLst>
                                            <p:cond delay="1834"/>
                                          </p:stCondLst>
                                        </p:cTn>
                                        <p:tgtEl>
                                          <p:spTgt spid="6"/>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378307">
                                            <p:txEl>
                                              <p:pRg st="5" end="5"/>
                                            </p:txEl>
                                          </p:spTgt>
                                        </p:tgtEl>
                                        <p:attrNameLst>
                                          <p:attrName>style.visibility</p:attrName>
                                        </p:attrNameLst>
                                      </p:cBhvr>
                                      <p:to>
                                        <p:strVal val="visible"/>
                                      </p:to>
                                    </p:set>
                                    <p:anim calcmode="lin" valueType="num">
                                      <p:cBhvr additive="base">
                                        <p:cTn id="91" dur="500" fill="hold"/>
                                        <p:tgtEl>
                                          <p:spTgt spid="1378307">
                                            <p:txEl>
                                              <p:pRg st="5" end="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3783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wipe(down)">
                                      <p:cBhvr>
                                        <p:cTn id="97" dur="580">
                                          <p:stCondLst>
                                            <p:cond delay="0"/>
                                          </p:stCondLst>
                                        </p:cTn>
                                        <p:tgtEl>
                                          <p:spTgt spid="8"/>
                                        </p:tgtEl>
                                      </p:cBhvr>
                                    </p:animEffect>
                                    <p:anim calcmode="lin" valueType="num">
                                      <p:cBhvr>
                                        <p:cTn id="9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03" dur="26">
                                          <p:stCondLst>
                                            <p:cond delay="650"/>
                                          </p:stCondLst>
                                        </p:cTn>
                                        <p:tgtEl>
                                          <p:spTgt spid="8"/>
                                        </p:tgtEl>
                                      </p:cBhvr>
                                      <p:to x="100000" y="60000"/>
                                    </p:animScale>
                                    <p:animScale>
                                      <p:cBhvr>
                                        <p:cTn id="104" dur="166" decel="50000">
                                          <p:stCondLst>
                                            <p:cond delay="676"/>
                                          </p:stCondLst>
                                        </p:cTn>
                                        <p:tgtEl>
                                          <p:spTgt spid="8"/>
                                        </p:tgtEl>
                                      </p:cBhvr>
                                      <p:to x="100000" y="100000"/>
                                    </p:animScale>
                                    <p:animScale>
                                      <p:cBhvr>
                                        <p:cTn id="105" dur="26">
                                          <p:stCondLst>
                                            <p:cond delay="1312"/>
                                          </p:stCondLst>
                                        </p:cTn>
                                        <p:tgtEl>
                                          <p:spTgt spid="8"/>
                                        </p:tgtEl>
                                      </p:cBhvr>
                                      <p:to x="100000" y="80000"/>
                                    </p:animScale>
                                    <p:animScale>
                                      <p:cBhvr>
                                        <p:cTn id="106" dur="166" decel="50000">
                                          <p:stCondLst>
                                            <p:cond delay="1338"/>
                                          </p:stCondLst>
                                        </p:cTn>
                                        <p:tgtEl>
                                          <p:spTgt spid="8"/>
                                        </p:tgtEl>
                                      </p:cBhvr>
                                      <p:to x="100000" y="100000"/>
                                    </p:animScale>
                                    <p:animScale>
                                      <p:cBhvr>
                                        <p:cTn id="107" dur="26">
                                          <p:stCondLst>
                                            <p:cond delay="1642"/>
                                          </p:stCondLst>
                                        </p:cTn>
                                        <p:tgtEl>
                                          <p:spTgt spid="8"/>
                                        </p:tgtEl>
                                      </p:cBhvr>
                                      <p:to x="100000" y="90000"/>
                                    </p:animScale>
                                    <p:animScale>
                                      <p:cBhvr>
                                        <p:cTn id="108" dur="166" decel="50000">
                                          <p:stCondLst>
                                            <p:cond delay="1668"/>
                                          </p:stCondLst>
                                        </p:cTn>
                                        <p:tgtEl>
                                          <p:spTgt spid="8"/>
                                        </p:tgtEl>
                                      </p:cBhvr>
                                      <p:to x="100000" y="100000"/>
                                    </p:animScale>
                                    <p:animScale>
                                      <p:cBhvr>
                                        <p:cTn id="109" dur="26">
                                          <p:stCondLst>
                                            <p:cond delay="1808"/>
                                          </p:stCondLst>
                                        </p:cTn>
                                        <p:tgtEl>
                                          <p:spTgt spid="8"/>
                                        </p:tgtEl>
                                      </p:cBhvr>
                                      <p:to x="100000" y="95000"/>
                                    </p:animScale>
                                    <p:animScale>
                                      <p:cBhvr>
                                        <p:cTn id="110" dur="166" decel="50000">
                                          <p:stCondLst>
                                            <p:cond delay="1834"/>
                                          </p:stCondLst>
                                        </p:cTn>
                                        <p:tgtEl>
                                          <p:spTgt spid="8"/>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378307">
                                            <p:txEl>
                                              <p:pRg st="6" end="6"/>
                                            </p:txEl>
                                          </p:spTgt>
                                        </p:tgtEl>
                                        <p:attrNameLst>
                                          <p:attrName>style.visibility</p:attrName>
                                        </p:attrNameLst>
                                      </p:cBhvr>
                                      <p:to>
                                        <p:strVal val="visible"/>
                                      </p:to>
                                    </p:set>
                                    <p:anim calcmode="lin" valueType="num">
                                      <p:cBhvr additive="base">
                                        <p:cTn id="115" dur="500" fill="hold"/>
                                        <p:tgtEl>
                                          <p:spTgt spid="1378307">
                                            <p:txEl>
                                              <p:pRg st="6" end="6"/>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13783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5" presetClass="entr" presetSubtype="0" fill="hold" grpId="0" nodeType="clickEffect">
                                  <p:stCondLst>
                                    <p:cond delay="0"/>
                                  </p:stCondLst>
                                  <p:childTnLst>
                                    <p:set>
                                      <p:cBhvr>
                                        <p:cTn id="120" dur="1" fill="hold">
                                          <p:stCondLst>
                                            <p:cond delay="0"/>
                                          </p:stCondLst>
                                        </p:cTn>
                                        <p:tgtEl>
                                          <p:spTgt spid="7"/>
                                        </p:tgtEl>
                                        <p:attrNameLst>
                                          <p:attrName>style.visibility</p:attrName>
                                        </p:attrNameLst>
                                      </p:cBhvr>
                                      <p:to>
                                        <p:strVal val="visible"/>
                                      </p:to>
                                    </p:set>
                                    <p:animEffect transition="in" filter="fade">
                                      <p:cBhvr>
                                        <p:cTn id="121" dur="2000"/>
                                        <p:tgtEl>
                                          <p:spTgt spid="7"/>
                                        </p:tgtEl>
                                      </p:cBhvr>
                                    </p:animEffect>
                                    <p:anim calcmode="lin" valueType="num">
                                      <p:cBhvr>
                                        <p:cTn id="122" dur="2000" fill="hold"/>
                                        <p:tgtEl>
                                          <p:spTgt spid="7"/>
                                        </p:tgtEl>
                                        <p:attrNameLst>
                                          <p:attrName>ppt_w</p:attrName>
                                        </p:attrNameLst>
                                      </p:cBhvr>
                                      <p:tavLst>
                                        <p:tav tm="0" fmla="#ppt_w*sin(2.5*pi*$)">
                                          <p:val>
                                            <p:fltVal val="0"/>
                                          </p:val>
                                        </p:tav>
                                        <p:tav tm="100000">
                                          <p:val>
                                            <p:fltVal val="1"/>
                                          </p:val>
                                        </p:tav>
                                      </p:tavLst>
                                    </p:anim>
                                    <p:anim calcmode="lin" valueType="num">
                                      <p:cBhvr>
                                        <p:cTn id="123"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1378307">
                                            <p:txEl>
                                              <p:pRg st="7" end="7"/>
                                            </p:txEl>
                                          </p:spTgt>
                                        </p:tgtEl>
                                        <p:attrNameLst>
                                          <p:attrName>style.visibility</p:attrName>
                                        </p:attrNameLst>
                                      </p:cBhvr>
                                      <p:to>
                                        <p:strVal val="visible"/>
                                      </p:to>
                                    </p:set>
                                    <p:anim calcmode="lin" valueType="num">
                                      <p:cBhvr additive="base">
                                        <p:cTn id="128" dur="500" fill="hold"/>
                                        <p:tgtEl>
                                          <p:spTgt spid="1378307">
                                            <p:txEl>
                                              <p:pRg st="7" end="7"/>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13783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8307" grpId="0" uiExpand="1" build="p"/>
      <p:bldP spid="2" grpId="0"/>
      <p:bldP spid="3" grpId="0"/>
      <p:bldP spid="6" grpId="0"/>
      <p:bldP spid="7" grpId="0"/>
      <p:bldP spid="8"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en-US" dirty="0"/>
              <a:t>定理</a:t>
            </a:r>
            <a:r>
              <a:rPr lang="en-US" altLang="zh-CN" dirty="0"/>
              <a:t>4.2</a:t>
            </a:r>
            <a:endParaRPr lang="zh-CN" altLang="en-US" dirty="0"/>
          </a:p>
        </p:txBody>
      </p:sp>
      <p:sp>
        <p:nvSpPr>
          <p:cNvPr id="1382403" name="Rectangle 3"/>
          <p:cNvSpPr>
            <a:spLocks noGrp="1" noChangeArrowheads="1"/>
          </p:cNvSpPr>
          <p:nvPr>
            <p:ph type="body" idx="1"/>
          </p:nvPr>
        </p:nvSpPr>
        <p:spPr>
          <a:xfrm>
            <a:off x="384175" y="1143794"/>
            <a:ext cx="10073697" cy="2856574"/>
          </a:xfrm>
        </p:spPr>
        <p:txBody>
          <a:bodyPr>
            <a:normAutofit/>
          </a:bodyPr>
          <a:lstStyle/>
          <a:p>
            <a:pPr marL="0" indent="0">
              <a:lnSpc>
                <a:spcPct val="150000"/>
              </a:lnSpc>
              <a:buNone/>
            </a:pPr>
            <a:r>
              <a:rPr lang="zh-CN" altLang="en-US" dirty="0">
                <a:solidFill>
                  <a:srgbClr val="C00000"/>
                </a:solidFill>
              </a:rPr>
              <a:t>定理</a:t>
            </a:r>
            <a:r>
              <a:rPr lang="en-US" altLang="zh-CN" dirty="0">
                <a:solidFill>
                  <a:srgbClr val="C00000"/>
                </a:solidFill>
              </a:rPr>
              <a:t>4.2 </a:t>
            </a:r>
            <a:r>
              <a:rPr lang="zh-CN" altLang="en-US" dirty="0"/>
              <a:t>设</a:t>
            </a:r>
            <a:r>
              <a:rPr lang="en-US" altLang="zh-CN" dirty="0"/>
              <a:t>A,B,C,D</a:t>
            </a:r>
            <a:r>
              <a:rPr lang="zh-CN" altLang="en-US" dirty="0"/>
              <a:t>是任意四个非空集合，则</a:t>
            </a:r>
          </a:p>
          <a:p>
            <a:pPr marL="0" indent="0" algn="ctr">
              <a:lnSpc>
                <a:spcPct val="150000"/>
              </a:lnSpc>
              <a:buNone/>
            </a:pPr>
            <a:r>
              <a:rPr lang="en-US" altLang="zh-CN" dirty="0"/>
              <a:t>A×B</a:t>
            </a:r>
            <a:r>
              <a:rPr kumimoji="1" lang="zh-CN" altLang="en-US" dirty="0">
                <a:sym typeface="Symbol" panose="05050102010706020507" pitchFamily="18" charset="2"/>
              </a:rPr>
              <a:t></a:t>
            </a:r>
            <a:r>
              <a:rPr lang="en-US" altLang="zh-CN" dirty="0"/>
              <a:t>C×D </a:t>
            </a:r>
            <a:r>
              <a:rPr lang="zh-CN" altLang="en-US" dirty="0">
                <a:sym typeface="Symbol" panose="05050102010706020507" pitchFamily="18" charset="2"/>
              </a:rPr>
              <a:t> </a:t>
            </a:r>
            <a:r>
              <a:rPr lang="en-US" altLang="zh-CN" dirty="0"/>
              <a:t>A</a:t>
            </a:r>
            <a:r>
              <a:rPr kumimoji="1" lang="zh-CN" altLang="en-US" dirty="0">
                <a:sym typeface="Symbol" panose="05050102010706020507" pitchFamily="18" charset="2"/>
              </a:rPr>
              <a:t></a:t>
            </a:r>
            <a:r>
              <a:rPr lang="en-US" altLang="zh-CN" dirty="0"/>
              <a:t>C</a:t>
            </a:r>
            <a:r>
              <a:rPr lang="zh-CN" altLang="en-US" dirty="0"/>
              <a:t>，</a:t>
            </a:r>
            <a:r>
              <a:rPr lang="en-US" altLang="zh-CN" dirty="0"/>
              <a:t>B</a:t>
            </a:r>
            <a:r>
              <a:rPr kumimoji="1" lang="zh-CN" altLang="en-US" dirty="0">
                <a:sym typeface="Symbol" panose="05050102010706020507" pitchFamily="18" charset="2"/>
              </a:rPr>
              <a:t></a:t>
            </a:r>
            <a:r>
              <a:rPr lang="en-US" altLang="zh-CN" dirty="0"/>
              <a:t>D</a:t>
            </a:r>
            <a:r>
              <a:rPr lang="zh-CN" altLang="en-US" dirty="0"/>
              <a:t>。</a:t>
            </a:r>
          </a:p>
          <a:p>
            <a:pPr marL="0" indent="0">
              <a:lnSpc>
                <a:spcPct val="150000"/>
              </a:lnSpc>
              <a:buNone/>
            </a:pPr>
            <a:r>
              <a:rPr lang="zh-CN" altLang="en-US" dirty="0">
                <a:solidFill>
                  <a:srgbClr val="0000CC"/>
                </a:solidFill>
              </a:rPr>
              <a:t>证明 </a:t>
            </a:r>
            <a:r>
              <a:rPr lang="zh-CN" altLang="en-US" dirty="0">
                <a:solidFill>
                  <a:srgbClr val="C00000"/>
                </a:solidFill>
              </a:rPr>
              <a:t>充分性</a:t>
            </a:r>
            <a:r>
              <a:rPr lang="en-US" altLang="zh-CN" dirty="0">
                <a:solidFill>
                  <a:srgbClr val="C00000"/>
                </a:solidFill>
              </a:rPr>
              <a:t>(</a:t>
            </a:r>
            <a:r>
              <a:rPr lang="zh-CN" altLang="en-US" dirty="0">
                <a:solidFill>
                  <a:srgbClr val="C00000"/>
                </a:solidFill>
                <a:sym typeface="Symbol" panose="05050102010706020507" pitchFamily="18" charset="2"/>
              </a:rPr>
              <a:t></a:t>
            </a:r>
            <a:r>
              <a:rPr lang="en-US" altLang="zh-CN" dirty="0">
                <a:solidFill>
                  <a:srgbClr val="C00000"/>
                </a:solidFill>
              </a:rPr>
              <a:t>)</a:t>
            </a:r>
            <a:r>
              <a:rPr lang="zh-CN" altLang="en-US" dirty="0">
                <a:solidFill>
                  <a:srgbClr val="C00000"/>
                </a:solidFill>
              </a:rPr>
              <a:t>：</a:t>
            </a:r>
          </a:p>
          <a:p>
            <a:pPr marL="0" indent="0">
              <a:lnSpc>
                <a:spcPct val="150000"/>
              </a:lnSpc>
              <a:buNone/>
            </a:pPr>
            <a:r>
              <a:rPr lang="en-US" altLang="zh-CN" dirty="0"/>
              <a:t>&lt;</a:t>
            </a:r>
            <a:r>
              <a:rPr lang="en-US" altLang="zh-CN" dirty="0" err="1"/>
              <a:t>x,y</a:t>
            </a:r>
            <a:r>
              <a:rPr lang="en-US" altLang="zh-CN" dirty="0"/>
              <a:t>&gt;</a:t>
            </a:r>
          </a:p>
          <a:p>
            <a:pPr marL="0" indent="0">
              <a:lnSpc>
                <a:spcPct val="150000"/>
              </a:lnSpc>
              <a:buNone/>
            </a:pPr>
            <a:r>
              <a:rPr lang="en-US" altLang="zh-CN" dirty="0"/>
              <a:t>&lt;</a:t>
            </a:r>
            <a:r>
              <a:rPr lang="en-US" altLang="zh-CN" dirty="0" err="1"/>
              <a:t>x,y</a:t>
            </a:r>
            <a:r>
              <a:rPr lang="en-US" altLang="zh-CN" dirty="0"/>
              <a:t>&gt; ∈A×B</a:t>
            </a:r>
            <a:r>
              <a:rPr lang="en-US" altLang="zh-CN" dirty="0">
                <a:solidFill>
                  <a:srgbClr val="FF0000"/>
                </a:solidFill>
                <a:sym typeface="Symbol" panose="05050102010706020507" pitchFamily="18" charset="2"/>
              </a:rPr>
              <a:t> </a:t>
            </a:r>
            <a:r>
              <a:rPr lang="en-US" altLang="zh-CN" dirty="0">
                <a:solidFill>
                  <a:srgbClr val="C00000"/>
                </a:solidFill>
                <a:sym typeface="Symbol" panose="05050102010706020507" pitchFamily="18" charset="2"/>
              </a:rPr>
              <a:t></a:t>
            </a:r>
            <a:r>
              <a:rPr lang="en-US" altLang="zh-CN" dirty="0">
                <a:solidFill>
                  <a:srgbClr val="FF0000"/>
                </a:solidFill>
                <a:sym typeface="Symbol" panose="05050102010706020507" pitchFamily="18" charset="2"/>
              </a:rPr>
              <a:t> </a:t>
            </a:r>
          </a:p>
        </p:txBody>
      </p:sp>
      <p:sp>
        <p:nvSpPr>
          <p:cNvPr id="41989" name="Rectangle 4"/>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6" name="矩形 5">
            <a:extLst>
              <a:ext uri="{FF2B5EF4-FFF2-40B4-BE49-F238E27FC236}">
                <a16:creationId xmlns:a16="http://schemas.microsoft.com/office/drawing/2014/main" id="{FAC18D81-35AD-42FB-892B-151D7D2E40F0}"/>
              </a:ext>
            </a:extLst>
          </p:cNvPr>
          <p:cNvSpPr/>
          <p:nvPr/>
        </p:nvSpPr>
        <p:spPr>
          <a:xfrm>
            <a:off x="2920335" y="3429794"/>
            <a:ext cx="2874040" cy="461665"/>
          </a:xfrm>
          <a:prstGeom prst="rect">
            <a:avLst/>
          </a:prstGeom>
        </p:spPr>
        <p:txBody>
          <a:bodyPr>
            <a:spAutoFit/>
          </a:bodyPr>
          <a:lstStyle/>
          <a:p>
            <a:pPr eaLnBrk="1" hangingPunct="1">
              <a:defRPr/>
            </a:pPr>
            <a:r>
              <a:rPr lang="en-US" altLang="zh-CN" b="1" kern="0" dirty="0" err="1">
                <a:solidFill>
                  <a:srgbClr val="000000"/>
                </a:solidFill>
                <a:latin typeface="+mn-ea"/>
              </a:rPr>
              <a:t>x∈</a:t>
            </a:r>
            <a:r>
              <a:rPr lang="en-US" altLang="zh-CN" b="1" kern="0" dirty="0" err="1">
                <a:latin typeface="+mn-ea"/>
              </a:rPr>
              <a:t>A</a:t>
            </a:r>
            <a:r>
              <a:rPr kumimoji="1" lang="en-US" altLang="zh-CN" b="1" noProof="1">
                <a:latin typeface="+mn-ea"/>
              </a:rPr>
              <a:t>∧</a:t>
            </a:r>
            <a:r>
              <a:rPr lang="en-US" altLang="zh-CN" b="1" kern="0" dirty="0" err="1">
                <a:solidFill>
                  <a:srgbClr val="000000"/>
                </a:solidFill>
                <a:latin typeface="+mn-ea"/>
              </a:rPr>
              <a:t>y∈B</a:t>
            </a:r>
            <a:endParaRPr lang="zh-CN" altLang="en-US" b="1" dirty="0">
              <a:latin typeface="+mn-ea"/>
            </a:endParaRPr>
          </a:p>
        </p:txBody>
      </p:sp>
      <p:sp>
        <p:nvSpPr>
          <p:cNvPr id="7" name="矩形 6">
            <a:extLst>
              <a:ext uri="{FF2B5EF4-FFF2-40B4-BE49-F238E27FC236}">
                <a16:creationId xmlns:a16="http://schemas.microsoft.com/office/drawing/2014/main" id="{F0AAAB70-F1D3-422C-B6F8-C4E2FEBC271E}"/>
              </a:ext>
            </a:extLst>
          </p:cNvPr>
          <p:cNvSpPr/>
          <p:nvPr/>
        </p:nvSpPr>
        <p:spPr>
          <a:xfrm>
            <a:off x="2920335" y="4009335"/>
            <a:ext cx="2266966" cy="461665"/>
          </a:xfrm>
          <a:prstGeom prst="rect">
            <a:avLst/>
          </a:prstGeom>
        </p:spPr>
        <p:txBody>
          <a:bodyPr wrap="square">
            <a:spAutoFit/>
          </a:bodyPr>
          <a:lstStyle/>
          <a:p>
            <a:pPr>
              <a:defRPr/>
            </a:pPr>
            <a:r>
              <a:rPr lang="en-US" altLang="zh-CN" b="1" kern="0" dirty="0" err="1">
                <a:solidFill>
                  <a:srgbClr val="000000"/>
                </a:solidFill>
                <a:latin typeface="+mn-ea"/>
              </a:rPr>
              <a:t>x∈C</a:t>
            </a:r>
            <a:r>
              <a:rPr kumimoji="1" lang="en-US" altLang="zh-CN" b="1" noProof="1">
                <a:latin typeface="+mn-ea"/>
              </a:rPr>
              <a:t>∧</a:t>
            </a:r>
            <a:r>
              <a:rPr lang="en-US" altLang="zh-CN" b="1" kern="0" dirty="0" err="1">
                <a:solidFill>
                  <a:srgbClr val="000000"/>
                </a:solidFill>
                <a:latin typeface="+mn-ea"/>
              </a:rPr>
              <a:t>y∈D</a:t>
            </a:r>
            <a:endParaRPr lang="zh-CN" altLang="en-US" b="1" dirty="0">
              <a:latin typeface="+mn-ea"/>
            </a:endParaRPr>
          </a:p>
        </p:txBody>
      </p:sp>
      <p:sp>
        <p:nvSpPr>
          <p:cNvPr id="8" name="矩形 7">
            <a:extLst>
              <a:ext uri="{FF2B5EF4-FFF2-40B4-BE49-F238E27FC236}">
                <a16:creationId xmlns:a16="http://schemas.microsoft.com/office/drawing/2014/main" id="{A9BFA7D4-5791-4079-9934-1CD6902BA2D5}"/>
              </a:ext>
            </a:extLst>
          </p:cNvPr>
          <p:cNvSpPr/>
          <p:nvPr/>
        </p:nvSpPr>
        <p:spPr>
          <a:xfrm>
            <a:off x="566696" y="5264701"/>
            <a:ext cx="2782757" cy="461665"/>
          </a:xfrm>
          <a:prstGeom prst="rect">
            <a:avLst/>
          </a:prstGeom>
        </p:spPr>
        <p:txBody>
          <a:bodyPr wrap="square">
            <a:spAutoFit/>
          </a:bodyPr>
          <a:lstStyle/>
          <a:p>
            <a:pPr>
              <a:defRPr/>
            </a:pPr>
            <a:r>
              <a:rPr lang="en-US" altLang="zh-CN" b="1" dirty="0">
                <a:solidFill>
                  <a:srgbClr val="C00000"/>
                </a:solidFill>
                <a:latin typeface="+mn-ea"/>
                <a:sym typeface="Symbol" panose="05050102010706020507" pitchFamily="18" charset="2"/>
              </a:rPr>
              <a:t></a:t>
            </a:r>
            <a:r>
              <a:rPr lang="en-US" altLang="zh-CN" b="1" kern="0" dirty="0">
                <a:solidFill>
                  <a:srgbClr val="000000"/>
                </a:solidFill>
                <a:latin typeface="+mn-ea"/>
              </a:rPr>
              <a:t>A×B</a:t>
            </a:r>
            <a:r>
              <a:rPr kumimoji="1" lang="zh-CN" altLang="en-US" b="1" kern="0" dirty="0">
                <a:latin typeface="+mn-ea"/>
                <a:sym typeface="Symbol" pitchFamily="18" charset="2"/>
              </a:rPr>
              <a:t></a:t>
            </a:r>
            <a:r>
              <a:rPr lang="en-US" altLang="zh-CN" b="1" kern="0" dirty="0">
                <a:solidFill>
                  <a:srgbClr val="000000"/>
                </a:solidFill>
                <a:latin typeface="+mn-ea"/>
              </a:rPr>
              <a:t>C×D</a:t>
            </a:r>
            <a:endParaRPr lang="zh-CN" altLang="en-US" b="1" dirty="0">
              <a:latin typeface="+mn-ea"/>
            </a:endParaRPr>
          </a:p>
        </p:txBody>
      </p:sp>
      <p:sp>
        <p:nvSpPr>
          <p:cNvPr id="2" name="矩形 1">
            <a:extLst>
              <a:ext uri="{FF2B5EF4-FFF2-40B4-BE49-F238E27FC236}">
                <a16:creationId xmlns:a16="http://schemas.microsoft.com/office/drawing/2014/main" id="{739BC96C-C7F5-4183-9701-A2F07B263776}"/>
              </a:ext>
            </a:extLst>
          </p:cNvPr>
          <p:cNvSpPr/>
          <p:nvPr/>
        </p:nvSpPr>
        <p:spPr>
          <a:xfrm>
            <a:off x="536575" y="3932574"/>
            <a:ext cx="2514599" cy="579710"/>
          </a:xfrm>
          <a:prstGeom prst="rect">
            <a:avLst/>
          </a:prstGeom>
        </p:spPr>
        <p:txBody>
          <a:bodyPr wrap="square">
            <a:spAutoFit/>
          </a:bodyPr>
          <a:lstStyle/>
          <a:p>
            <a:pPr>
              <a:lnSpc>
                <a:spcPct val="150000"/>
              </a:lnSpc>
            </a:pPr>
            <a:r>
              <a:rPr lang="en-US" altLang="zh-CN" b="1" dirty="0">
                <a:latin typeface="+mn-ea"/>
              </a:rPr>
              <a:t>A</a:t>
            </a:r>
            <a:r>
              <a:rPr kumimoji="1" lang="zh-CN" altLang="en-US" b="1" dirty="0">
                <a:latin typeface="+mn-ea"/>
                <a:sym typeface="Symbol" panose="05050102010706020507" pitchFamily="18" charset="2"/>
              </a:rPr>
              <a:t></a:t>
            </a:r>
            <a:r>
              <a:rPr lang="en-US" altLang="zh-CN" b="1" dirty="0">
                <a:latin typeface="+mn-ea"/>
              </a:rPr>
              <a:t>C</a:t>
            </a:r>
            <a:r>
              <a:rPr lang="zh-CN" altLang="en-US" b="1" dirty="0">
                <a:latin typeface="+mn-ea"/>
              </a:rPr>
              <a:t>，</a:t>
            </a:r>
            <a:r>
              <a:rPr lang="en-US" altLang="zh-CN" b="1" dirty="0">
                <a:latin typeface="+mn-ea"/>
              </a:rPr>
              <a:t>B</a:t>
            </a:r>
            <a:r>
              <a:rPr kumimoji="1" lang="zh-CN" altLang="en-US" b="1" dirty="0">
                <a:latin typeface="+mn-ea"/>
                <a:sym typeface="Symbol" panose="05050102010706020507" pitchFamily="18" charset="2"/>
              </a:rPr>
              <a:t></a:t>
            </a:r>
            <a:r>
              <a:rPr lang="en-US" altLang="zh-CN" b="1" dirty="0">
                <a:latin typeface="+mn-ea"/>
              </a:rPr>
              <a:t>D</a:t>
            </a:r>
            <a:r>
              <a:rPr lang="en-US" altLang="zh-CN" b="1" dirty="0">
                <a:latin typeface="+mn-ea"/>
                <a:sym typeface="Symbol" panose="05050102010706020507" pitchFamily="18" charset="2"/>
              </a:rPr>
              <a:t>    </a:t>
            </a:r>
            <a:r>
              <a:rPr lang="en-US" altLang="zh-CN" b="1" dirty="0">
                <a:solidFill>
                  <a:srgbClr val="C00000"/>
                </a:solidFill>
                <a:latin typeface="+mn-ea"/>
                <a:sym typeface="Symbol" panose="05050102010706020507" pitchFamily="18" charset="2"/>
              </a:rPr>
              <a:t></a:t>
            </a:r>
            <a:endParaRPr lang="zh-CN" altLang="en-US" b="1" dirty="0">
              <a:solidFill>
                <a:srgbClr val="C00000"/>
              </a:solidFill>
              <a:latin typeface="+mn-ea"/>
            </a:endParaRPr>
          </a:p>
        </p:txBody>
      </p:sp>
      <p:sp>
        <p:nvSpPr>
          <p:cNvPr id="4" name="矩形 3">
            <a:extLst>
              <a:ext uri="{FF2B5EF4-FFF2-40B4-BE49-F238E27FC236}">
                <a16:creationId xmlns:a16="http://schemas.microsoft.com/office/drawing/2014/main" id="{5C8D3A3D-A566-4DA1-A50A-312456ECE196}"/>
              </a:ext>
            </a:extLst>
          </p:cNvPr>
          <p:cNvSpPr/>
          <p:nvPr/>
        </p:nvSpPr>
        <p:spPr>
          <a:xfrm>
            <a:off x="573218" y="4520237"/>
            <a:ext cx="2483372" cy="579710"/>
          </a:xfrm>
          <a:prstGeom prst="rect">
            <a:avLst/>
          </a:prstGeom>
        </p:spPr>
        <p:txBody>
          <a:bodyPr wrap="none">
            <a:spAutoFit/>
          </a:bodyPr>
          <a:lstStyle/>
          <a:p>
            <a:pPr>
              <a:lnSpc>
                <a:spcPct val="150000"/>
              </a:lnSpc>
            </a:pPr>
            <a:r>
              <a:rPr lang="en-US" altLang="zh-CN" b="1" dirty="0">
                <a:solidFill>
                  <a:srgbClr val="C00000"/>
                </a:solidFill>
                <a:latin typeface="+mn-ea"/>
                <a:sym typeface="Symbol" panose="05050102010706020507" pitchFamily="18" charset="2"/>
              </a:rPr>
              <a:t></a:t>
            </a:r>
            <a:r>
              <a:rPr lang="en-US" altLang="zh-CN" b="1" dirty="0">
                <a:solidFill>
                  <a:srgbClr val="FF0000"/>
                </a:solidFill>
                <a:latin typeface="+mn-ea"/>
                <a:sym typeface="Symbol" panose="05050102010706020507" pitchFamily="18" charset="2"/>
              </a:rPr>
              <a:t> </a:t>
            </a:r>
            <a:r>
              <a:rPr lang="en-US" altLang="zh-CN" b="1" dirty="0">
                <a:latin typeface="+mn-ea"/>
              </a:rPr>
              <a:t>&lt;</a:t>
            </a:r>
            <a:r>
              <a:rPr lang="en-US" altLang="zh-CN" b="1" dirty="0" err="1">
                <a:latin typeface="+mn-ea"/>
              </a:rPr>
              <a:t>x,y</a:t>
            </a:r>
            <a:r>
              <a:rPr lang="en-US" altLang="zh-CN" b="1" dirty="0">
                <a:latin typeface="+mn-ea"/>
              </a:rPr>
              <a:t>&gt;∈C×D</a:t>
            </a:r>
            <a:endParaRPr lang="zh-CN" altLang="en-US" b="1" dirty="0">
              <a:latin typeface="+mn-ea"/>
            </a:endParaRPr>
          </a:p>
        </p:txBody>
      </p:sp>
      <mc:AlternateContent xmlns:mc="http://schemas.openxmlformats.org/markup-compatibility/2006" xmlns:a14="http://schemas.microsoft.com/office/drawing/2010/main">
        <mc:Choice Requires="a14">
          <p:sp>
            <p:nvSpPr>
              <p:cNvPr id="12" name="Rectangle 3">
                <a:extLst>
                  <a:ext uri="{FF2B5EF4-FFF2-40B4-BE49-F238E27FC236}">
                    <a16:creationId xmlns:a16="http://schemas.microsoft.com/office/drawing/2014/main" id="{3BBC6502-397A-40AC-AB02-624D71209444}"/>
                  </a:ext>
                </a:extLst>
              </p:cNvPr>
              <p:cNvSpPr txBox="1">
                <a:spLocks noChangeArrowheads="1"/>
              </p:cNvSpPr>
              <p:nvPr/>
            </p:nvSpPr>
            <p:spPr>
              <a:xfrm>
                <a:off x="5355738" y="2272722"/>
                <a:ext cx="3972845" cy="2081412"/>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lumMod val="75000"/>
                        <a:lumOff val="25000"/>
                      </a:schemeClr>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zh-CN" altLang="en-US" dirty="0">
                    <a:solidFill>
                      <a:srgbClr val="C00000"/>
                    </a:solidFill>
                  </a:rPr>
                  <a:t>必要性</a:t>
                </a:r>
                <a:r>
                  <a:rPr lang="en-US" altLang="zh-CN" dirty="0">
                    <a:solidFill>
                      <a:srgbClr val="C00000"/>
                    </a:solidFill>
                  </a:rPr>
                  <a:t>(</a:t>
                </a:r>
                <a:r>
                  <a:rPr lang="en-US" altLang="zh-CN" dirty="0">
                    <a:solidFill>
                      <a:srgbClr val="C00000"/>
                    </a:solidFill>
                    <a:sym typeface="Symbol" panose="05050102010706020507" pitchFamily="18" charset="2"/>
                  </a:rPr>
                  <a:t></a:t>
                </a:r>
                <a:r>
                  <a:rPr lang="en-US" altLang="zh-CN" dirty="0">
                    <a:solidFill>
                      <a:srgbClr val="C00000"/>
                    </a:solidFill>
                  </a:rPr>
                  <a:t>)</a:t>
                </a:r>
                <a:r>
                  <a:rPr lang="zh-CN" altLang="en-US" dirty="0">
                    <a:solidFill>
                      <a:srgbClr val="C00000"/>
                    </a:solidFill>
                  </a:rPr>
                  <a:t>：</a:t>
                </a:r>
              </a:p>
              <a:p>
                <a:pPr marL="0" indent="0">
                  <a:lnSpc>
                    <a:spcPct val="150000"/>
                  </a:lnSpc>
                  <a:buNone/>
                </a:pPr>
                <a14:m>
                  <m:oMath xmlns:m="http://schemas.openxmlformats.org/officeDocument/2006/math">
                    <m:r>
                      <a:rPr lang="zh-CN" altLang="en-US" b="1" i="1" smtClean="0">
                        <a:solidFill>
                          <a:schemeClr val="tx1"/>
                        </a:solidFill>
                        <a:latin typeface="Cambria Math" panose="02040503050406030204" pitchFamily="18" charset="0"/>
                      </a:rPr>
                      <m:t>∀ </m:t>
                    </m:r>
                  </m:oMath>
                </a14:m>
                <a:r>
                  <a:rPr lang="en-US" altLang="zh-CN" dirty="0">
                    <a:solidFill>
                      <a:schemeClr val="tx1"/>
                    </a:solidFill>
                  </a:rPr>
                  <a:t>x</a:t>
                </a:r>
                <a:r>
                  <a:rPr lang="zh-CN" altLang="en-US" dirty="0">
                    <a:solidFill>
                      <a:schemeClr val="tx1"/>
                    </a:solidFill>
                  </a:rPr>
                  <a:t>， </a:t>
                </a:r>
                <a14:m>
                  <m:oMath xmlns:m="http://schemas.openxmlformats.org/officeDocument/2006/math">
                    <m:r>
                      <a:rPr lang="zh-CN" altLang="en-US" b="1" i="1" smtClean="0">
                        <a:solidFill>
                          <a:schemeClr val="tx1"/>
                        </a:solidFill>
                        <a:latin typeface="Cambria Math" panose="02040503050406030204" pitchFamily="18" charset="0"/>
                      </a:rPr>
                      <m:t>∀ </m:t>
                    </m:r>
                  </m:oMath>
                </a14:m>
                <a:r>
                  <a:rPr lang="en-US" altLang="zh-CN" dirty="0">
                    <a:solidFill>
                      <a:schemeClr val="tx1"/>
                    </a:solidFill>
                  </a:rPr>
                  <a:t>y</a:t>
                </a:r>
              </a:p>
              <a:p>
                <a:pPr marL="0" indent="0">
                  <a:lnSpc>
                    <a:spcPct val="150000"/>
                  </a:lnSpc>
                  <a:buNone/>
                </a:pPr>
                <a:r>
                  <a:rPr lang="en-US" altLang="zh-CN" dirty="0" err="1">
                    <a:solidFill>
                      <a:schemeClr val="tx1"/>
                    </a:solidFill>
                  </a:rPr>
                  <a:t>x∈A</a:t>
                </a:r>
                <a:r>
                  <a:rPr lang="zh-CN" altLang="en-US" dirty="0">
                    <a:solidFill>
                      <a:schemeClr val="tx1"/>
                    </a:solidFill>
                  </a:rPr>
                  <a:t>，</a:t>
                </a:r>
                <a:r>
                  <a:rPr lang="en-US" altLang="zh-CN" dirty="0" err="1">
                    <a:solidFill>
                      <a:schemeClr val="tx1"/>
                    </a:solidFill>
                  </a:rPr>
                  <a:t>y∈B</a:t>
                </a:r>
                <a:r>
                  <a:rPr lang="en-US" altLang="zh-CN" dirty="0">
                    <a:solidFill>
                      <a:schemeClr val="tx1"/>
                    </a:solidFill>
                    <a:sym typeface="Symbol" panose="05050102010706020507" pitchFamily="18" charset="2"/>
                  </a:rPr>
                  <a:t> </a:t>
                </a:r>
                <a:r>
                  <a:rPr lang="en-US" altLang="zh-CN" dirty="0">
                    <a:solidFill>
                      <a:srgbClr val="C00000"/>
                    </a:solidFill>
                    <a:sym typeface="Symbol" panose="05050102010706020507" pitchFamily="18" charset="2"/>
                  </a:rPr>
                  <a:t></a:t>
                </a:r>
                <a:endParaRPr lang="zh-CN" altLang="en-US" dirty="0">
                  <a:solidFill>
                    <a:srgbClr val="C00000"/>
                  </a:solidFill>
                </a:endParaRPr>
              </a:p>
              <a:p>
                <a:pPr marL="0" indent="0" algn="ctr">
                  <a:lnSpc>
                    <a:spcPct val="150000"/>
                  </a:lnSpc>
                  <a:buNone/>
                </a:pPr>
                <a:endParaRPr lang="en-US" altLang="zh-CN" dirty="0">
                  <a:solidFill>
                    <a:srgbClr val="C00000"/>
                  </a:solidFill>
                  <a:sym typeface="Symbol" panose="05050102010706020507" pitchFamily="18" charset="2"/>
                </a:endParaRPr>
              </a:p>
            </p:txBody>
          </p:sp>
        </mc:Choice>
        <mc:Fallback xmlns="">
          <p:sp>
            <p:nvSpPr>
              <p:cNvPr id="12" name="Rectangle 3">
                <a:extLst>
                  <a:ext uri="{FF2B5EF4-FFF2-40B4-BE49-F238E27FC236}">
                    <a16:creationId xmlns:a16="http://schemas.microsoft.com/office/drawing/2014/main" id="{3BBC6502-397A-40AC-AB02-624D71209444}"/>
                  </a:ext>
                </a:extLst>
              </p:cNvPr>
              <p:cNvSpPr txBox="1">
                <a:spLocks noRot="1" noChangeAspect="1" noMove="1" noResize="1" noEditPoints="1" noAdjustHandles="1" noChangeArrowheads="1" noChangeShapeType="1" noTextEdit="1"/>
              </p:cNvSpPr>
              <p:nvPr/>
            </p:nvSpPr>
            <p:spPr>
              <a:xfrm>
                <a:off x="5355738" y="2272722"/>
                <a:ext cx="3972845" cy="2081412"/>
              </a:xfrm>
              <a:prstGeom prst="rect">
                <a:avLst/>
              </a:prstGeom>
              <a:blipFill>
                <a:blip r:embed="rId6"/>
                <a:stretch>
                  <a:fillRect l="-1690"/>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DDF5573E-BFEF-4A57-A1B3-F1FE4F1E29D3}"/>
              </a:ext>
            </a:extLst>
          </p:cNvPr>
          <p:cNvSpPr/>
          <p:nvPr/>
        </p:nvSpPr>
        <p:spPr>
          <a:xfrm>
            <a:off x="7683754" y="3518320"/>
            <a:ext cx="2732720" cy="461665"/>
          </a:xfrm>
          <a:prstGeom prst="rect">
            <a:avLst/>
          </a:prstGeom>
        </p:spPr>
        <p:txBody>
          <a:bodyPr>
            <a:spAutoFit/>
          </a:bodyPr>
          <a:lstStyle/>
          <a:p>
            <a:pPr eaLnBrk="1" hangingPunct="1">
              <a:defRPr/>
            </a:pPr>
            <a:r>
              <a:rPr lang="en-US" altLang="zh-CN" b="1" kern="0" dirty="0">
                <a:solidFill>
                  <a:srgbClr val="000000"/>
                </a:solidFill>
                <a:latin typeface="+mn-ea"/>
              </a:rPr>
              <a:t>&lt;</a:t>
            </a:r>
            <a:r>
              <a:rPr lang="en-US" altLang="zh-CN" b="1" kern="0" dirty="0" err="1">
                <a:solidFill>
                  <a:srgbClr val="000000"/>
                </a:solidFill>
                <a:latin typeface="+mn-ea"/>
              </a:rPr>
              <a:t>x,y</a:t>
            </a:r>
            <a:r>
              <a:rPr lang="en-US" altLang="zh-CN" b="1" kern="0" dirty="0">
                <a:solidFill>
                  <a:srgbClr val="000000"/>
                </a:solidFill>
                <a:latin typeface="+mn-ea"/>
              </a:rPr>
              <a:t>&gt;∈A×B</a:t>
            </a:r>
            <a:endParaRPr lang="zh-CN" altLang="en-US" b="1" dirty="0">
              <a:latin typeface="+mn-ea"/>
            </a:endParaRPr>
          </a:p>
        </p:txBody>
      </p:sp>
      <p:sp>
        <p:nvSpPr>
          <p:cNvPr id="14" name="矩形 13">
            <a:extLst>
              <a:ext uri="{FF2B5EF4-FFF2-40B4-BE49-F238E27FC236}">
                <a16:creationId xmlns:a16="http://schemas.microsoft.com/office/drawing/2014/main" id="{76F8FC9F-7B31-4ECA-9B23-973435732860}"/>
              </a:ext>
            </a:extLst>
          </p:cNvPr>
          <p:cNvSpPr/>
          <p:nvPr/>
        </p:nvSpPr>
        <p:spPr>
          <a:xfrm>
            <a:off x="7683754" y="4155017"/>
            <a:ext cx="3050294" cy="461665"/>
          </a:xfrm>
          <a:prstGeom prst="rect">
            <a:avLst/>
          </a:prstGeom>
        </p:spPr>
        <p:txBody>
          <a:bodyPr>
            <a:spAutoFit/>
          </a:bodyPr>
          <a:lstStyle/>
          <a:p>
            <a:pPr eaLnBrk="1" hangingPunct="1">
              <a:defRPr/>
            </a:pPr>
            <a:r>
              <a:rPr lang="en-US" altLang="zh-CN" b="1" kern="0" dirty="0">
                <a:solidFill>
                  <a:srgbClr val="000000"/>
                </a:solidFill>
                <a:latin typeface="+mn-ea"/>
              </a:rPr>
              <a:t>&lt;</a:t>
            </a:r>
            <a:r>
              <a:rPr lang="en-US" altLang="zh-CN" b="1" kern="0" dirty="0" err="1">
                <a:solidFill>
                  <a:srgbClr val="000000"/>
                </a:solidFill>
                <a:latin typeface="+mn-ea"/>
              </a:rPr>
              <a:t>x,y</a:t>
            </a:r>
            <a:r>
              <a:rPr lang="en-US" altLang="zh-CN" b="1" kern="0" dirty="0">
                <a:solidFill>
                  <a:srgbClr val="000000"/>
                </a:solidFill>
                <a:latin typeface="+mn-ea"/>
              </a:rPr>
              <a:t>&gt;∈C×D</a:t>
            </a:r>
            <a:endParaRPr lang="zh-CN" altLang="en-US" b="1" dirty="0">
              <a:latin typeface="+mn-ea"/>
            </a:endParaRPr>
          </a:p>
        </p:txBody>
      </p:sp>
      <p:sp>
        <p:nvSpPr>
          <p:cNvPr id="15" name="矩形 14">
            <a:extLst>
              <a:ext uri="{FF2B5EF4-FFF2-40B4-BE49-F238E27FC236}">
                <a16:creationId xmlns:a16="http://schemas.microsoft.com/office/drawing/2014/main" id="{CBEDEB0A-2ACD-4CAE-B149-6FFEFCA04597}"/>
              </a:ext>
            </a:extLst>
          </p:cNvPr>
          <p:cNvSpPr/>
          <p:nvPr/>
        </p:nvSpPr>
        <p:spPr>
          <a:xfrm>
            <a:off x="5448623" y="4704198"/>
            <a:ext cx="3558412" cy="461665"/>
          </a:xfrm>
          <a:prstGeom prst="rect">
            <a:avLst/>
          </a:prstGeom>
        </p:spPr>
        <p:txBody>
          <a:bodyPr>
            <a:spAutoFit/>
          </a:bodyPr>
          <a:lstStyle/>
          <a:p>
            <a:pPr>
              <a:defRPr/>
            </a:pPr>
            <a:r>
              <a:rPr lang="en-US" altLang="zh-CN" b="1" dirty="0">
                <a:solidFill>
                  <a:srgbClr val="C00000"/>
                </a:solidFill>
                <a:latin typeface="+mn-ea"/>
                <a:sym typeface="Symbol" panose="05050102010706020507" pitchFamily="18" charset="2"/>
              </a:rPr>
              <a:t></a:t>
            </a:r>
            <a:r>
              <a:rPr lang="en-US" altLang="zh-CN" b="1" dirty="0">
                <a:solidFill>
                  <a:srgbClr val="FF0000"/>
                </a:solidFill>
                <a:latin typeface="+mn-ea"/>
                <a:sym typeface="Symbol" panose="05050102010706020507" pitchFamily="18" charset="2"/>
              </a:rPr>
              <a:t> </a:t>
            </a:r>
            <a:r>
              <a:rPr lang="en-US" altLang="zh-CN" b="1" kern="0" dirty="0" err="1">
                <a:solidFill>
                  <a:srgbClr val="000000"/>
                </a:solidFill>
                <a:latin typeface="+mn-ea"/>
              </a:rPr>
              <a:t>x∈</a:t>
            </a:r>
            <a:r>
              <a:rPr lang="en-US" altLang="zh-CN" b="1" kern="0" dirty="0" err="1">
                <a:latin typeface="+mn-ea"/>
              </a:rPr>
              <a:t>C</a:t>
            </a:r>
            <a:r>
              <a:rPr kumimoji="1" lang="en-US" altLang="zh-CN" b="1" noProof="1">
                <a:latin typeface="+mn-ea"/>
              </a:rPr>
              <a:t>∧</a:t>
            </a:r>
            <a:r>
              <a:rPr lang="en-US" altLang="zh-CN" b="1" kern="0" dirty="0" err="1">
                <a:solidFill>
                  <a:srgbClr val="000000"/>
                </a:solidFill>
                <a:latin typeface="+mn-ea"/>
              </a:rPr>
              <a:t>y∈D</a:t>
            </a:r>
            <a:endParaRPr lang="zh-CN" altLang="en-US" b="1" dirty="0">
              <a:latin typeface="+mn-ea"/>
            </a:endParaRPr>
          </a:p>
        </p:txBody>
      </p:sp>
      <p:sp>
        <p:nvSpPr>
          <p:cNvPr id="5" name="矩形 4">
            <a:extLst>
              <a:ext uri="{FF2B5EF4-FFF2-40B4-BE49-F238E27FC236}">
                <a16:creationId xmlns:a16="http://schemas.microsoft.com/office/drawing/2014/main" id="{A5967346-E24F-4DD2-AC77-E5A0DC3B3E11}"/>
              </a:ext>
            </a:extLst>
          </p:cNvPr>
          <p:cNvSpPr/>
          <p:nvPr/>
        </p:nvSpPr>
        <p:spPr>
          <a:xfrm>
            <a:off x="5429220" y="5280373"/>
            <a:ext cx="2218876" cy="461665"/>
          </a:xfrm>
          <a:prstGeom prst="rect">
            <a:avLst/>
          </a:prstGeom>
        </p:spPr>
        <p:txBody>
          <a:bodyPr wrap="none">
            <a:spAutoFit/>
          </a:bodyPr>
          <a:lstStyle/>
          <a:p>
            <a:pPr algn="ctr"/>
            <a:r>
              <a:rPr lang="en-US" altLang="zh-CN" b="1" dirty="0">
                <a:solidFill>
                  <a:srgbClr val="C00000"/>
                </a:solidFill>
                <a:latin typeface="+mn-ea"/>
                <a:sym typeface="Symbol" panose="05050102010706020507" pitchFamily="18" charset="2"/>
              </a:rPr>
              <a:t></a:t>
            </a:r>
            <a:r>
              <a:rPr lang="en-US" altLang="zh-CN" b="1" dirty="0">
                <a:solidFill>
                  <a:srgbClr val="FF0000"/>
                </a:solidFill>
                <a:latin typeface="+mn-ea"/>
                <a:sym typeface="Symbol" panose="05050102010706020507" pitchFamily="18" charset="2"/>
              </a:rPr>
              <a:t> </a:t>
            </a:r>
            <a:r>
              <a:rPr lang="en-US" altLang="zh-CN" b="1" dirty="0">
                <a:latin typeface="+mn-ea"/>
              </a:rPr>
              <a:t>A</a:t>
            </a:r>
            <a:r>
              <a:rPr kumimoji="1" lang="zh-CN" altLang="en-US" b="1" dirty="0">
                <a:latin typeface="+mn-ea"/>
                <a:sym typeface="Symbol" panose="05050102010706020507" pitchFamily="18" charset="2"/>
              </a:rPr>
              <a:t></a:t>
            </a:r>
            <a:r>
              <a:rPr lang="en-US" altLang="zh-CN" b="1" dirty="0">
                <a:latin typeface="+mn-ea"/>
              </a:rPr>
              <a:t>C</a:t>
            </a:r>
            <a:r>
              <a:rPr lang="zh-CN" altLang="en-US" b="1" dirty="0">
                <a:latin typeface="+mn-ea"/>
              </a:rPr>
              <a:t>，</a:t>
            </a:r>
            <a:r>
              <a:rPr lang="en-US" altLang="zh-CN" b="1" dirty="0">
                <a:latin typeface="+mn-ea"/>
              </a:rPr>
              <a:t>B</a:t>
            </a:r>
            <a:r>
              <a:rPr kumimoji="1" lang="zh-CN" altLang="en-US" b="1" dirty="0">
                <a:latin typeface="+mn-ea"/>
                <a:sym typeface="Symbol" panose="05050102010706020507" pitchFamily="18" charset="2"/>
              </a:rPr>
              <a:t></a:t>
            </a:r>
            <a:r>
              <a:rPr lang="en-US" altLang="zh-CN" b="1" dirty="0">
                <a:latin typeface="+mn-ea"/>
              </a:rPr>
              <a:t>D</a:t>
            </a:r>
            <a:endParaRPr lang="zh-CN" altLang="en-US" b="1" dirty="0">
              <a:latin typeface="+mn-ea"/>
            </a:endParaRPr>
          </a:p>
        </p:txBody>
      </p:sp>
      <p:sp>
        <p:nvSpPr>
          <p:cNvPr id="9" name="矩形 8">
            <a:extLst>
              <a:ext uri="{FF2B5EF4-FFF2-40B4-BE49-F238E27FC236}">
                <a16:creationId xmlns:a16="http://schemas.microsoft.com/office/drawing/2014/main" id="{5FFB6487-4415-4B42-9044-30C2A68084F3}"/>
              </a:ext>
            </a:extLst>
          </p:cNvPr>
          <p:cNvSpPr/>
          <p:nvPr/>
        </p:nvSpPr>
        <p:spPr>
          <a:xfrm>
            <a:off x="384175" y="6055535"/>
            <a:ext cx="3262432" cy="461665"/>
          </a:xfrm>
          <a:prstGeom prst="rect">
            <a:avLst/>
          </a:prstGeom>
        </p:spPr>
        <p:txBody>
          <a:bodyPr wrap="none">
            <a:spAutoFit/>
          </a:bodyPr>
          <a:lstStyle/>
          <a:p>
            <a:r>
              <a:rPr lang="zh-CN" altLang="en-US" b="1">
                <a:latin typeface="+mn-ea"/>
              </a:rPr>
              <a:t>综上所述，定理</a:t>
            </a:r>
            <a:r>
              <a:rPr lang="zh-CN" altLang="en-US" b="1" dirty="0">
                <a:latin typeface="+mn-ea"/>
              </a:rPr>
              <a:t>成立。</a:t>
            </a:r>
          </a:p>
        </p:txBody>
      </p:sp>
      <p:sp>
        <p:nvSpPr>
          <p:cNvPr id="11" name="矩形 10">
            <a:extLst>
              <a:ext uri="{FF2B5EF4-FFF2-40B4-BE49-F238E27FC236}">
                <a16:creationId xmlns:a16="http://schemas.microsoft.com/office/drawing/2014/main" id="{02207D57-A27F-4FD7-994F-2708E5F40FF8}"/>
              </a:ext>
            </a:extLst>
          </p:cNvPr>
          <p:cNvSpPr/>
          <p:nvPr/>
        </p:nvSpPr>
        <p:spPr>
          <a:xfrm>
            <a:off x="5404734" y="4036915"/>
            <a:ext cx="2159566" cy="579710"/>
          </a:xfrm>
          <a:prstGeom prst="rect">
            <a:avLst/>
          </a:prstGeom>
        </p:spPr>
        <p:txBody>
          <a:bodyPr wrap="none">
            <a:spAutoFit/>
          </a:bodyPr>
          <a:lstStyle/>
          <a:p>
            <a:pPr>
              <a:lnSpc>
                <a:spcPct val="150000"/>
              </a:lnSpc>
            </a:pPr>
            <a:r>
              <a:rPr lang="en-US" altLang="zh-CN" b="1" dirty="0">
                <a:latin typeface="+mn-ea"/>
              </a:rPr>
              <a:t>A×B</a:t>
            </a:r>
            <a:r>
              <a:rPr kumimoji="1" lang="zh-CN" altLang="en-US" b="1" dirty="0">
                <a:latin typeface="+mn-ea"/>
                <a:sym typeface="Symbol" panose="05050102010706020507" pitchFamily="18" charset="2"/>
              </a:rPr>
              <a:t></a:t>
            </a:r>
            <a:r>
              <a:rPr lang="en-US" altLang="zh-CN" b="1" dirty="0">
                <a:latin typeface="+mn-ea"/>
              </a:rPr>
              <a:t>C×D</a:t>
            </a:r>
            <a:r>
              <a:rPr lang="en-US" altLang="zh-CN" b="1" dirty="0">
                <a:solidFill>
                  <a:srgbClr val="FF0000"/>
                </a:solidFill>
                <a:latin typeface="+mn-ea"/>
                <a:sym typeface="Symbol" panose="05050102010706020507" pitchFamily="18" charset="2"/>
              </a:rPr>
              <a:t> </a:t>
            </a:r>
            <a:r>
              <a:rPr lang="en-US" altLang="zh-CN" b="1" dirty="0">
                <a:solidFill>
                  <a:srgbClr val="C00000"/>
                </a:solidFill>
                <a:latin typeface="+mn-ea"/>
                <a:sym typeface="Symbol" panose="05050102010706020507" pitchFamily="18" charset="2"/>
              </a:rPr>
              <a:t></a:t>
            </a:r>
            <a:endParaRPr lang="zh-CN" altLang="en-US" b="1" dirty="0">
              <a:solidFill>
                <a:srgbClr val="C00000"/>
              </a:solidFill>
              <a:latin typeface="+mn-ea"/>
            </a:endParaRPr>
          </a:p>
        </p:txBody>
      </p:sp>
    </p:spTree>
    <p:custDataLst>
      <p:tags r:id="rId1"/>
    </p:custDataLst>
    <p:extLst>
      <p:ext uri="{BB962C8B-B14F-4D97-AF65-F5344CB8AC3E}">
        <p14:creationId xmlns:p14="http://schemas.microsoft.com/office/powerpoint/2010/main" val="2130339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2403">
                                            <p:txEl>
                                              <p:pRg st="2" end="2"/>
                                            </p:txEl>
                                          </p:spTgt>
                                        </p:tgtEl>
                                        <p:attrNameLst>
                                          <p:attrName>style.visibility</p:attrName>
                                        </p:attrNameLst>
                                      </p:cBhvr>
                                      <p:to>
                                        <p:strVal val="visible"/>
                                      </p:to>
                                    </p:set>
                                    <p:anim calcmode="lin" valueType="num">
                                      <p:cBhvr additive="base">
                                        <p:cTn id="7" dur="500" fill="hold"/>
                                        <p:tgtEl>
                                          <p:spTgt spid="13824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24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82403">
                                            <p:txEl>
                                              <p:pRg st="3" end="3"/>
                                            </p:txEl>
                                          </p:spTgt>
                                        </p:tgtEl>
                                        <p:attrNameLst>
                                          <p:attrName>style.visibility</p:attrName>
                                        </p:attrNameLst>
                                      </p:cBhvr>
                                      <p:to>
                                        <p:strVal val="visible"/>
                                      </p:to>
                                    </p:set>
                                    <p:anim calcmode="lin" valueType="num">
                                      <p:cBhvr additive="base">
                                        <p:cTn id="13" dur="500" fill="hold"/>
                                        <p:tgtEl>
                                          <p:spTgt spid="138240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824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82403">
                                            <p:txEl>
                                              <p:pRg st="4" end="4"/>
                                            </p:txEl>
                                          </p:spTgt>
                                        </p:tgtEl>
                                        <p:attrNameLst>
                                          <p:attrName>style.visibility</p:attrName>
                                        </p:attrNameLst>
                                      </p:cBhvr>
                                      <p:to>
                                        <p:strVal val="visible"/>
                                      </p:to>
                                    </p:set>
                                    <p:anim calcmode="lin" valueType="num">
                                      <p:cBhvr additive="base">
                                        <p:cTn id="19" dur="500" fill="hold"/>
                                        <p:tgtEl>
                                          <p:spTgt spid="138240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824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heel(1)">
                                      <p:cBhvr>
                                        <p:cTn id="31" dur="20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par>
                          <p:cTn id="51" fill="hold">
                            <p:stCondLst>
                              <p:cond delay="500"/>
                            </p:stCondLst>
                            <p:childTnLst>
                              <p:par>
                                <p:cTn id="52" presetID="2" presetClass="entr" presetSubtype="4" fill="hold" grpId="0" nodeType="afterEffect">
                                  <p:stCondLst>
                                    <p:cond delay="0"/>
                                  </p:stCondLst>
                                  <p:childTnLst>
                                    <p:set>
                                      <p:cBhvr>
                                        <p:cTn id="53" dur="1" fill="hold">
                                          <p:stCondLst>
                                            <p:cond delay="0"/>
                                          </p:stCondLst>
                                        </p:cTn>
                                        <p:tgtEl>
                                          <p:spTgt spid="12">
                                            <p:txEl>
                                              <p:pRg st="0" end="0"/>
                                            </p:txEl>
                                          </p:spTgt>
                                        </p:tgtEl>
                                        <p:attrNameLst>
                                          <p:attrName>style.visibility</p:attrName>
                                        </p:attrNameLst>
                                      </p:cBhvr>
                                      <p:to>
                                        <p:strVal val="visible"/>
                                      </p:to>
                                    </p:set>
                                    <p:anim calcmode="lin" valueType="num">
                                      <p:cBhvr additive="base">
                                        <p:cTn id="5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56" fill="hold">
                            <p:stCondLst>
                              <p:cond delay="1000"/>
                            </p:stCondLst>
                            <p:childTnLst>
                              <p:par>
                                <p:cTn id="57" presetID="2" presetClass="entr" presetSubtype="4" fill="hold" grpId="0" nodeType="afterEffect">
                                  <p:stCondLst>
                                    <p:cond delay="0"/>
                                  </p:stCondLst>
                                  <p:childTnLst>
                                    <p:set>
                                      <p:cBhvr>
                                        <p:cTn id="58" dur="1" fill="hold">
                                          <p:stCondLst>
                                            <p:cond delay="0"/>
                                          </p:stCondLst>
                                        </p:cTn>
                                        <p:tgtEl>
                                          <p:spTgt spid="12">
                                            <p:txEl>
                                              <p:pRg st="1" end="1"/>
                                            </p:txEl>
                                          </p:spTgt>
                                        </p:tgtEl>
                                        <p:attrNameLst>
                                          <p:attrName>style.visibility</p:attrName>
                                        </p:attrNameLst>
                                      </p:cBhvr>
                                      <p:to>
                                        <p:strVal val="visible"/>
                                      </p:to>
                                    </p:set>
                                    <p:anim calcmode="lin" valueType="num">
                                      <p:cBhvr additive="base">
                                        <p:cTn id="59"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par>
                          <p:cTn id="61" fill="hold">
                            <p:stCondLst>
                              <p:cond delay="1500"/>
                            </p:stCondLst>
                            <p:childTnLst>
                              <p:par>
                                <p:cTn id="62" presetID="2" presetClass="entr" presetSubtype="4" fill="hold" grpId="0" nodeType="afterEffect">
                                  <p:stCondLst>
                                    <p:cond delay="0"/>
                                  </p:stCondLst>
                                  <p:childTnLst>
                                    <p:set>
                                      <p:cBhvr>
                                        <p:cTn id="63" dur="1" fill="hold">
                                          <p:stCondLst>
                                            <p:cond delay="0"/>
                                          </p:stCondLst>
                                        </p:cTn>
                                        <p:tgtEl>
                                          <p:spTgt spid="12">
                                            <p:txEl>
                                              <p:pRg st="2" end="2"/>
                                            </p:txEl>
                                          </p:spTgt>
                                        </p:tgtEl>
                                        <p:attrNameLst>
                                          <p:attrName>style.visibility</p:attrName>
                                        </p:attrNameLst>
                                      </p:cBhvr>
                                      <p:to>
                                        <p:strVal val="visible"/>
                                      </p:to>
                                    </p:set>
                                    <p:anim calcmode="lin" valueType="num">
                                      <p:cBhvr additive="base">
                                        <p:cTn id="64"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additive="base">
                                        <p:cTn id="70" dur="500" fill="hold"/>
                                        <p:tgtEl>
                                          <p:spTgt spid="13"/>
                                        </p:tgtEl>
                                        <p:attrNameLst>
                                          <p:attrName>ppt_x</p:attrName>
                                        </p:attrNameLst>
                                      </p:cBhvr>
                                      <p:tavLst>
                                        <p:tav tm="0">
                                          <p:val>
                                            <p:strVal val="#ppt_x"/>
                                          </p:val>
                                        </p:tav>
                                        <p:tav tm="100000">
                                          <p:val>
                                            <p:strVal val="#ppt_x"/>
                                          </p:val>
                                        </p:tav>
                                      </p:tavLst>
                                    </p:anim>
                                    <p:anim calcmode="lin" valueType="num">
                                      <p:cBhvr additive="base">
                                        <p:cTn id="7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fade">
                                      <p:cBhvr>
                                        <p:cTn id="76" dur="1000"/>
                                        <p:tgtEl>
                                          <p:spTgt spid="11"/>
                                        </p:tgtEl>
                                      </p:cBhvr>
                                    </p:animEffect>
                                    <p:anim calcmode="lin" valueType="num">
                                      <p:cBhvr>
                                        <p:cTn id="77" dur="1000" fill="hold"/>
                                        <p:tgtEl>
                                          <p:spTgt spid="11"/>
                                        </p:tgtEl>
                                        <p:attrNameLst>
                                          <p:attrName>ppt_x</p:attrName>
                                        </p:attrNameLst>
                                      </p:cBhvr>
                                      <p:tavLst>
                                        <p:tav tm="0">
                                          <p:val>
                                            <p:strVal val="#ppt_x"/>
                                          </p:val>
                                        </p:tav>
                                        <p:tav tm="100000">
                                          <p:val>
                                            <p:strVal val="#ppt_x"/>
                                          </p:val>
                                        </p:tav>
                                      </p:tavLst>
                                    </p:anim>
                                    <p:anim calcmode="lin" valueType="num">
                                      <p:cBhvr>
                                        <p:cTn id="7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4"/>
                                        </p:tgtEl>
                                        <p:attrNameLst>
                                          <p:attrName>style.visibility</p:attrName>
                                        </p:attrNameLst>
                                      </p:cBhvr>
                                      <p:to>
                                        <p:strVal val="visible"/>
                                      </p:to>
                                    </p:set>
                                    <p:anim calcmode="lin" valueType="num">
                                      <p:cBhvr additive="base">
                                        <p:cTn id="83" dur="500" fill="hold"/>
                                        <p:tgtEl>
                                          <p:spTgt spid="14"/>
                                        </p:tgtEl>
                                        <p:attrNameLst>
                                          <p:attrName>ppt_x</p:attrName>
                                        </p:attrNameLst>
                                      </p:cBhvr>
                                      <p:tavLst>
                                        <p:tav tm="0">
                                          <p:val>
                                            <p:strVal val="#ppt_x"/>
                                          </p:val>
                                        </p:tav>
                                        <p:tav tm="100000">
                                          <p:val>
                                            <p:strVal val="#ppt_x"/>
                                          </p:val>
                                        </p:tav>
                                      </p:tavLst>
                                    </p:anim>
                                    <p:anim calcmode="lin" valueType="num">
                                      <p:cBhvr additive="base">
                                        <p:cTn id="8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5"/>
                                        </p:tgtEl>
                                        <p:attrNameLst>
                                          <p:attrName>style.visibility</p:attrName>
                                        </p:attrNameLst>
                                      </p:cBhvr>
                                      <p:to>
                                        <p:strVal val="visible"/>
                                      </p:to>
                                    </p:set>
                                    <p:anim calcmode="lin" valueType="num">
                                      <p:cBhvr additive="base">
                                        <p:cTn id="89" dur="500" fill="hold"/>
                                        <p:tgtEl>
                                          <p:spTgt spid="15"/>
                                        </p:tgtEl>
                                        <p:attrNameLst>
                                          <p:attrName>ppt_x</p:attrName>
                                        </p:attrNameLst>
                                      </p:cBhvr>
                                      <p:tavLst>
                                        <p:tav tm="0">
                                          <p:val>
                                            <p:strVal val="#ppt_x"/>
                                          </p:val>
                                        </p:tav>
                                        <p:tav tm="100000">
                                          <p:val>
                                            <p:strVal val="#ppt_x"/>
                                          </p:val>
                                        </p:tav>
                                      </p:tavLst>
                                    </p:anim>
                                    <p:anim calcmode="lin" valueType="num">
                                      <p:cBhvr additive="base">
                                        <p:cTn id="9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6" presetClass="entr" presetSubtype="0" fill="hold" grpId="0" nodeType="clickEffect">
                                  <p:stCondLst>
                                    <p:cond delay="0"/>
                                  </p:stCondLst>
                                  <p:childTnLst>
                                    <p:set>
                                      <p:cBhvr>
                                        <p:cTn id="94" dur="1" fill="hold">
                                          <p:stCondLst>
                                            <p:cond delay="0"/>
                                          </p:stCondLst>
                                        </p:cTn>
                                        <p:tgtEl>
                                          <p:spTgt spid="5"/>
                                        </p:tgtEl>
                                        <p:attrNameLst>
                                          <p:attrName>style.visibility</p:attrName>
                                        </p:attrNameLst>
                                      </p:cBhvr>
                                      <p:to>
                                        <p:strVal val="visible"/>
                                      </p:to>
                                    </p:set>
                                    <p:animEffect transition="in" filter="wipe(down)">
                                      <p:cBhvr>
                                        <p:cTn id="95" dur="580">
                                          <p:stCondLst>
                                            <p:cond delay="0"/>
                                          </p:stCondLst>
                                        </p:cTn>
                                        <p:tgtEl>
                                          <p:spTgt spid="5"/>
                                        </p:tgtEl>
                                      </p:cBhvr>
                                    </p:animEffect>
                                    <p:anim calcmode="lin" valueType="num">
                                      <p:cBhvr>
                                        <p:cTn id="9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01" dur="26">
                                          <p:stCondLst>
                                            <p:cond delay="650"/>
                                          </p:stCondLst>
                                        </p:cTn>
                                        <p:tgtEl>
                                          <p:spTgt spid="5"/>
                                        </p:tgtEl>
                                      </p:cBhvr>
                                      <p:to x="100000" y="60000"/>
                                    </p:animScale>
                                    <p:animScale>
                                      <p:cBhvr>
                                        <p:cTn id="102" dur="166" decel="50000">
                                          <p:stCondLst>
                                            <p:cond delay="676"/>
                                          </p:stCondLst>
                                        </p:cTn>
                                        <p:tgtEl>
                                          <p:spTgt spid="5"/>
                                        </p:tgtEl>
                                      </p:cBhvr>
                                      <p:to x="100000" y="100000"/>
                                    </p:animScale>
                                    <p:animScale>
                                      <p:cBhvr>
                                        <p:cTn id="103" dur="26">
                                          <p:stCondLst>
                                            <p:cond delay="1312"/>
                                          </p:stCondLst>
                                        </p:cTn>
                                        <p:tgtEl>
                                          <p:spTgt spid="5"/>
                                        </p:tgtEl>
                                      </p:cBhvr>
                                      <p:to x="100000" y="80000"/>
                                    </p:animScale>
                                    <p:animScale>
                                      <p:cBhvr>
                                        <p:cTn id="104" dur="166" decel="50000">
                                          <p:stCondLst>
                                            <p:cond delay="1338"/>
                                          </p:stCondLst>
                                        </p:cTn>
                                        <p:tgtEl>
                                          <p:spTgt spid="5"/>
                                        </p:tgtEl>
                                      </p:cBhvr>
                                      <p:to x="100000" y="100000"/>
                                    </p:animScale>
                                    <p:animScale>
                                      <p:cBhvr>
                                        <p:cTn id="105" dur="26">
                                          <p:stCondLst>
                                            <p:cond delay="1642"/>
                                          </p:stCondLst>
                                        </p:cTn>
                                        <p:tgtEl>
                                          <p:spTgt spid="5"/>
                                        </p:tgtEl>
                                      </p:cBhvr>
                                      <p:to x="100000" y="90000"/>
                                    </p:animScale>
                                    <p:animScale>
                                      <p:cBhvr>
                                        <p:cTn id="106" dur="166" decel="50000">
                                          <p:stCondLst>
                                            <p:cond delay="1668"/>
                                          </p:stCondLst>
                                        </p:cTn>
                                        <p:tgtEl>
                                          <p:spTgt spid="5"/>
                                        </p:tgtEl>
                                      </p:cBhvr>
                                      <p:to x="100000" y="100000"/>
                                    </p:animScale>
                                    <p:animScale>
                                      <p:cBhvr>
                                        <p:cTn id="107" dur="26">
                                          <p:stCondLst>
                                            <p:cond delay="1808"/>
                                          </p:stCondLst>
                                        </p:cTn>
                                        <p:tgtEl>
                                          <p:spTgt spid="5"/>
                                        </p:tgtEl>
                                      </p:cBhvr>
                                      <p:to x="100000" y="95000"/>
                                    </p:animScale>
                                    <p:animScale>
                                      <p:cBhvr>
                                        <p:cTn id="108" dur="166" decel="50000">
                                          <p:stCondLst>
                                            <p:cond delay="1834"/>
                                          </p:stCondLst>
                                        </p:cTn>
                                        <p:tgtEl>
                                          <p:spTgt spid="5"/>
                                        </p:tgtEl>
                                      </p:cBhvr>
                                      <p:to x="100000" y="100000"/>
                                    </p:animScale>
                                  </p:childTnLst>
                                </p:cTn>
                              </p:par>
                            </p:childTnLst>
                          </p:cTn>
                        </p:par>
                      </p:childTnLst>
                    </p:cTn>
                  </p:par>
                  <p:par>
                    <p:cTn id="109" fill="hold">
                      <p:stCondLst>
                        <p:cond delay="indefinite"/>
                      </p:stCondLst>
                      <p:childTnLst>
                        <p:par>
                          <p:cTn id="110" fill="hold">
                            <p:stCondLst>
                              <p:cond delay="0"/>
                            </p:stCondLst>
                            <p:childTnLst>
                              <p:par>
                                <p:cTn id="111" presetID="14" presetClass="entr" presetSubtype="10" fill="hold" grpId="0" nodeType="clickEffect">
                                  <p:stCondLst>
                                    <p:cond delay="0"/>
                                  </p:stCondLst>
                                  <p:childTnLst>
                                    <p:set>
                                      <p:cBhvr>
                                        <p:cTn id="112" dur="1" fill="hold">
                                          <p:stCondLst>
                                            <p:cond delay="0"/>
                                          </p:stCondLst>
                                        </p:cTn>
                                        <p:tgtEl>
                                          <p:spTgt spid="9"/>
                                        </p:tgtEl>
                                        <p:attrNameLst>
                                          <p:attrName>style.visibility</p:attrName>
                                        </p:attrNameLst>
                                      </p:cBhvr>
                                      <p:to>
                                        <p:strVal val="visible"/>
                                      </p:to>
                                    </p:set>
                                    <p:animEffect transition="in" filter="randombar(horizontal)">
                                      <p:cBhvr>
                                        <p:cTn id="1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03" grpId="0" uiExpand="1" build="p"/>
      <p:bldP spid="6" grpId="0"/>
      <p:bldP spid="7" grpId="0"/>
      <p:bldP spid="8" grpId="0"/>
      <p:bldP spid="2" grpId="0"/>
      <p:bldP spid="4" grpId="0"/>
      <p:bldP spid="12" grpId="0" build="p"/>
      <p:bldP spid="13" grpId="0"/>
      <p:bldP spid="14" grpId="0"/>
      <p:bldP spid="15" grpId="0"/>
      <p:bldP spid="5" grpId="0"/>
      <p:bldP spid="9"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dirty="0"/>
              <a:t>笛卡尔积的推广</a:t>
            </a:r>
          </a:p>
        </p:txBody>
      </p:sp>
      <p:sp>
        <p:nvSpPr>
          <p:cNvPr id="1386499" name="Rectangle 3"/>
          <p:cNvSpPr>
            <a:spLocks noGrp="1" noChangeArrowheads="1"/>
          </p:cNvSpPr>
          <p:nvPr>
            <p:ph type="body" idx="1"/>
          </p:nvPr>
        </p:nvSpPr>
        <p:spPr>
          <a:xfrm>
            <a:off x="371032" y="1677195"/>
            <a:ext cx="11201400" cy="2590800"/>
          </a:xfrm>
        </p:spPr>
        <p:txBody>
          <a:bodyPr/>
          <a:lstStyle/>
          <a:p>
            <a:pPr marL="0" indent="0">
              <a:lnSpc>
                <a:spcPct val="150000"/>
              </a:lnSpc>
              <a:buNone/>
            </a:pPr>
            <a:r>
              <a:rPr lang="zh-CN" altLang="en-US" dirty="0">
                <a:solidFill>
                  <a:srgbClr val="C00000"/>
                </a:solidFill>
              </a:rPr>
              <a:t>定义</a:t>
            </a:r>
            <a:r>
              <a:rPr lang="en-US" altLang="zh-CN" dirty="0">
                <a:solidFill>
                  <a:srgbClr val="C00000"/>
                </a:solidFill>
              </a:rPr>
              <a:t>4.4  </a:t>
            </a:r>
            <a:r>
              <a:rPr lang="zh-CN" altLang="en-US" dirty="0"/>
              <a:t>设</a:t>
            </a:r>
            <a:r>
              <a:rPr lang="en-US" altLang="zh-CN" dirty="0"/>
              <a:t>A</a:t>
            </a:r>
            <a:r>
              <a:rPr lang="en-US" altLang="zh-CN" baseline="-25000" dirty="0"/>
              <a:t>1</a:t>
            </a:r>
            <a:r>
              <a:rPr lang="en-US" altLang="zh-CN" dirty="0"/>
              <a:t>,A</a:t>
            </a:r>
            <a:r>
              <a:rPr lang="en-US" altLang="zh-CN" baseline="-25000" dirty="0"/>
              <a:t>2</a:t>
            </a:r>
            <a:r>
              <a:rPr lang="en-US" altLang="zh-CN" dirty="0"/>
              <a:t>,</a:t>
            </a:r>
            <a:r>
              <a:rPr lang="en-US" altLang="zh-CN" dirty="0">
                <a:latin typeface="宋体" panose="02010600030101010101" pitchFamily="2" charset="-122"/>
              </a:rPr>
              <a:t>…</a:t>
            </a:r>
            <a:r>
              <a:rPr lang="en-US" altLang="zh-CN" dirty="0"/>
              <a:t>,A</a:t>
            </a:r>
            <a:r>
              <a:rPr lang="en-US" altLang="zh-CN" baseline="-25000" dirty="0"/>
              <a:t>n</a:t>
            </a:r>
            <a:r>
              <a:rPr lang="zh-CN" altLang="en-US" dirty="0"/>
              <a:t>是</a:t>
            </a:r>
            <a:r>
              <a:rPr lang="en-US" altLang="zh-CN" dirty="0"/>
              <a:t>n</a:t>
            </a:r>
            <a:r>
              <a:rPr lang="zh-CN" altLang="en-US" dirty="0"/>
              <a:t>个集合，称</a:t>
            </a:r>
          </a:p>
          <a:p>
            <a:pPr marL="0" indent="0" algn="ctr">
              <a:lnSpc>
                <a:spcPct val="150000"/>
              </a:lnSpc>
              <a:buNone/>
            </a:pPr>
            <a:r>
              <a:rPr lang="en-US" altLang="zh-CN" dirty="0"/>
              <a:t>A</a:t>
            </a:r>
            <a:r>
              <a:rPr lang="en-US" altLang="zh-CN" baseline="-25000" dirty="0"/>
              <a:t>1</a:t>
            </a:r>
            <a:r>
              <a:rPr lang="en-US" altLang="zh-CN" dirty="0"/>
              <a:t>×A</a:t>
            </a:r>
            <a:r>
              <a:rPr lang="en-US" altLang="zh-CN" baseline="-25000" dirty="0"/>
              <a:t>2</a:t>
            </a:r>
            <a:r>
              <a:rPr lang="en-US" altLang="zh-CN" dirty="0"/>
              <a:t>×</a:t>
            </a:r>
            <a:r>
              <a:rPr lang="en-US" altLang="zh-CN" dirty="0">
                <a:latin typeface="宋体" panose="02010600030101010101" pitchFamily="2" charset="-122"/>
              </a:rPr>
              <a:t>…</a:t>
            </a:r>
            <a:r>
              <a:rPr lang="en-US" altLang="zh-CN" dirty="0"/>
              <a:t>×A</a:t>
            </a:r>
            <a:r>
              <a:rPr lang="en-US" altLang="zh-CN" baseline="-25000" dirty="0"/>
              <a:t>n  </a:t>
            </a:r>
            <a:r>
              <a:rPr lang="en-US" altLang="zh-CN" dirty="0"/>
              <a:t>={&lt;a</a:t>
            </a:r>
            <a:r>
              <a:rPr lang="en-US" altLang="zh-CN" baseline="-25000" dirty="0"/>
              <a:t>1</a:t>
            </a:r>
            <a:r>
              <a:rPr lang="en-US" altLang="zh-CN" dirty="0"/>
              <a:t>,a</a:t>
            </a:r>
            <a:r>
              <a:rPr lang="en-US" altLang="zh-CN" baseline="-25000" dirty="0"/>
              <a:t>2</a:t>
            </a:r>
            <a:r>
              <a:rPr lang="en-US" altLang="zh-CN" dirty="0"/>
              <a:t>,</a:t>
            </a:r>
            <a:r>
              <a:rPr lang="en-US" altLang="zh-CN" dirty="0">
                <a:latin typeface="宋体" panose="02010600030101010101" pitchFamily="2" charset="-122"/>
              </a:rPr>
              <a:t>…</a:t>
            </a:r>
            <a:r>
              <a:rPr lang="en-US" altLang="zh-CN" dirty="0"/>
              <a:t>,a</a:t>
            </a:r>
            <a:r>
              <a:rPr lang="en-US" altLang="zh-CN" baseline="-25000" dirty="0"/>
              <a:t>n</a:t>
            </a:r>
            <a:r>
              <a:rPr lang="en-US" altLang="zh-CN" dirty="0"/>
              <a:t>&gt;|(</a:t>
            </a:r>
            <a:r>
              <a:rPr lang="en-US" altLang="zh-CN" dirty="0" err="1"/>
              <a:t>a</a:t>
            </a:r>
            <a:r>
              <a:rPr lang="en-US" altLang="zh-CN" baseline="-25000" dirty="0" err="1"/>
              <a:t>i</a:t>
            </a:r>
            <a:r>
              <a:rPr lang="en-US" altLang="zh-CN" dirty="0" err="1"/>
              <a:t>∈A</a:t>
            </a:r>
            <a:r>
              <a:rPr lang="en-US" altLang="zh-CN" baseline="-25000" dirty="0" err="1"/>
              <a:t>i</a:t>
            </a:r>
            <a:r>
              <a:rPr lang="en-US" altLang="zh-CN" dirty="0"/>
              <a:t>)∧</a:t>
            </a:r>
            <a:r>
              <a:rPr lang="en-US" altLang="zh-CN" dirty="0" err="1"/>
              <a:t>i</a:t>
            </a:r>
            <a:r>
              <a:rPr lang="en-US" altLang="zh-CN" dirty="0"/>
              <a:t>∈{1,2,3,</a:t>
            </a:r>
            <a:r>
              <a:rPr lang="en-US" altLang="zh-CN" dirty="0">
                <a:latin typeface="宋体" panose="02010600030101010101" pitchFamily="2" charset="-122"/>
              </a:rPr>
              <a:t>…</a:t>
            </a:r>
            <a:r>
              <a:rPr lang="en-US" altLang="zh-CN" dirty="0"/>
              <a:t>,n}}            </a:t>
            </a:r>
            <a:r>
              <a:rPr lang="zh-CN" altLang="en-US" dirty="0"/>
              <a:t>（</a:t>
            </a:r>
            <a:r>
              <a:rPr lang="en-US" altLang="zh-CN" dirty="0"/>
              <a:t>4-2</a:t>
            </a:r>
            <a:r>
              <a:rPr lang="zh-CN" altLang="en-US" dirty="0"/>
              <a:t>）</a:t>
            </a:r>
            <a:endParaRPr lang="en-US" altLang="zh-CN" dirty="0"/>
          </a:p>
          <a:p>
            <a:pPr marL="0" indent="0">
              <a:lnSpc>
                <a:spcPct val="150000"/>
              </a:lnSpc>
              <a:buNone/>
            </a:pPr>
            <a:r>
              <a:rPr lang="zh-CN" altLang="en-US" dirty="0"/>
              <a:t>为集合</a:t>
            </a:r>
            <a:r>
              <a:rPr lang="en-US" altLang="zh-CN" dirty="0"/>
              <a:t>A</a:t>
            </a:r>
            <a:r>
              <a:rPr lang="en-US" altLang="zh-CN" baseline="-25000" dirty="0"/>
              <a:t>1</a:t>
            </a:r>
            <a:r>
              <a:rPr lang="en-US" altLang="zh-CN" dirty="0"/>
              <a:t>,A</a:t>
            </a:r>
            <a:r>
              <a:rPr lang="en-US" altLang="zh-CN" baseline="-25000" dirty="0"/>
              <a:t>2</a:t>
            </a:r>
            <a:r>
              <a:rPr lang="en-US" altLang="zh-CN" dirty="0"/>
              <a:t>,</a:t>
            </a:r>
            <a:r>
              <a:rPr lang="en-US" altLang="zh-CN" dirty="0">
                <a:latin typeface="宋体" panose="02010600030101010101" pitchFamily="2" charset="-122"/>
              </a:rPr>
              <a:t>…</a:t>
            </a:r>
            <a:r>
              <a:rPr lang="en-US" altLang="zh-CN" dirty="0"/>
              <a:t>,A</a:t>
            </a:r>
            <a:r>
              <a:rPr lang="en-US" altLang="zh-CN" baseline="-25000" dirty="0"/>
              <a:t>n</a:t>
            </a:r>
            <a:r>
              <a:rPr lang="zh-CN" altLang="en-US" dirty="0"/>
              <a:t>的</a:t>
            </a:r>
            <a:r>
              <a:rPr lang="zh-CN" altLang="en-US" dirty="0">
                <a:solidFill>
                  <a:srgbClr val="0000CC"/>
                </a:solidFill>
              </a:rPr>
              <a:t>笛卡儿积</a:t>
            </a:r>
            <a:r>
              <a:rPr lang="en-US" altLang="zh-CN" dirty="0">
                <a:solidFill>
                  <a:srgbClr val="0000CC"/>
                </a:solidFill>
              </a:rPr>
              <a:t>(</a:t>
            </a:r>
            <a:r>
              <a:rPr lang="en-US" altLang="zh-CN" dirty="0"/>
              <a:t>Descartes  Product)</a:t>
            </a:r>
            <a:endParaRPr lang="zh-CN" altLang="en-US" dirty="0"/>
          </a:p>
          <a:p>
            <a:pPr marL="0" indent="0">
              <a:lnSpc>
                <a:spcPct val="150000"/>
              </a:lnSpc>
              <a:spcBef>
                <a:spcPct val="50000"/>
              </a:spcBef>
              <a:buNone/>
            </a:pPr>
            <a:r>
              <a:rPr lang="zh-CN" altLang="en-US" dirty="0"/>
              <a:t>当</a:t>
            </a:r>
            <a:r>
              <a:rPr lang="en-US" altLang="zh-CN" dirty="0"/>
              <a:t>A</a:t>
            </a:r>
            <a:r>
              <a:rPr lang="en-US" altLang="zh-CN" baseline="-25000" dirty="0"/>
              <a:t>1</a:t>
            </a:r>
            <a:r>
              <a:rPr lang="en-US" altLang="zh-CN" dirty="0"/>
              <a:t>=A</a:t>
            </a:r>
            <a:r>
              <a:rPr lang="en-US" altLang="zh-CN" baseline="-25000" dirty="0"/>
              <a:t>2</a:t>
            </a:r>
            <a:r>
              <a:rPr lang="en-US" altLang="zh-CN" dirty="0"/>
              <a:t>=</a:t>
            </a:r>
            <a:r>
              <a:rPr lang="en-US" altLang="zh-CN" dirty="0">
                <a:latin typeface="宋体" panose="02010600030101010101" pitchFamily="2" charset="-122"/>
              </a:rPr>
              <a:t>…</a:t>
            </a:r>
            <a:r>
              <a:rPr lang="en-US" altLang="zh-CN" dirty="0"/>
              <a:t>=A</a:t>
            </a:r>
            <a:r>
              <a:rPr lang="en-US" altLang="zh-CN" baseline="-25000" dirty="0"/>
              <a:t>n</a:t>
            </a:r>
            <a:r>
              <a:rPr lang="en-US" altLang="zh-CN" dirty="0"/>
              <a:t>=A</a:t>
            </a:r>
            <a:r>
              <a:rPr lang="zh-CN" altLang="en-US" dirty="0"/>
              <a:t>时，有</a:t>
            </a:r>
            <a:r>
              <a:rPr lang="en-US" altLang="zh-CN" dirty="0"/>
              <a:t>A</a:t>
            </a:r>
            <a:r>
              <a:rPr lang="en-US" altLang="zh-CN" baseline="-25000" dirty="0"/>
              <a:t>1</a:t>
            </a:r>
            <a:r>
              <a:rPr lang="en-US" altLang="zh-CN" dirty="0"/>
              <a:t>×A</a:t>
            </a:r>
            <a:r>
              <a:rPr lang="en-US" altLang="zh-CN" baseline="-25000" dirty="0"/>
              <a:t>2</a:t>
            </a:r>
            <a:r>
              <a:rPr lang="en-US" altLang="zh-CN" dirty="0"/>
              <a:t>×</a:t>
            </a:r>
            <a:r>
              <a:rPr lang="en-US" altLang="zh-CN" dirty="0">
                <a:latin typeface="宋体" panose="02010600030101010101" pitchFamily="2" charset="-122"/>
              </a:rPr>
              <a:t>…</a:t>
            </a:r>
            <a:r>
              <a:rPr lang="en-US" altLang="zh-CN" dirty="0"/>
              <a:t>×A</a:t>
            </a:r>
            <a:r>
              <a:rPr lang="en-US" altLang="zh-CN" baseline="-25000" dirty="0"/>
              <a:t>n</a:t>
            </a:r>
            <a:r>
              <a:rPr lang="en-US" altLang="zh-CN" dirty="0"/>
              <a:t>=A</a:t>
            </a:r>
            <a:r>
              <a:rPr lang="en-US" altLang="zh-CN" baseline="30000" dirty="0"/>
              <a:t>n</a:t>
            </a:r>
            <a:r>
              <a:rPr lang="zh-CN" altLang="en-US" dirty="0"/>
              <a:t>。</a:t>
            </a:r>
          </a:p>
        </p:txBody>
      </p:sp>
      <p:sp>
        <p:nvSpPr>
          <p:cNvPr id="4" name="Rectangle 3">
            <a:extLst>
              <a:ext uri="{FF2B5EF4-FFF2-40B4-BE49-F238E27FC236}">
                <a16:creationId xmlns:a16="http://schemas.microsoft.com/office/drawing/2014/main" id="{F157612F-4FB3-416C-B4BB-DA12A3DF437D}"/>
              </a:ext>
            </a:extLst>
          </p:cNvPr>
          <p:cNvSpPr txBox="1">
            <a:spLocks noChangeArrowheads="1"/>
          </p:cNvSpPr>
          <p:nvPr/>
        </p:nvSpPr>
        <p:spPr>
          <a:xfrm>
            <a:off x="373173" y="4344194"/>
            <a:ext cx="11201400" cy="838199"/>
          </a:xfrm>
          <a:prstGeom prst="rect">
            <a:avLst/>
          </a:prstGeom>
          <a:solidFill>
            <a:srgbClr val="1157AB"/>
          </a:solidFill>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spcBef>
                <a:spcPct val="50000"/>
              </a:spcBef>
              <a:buFont typeface="Wingdings" pitchFamily="2" charset="2"/>
              <a:buNone/>
            </a:pPr>
            <a:r>
              <a:rPr lang="zh-CN" altLang="en-US" dirty="0">
                <a:solidFill>
                  <a:schemeClr val="bg1"/>
                </a:solidFill>
              </a:rPr>
              <a:t>注意： 当集合</a:t>
            </a:r>
            <a:r>
              <a:rPr lang="en-US" altLang="zh-CN" dirty="0">
                <a:solidFill>
                  <a:schemeClr val="bg1"/>
                </a:solidFill>
              </a:rPr>
              <a:t>A</a:t>
            </a:r>
            <a:r>
              <a:rPr lang="en-US" altLang="zh-CN" baseline="-25000" dirty="0">
                <a:solidFill>
                  <a:schemeClr val="bg1"/>
                </a:solidFill>
              </a:rPr>
              <a:t>1</a:t>
            </a:r>
            <a:r>
              <a:rPr lang="en-US" altLang="zh-CN" dirty="0">
                <a:solidFill>
                  <a:schemeClr val="bg1"/>
                </a:solidFill>
              </a:rPr>
              <a:t>,A</a:t>
            </a:r>
            <a:r>
              <a:rPr lang="en-US" altLang="zh-CN" baseline="-25000" dirty="0">
                <a:solidFill>
                  <a:schemeClr val="bg1"/>
                </a:solidFill>
              </a:rPr>
              <a:t>2</a:t>
            </a:r>
            <a:r>
              <a:rPr lang="en-US" altLang="zh-CN" dirty="0">
                <a:solidFill>
                  <a:schemeClr val="bg1"/>
                </a:solidFill>
              </a:rPr>
              <a:t>,</a:t>
            </a:r>
            <a:r>
              <a:rPr lang="en-US" altLang="zh-CN" dirty="0">
                <a:solidFill>
                  <a:schemeClr val="bg1"/>
                </a:solidFill>
                <a:latin typeface="宋体" panose="02010600030101010101" pitchFamily="2" charset="-122"/>
              </a:rPr>
              <a:t>…</a:t>
            </a:r>
            <a:r>
              <a:rPr lang="en-US" altLang="zh-CN" dirty="0">
                <a:solidFill>
                  <a:schemeClr val="bg1"/>
                </a:solidFill>
              </a:rPr>
              <a:t>,A</a:t>
            </a:r>
            <a:r>
              <a:rPr lang="en-US" altLang="zh-CN" baseline="-25000" dirty="0">
                <a:solidFill>
                  <a:schemeClr val="bg1"/>
                </a:solidFill>
              </a:rPr>
              <a:t>n</a:t>
            </a:r>
            <a:r>
              <a:rPr lang="zh-CN" altLang="en-US" dirty="0">
                <a:solidFill>
                  <a:schemeClr val="bg1"/>
                </a:solidFill>
              </a:rPr>
              <a:t>都是有限集时，</a:t>
            </a:r>
            <a:r>
              <a:rPr lang="en-US" altLang="zh-CN" dirty="0">
                <a:solidFill>
                  <a:schemeClr val="bg1"/>
                </a:solidFill>
              </a:rPr>
              <a:t>|A</a:t>
            </a:r>
            <a:r>
              <a:rPr lang="en-US" altLang="zh-CN" baseline="-25000" dirty="0">
                <a:solidFill>
                  <a:schemeClr val="bg1"/>
                </a:solidFill>
              </a:rPr>
              <a:t>1</a:t>
            </a:r>
            <a:r>
              <a:rPr lang="en-US" altLang="zh-CN" dirty="0">
                <a:solidFill>
                  <a:schemeClr val="bg1"/>
                </a:solidFill>
              </a:rPr>
              <a:t>×A</a:t>
            </a:r>
            <a:r>
              <a:rPr lang="en-US" altLang="zh-CN" baseline="-25000" dirty="0">
                <a:solidFill>
                  <a:schemeClr val="bg1"/>
                </a:solidFill>
              </a:rPr>
              <a:t>2</a:t>
            </a:r>
            <a:r>
              <a:rPr lang="en-US" altLang="zh-CN" dirty="0">
                <a:solidFill>
                  <a:schemeClr val="bg1"/>
                </a:solidFill>
              </a:rPr>
              <a:t>×</a:t>
            </a:r>
            <a:r>
              <a:rPr lang="en-US" altLang="zh-CN" dirty="0">
                <a:solidFill>
                  <a:schemeClr val="bg1"/>
                </a:solidFill>
                <a:latin typeface="宋体" panose="02010600030101010101" pitchFamily="2" charset="-122"/>
              </a:rPr>
              <a:t>…</a:t>
            </a:r>
            <a:r>
              <a:rPr lang="en-US" altLang="zh-CN" dirty="0">
                <a:solidFill>
                  <a:schemeClr val="bg1"/>
                </a:solidFill>
              </a:rPr>
              <a:t>×A</a:t>
            </a:r>
            <a:r>
              <a:rPr lang="en-US" altLang="zh-CN" baseline="-25000" dirty="0">
                <a:solidFill>
                  <a:schemeClr val="bg1"/>
                </a:solidFill>
              </a:rPr>
              <a:t>n</a:t>
            </a:r>
            <a:r>
              <a:rPr lang="en-US" altLang="zh-CN" dirty="0">
                <a:solidFill>
                  <a:schemeClr val="bg1"/>
                </a:solidFill>
              </a:rPr>
              <a:t>|=|A</a:t>
            </a:r>
            <a:r>
              <a:rPr lang="en-US" altLang="zh-CN" baseline="-25000" dirty="0">
                <a:solidFill>
                  <a:schemeClr val="bg1"/>
                </a:solidFill>
              </a:rPr>
              <a:t>1</a:t>
            </a:r>
            <a:r>
              <a:rPr lang="en-US" altLang="zh-CN" dirty="0">
                <a:solidFill>
                  <a:schemeClr val="bg1"/>
                </a:solidFill>
              </a:rPr>
              <a:t>|×|A</a:t>
            </a:r>
            <a:r>
              <a:rPr lang="en-US" altLang="zh-CN" baseline="-25000" dirty="0">
                <a:solidFill>
                  <a:schemeClr val="bg1"/>
                </a:solidFill>
              </a:rPr>
              <a:t>2</a:t>
            </a:r>
            <a:r>
              <a:rPr lang="en-US" altLang="zh-CN" dirty="0">
                <a:solidFill>
                  <a:schemeClr val="bg1"/>
                </a:solidFill>
              </a:rPr>
              <a:t>|×</a:t>
            </a:r>
            <a:r>
              <a:rPr lang="en-US" altLang="zh-CN" dirty="0">
                <a:solidFill>
                  <a:schemeClr val="bg1"/>
                </a:solidFill>
                <a:latin typeface="宋体" panose="02010600030101010101" pitchFamily="2" charset="-122"/>
              </a:rPr>
              <a:t>…</a:t>
            </a:r>
            <a:r>
              <a:rPr lang="en-US" altLang="zh-CN" dirty="0">
                <a:solidFill>
                  <a:schemeClr val="bg1"/>
                </a:solidFill>
              </a:rPr>
              <a:t>×|A</a:t>
            </a:r>
            <a:r>
              <a:rPr lang="en-US" altLang="zh-CN" baseline="-25000" dirty="0">
                <a:solidFill>
                  <a:schemeClr val="bg1"/>
                </a:solidFill>
              </a:rPr>
              <a:t>n</a:t>
            </a:r>
            <a:r>
              <a:rPr lang="en-US" altLang="zh-CN" dirty="0">
                <a:solidFill>
                  <a:schemeClr val="bg1"/>
                </a:solidFill>
              </a:rPr>
              <a:t>|</a:t>
            </a:r>
            <a:r>
              <a:rPr lang="zh-CN" altLang="en-US" dirty="0">
                <a:solidFill>
                  <a:schemeClr val="bg1"/>
                </a:solidFill>
              </a:rPr>
              <a:t>。</a:t>
            </a:r>
          </a:p>
        </p:txBody>
      </p:sp>
    </p:spTree>
    <p:custDataLst>
      <p:tags r:id="rId1"/>
    </p:custDataLst>
    <p:extLst>
      <p:ext uri="{BB962C8B-B14F-4D97-AF65-F5344CB8AC3E}">
        <p14:creationId xmlns:p14="http://schemas.microsoft.com/office/powerpoint/2010/main" val="4026352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6499">
                                            <p:txEl>
                                              <p:pRg st="0" end="0"/>
                                            </p:txEl>
                                          </p:spTgt>
                                        </p:tgtEl>
                                        <p:attrNameLst>
                                          <p:attrName>style.visibility</p:attrName>
                                        </p:attrNameLst>
                                      </p:cBhvr>
                                      <p:to>
                                        <p:strVal val="visible"/>
                                      </p:to>
                                    </p:set>
                                    <p:anim calcmode="lin" valueType="num">
                                      <p:cBhvr additive="base">
                                        <p:cTn id="7" dur="500" fill="hold"/>
                                        <p:tgtEl>
                                          <p:spTgt spid="13864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64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86499">
                                            <p:txEl>
                                              <p:pRg st="1" end="1"/>
                                            </p:txEl>
                                          </p:spTgt>
                                        </p:tgtEl>
                                        <p:attrNameLst>
                                          <p:attrName>style.visibility</p:attrName>
                                        </p:attrNameLst>
                                      </p:cBhvr>
                                      <p:to>
                                        <p:strVal val="visible"/>
                                      </p:to>
                                    </p:set>
                                    <p:anim calcmode="lin" valueType="num">
                                      <p:cBhvr additive="base">
                                        <p:cTn id="13" dur="500" fill="hold"/>
                                        <p:tgtEl>
                                          <p:spTgt spid="13864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86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86499">
                                            <p:txEl>
                                              <p:pRg st="2" end="2"/>
                                            </p:txEl>
                                          </p:spTgt>
                                        </p:tgtEl>
                                        <p:attrNameLst>
                                          <p:attrName>style.visibility</p:attrName>
                                        </p:attrNameLst>
                                      </p:cBhvr>
                                      <p:to>
                                        <p:strVal val="visible"/>
                                      </p:to>
                                    </p:set>
                                    <p:anim calcmode="lin" valueType="num">
                                      <p:cBhvr additive="base">
                                        <p:cTn id="19" dur="500" fill="hold"/>
                                        <p:tgtEl>
                                          <p:spTgt spid="13864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864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86499">
                                            <p:txEl>
                                              <p:pRg st="3" end="3"/>
                                            </p:txEl>
                                          </p:spTgt>
                                        </p:tgtEl>
                                        <p:attrNameLst>
                                          <p:attrName>style.visibility</p:attrName>
                                        </p:attrNameLst>
                                      </p:cBhvr>
                                      <p:to>
                                        <p:strVal val="visible"/>
                                      </p:to>
                                    </p:set>
                                    <p:anim calcmode="lin" valueType="num">
                                      <p:cBhvr additive="base">
                                        <p:cTn id="25" dur="500" fill="hold"/>
                                        <p:tgtEl>
                                          <p:spTgt spid="13864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864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bg/>
                                          </p:spTgt>
                                        </p:tgtEl>
                                        <p:attrNameLst>
                                          <p:attrName>style.visibility</p:attrName>
                                        </p:attrNameLst>
                                      </p:cBhvr>
                                      <p:to>
                                        <p:strVal val="visible"/>
                                      </p:to>
                                    </p:set>
                                    <p:anim calcmode="lin" valueType="num">
                                      <p:cBhvr additive="base">
                                        <p:cTn id="31" dur="500" fill="hold"/>
                                        <p:tgtEl>
                                          <p:spTgt spid="4">
                                            <p:bg/>
                                          </p:spTgt>
                                        </p:tgtEl>
                                        <p:attrNameLst>
                                          <p:attrName>ppt_x</p:attrName>
                                        </p:attrNameLst>
                                      </p:cBhvr>
                                      <p:tavLst>
                                        <p:tav tm="0">
                                          <p:val>
                                            <p:strVal val="#ppt_x"/>
                                          </p:val>
                                        </p:tav>
                                        <p:tav tm="100000">
                                          <p:val>
                                            <p:strVal val="#ppt_x"/>
                                          </p:val>
                                        </p:tav>
                                      </p:tavLst>
                                    </p:anim>
                                    <p:anim calcmode="lin" valueType="num">
                                      <p:cBhvr additive="base">
                                        <p:cTn id="32" dur="500" fill="hold"/>
                                        <p:tgtEl>
                                          <p:spTgt spid="4">
                                            <p:bg/>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 calcmode="lin" valueType="num">
                                      <p:cBhvr additive="base">
                                        <p:cTn id="3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6499" grpId="0" build="p"/>
      <p:bldP spid="4" grpId="0" uiExpand="1" build="p"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2"/>
          <p:cNvSpPr>
            <a:spLocks noChangeArrowheads="1"/>
          </p:cNvSpPr>
          <p:nvPr/>
        </p:nvSpPr>
        <p:spPr bwMode="auto">
          <a:xfrm>
            <a:off x="841375" y="302208"/>
            <a:ext cx="1201233" cy="46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8" tIns="36008" rIns="36008" bIns="36008">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1219627" rtl="0" eaLnBrk="1" fontAlgn="auto" latinLnBrk="0" hangingPunct="1">
              <a:lnSpc>
                <a:spcPct val="130000"/>
              </a:lnSpc>
              <a:spcBef>
                <a:spcPct val="0"/>
              </a:spcBef>
              <a:spcAft>
                <a:spcPts val="0"/>
              </a:spcAft>
              <a:buClr>
                <a:srgbClr val="996633"/>
              </a:buClr>
              <a:buSzTx/>
              <a:buFont typeface="Wingdings" panose="05000000000000000000" pitchFamily="2" charset="2"/>
              <a:buNone/>
              <a:tabLst/>
              <a:defRPr/>
            </a:pPr>
            <a:r>
              <a:rPr kumimoji="0" lang="zh-CN" altLang="en-US" sz="2200" b="1" i="0" u="none" strike="noStrike" kern="1200" cap="none" spc="0" normalizeH="0" baseline="0" noProof="0" dirty="0">
                <a:ln>
                  <a:noFill/>
                </a:ln>
                <a:solidFill>
                  <a:prstClr val="white"/>
                </a:solidFill>
                <a:effectLst/>
                <a:uLnTx/>
                <a:uFillTx/>
                <a:latin typeface="微软雅黑"/>
                <a:ea typeface="微软雅黑"/>
                <a:cs typeface="+mn-cs"/>
              </a:rPr>
              <a:t>问题引入</a:t>
            </a:r>
          </a:p>
        </p:txBody>
      </p:sp>
      <p:sp>
        <p:nvSpPr>
          <p:cNvPr id="1390595" name="Rectangle 3"/>
          <p:cNvSpPr>
            <a:spLocks noGrp="1" noChangeArrowheads="1"/>
          </p:cNvSpPr>
          <p:nvPr>
            <p:ph type="body" idx="1"/>
          </p:nvPr>
        </p:nvSpPr>
        <p:spPr>
          <a:xfrm>
            <a:off x="398156" y="1108838"/>
            <a:ext cx="11339817" cy="1246414"/>
          </a:xfrm>
        </p:spPr>
        <p:txBody>
          <a:bodyPr/>
          <a:lstStyle/>
          <a:p>
            <a:pPr marL="0" indent="0">
              <a:lnSpc>
                <a:spcPct val="150000"/>
              </a:lnSpc>
              <a:buNone/>
            </a:pPr>
            <a:r>
              <a:rPr lang="zh-CN" altLang="en-US" dirty="0">
                <a:solidFill>
                  <a:srgbClr val="C00000"/>
                </a:solidFill>
              </a:rPr>
              <a:t>问题：</a:t>
            </a:r>
            <a:r>
              <a:rPr lang="zh-CN" altLang="zh-CN" dirty="0">
                <a:solidFill>
                  <a:schemeClr val="tx1"/>
                </a:solidFill>
              </a:rPr>
              <a:t>设</a:t>
            </a:r>
            <a:r>
              <a:rPr lang="en-US" altLang="zh-CN" dirty="0">
                <a:solidFill>
                  <a:schemeClr val="tx1"/>
                </a:solidFill>
              </a:rPr>
              <a:t>A</a:t>
            </a:r>
            <a:r>
              <a:rPr lang="zh-CN" altLang="zh-CN" dirty="0">
                <a:solidFill>
                  <a:schemeClr val="tx1"/>
                </a:solidFill>
              </a:rPr>
              <a:t>＝</a:t>
            </a:r>
            <a:r>
              <a:rPr lang="en-US" altLang="zh-CN" dirty="0">
                <a:solidFill>
                  <a:schemeClr val="tx1"/>
                </a:solidFill>
              </a:rPr>
              <a:t>{1</a:t>
            </a:r>
            <a:r>
              <a:rPr lang="zh-CN" altLang="zh-CN" dirty="0">
                <a:solidFill>
                  <a:schemeClr val="tx1"/>
                </a:solidFill>
              </a:rPr>
              <a:t>，</a:t>
            </a:r>
            <a:r>
              <a:rPr lang="en-US" altLang="zh-CN" dirty="0">
                <a:solidFill>
                  <a:schemeClr val="tx1"/>
                </a:solidFill>
              </a:rPr>
              <a:t>4}</a:t>
            </a:r>
            <a:r>
              <a:rPr lang="zh-CN" altLang="zh-CN" dirty="0">
                <a:solidFill>
                  <a:schemeClr val="tx1"/>
                </a:solidFill>
              </a:rPr>
              <a:t>，</a:t>
            </a:r>
            <a:r>
              <a:rPr lang="en-US" altLang="zh-CN" dirty="0">
                <a:solidFill>
                  <a:schemeClr val="tx1"/>
                </a:solidFill>
              </a:rPr>
              <a:t>B</a:t>
            </a:r>
            <a:r>
              <a:rPr lang="zh-CN" altLang="zh-CN" dirty="0">
                <a:solidFill>
                  <a:schemeClr val="tx1"/>
                </a:solidFill>
              </a:rPr>
              <a:t>＝</a:t>
            </a:r>
            <a:r>
              <a:rPr lang="en-US" altLang="zh-CN" dirty="0">
                <a:solidFill>
                  <a:schemeClr val="tx1"/>
                </a:solidFill>
              </a:rPr>
              <a:t>{a</a:t>
            </a:r>
            <a:r>
              <a:rPr lang="zh-CN" altLang="zh-CN" dirty="0">
                <a:solidFill>
                  <a:schemeClr val="tx1"/>
                </a:solidFill>
              </a:rPr>
              <a:t>，</a:t>
            </a:r>
            <a:r>
              <a:rPr lang="en-US" altLang="zh-CN" dirty="0">
                <a:solidFill>
                  <a:schemeClr val="tx1"/>
                </a:solidFill>
              </a:rPr>
              <a:t>b}</a:t>
            </a:r>
            <a:r>
              <a:rPr lang="zh-CN" altLang="zh-CN" dirty="0">
                <a:solidFill>
                  <a:schemeClr val="tx1"/>
                </a:solidFill>
              </a:rPr>
              <a:t>，</a:t>
            </a:r>
            <a:r>
              <a:rPr lang="en-US" altLang="zh-CN" dirty="0">
                <a:solidFill>
                  <a:schemeClr val="tx1"/>
                </a:solidFill>
              </a:rPr>
              <a:t>R</a:t>
            </a:r>
            <a:r>
              <a:rPr lang="zh-CN" altLang="zh-CN" dirty="0">
                <a:solidFill>
                  <a:schemeClr val="tx1"/>
                </a:solidFill>
              </a:rPr>
              <a:t>＝</a:t>
            </a:r>
            <a:r>
              <a:rPr lang="en-US" altLang="zh-CN" dirty="0">
                <a:solidFill>
                  <a:schemeClr val="tx1"/>
                </a:solidFill>
              </a:rPr>
              <a:t>{&lt;1</a:t>
            </a:r>
            <a:r>
              <a:rPr lang="zh-CN" altLang="zh-CN" dirty="0">
                <a:solidFill>
                  <a:schemeClr val="tx1"/>
                </a:solidFill>
              </a:rPr>
              <a:t>，</a:t>
            </a:r>
            <a:r>
              <a:rPr lang="en-US" altLang="zh-CN" dirty="0">
                <a:solidFill>
                  <a:schemeClr val="tx1"/>
                </a:solidFill>
              </a:rPr>
              <a:t>a&gt;</a:t>
            </a:r>
            <a:r>
              <a:rPr lang="zh-CN" altLang="zh-CN" dirty="0">
                <a:solidFill>
                  <a:schemeClr val="tx1"/>
                </a:solidFill>
              </a:rPr>
              <a:t>，</a:t>
            </a:r>
            <a:r>
              <a:rPr lang="en-US" altLang="zh-CN" dirty="0">
                <a:solidFill>
                  <a:schemeClr val="tx1"/>
                </a:solidFill>
              </a:rPr>
              <a:t>&lt;1</a:t>
            </a:r>
            <a:r>
              <a:rPr lang="zh-CN" altLang="zh-CN" dirty="0">
                <a:solidFill>
                  <a:schemeClr val="tx1"/>
                </a:solidFill>
              </a:rPr>
              <a:t>，</a:t>
            </a:r>
            <a:r>
              <a:rPr lang="en-US" altLang="zh-CN" dirty="0">
                <a:solidFill>
                  <a:schemeClr val="tx1"/>
                </a:solidFill>
              </a:rPr>
              <a:t>b&gt;</a:t>
            </a:r>
            <a:r>
              <a:rPr lang="zh-CN" altLang="zh-CN" dirty="0">
                <a:solidFill>
                  <a:schemeClr val="tx1"/>
                </a:solidFill>
              </a:rPr>
              <a:t>，</a:t>
            </a:r>
            <a:r>
              <a:rPr lang="en-US" altLang="zh-CN" dirty="0">
                <a:solidFill>
                  <a:schemeClr val="tx1"/>
                </a:solidFill>
              </a:rPr>
              <a:t>&lt;4</a:t>
            </a:r>
            <a:r>
              <a:rPr lang="zh-CN" altLang="zh-CN" dirty="0">
                <a:solidFill>
                  <a:schemeClr val="tx1"/>
                </a:solidFill>
              </a:rPr>
              <a:t>，</a:t>
            </a:r>
            <a:r>
              <a:rPr lang="en-US" altLang="zh-CN" dirty="0">
                <a:solidFill>
                  <a:schemeClr val="tx1"/>
                </a:solidFill>
              </a:rPr>
              <a:t>b&gt;}</a:t>
            </a:r>
            <a:r>
              <a:rPr lang="zh-CN" altLang="zh-CN" dirty="0">
                <a:solidFill>
                  <a:schemeClr val="tx1"/>
                </a:solidFill>
              </a:rPr>
              <a:t>，</a:t>
            </a:r>
            <a:endParaRPr lang="en-US" altLang="zh-CN" dirty="0">
              <a:solidFill>
                <a:schemeClr val="tx1"/>
              </a:solidFill>
            </a:endParaRPr>
          </a:p>
          <a:p>
            <a:pPr marL="0" indent="0">
              <a:lnSpc>
                <a:spcPct val="150000"/>
              </a:lnSpc>
              <a:buNone/>
            </a:pPr>
            <a:r>
              <a:rPr lang="zh-CN" altLang="zh-CN" dirty="0">
                <a:solidFill>
                  <a:schemeClr val="tx1"/>
                </a:solidFill>
              </a:rPr>
              <a:t>则</a:t>
            </a:r>
            <a:r>
              <a:rPr lang="en-US" altLang="zh-CN" dirty="0">
                <a:solidFill>
                  <a:schemeClr val="tx1"/>
                </a:solidFill>
              </a:rPr>
              <a:t>R</a:t>
            </a:r>
            <a:r>
              <a:rPr lang="zh-CN" altLang="zh-CN" dirty="0">
                <a:solidFill>
                  <a:schemeClr val="tx1"/>
                </a:solidFill>
              </a:rPr>
              <a:t>与</a:t>
            </a:r>
            <a:r>
              <a:rPr lang="en-US" altLang="zh-CN" dirty="0">
                <a:solidFill>
                  <a:schemeClr val="tx1"/>
                </a:solidFill>
              </a:rPr>
              <a:t>A×B</a:t>
            </a:r>
            <a:r>
              <a:rPr lang="zh-CN" altLang="zh-CN" dirty="0">
                <a:solidFill>
                  <a:schemeClr val="tx1"/>
                </a:solidFill>
              </a:rPr>
              <a:t>具有怎样的关系呢？</a:t>
            </a:r>
          </a:p>
          <a:p>
            <a:pPr marL="0" indent="0">
              <a:lnSpc>
                <a:spcPct val="150000"/>
              </a:lnSpc>
              <a:buNone/>
            </a:pPr>
            <a:endParaRPr lang="zh-CN" altLang="en-US" dirty="0">
              <a:solidFill>
                <a:schemeClr val="tx1"/>
              </a:solidFill>
            </a:endParaRPr>
          </a:p>
        </p:txBody>
      </p:sp>
      <p:sp>
        <p:nvSpPr>
          <p:cNvPr id="4" name="矩形 3">
            <a:extLst>
              <a:ext uri="{FF2B5EF4-FFF2-40B4-BE49-F238E27FC236}">
                <a16:creationId xmlns:a16="http://schemas.microsoft.com/office/drawing/2014/main" id="{99727D9F-AF57-47BC-8DBB-DA7FD4F60FDB}"/>
              </a:ext>
            </a:extLst>
          </p:cNvPr>
          <p:cNvSpPr/>
          <p:nvPr/>
        </p:nvSpPr>
        <p:spPr>
          <a:xfrm>
            <a:off x="398156" y="2915202"/>
            <a:ext cx="8153400" cy="461665"/>
          </a:xfrm>
          <a:prstGeom prst="rect">
            <a:avLst/>
          </a:prstGeom>
        </p:spPr>
        <p:txBody>
          <a:bodyPr wrap="squar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0" lang="zh-CN" altLang="zh-CN" sz="2400" b="1"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因为</a:t>
            </a:r>
            <a:r>
              <a:rPr kumimoji="0" lang="en-US" altLang="zh-CN" sz="2400" b="1" i="0" u="none" strike="noStrike" kern="100" cap="none" spc="0" normalizeH="0" baseline="0" noProof="0" dirty="0">
                <a:ln>
                  <a:noFill/>
                </a:ln>
                <a:solidFill>
                  <a:prstClr val="black"/>
                </a:solidFill>
                <a:effectLst/>
                <a:uLnTx/>
                <a:uFillTx/>
                <a:latin typeface="微软雅黑"/>
                <a:ea typeface="微软雅黑"/>
                <a:cs typeface="+mn-cs"/>
              </a:rPr>
              <a:t>A×B</a:t>
            </a:r>
            <a:r>
              <a:rPr kumimoji="0" lang="en-US" altLang="zh-CN" sz="2400" b="1" i="0" u="none" strike="noStrike" kern="100" cap="none" spc="0" normalizeH="0" baseline="0" noProof="0">
                <a:ln>
                  <a:noFill/>
                </a:ln>
                <a:solidFill>
                  <a:prstClr val="black"/>
                </a:solidFill>
                <a:effectLst/>
                <a:uLnTx/>
                <a:uFillTx/>
                <a:latin typeface="微软雅黑"/>
                <a:ea typeface="微软雅黑"/>
                <a:cs typeface="+mn-cs"/>
              </a:rPr>
              <a:t>={&lt;1</a:t>
            </a:r>
            <a:r>
              <a:rPr kumimoji="0" lang="zh-CN" altLang="zh-CN" sz="2400" b="1" i="0" u="none" strike="noStrike" kern="100" cap="none" spc="0" normalizeH="0" baseline="0" noProof="0">
                <a:ln>
                  <a:noFill/>
                </a:ln>
                <a:solidFill>
                  <a:prstClr val="black"/>
                </a:solidFill>
                <a:effectLst/>
                <a:uLnTx/>
                <a:uFillTx/>
                <a:latin typeface="微软雅黑"/>
                <a:ea typeface="微软雅黑"/>
                <a:cs typeface="Times New Roman" panose="02020603050405020304" pitchFamily="18" charset="0"/>
              </a:rPr>
              <a:t>，</a:t>
            </a:r>
            <a:r>
              <a:rPr kumimoji="0" lang="en-US" altLang="zh-CN" sz="2400" b="1" i="0" u="none" strike="noStrike" kern="100" cap="none" spc="0" normalizeH="0" baseline="0" noProof="0">
                <a:ln>
                  <a:noFill/>
                </a:ln>
                <a:solidFill>
                  <a:prstClr val="black"/>
                </a:solidFill>
                <a:effectLst/>
                <a:uLnTx/>
                <a:uFillTx/>
                <a:latin typeface="微软雅黑"/>
                <a:ea typeface="微软雅黑"/>
                <a:cs typeface="+mn-cs"/>
              </a:rPr>
              <a:t>a&gt;</a:t>
            </a:r>
            <a:r>
              <a:rPr kumimoji="0" lang="zh-CN" altLang="zh-CN" sz="2400" b="1" i="0" u="none" strike="noStrike" kern="100" cap="none" spc="0" normalizeH="0" baseline="0" noProof="0">
                <a:ln>
                  <a:noFill/>
                </a:ln>
                <a:solidFill>
                  <a:prstClr val="black"/>
                </a:solidFill>
                <a:effectLst/>
                <a:uLnTx/>
                <a:uFillTx/>
                <a:latin typeface="微软雅黑"/>
                <a:ea typeface="微软雅黑"/>
                <a:cs typeface="Times New Roman" panose="02020603050405020304" pitchFamily="18" charset="0"/>
              </a:rPr>
              <a:t>，</a:t>
            </a:r>
            <a:r>
              <a:rPr kumimoji="0" lang="en-US" altLang="zh-CN" sz="2400" b="1" i="0" u="none" strike="noStrike" kern="100" cap="none" spc="0" normalizeH="0" baseline="0" noProof="0">
                <a:ln>
                  <a:noFill/>
                </a:ln>
                <a:solidFill>
                  <a:prstClr val="black"/>
                </a:solidFill>
                <a:effectLst/>
                <a:uLnTx/>
                <a:uFillTx/>
                <a:latin typeface="微软雅黑"/>
                <a:ea typeface="微软雅黑"/>
                <a:cs typeface="+mn-cs"/>
              </a:rPr>
              <a:t>&lt;4</a:t>
            </a:r>
            <a:r>
              <a:rPr kumimoji="0" lang="zh-CN" altLang="zh-CN" sz="2400" b="1" i="0" u="none" strike="noStrike" kern="100" cap="none" spc="0" normalizeH="0" baseline="0" noProof="0">
                <a:ln>
                  <a:noFill/>
                </a:ln>
                <a:solidFill>
                  <a:prstClr val="black"/>
                </a:solidFill>
                <a:effectLst/>
                <a:uLnTx/>
                <a:uFillTx/>
                <a:latin typeface="微软雅黑"/>
                <a:ea typeface="微软雅黑"/>
                <a:cs typeface="Times New Roman" panose="02020603050405020304" pitchFamily="18" charset="0"/>
              </a:rPr>
              <a:t>，</a:t>
            </a:r>
            <a:r>
              <a:rPr kumimoji="0" lang="en-US" altLang="zh-CN" sz="2400" b="1" i="0" u="none" strike="noStrike" kern="100" cap="none" spc="0" normalizeH="0" baseline="0" noProof="0">
                <a:ln>
                  <a:noFill/>
                </a:ln>
                <a:solidFill>
                  <a:prstClr val="black"/>
                </a:solidFill>
                <a:effectLst/>
                <a:uLnTx/>
                <a:uFillTx/>
                <a:latin typeface="微软雅黑"/>
                <a:ea typeface="微软雅黑"/>
                <a:cs typeface="+mn-cs"/>
              </a:rPr>
              <a:t>a&gt;</a:t>
            </a:r>
            <a:r>
              <a:rPr kumimoji="0" lang="zh-CN" altLang="zh-CN" sz="2400" b="1" i="0" u="none" strike="noStrike" kern="100" cap="none" spc="0" normalizeH="0" baseline="0" noProof="0">
                <a:ln>
                  <a:noFill/>
                </a:ln>
                <a:solidFill>
                  <a:prstClr val="black"/>
                </a:solidFill>
                <a:effectLst/>
                <a:uLnTx/>
                <a:uFillTx/>
                <a:latin typeface="微软雅黑"/>
                <a:ea typeface="微软雅黑"/>
                <a:cs typeface="Times New Roman" panose="02020603050405020304" pitchFamily="18" charset="0"/>
              </a:rPr>
              <a:t>，</a:t>
            </a:r>
            <a:r>
              <a:rPr kumimoji="0" lang="en-US" altLang="zh-CN" sz="2400" b="1" i="0" u="none" strike="noStrike" kern="100" cap="none" spc="0" normalizeH="0" baseline="0" noProof="0">
                <a:ln>
                  <a:noFill/>
                </a:ln>
                <a:solidFill>
                  <a:prstClr val="black"/>
                </a:solidFill>
                <a:effectLst/>
                <a:uLnTx/>
                <a:uFillTx/>
                <a:latin typeface="微软雅黑"/>
                <a:ea typeface="微软雅黑"/>
                <a:cs typeface="+mn-cs"/>
              </a:rPr>
              <a:t>&lt;1</a:t>
            </a:r>
            <a:r>
              <a:rPr kumimoji="0" lang="zh-CN" altLang="zh-CN" sz="2400" b="1" i="0" u="none" strike="noStrike" kern="100" cap="none" spc="0" normalizeH="0" baseline="0" noProof="0">
                <a:ln>
                  <a:noFill/>
                </a:ln>
                <a:solidFill>
                  <a:prstClr val="black"/>
                </a:solidFill>
                <a:effectLst/>
                <a:uLnTx/>
                <a:uFillTx/>
                <a:latin typeface="微软雅黑"/>
                <a:ea typeface="微软雅黑"/>
                <a:cs typeface="Times New Roman" panose="02020603050405020304" pitchFamily="18" charset="0"/>
              </a:rPr>
              <a:t>，</a:t>
            </a:r>
            <a:r>
              <a:rPr kumimoji="0" lang="en-US" altLang="zh-CN" sz="2400" b="1" i="0" u="none" strike="noStrike" kern="100" cap="none" spc="0" normalizeH="0" baseline="0" noProof="0">
                <a:ln>
                  <a:noFill/>
                </a:ln>
                <a:solidFill>
                  <a:prstClr val="black"/>
                </a:solidFill>
                <a:effectLst/>
                <a:uLnTx/>
                <a:uFillTx/>
                <a:latin typeface="微软雅黑"/>
                <a:ea typeface="微软雅黑"/>
                <a:cs typeface="+mn-cs"/>
              </a:rPr>
              <a:t>b&gt;</a:t>
            </a:r>
            <a:r>
              <a:rPr kumimoji="0" lang="zh-CN" altLang="zh-CN" sz="2400" b="1" i="0" u="none" strike="noStrike" kern="100" cap="none" spc="0" normalizeH="0" baseline="0" noProof="0">
                <a:ln>
                  <a:noFill/>
                </a:ln>
                <a:solidFill>
                  <a:prstClr val="black"/>
                </a:solidFill>
                <a:effectLst/>
                <a:uLnTx/>
                <a:uFillTx/>
                <a:latin typeface="微软雅黑"/>
                <a:ea typeface="微软雅黑"/>
                <a:cs typeface="Times New Roman" panose="02020603050405020304" pitchFamily="18" charset="0"/>
              </a:rPr>
              <a:t>，</a:t>
            </a:r>
            <a:r>
              <a:rPr kumimoji="0" lang="en-US" altLang="zh-CN" sz="2400" b="1" i="0" u="none" strike="noStrike" kern="100" cap="none" spc="0" normalizeH="0" baseline="0" noProof="0">
                <a:ln>
                  <a:noFill/>
                </a:ln>
                <a:solidFill>
                  <a:prstClr val="black"/>
                </a:solidFill>
                <a:effectLst/>
                <a:uLnTx/>
                <a:uFillTx/>
                <a:latin typeface="微软雅黑"/>
                <a:ea typeface="微软雅黑"/>
                <a:cs typeface="+mn-cs"/>
              </a:rPr>
              <a:t>&lt;4</a:t>
            </a:r>
            <a:r>
              <a:rPr kumimoji="0" lang="zh-CN" altLang="zh-CN" sz="2400" b="1" i="0" u="none" strike="noStrike" kern="100" cap="none" spc="0" normalizeH="0" baseline="0" noProof="0">
                <a:ln>
                  <a:noFill/>
                </a:ln>
                <a:solidFill>
                  <a:prstClr val="black"/>
                </a:solidFill>
                <a:effectLst/>
                <a:uLnTx/>
                <a:uFillTx/>
                <a:latin typeface="微软雅黑"/>
                <a:ea typeface="微软雅黑"/>
                <a:cs typeface="Times New Roman" panose="02020603050405020304" pitchFamily="18" charset="0"/>
              </a:rPr>
              <a:t>，</a:t>
            </a:r>
            <a:r>
              <a:rPr kumimoji="0" lang="en-US" altLang="zh-CN" sz="2400" b="1" i="0" u="none" strike="noStrike" kern="100" cap="none" spc="0" normalizeH="0" baseline="0" noProof="0">
                <a:ln>
                  <a:noFill/>
                </a:ln>
                <a:solidFill>
                  <a:prstClr val="black"/>
                </a:solidFill>
                <a:effectLst/>
                <a:uLnTx/>
                <a:uFillTx/>
                <a:latin typeface="微软雅黑"/>
                <a:ea typeface="微软雅黑"/>
                <a:cs typeface="+mn-cs"/>
              </a:rPr>
              <a:t>b</a:t>
            </a:r>
            <a:r>
              <a:rPr kumimoji="0" lang="en-US" altLang="zh-CN" sz="2400" b="1" i="0" u="none" strike="noStrike" kern="100" cap="none" spc="0" normalizeH="0" baseline="0" noProof="0" dirty="0">
                <a:ln>
                  <a:noFill/>
                </a:ln>
                <a:solidFill>
                  <a:prstClr val="black"/>
                </a:solidFill>
                <a:effectLst/>
                <a:uLnTx/>
                <a:uFillTx/>
                <a:latin typeface="微软雅黑"/>
                <a:ea typeface="微软雅黑"/>
                <a:cs typeface="+mn-cs"/>
              </a:rPr>
              <a:t>&gt;}</a:t>
            </a:r>
            <a:endParaRPr kumimoji="0" lang="zh-CN" altLang="en-US" sz="2400" b="1"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5" name="矩形 4">
            <a:extLst>
              <a:ext uri="{FF2B5EF4-FFF2-40B4-BE49-F238E27FC236}">
                <a16:creationId xmlns:a16="http://schemas.microsoft.com/office/drawing/2014/main" id="{05BE8803-1E02-4C34-BF00-28E352F67B45}"/>
              </a:ext>
            </a:extLst>
          </p:cNvPr>
          <p:cNvSpPr/>
          <p:nvPr/>
        </p:nvSpPr>
        <p:spPr>
          <a:xfrm>
            <a:off x="395069" y="4267994"/>
            <a:ext cx="2093843" cy="461665"/>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a:ea typeface="微软雅黑"/>
                <a:cs typeface="+mn-cs"/>
              </a:rPr>
              <a:t>所以</a:t>
            </a:r>
            <a:r>
              <a:rPr kumimoji="0" lang="en-US" altLang="zh-CN" sz="2400" b="1" i="0" u="none" strike="noStrike" kern="100" cap="none" spc="0" normalizeH="0" baseline="0" noProof="0" dirty="0">
                <a:ln>
                  <a:noFill/>
                </a:ln>
                <a:solidFill>
                  <a:prstClr val="black"/>
                </a:solidFill>
                <a:effectLst/>
                <a:uLnTx/>
                <a:uFillTx/>
                <a:latin typeface="微软雅黑"/>
                <a:ea typeface="微软雅黑"/>
                <a:cs typeface="+mn-cs"/>
              </a:rPr>
              <a:t>R </a:t>
            </a:r>
            <a:r>
              <a:rPr kumimoji="0" lang="zh-CN" altLang="en-US" sz="2400" b="1" i="0" u="none" strike="noStrike" kern="100" cap="none" spc="0" normalizeH="0" baseline="0" noProof="0" dirty="0">
                <a:ln>
                  <a:noFill/>
                </a:ln>
                <a:solidFill>
                  <a:prstClr val="black"/>
                </a:solidFill>
                <a:effectLst/>
                <a:uLnTx/>
                <a:uFillTx/>
                <a:latin typeface="微软雅黑"/>
                <a:ea typeface="微软雅黑"/>
                <a:cs typeface="+mn-cs"/>
                <a:sym typeface="Symbol" panose="05050102010706020507" pitchFamily="18" charset="2"/>
              </a:rPr>
              <a:t></a:t>
            </a:r>
            <a:r>
              <a:rPr kumimoji="0" lang="en-US" altLang="zh-CN" sz="2400" b="1" i="0" u="none" strike="noStrike" kern="100" cap="none" spc="0" normalizeH="0" baseline="0" noProof="0" dirty="0">
                <a:ln>
                  <a:noFill/>
                </a:ln>
                <a:solidFill>
                  <a:prstClr val="black"/>
                </a:solidFill>
                <a:effectLst/>
                <a:uLnTx/>
                <a:uFillTx/>
                <a:latin typeface="微软雅黑"/>
                <a:ea typeface="微软雅黑"/>
                <a:cs typeface="+mn-cs"/>
              </a:rPr>
              <a:t> A×B</a:t>
            </a:r>
            <a:endParaRPr kumimoji="0" lang="zh-CN" altLang="en-US" sz="24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37" name="思想气泡: 云 36">
            <a:extLst>
              <a:ext uri="{FF2B5EF4-FFF2-40B4-BE49-F238E27FC236}">
                <a16:creationId xmlns:a16="http://schemas.microsoft.com/office/drawing/2014/main" id="{917207E9-E8E8-485E-9F77-24DAA1E3CDB4}"/>
              </a:ext>
            </a:extLst>
          </p:cNvPr>
          <p:cNvSpPr/>
          <p:nvPr/>
        </p:nvSpPr>
        <p:spPr>
          <a:xfrm>
            <a:off x="612775" y="5141150"/>
            <a:ext cx="3657600" cy="1219200"/>
          </a:xfrm>
          <a:prstGeom prst="cloudCallout">
            <a:avLst>
              <a:gd name="adj1" fmla="val -13661"/>
              <a:gd name="adj2" fmla="val -927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Arial"/>
                <a:ea typeface="微软雅黑"/>
                <a:cs typeface="+mn-cs"/>
              </a:rPr>
              <a:t>R</a:t>
            </a:r>
            <a:r>
              <a:rPr kumimoji="0" lang="zh-CN" altLang="en-US" sz="2400" b="1" i="0" u="none" strike="noStrike" kern="100" cap="none" spc="0" normalizeH="0" baseline="0" noProof="0" dirty="0">
                <a:ln>
                  <a:noFill/>
                </a:ln>
                <a:solidFill>
                  <a:prstClr val="white"/>
                </a:solidFill>
                <a:effectLst/>
                <a:uLnTx/>
                <a:uFillTx/>
                <a:latin typeface="微软雅黑"/>
                <a:ea typeface="微软雅黑"/>
                <a:cs typeface="+mn-cs"/>
              </a:rPr>
              <a:t>是</a:t>
            </a:r>
            <a:r>
              <a:rPr kumimoji="0" lang="en-US" altLang="zh-CN" sz="2400" b="1" i="0" u="none" strike="noStrike" kern="100" cap="none" spc="0" normalizeH="0" baseline="0" noProof="0" dirty="0">
                <a:ln>
                  <a:noFill/>
                </a:ln>
                <a:solidFill>
                  <a:prstClr val="white"/>
                </a:solidFill>
                <a:effectLst/>
                <a:uLnTx/>
                <a:uFillTx/>
                <a:latin typeface="微软雅黑"/>
                <a:ea typeface="微软雅黑"/>
                <a:cs typeface="+mn-cs"/>
              </a:rPr>
              <a:t>A×B</a:t>
            </a:r>
            <a:r>
              <a:rPr kumimoji="0" lang="zh-CN" altLang="en-US" sz="2400" b="1" i="0" u="none" strike="noStrike" kern="100" cap="none" spc="0" normalizeH="0" baseline="0" noProof="0" dirty="0">
                <a:ln>
                  <a:noFill/>
                </a:ln>
                <a:solidFill>
                  <a:prstClr val="white"/>
                </a:solidFill>
                <a:effectLst/>
                <a:uLnTx/>
                <a:uFillTx/>
                <a:latin typeface="微软雅黑"/>
                <a:ea typeface="微软雅黑"/>
                <a:cs typeface="+mn-cs"/>
              </a:rPr>
              <a:t>的子集</a:t>
            </a:r>
            <a:endParaRPr kumimoji="0" lang="zh-CN" altLang="en-US" sz="2400" b="1" i="0" u="none" strike="noStrike" kern="1200" cap="none" spc="0" normalizeH="0" baseline="0" noProof="0" dirty="0">
              <a:ln>
                <a:noFill/>
              </a:ln>
              <a:solidFill>
                <a:prstClr val="white"/>
              </a:solidFill>
              <a:effectLst/>
              <a:uLnTx/>
              <a:uFillTx/>
              <a:latin typeface="Arial"/>
              <a:ea typeface="微软雅黑"/>
              <a:cs typeface="+mn-cs"/>
            </a:endParaRPr>
          </a:p>
        </p:txBody>
      </p:sp>
      <p:sp>
        <p:nvSpPr>
          <p:cNvPr id="38" name="思想气泡: 云 37">
            <a:extLst>
              <a:ext uri="{FF2B5EF4-FFF2-40B4-BE49-F238E27FC236}">
                <a16:creationId xmlns:a16="http://schemas.microsoft.com/office/drawing/2014/main" id="{B266BACC-8929-4AFF-8243-A0C771B21AD2}"/>
              </a:ext>
            </a:extLst>
          </p:cNvPr>
          <p:cNvSpPr/>
          <p:nvPr/>
        </p:nvSpPr>
        <p:spPr>
          <a:xfrm>
            <a:off x="3660775" y="4075541"/>
            <a:ext cx="7924800" cy="1219200"/>
          </a:xfrm>
          <a:prstGeom prst="cloudCallout">
            <a:avLst>
              <a:gd name="adj1" fmla="val -67633"/>
              <a:gd name="adj2" fmla="val -172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Arial"/>
                <a:ea typeface="微软雅黑"/>
                <a:cs typeface="+mn-cs"/>
              </a:rPr>
              <a:t>新名称：</a:t>
            </a:r>
            <a:r>
              <a:rPr kumimoji="0" lang="en-US" altLang="zh-CN" sz="2400" b="1" i="0" u="none" strike="noStrike" kern="1200" cap="none" spc="0" normalizeH="0" baseline="0" noProof="0" dirty="0">
                <a:ln>
                  <a:noFill/>
                </a:ln>
                <a:solidFill>
                  <a:prstClr val="white"/>
                </a:solidFill>
                <a:effectLst/>
                <a:uLnTx/>
                <a:uFillTx/>
                <a:latin typeface="Arial"/>
                <a:ea typeface="微软雅黑"/>
                <a:cs typeface="+mn-cs"/>
              </a:rPr>
              <a:t>R</a:t>
            </a:r>
            <a:r>
              <a:rPr kumimoji="0" lang="zh-CN" altLang="en-US" sz="2400" b="1" i="0" u="none" strike="noStrike" kern="100" cap="none" spc="0" normalizeH="0" baseline="0" noProof="0" dirty="0">
                <a:ln>
                  <a:noFill/>
                </a:ln>
                <a:solidFill>
                  <a:prstClr val="white"/>
                </a:solidFill>
                <a:effectLst/>
                <a:uLnTx/>
                <a:uFillTx/>
                <a:latin typeface="微软雅黑"/>
                <a:ea typeface="微软雅黑"/>
                <a:cs typeface="+mn-cs"/>
              </a:rPr>
              <a:t>是</a:t>
            </a:r>
            <a:r>
              <a:rPr kumimoji="0" lang="en-US" altLang="zh-CN" sz="2400" b="1" i="0" u="none" strike="noStrike" kern="100" cap="none" spc="0" normalizeH="0" baseline="0" noProof="0" dirty="0">
                <a:ln>
                  <a:noFill/>
                </a:ln>
                <a:solidFill>
                  <a:prstClr val="white"/>
                </a:solidFill>
                <a:effectLst/>
                <a:uLnTx/>
                <a:uFillTx/>
                <a:latin typeface="微软雅黑"/>
                <a:ea typeface="微软雅黑"/>
                <a:cs typeface="+mn-cs"/>
              </a:rPr>
              <a:t>A</a:t>
            </a:r>
            <a:r>
              <a:rPr kumimoji="0" lang="zh-CN" altLang="en-US" sz="2400" b="1" i="0" u="none" strike="noStrike" kern="100" cap="none" spc="0" normalizeH="0" baseline="0" noProof="0" dirty="0">
                <a:ln>
                  <a:noFill/>
                </a:ln>
                <a:solidFill>
                  <a:prstClr val="white"/>
                </a:solidFill>
                <a:effectLst/>
                <a:uLnTx/>
                <a:uFillTx/>
                <a:latin typeface="微软雅黑"/>
                <a:ea typeface="微软雅黑"/>
                <a:cs typeface="+mn-cs"/>
              </a:rPr>
              <a:t>到</a:t>
            </a:r>
            <a:r>
              <a:rPr kumimoji="0" lang="en-US" altLang="zh-CN" sz="2400" b="1" i="0" u="none" strike="noStrike" kern="100" cap="none" spc="0" normalizeH="0" baseline="0" noProof="0" dirty="0">
                <a:ln>
                  <a:noFill/>
                </a:ln>
                <a:solidFill>
                  <a:prstClr val="white"/>
                </a:solidFill>
                <a:effectLst/>
                <a:uLnTx/>
                <a:uFillTx/>
                <a:latin typeface="微软雅黑"/>
                <a:ea typeface="微软雅黑"/>
                <a:cs typeface="+mn-cs"/>
              </a:rPr>
              <a:t>B</a:t>
            </a:r>
            <a:r>
              <a:rPr kumimoji="0" lang="zh-CN" altLang="en-US" sz="2400" b="1" i="0" u="none" strike="noStrike" kern="100" cap="none" spc="0" normalizeH="0" baseline="0" noProof="0" dirty="0">
                <a:ln>
                  <a:noFill/>
                </a:ln>
                <a:solidFill>
                  <a:prstClr val="white"/>
                </a:solidFill>
                <a:effectLst/>
                <a:uLnTx/>
                <a:uFillTx/>
                <a:latin typeface="微软雅黑"/>
                <a:ea typeface="微软雅黑"/>
                <a:cs typeface="+mn-cs"/>
              </a:rPr>
              <a:t>的一个</a:t>
            </a:r>
            <a:r>
              <a:rPr kumimoji="0" lang="zh-CN" altLang="en-US" sz="2400" b="1" i="0" u="none" strike="noStrike" kern="100" cap="none" spc="0" normalizeH="0" baseline="0" noProof="0" dirty="0">
                <a:ln>
                  <a:noFill/>
                </a:ln>
                <a:solidFill>
                  <a:srgbClr val="FFFF00"/>
                </a:solidFill>
                <a:effectLst/>
                <a:uLnTx/>
                <a:uFillTx/>
                <a:latin typeface="微软雅黑"/>
                <a:ea typeface="微软雅黑"/>
                <a:cs typeface="+mn-cs"/>
              </a:rPr>
              <a:t>二元关系</a:t>
            </a:r>
            <a:endParaRPr kumimoji="0" lang="zh-CN" altLang="en-US" sz="2400" b="1" i="0" u="none" strike="noStrike" kern="1200" cap="none" spc="0" normalizeH="0" baseline="0" noProof="0" dirty="0">
              <a:ln>
                <a:noFill/>
              </a:ln>
              <a:solidFill>
                <a:srgbClr val="FFFF00"/>
              </a:solidFill>
              <a:effectLst/>
              <a:uLnTx/>
              <a:uFillTx/>
              <a:latin typeface="Arial"/>
              <a:ea typeface="微软雅黑"/>
              <a:cs typeface="+mn-cs"/>
            </a:endParaRPr>
          </a:p>
        </p:txBody>
      </p:sp>
    </p:spTree>
    <p:extLst>
      <p:ext uri="{BB962C8B-B14F-4D97-AF65-F5344CB8AC3E}">
        <p14:creationId xmlns:p14="http://schemas.microsoft.com/office/powerpoint/2010/main" val="2573513844"/>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000"/>
                                        <p:tgtEl>
                                          <p:spTgt spid="5"/>
                                        </p:tgtEl>
                                      </p:cBhvr>
                                    </p:animEffect>
                                    <p:anim calcmode="lin" valueType="num">
                                      <p:cBhvr>
                                        <p:cTn id="15" dur="2000" fill="hold"/>
                                        <p:tgtEl>
                                          <p:spTgt spid="5"/>
                                        </p:tgtEl>
                                        <p:attrNameLst>
                                          <p:attrName>ppt_w</p:attrName>
                                        </p:attrNameLst>
                                      </p:cBhvr>
                                      <p:tavLst>
                                        <p:tav tm="0" fmla="#ppt_w*sin(2.5*pi*$)">
                                          <p:val>
                                            <p:fltVal val="0"/>
                                          </p:val>
                                        </p:tav>
                                        <p:tav tm="100000">
                                          <p:val>
                                            <p:fltVal val="1"/>
                                          </p:val>
                                        </p:tav>
                                      </p:tavLst>
                                    </p:anim>
                                    <p:anim calcmode="lin" valueType="num">
                                      <p:cBhvr>
                                        <p:cTn id="16"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down)">
                                      <p:cBhvr>
                                        <p:cTn id="21" dur="580">
                                          <p:stCondLst>
                                            <p:cond delay="0"/>
                                          </p:stCondLst>
                                        </p:cTn>
                                        <p:tgtEl>
                                          <p:spTgt spid="37"/>
                                        </p:tgtEl>
                                      </p:cBhvr>
                                    </p:animEffect>
                                    <p:anim calcmode="lin" valueType="num">
                                      <p:cBhvr>
                                        <p:cTn id="22"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27" dur="26">
                                          <p:stCondLst>
                                            <p:cond delay="650"/>
                                          </p:stCondLst>
                                        </p:cTn>
                                        <p:tgtEl>
                                          <p:spTgt spid="37"/>
                                        </p:tgtEl>
                                      </p:cBhvr>
                                      <p:to x="100000" y="60000"/>
                                    </p:animScale>
                                    <p:animScale>
                                      <p:cBhvr>
                                        <p:cTn id="28" dur="166" decel="50000">
                                          <p:stCondLst>
                                            <p:cond delay="676"/>
                                          </p:stCondLst>
                                        </p:cTn>
                                        <p:tgtEl>
                                          <p:spTgt spid="37"/>
                                        </p:tgtEl>
                                      </p:cBhvr>
                                      <p:to x="100000" y="100000"/>
                                    </p:animScale>
                                    <p:animScale>
                                      <p:cBhvr>
                                        <p:cTn id="29" dur="26">
                                          <p:stCondLst>
                                            <p:cond delay="1312"/>
                                          </p:stCondLst>
                                        </p:cTn>
                                        <p:tgtEl>
                                          <p:spTgt spid="37"/>
                                        </p:tgtEl>
                                      </p:cBhvr>
                                      <p:to x="100000" y="80000"/>
                                    </p:animScale>
                                    <p:animScale>
                                      <p:cBhvr>
                                        <p:cTn id="30" dur="166" decel="50000">
                                          <p:stCondLst>
                                            <p:cond delay="1338"/>
                                          </p:stCondLst>
                                        </p:cTn>
                                        <p:tgtEl>
                                          <p:spTgt spid="37"/>
                                        </p:tgtEl>
                                      </p:cBhvr>
                                      <p:to x="100000" y="100000"/>
                                    </p:animScale>
                                    <p:animScale>
                                      <p:cBhvr>
                                        <p:cTn id="31" dur="26">
                                          <p:stCondLst>
                                            <p:cond delay="1642"/>
                                          </p:stCondLst>
                                        </p:cTn>
                                        <p:tgtEl>
                                          <p:spTgt spid="37"/>
                                        </p:tgtEl>
                                      </p:cBhvr>
                                      <p:to x="100000" y="90000"/>
                                    </p:animScale>
                                    <p:animScale>
                                      <p:cBhvr>
                                        <p:cTn id="32" dur="166" decel="50000">
                                          <p:stCondLst>
                                            <p:cond delay="1668"/>
                                          </p:stCondLst>
                                        </p:cTn>
                                        <p:tgtEl>
                                          <p:spTgt spid="37"/>
                                        </p:tgtEl>
                                      </p:cBhvr>
                                      <p:to x="100000" y="100000"/>
                                    </p:animScale>
                                    <p:animScale>
                                      <p:cBhvr>
                                        <p:cTn id="33" dur="26">
                                          <p:stCondLst>
                                            <p:cond delay="1808"/>
                                          </p:stCondLst>
                                        </p:cTn>
                                        <p:tgtEl>
                                          <p:spTgt spid="37"/>
                                        </p:tgtEl>
                                      </p:cBhvr>
                                      <p:to x="100000" y="95000"/>
                                    </p:animScale>
                                    <p:animScale>
                                      <p:cBhvr>
                                        <p:cTn id="34" dur="166" decel="50000">
                                          <p:stCondLst>
                                            <p:cond delay="1834"/>
                                          </p:stCondLst>
                                        </p:cTn>
                                        <p:tgtEl>
                                          <p:spTgt spid="37"/>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down)">
                                      <p:cBhvr>
                                        <p:cTn id="39" dur="580">
                                          <p:stCondLst>
                                            <p:cond delay="0"/>
                                          </p:stCondLst>
                                        </p:cTn>
                                        <p:tgtEl>
                                          <p:spTgt spid="38"/>
                                        </p:tgtEl>
                                      </p:cBhvr>
                                    </p:animEffect>
                                    <p:anim calcmode="lin" valueType="num">
                                      <p:cBhvr>
                                        <p:cTn id="40"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45" dur="26">
                                          <p:stCondLst>
                                            <p:cond delay="650"/>
                                          </p:stCondLst>
                                        </p:cTn>
                                        <p:tgtEl>
                                          <p:spTgt spid="38"/>
                                        </p:tgtEl>
                                      </p:cBhvr>
                                      <p:to x="100000" y="60000"/>
                                    </p:animScale>
                                    <p:animScale>
                                      <p:cBhvr>
                                        <p:cTn id="46" dur="166" decel="50000">
                                          <p:stCondLst>
                                            <p:cond delay="676"/>
                                          </p:stCondLst>
                                        </p:cTn>
                                        <p:tgtEl>
                                          <p:spTgt spid="38"/>
                                        </p:tgtEl>
                                      </p:cBhvr>
                                      <p:to x="100000" y="100000"/>
                                    </p:animScale>
                                    <p:animScale>
                                      <p:cBhvr>
                                        <p:cTn id="47" dur="26">
                                          <p:stCondLst>
                                            <p:cond delay="1312"/>
                                          </p:stCondLst>
                                        </p:cTn>
                                        <p:tgtEl>
                                          <p:spTgt spid="38"/>
                                        </p:tgtEl>
                                      </p:cBhvr>
                                      <p:to x="100000" y="80000"/>
                                    </p:animScale>
                                    <p:animScale>
                                      <p:cBhvr>
                                        <p:cTn id="48" dur="166" decel="50000">
                                          <p:stCondLst>
                                            <p:cond delay="1338"/>
                                          </p:stCondLst>
                                        </p:cTn>
                                        <p:tgtEl>
                                          <p:spTgt spid="38"/>
                                        </p:tgtEl>
                                      </p:cBhvr>
                                      <p:to x="100000" y="100000"/>
                                    </p:animScale>
                                    <p:animScale>
                                      <p:cBhvr>
                                        <p:cTn id="49" dur="26">
                                          <p:stCondLst>
                                            <p:cond delay="1642"/>
                                          </p:stCondLst>
                                        </p:cTn>
                                        <p:tgtEl>
                                          <p:spTgt spid="38"/>
                                        </p:tgtEl>
                                      </p:cBhvr>
                                      <p:to x="100000" y="90000"/>
                                    </p:animScale>
                                    <p:animScale>
                                      <p:cBhvr>
                                        <p:cTn id="50" dur="166" decel="50000">
                                          <p:stCondLst>
                                            <p:cond delay="1668"/>
                                          </p:stCondLst>
                                        </p:cTn>
                                        <p:tgtEl>
                                          <p:spTgt spid="38"/>
                                        </p:tgtEl>
                                      </p:cBhvr>
                                      <p:to x="100000" y="100000"/>
                                    </p:animScale>
                                    <p:animScale>
                                      <p:cBhvr>
                                        <p:cTn id="51" dur="26">
                                          <p:stCondLst>
                                            <p:cond delay="1808"/>
                                          </p:stCondLst>
                                        </p:cTn>
                                        <p:tgtEl>
                                          <p:spTgt spid="38"/>
                                        </p:tgtEl>
                                      </p:cBhvr>
                                      <p:to x="100000" y="95000"/>
                                    </p:animScale>
                                    <p:animScale>
                                      <p:cBhvr>
                                        <p:cTn id="52"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7" grpId="0" animBg="1"/>
      <p:bldP spid="3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42" name="Rectangle 2"/>
          <p:cNvSpPr>
            <a:spLocks noGrp="1" noChangeArrowheads="1"/>
          </p:cNvSpPr>
          <p:nvPr>
            <p:ph type="body" idx="1"/>
          </p:nvPr>
        </p:nvSpPr>
        <p:spPr>
          <a:xfrm>
            <a:off x="384175" y="1102286"/>
            <a:ext cx="11430000" cy="2327508"/>
          </a:xfrm>
        </p:spPr>
        <p:txBody>
          <a:bodyPr>
            <a:normAutofit/>
          </a:bodyPr>
          <a:lstStyle/>
          <a:p>
            <a:pPr marL="0" indent="0">
              <a:lnSpc>
                <a:spcPct val="150000"/>
              </a:lnSpc>
              <a:buNone/>
            </a:pPr>
            <a:r>
              <a:rPr lang="zh-CN" altLang="en-US" dirty="0">
                <a:solidFill>
                  <a:srgbClr val="C00000"/>
                </a:solidFill>
              </a:rPr>
              <a:t>定义</a:t>
            </a:r>
            <a:r>
              <a:rPr lang="en-US" altLang="zh-CN" dirty="0">
                <a:solidFill>
                  <a:srgbClr val="C00000"/>
                </a:solidFill>
              </a:rPr>
              <a:t>4.5 </a:t>
            </a:r>
            <a:r>
              <a:rPr lang="zh-CN" altLang="en-US" dirty="0"/>
              <a:t>设</a:t>
            </a:r>
            <a:r>
              <a:rPr lang="en-US" altLang="zh-CN" dirty="0"/>
              <a:t>A,B</a:t>
            </a:r>
            <a:r>
              <a:rPr lang="zh-CN" altLang="en-US" dirty="0"/>
              <a:t>为两个非空集合，称</a:t>
            </a:r>
            <a:r>
              <a:rPr lang="en-US" altLang="zh-CN" dirty="0"/>
              <a:t>A×B</a:t>
            </a:r>
            <a:r>
              <a:rPr lang="zh-CN" altLang="en-US" dirty="0"/>
              <a:t>的任何子集</a:t>
            </a:r>
            <a:r>
              <a:rPr lang="en-US" altLang="zh-CN" dirty="0"/>
              <a:t>R</a:t>
            </a:r>
            <a:r>
              <a:rPr lang="zh-CN" altLang="en-US" dirty="0"/>
              <a:t>为</a:t>
            </a:r>
            <a:r>
              <a:rPr lang="zh-CN" altLang="en-US" dirty="0">
                <a:solidFill>
                  <a:srgbClr val="FF0000"/>
                </a:solidFill>
              </a:rPr>
              <a:t>从</a:t>
            </a:r>
            <a:r>
              <a:rPr lang="en-US" altLang="zh-CN" dirty="0">
                <a:solidFill>
                  <a:srgbClr val="FF0000"/>
                </a:solidFill>
              </a:rPr>
              <a:t>A</a:t>
            </a:r>
            <a:r>
              <a:rPr lang="zh-CN" altLang="en-US" dirty="0">
                <a:solidFill>
                  <a:srgbClr val="FF0000"/>
                </a:solidFill>
              </a:rPr>
              <a:t>到</a:t>
            </a:r>
            <a:r>
              <a:rPr lang="en-US" altLang="zh-CN" dirty="0">
                <a:solidFill>
                  <a:srgbClr val="FF0000"/>
                </a:solidFill>
              </a:rPr>
              <a:t>B</a:t>
            </a:r>
            <a:r>
              <a:rPr lang="zh-CN" altLang="en-US" dirty="0">
                <a:solidFill>
                  <a:srgbClr val="FF0000"/>
                </a:solidFill>
              </a:rPr>
              <a:t>的二元关系</a:t>
            </a:r>
            <a:r>
              <a:rPr lang="zh-CN" altLang="en-US" dirty="0"/>
              <a:t>，简称 </a:t>
            </a:r>
            <a:endParaRPr lang="en-US" altLang="zh-CN" dirty="0"/>
          </a:p>
          <a:p>
            <a:pPr marL="0" indent="0">
              <a:lnSpc>
                <a:spcPct val="150000"/>
              </a:lnSpc>
              <a:buNone/>
            </a:pPr>
            <a:r>
              <a:rPr lang="en-US" altLang="zh-CN" dirty="0"/>
              <a:t>             </a:t>
            </a:r>
            <a:r>
              <a:rPr lang="zh-CN" altLang="en-US" dirty="0"/>
              <a:t>关系</a:t>
            </a:r>
            <a:r>
              <a:rPr lang="en-US" altLang="zh-CN" dirty="0"/>
              <a:t>(Relation)</a:t>
            </a:r>
            <a:r>
              <a:rPr lang="zh-CN" altLang="en-US" dirty="0"/>
              <a:t>，</a:t>
            </a:r>
            <a:r>
              <a:rPr lang="zh-CN" altLang="zh-CN" dirty="0"/>
              <a:t>记作</a:t>
            </a:r>
            <a:r>
              <a:rPr lang="en-US" altLang="zh-CN" dirty="0"/>
              <a:t>R</a:t>
            </a:r>
            <a:r>
              <a:rPr lang="zh-CN" altLang="zh-CN" dirty="0"/>
              <a:t>：</a:t>
            </a:r>
            <a:r>
              <a:rPr lang="en-US" altLang="zh-CN" dirty="0"/>
              <a:t>A→B</a:t>
            </a:r>
            <a:r>
              <a:rPr lang="zh-CN" altLang="zh-CN" dirty="0"/>
              <a:t>；</a:t>
            </a:r>
            <a:endParaRPr lang="en-US" altLang="zh-CN" dirty="0"/>
          </a:p>
          <a:p>
            <a:pPr marL="0" indent="0">
              <a:lnSpc>
                <a:spcPct val="150000"/>
              </a:lnSpc>
              <a:buNone/>
            </a:pPr>
            <a:r>
              <a:rPr lang="zh-CN" altLang="en-US" dirty="0"/>
              <a:t>            如</a:t>
            </a:r>
            <a:r>
              <a:rPr lang="en-US" altLang="zh-CN" dirty="0"/>
              <a:t>A</a:t>
            </a:r>
            <a:r>
              <a:rPr lang="zh-CN" altLang="en-US" dirty="0"/>
              <a:t>＝</a:t>
            </a:r>
            <a:r>
              <a:rPr lang="en-US" altLang="zh-CN" dirty="0"/>
              <a:t>B</a:t>
            </a:r>
            <a:r>
              <a:rPr lang="zh-CN" altLang="en-US" dirty="0"/>
              <a:t>，则称</a:t>
            </a:r>
            <a:r>
              <a:rPr lang="en-US" altLang="zh-CN" dirty="0"/>
              <a:t>R</a:t>
            </a:r>
            <a:r>
              <a:rPr lang="zh-CN" altLang="en-US" dirty="0"/>
              <a:t>为</a:t>
            </a:r>
            <a:r>
              <a:rPr lang="en-US" altLang="zh-CN" dirty="0">
                <a:solidFill>
                  <a:srgbClr val="FF0000"/>
                </a:solidFill>
              </a:rPr>
              <a:t>A</a:t>
            </a:r>
            <a:r>
              <a:rPr lang="zh-CN" altLang="en-US" dirty="0">
                <a:solidFill>
                  <a:srgbClr val="FF0000"/>
                </a:solidFill>
              </a:rPr>
              <a:t>上的二元关系，</a:t>
            </a:r>
            <a:r>
              <a:rPr lang="zh-CN" altLang="zh-CN" dirty="0"/>
              <a:t>记作</a:t>
            </a:r>
            <a:r>
              <a:rPr lang="en-US" altLang="zh-CN" dirty="0"/>
              <a:t>R</a:t>
            </a:r>
            <a:r>
              <a:rPr lang="zh-CN" altLang="zh-CN" dirty="0"/>
              <a:t>：</a:t>
            </a:r>
            <a:r>
              <a:rPr lang="en-US" altLang="zh-CN" dirty="0"/>
              <a:t>A→A</a:t>
            </a:r>
            <a:r>
              <a:rPr lang="zh-CN" altLang="en-US" dirty="0"/>
              <a:t>。   </a:t>
            </a:r>
          </a:p>
        </p:txBody>
      </p:sp>
      <p:sp>
        <p:nvSpPr>
          <p:cNvPr id="50180" name="Rectangle 3"/>
          <p:cNvSpPr>
            <a:spLocks noGrp="1" noChangeArrowheads="1"/>
          </p:cNvSpPr>
          <p:nvPr>
            <p:ph type="title"/>
          </p:nvPr>
        </p:nvSpPr>
        <p:spPr/>
        <p:txBody>
          <a:bodyPr/>
          <a:lstStyle/>
          <a:p>
            <a:r>
              <a:rPr lang="zh-CN" altLang="en-US" dirty="0"/>
              <a:t>二元关系的定义</a:t>
            </a:r>
          </a:p>
        </p:txBody>
      </p:sp>
      <p:sp>
        <p:nvSpPr>
          <p:cNvPr id="6" name="Text Box 556">
            <a:extLst>
              <a:ext uri="{FF2B5EF4-FFF2-40B4-BE49-F238E27FC236}">
                <a16:creationId xmlns:a16="http://schemas.microsoft.com/office/drawing/2014/main" id="{F03713E6-375A-45E4-A734-E78FF257BEE7}"/>
              </a:ext>
            </a:extLst>
          </p:cNvPr>
          <p:cNvSpPr txBox="1">
            <a:spLocks noChangeArrowheads="1"/>
          </p:cNvSpPr>
          <p:nvPr/>
        </p:nvSpPr>
        <p:spPr bwMode="auto">
          <a:xfrm>
            <a:off x="571327" y="4420394"/>
            <a:ext cx="10903296" cy="1944688"/>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effectLst/>
                <a:latin typeface="+mn-ea"/>
                <a:cs typeface="宋体" panose="02010600030101010101" pitchFamily="2" charset="-122"/>
              </a:rPr>
              <a:t>解题小贴士—</a:t>
            </a:r>
            <a:r>
              <a:rPr lang="zh-CN" b="1" kern="100" dirty="0">
                <a:solidFill>
                  <a:srgbClr val="3333FF"/>
                </a:solidFill>
                <a:effectLst/>
                <a:latin typeface="+mn-ea"/>
                <a:cs typeface="宋体" panose="02010600030101010101" pitchFamily="2" charset="-122"/>
              </a:rPr>
              <a:t>给定集合是否为从</a:t>
            </a:r>
            <a:r>
              <a:rPr lang="en-US" b="1" kern="100" dirty="0">
                <a:solidFill>
                  <a:srgbClr val="3333FF"/>
                </a:solidFill>
                <a:effectLst/>
                <a:latin typeface="+mn-ea"/>
                <a:cs typeface="宋体" panose="02010600030101010101" pitchFamily="2" charset="-122"/>
              </a:rPr>
              <a:t>A</a:t>
            </a:r>
            <a:r>
              <a:rPr lang="zh-CN" b="1" kern="100" dirty="0">
                <a:solidFill>
                  <a:srgbClr val="3333FF"/>
                </a:solidFill>
                <a:effectLst/>
                <a:latin typeface="+mn-ea"/>
                <a:cs typeface="宋体" panose="02010600030101010101" pitchFamily="2" charset="-122"/>
              </a:rPr>
              <a:t>到</a:t>
            </a:r>
            <a:r>
              <a:rPr lang="en-US" b="1" kern="100" dirty="0">
                <a:solidFill>
                  <a:srgbClr val="3333FF"/>
                </a:solidFill>
                <a:effectLst/>
                <a:latin typeface="+mn-ea"/>
                <a:cs typeface="宋体" panose="02010600030101010101" pitchFamily="2" charset="-122"/>
              </a:rPr>
              <a:t>B</a:t>
            </a:r>
            <a:r>
              <a:rPr lang="zh-CN" b="1" kern="100" dirty="0">
                <a:solidFill>
                  <a:srgbClr val="3333FF"/>
                </a:solidFill>
                <a:effectLst/>
                <a:latin typeface="+mn-ea"/>
                <a:cs typeface="宋体" panose="02010600030101010101" pitchFamily="2" charset="-122"/>
              </a:rPr>
              <a:t>的一个关系的判断方法</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）计算</a:t>
            </a:r>
            <a:r>
              <a:rPr lang="en-US" b="1" kern="100" dirty="0">
                <a:effectLst/>
                <a:latin typeface="+mn-ea"/>
                <a:cs typeface="宋体" panose="02010600030101010101" pitchFamily="2" charset="-122"/>
              </a:rPr>
              <a:t>A×B</a:t>
            </a:r>
            <a:r>
              <a:rPr lang="zh-CN" b="1" kern="100" dirty="0">
                <a:effectLst/>
                <a:latin typeface="+mn-ea"/>
                <a:cs typeface="宋体" panose="02010600030101010101" pitchFamily="2" charset="-122"/>
              </a:rPr>
              <a:t>；</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2</a:t>
            </a:r>
            <a:r>
              <a:rPr lang="zh-CN" b="1" kern="0" dirty="0">
                <a:effectLst/>
                <a:latin typeface="+mn-ea"/>
                <a:cs typeface="宋体" panose="02010600030101010101" pitchFamily="2" charset="-122"/>
              </a:rPr>
              <a:t>）判断给定集合是否为</a:t>
            </a:r>
            <a:r>
              <a:rPr lang="en-US" b="1" kern="100" dirty="0">
                <a:effectLst/>
                <a:latin typeface="+mn-ea"/>
                <a:cs typeface="宋体" panose="02010600030101010101" pitchFamily="2" charset="-122"/>
              </a:rPr>
              <a:t>A×B</a:t>
            </a:r>
            <a:r>
              <a:rPr lang="zh-CN" b="1" kern="100" dirty="0">
                <a:effectLst/>
                <a:latin typeface="+mn-ea"/>
                <a:cs typeface="宋体" panose="02010600030101010101" pitchFamily="2" charset="-122"/>
              </a:rPr>
              <a:t>的子集。</a:t>
            </a:r>
          </a:p>
        </p:txBody>
      </p:sp>
      <p:sp>
        <p:nvSpPr>
          <p:cNvPr id="7" name="Rectangle 2">
            <a:extLst>
              <a:ext uri="{FF2B5EF4-FFF2-40B4-BE49-F238E27FC236}">
                <a16:creationId xmlns:a16="http://schemas.microsoft.com/office/drawing/2014/main" id="{32F866AF-655B-4DF4-892D-06826E8728FD}"/>
              </a:ext>
            </a:extLst>
          </p:cNvPr>
          <p:cNvSpPr txBox="1">
            <a:spLocks noChangeArrowheads="1"/>
          </p:cNvSpPr>
          <p:nvPr/>
        </p:nvSpPr>
        <p:spPr>
          <a:xfrm>
            <a:off x="1450975" y="2842723"/>
            <a:ext cx="10210800" cy="1447800"/>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lumMod val="75000"/>
                    <a:lumOff val="25000"/>
                  </a:schemeClr>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kumimoji="1" lang="zh-CN" altLang="en-US" dirty="0"/>
              <a:t>若</a:t>
            </a:r>
            <a:r>
              <a:rPr kumimoji="1" lang="en-US" altLang="zh-CN">
                <a:solidFill>
                  <a:srgbClr val="0000CC"/>
                </a:solidFill>
              </a:rPr>
              <a:t>&lt;x,y</a:t>
            </a:r>
            <a:r>
              <a:rPr kumimoji="1" lang="en-US" altLang="zh-CN" dirty="0">
                <a:solidFill>
                  <a:srgbClr val="0000CC"/>
                </a:solidFill>
              </a:rPr>
              <a:t>&gt;</a:t>
            </a:r>
            <a:r>
              <a:rPr kumimoji="1" lang="en-US" altLang="zh-CN">
                <a:solidFill>
                  <a:srgbClr val="0000CC"/>
                </a:solidFill>
              </a:rPr>
              <a:t>∈</a:t>
            </a:r>
            <a:r>
              <a:rPr kumimoji="1" lang="en-US" altLang="zh-CN" noProof="1">
                <a:solidFill>
                  <a:srgbClr val="0000CC"/>
                </a:solidFill>
              </a:rPr>
              <a:t>R</a:t>
            </a:r>
            <a:r>
              <a:rPr kumimoji="1" lang="en-US" altLang="zh-CN" noProof="1">
                <a:solidFill>
                  <a:schemeClr val="tx1"/>
                </a:solidFill>
              </a:rPr>
              <a:t>，</a:t>
            </a:r>
            <a:r>
              <a:rPr kumimoji="1" lang="zh-CN" altLang="en-US"/>
              <a:t>则</a:t>
            </a:r>
            <a:r>
              <a:rPr kumimoji="1" lang="zh-CN" altLang="en-US" dirty="0"/>
              <a:t>记</a:t>
            </a:r>
            <a:r>
              <a:rPr kumimoji="1" lang="zh-CN" altLang="en-US"/>
              <a:t>为</a:t>
            </a:r>
            <a:r>
              <a:rPr kumimoji="1" lang="en-US" altLang="zh-CN" noProof="1">
                <a:solidFill>
                  <a:srgbClr val="FF0000"/>
                </a:solidFill>
              </a:rPr>
              <a:t>xRy</a:t>
            </a:r>
            <a:r>
              <a:rPr kumimoji="1" lang="en-US" altLang="zh-CN" noProof="1">
                <a:solidFill>
                  <a:schemeClr val="tx1"/>
                </a:solidFill>
              </a:rPr>
              <a:t>，</a:t>
            </a:r>
            <a:r>
              <a:rPr kumimoji="1" lang="zh-CN" altLang="en-US" noProof="1"/>
              <a:t>读作</a:t>
            </a:r>
            <a:r>
              <a:rPr kumimoji="1" lang="zh-CN" altLang="en-US" noProof="1">
                <a:solidFill>
                  <a:srgbClr val="0000CC"/>
                </a:solidFill>
                <a:latin typeface="宋体" panose="02010600030101010101" pitchFamily="2" charset="-122"/>
              </a:rPr>
              <a:t>“</a:t>
            </a:r>
            <a:r>
              <a:rPr kumimoji="1" lang="en-US" altLang="zh-CN" noProof="1">
                <a:solidFill>
                  <a:srgbClr val="0000CC"/>
                </a:solidFill>
              </a:rPr>
              <a:t>x</a:t>
            </a:r>
            <a:r>
              <a:rPr kumimoji="1" lang="zh-CN" altLang="en-US" noProof="1">
                <a:solidFill>
                  <a:srgbClr val="0000CC"/>
                </a:solidFill>
              </a:rPr>
              <a:t>对</a:t>
            </a:r>
            <a:r>
              <a:rPr kumimoji="1" lang="en-US" altLang="zh-CN" noProof="1">
                <a:solidFill>
                  <a:srgbClr val="0000CC"/>
                </a:solidFill>
              </a:rPr>
              <a:t>y</a:t>
            </a:r>
            <a:r>
              <a:rPr kumimoji="1" lang="zh-CN" altLang="en-US" noProof="1">
                <a:solidFill>
                  <a:srgbClr val="0000CC"/>
                </a:solidFill>
              </a:rPr>
              <a:t>有关系</a:t>
            </a:r>
            <a:r>
              <a:rPr kumimoji="1" lang="en-US" altLang="zh-CN" noProof="1">
                <a:solidFill>
                  <a:srgbClr val="0000CC"/>
                </a:solidFill>
              </a:rPr>
              <a:t>R</a:t>
            </a:r>
            <a:r>
              <a:rPr kumimoji="1" lang="en-US" altLang="zh-CN" noProof="1">
                <a:solidFill>
                  <a:srgbClr val="0000CC"/>
                </a:solidFill>
                <a:latin typeface="宋体" panose="02010600030101010101" pitchFamily="2" charset="-122"/>
              </a:rPr>
              <a:t>”</a:t>
            </a:r>
            <a:r>
              <a:rPr kumimoji="1" lang="zh-CN" altLang="en-US" dirty="0">
                <a:solidFill>
                  <a:schemeClr val="tx1"/>
                </a:solidFill>
              </a:rPr>
              <a:t>；</a:t>
            </a:r>
          </a:p>
          <a:p>
            <a:pPr marL="0" indent="0">
              <a:lnSpc>
                <a:spcPct val="150000"/>
              </a:lnSpc>
              <a:buFont typeface="Wingdings" pitchFamily="2" charset="2"/>
              <a:buNone/>
            </a:pPr>
            <a:r>
              <a:rPr kumimoji="1" lang="en-US" altLang="zh-CN" dirty="0"/>
              <a:t>若</a:t>
            </a:r>
            <a:r>
              <a:rPr kumimoji="1" lang="en-US" altLang="en-US" noProof="1">
                <a:solidFill>
                  <a:srgbClr val="0000CC"/>
                </a:solidFill>
              </a:rPr>
              <a:t>&lt;</a:t>
            </a:r>
            <a:r>
              <a:rPr kumimoji="1" lang="en-US" altLang="zh-CN" noProof="1">
                <a:solidFill>
                  <a:srgbClr val="0000CC"/>
                </a:solidFill>
              </a:rPr>
              <a:t>x,y&gt;</a:t>
            </a:r>
            <a:r>
              <a:rPr kumimoji="1" lang="en-US" altLang="zh-CN">
                <a:solidFill>
                  <a:srgbClr val="0000CC"/>
                </a:solidFill>
                <a:sym typeface="Symbol" panose="05050102010706020507" pitchFamily="18" charset="2"/>
              </a:rPr>
              <a:t></a:t>
            </a:r>
            <a:r>
              <a:rPr kumimoji="1" lang="en-US" altLang="zh-CN" noProof="1">
                <a:solidFill>
                  <a:srgbClr val="0000CC"/>
                </a:solidFill>
              </a:rPr>
              <a:t>R</a:t>
            </a:r>
            <a:r>
              <a:rPr kumimoji="1" lang="en-US" altLang="zh-CN" noProof="1">
                <a:solidFill>
                  <a:schemeClr val="tx1"/>
                </a:solidFill>
              </a:rPr>
              <a:t>，</a:t>
            </a:r>
            <a:r>
              <a:rPr kumimoji="1" lang="zh-CN" altLang="en-US" noProof="1"/>
              <a:t>则记为</a:t>
            </a:r>
            <a:r>
              <a:rPr kumimoji="1" lang="en-US" altLang="zh-CN" noProof="1">
                <a:solidFill>
                  <a:srgbClr val="FF0000"/>
                </a:solidFill>
              </a:rPr>
              <a:t>xRy</a:t>
            </a:r>
            <a:r>
              <a:rPr kumimoji="1" lang="en-US" altLang="zh-CN" noProof="1">
                <a:solidFill>
                  <a:schemeClr val="tx1"/>
                </a:solidFill>
              </a:rPr>
              <a:t>，</a:t>
            </a:r>
            <a:r>
              <a:rPr kumimoji="1" lang="zh-CN" altLang="en-US" noProof="1"/>
              <a:t>读作</a:t>
            </a:r>
            <a:r>
              <a:rPr kumimoji="1" lang="zh-CN" altLang="en-US" noProof="1">
                <a:solidFill>
                  <a:srgbClr val="0000CC"/>
                </a:solidFill>
                <a:latin typeface="宋体" panose="02010600030101010101" pitchFamily="2" charset="-122"/>
              </a:rPr>
              <a:t>“</a:t>
            </a:r>
            <a:r>
              <a:rPr kumimoji="1" lang="en-US" altLang="zh-CN" noProof="1">
                <a:solidFill>
                  <a:srgbClr val="0000CC"/>
                </a:solidFill>
              </a:rPr>
              <a:t>x</a:t>
            </a:r>
            <a:r>
              <a:rPr kumimoji="1" lang="zh-CN" altLang="en-US" noProof="1">
                <a:solidFill>
                  <a:srgbClr val="0000CC"/>
                </a:solidFill>
              </a:rPr>
              <a:t>对</a:t>
            </a:r>
            <a:r>
              <a:rPr kumimoji="1" lang="en-US" altLang="zh-CN" noProof="1">
                <a:solidFill>
                  <a:srgbClr val="0000CC"/>
                </a:solidFill>
              </a:rPr>
              <a:t>y</a:t>
            </a:r>
            <a:r>
              <a:rPr kumimoji="1" lang="zh-CN" altLang="en-US" noProof="1">
                <a:solidFill>
                  <a:srgbClr val="0000CC"/>
                </a:solidFill>
              </a:rPr>
              <a:t>没有关系</a:t>
            </a:r>
            <a:r>
              <a:rPr kumimoji="1" lang="en-US" altLang="zh-CN" noProof="1">
                <a:solidFill>
                  <a:srgbClr val="0000CC"/>
                </a:solidFill>
              </a:rPr>
              <a:t>R</a:t>
            </a:r>
            <a:r>
              <a:rPr kumimoji="1" lang="en-US" altLang="zh-CN" noProof="1">
                <a:solidFill>
                  <a:srgbClr val="0000CC"/>
                </a:solidFill>
                <a:latin typeface="宋体" panose="02010600030101010101" pitchFamily="2" charset="-122"/>
              </a:rPr>
              <a:t>”</a:t>
            </a:r>
            <a:r>
              <a:rPr kumimoji="1" lang="en-US" altLang="zh-CN" noProof="1">
                <a:solidFill>
                  <a:srgbClr val="0000CC"/>
                </a:solidFill>
              </a:rPr>
              <a:t>。</a:t>
            </a:r>
            <a:endParaRPr kumimoji="1" lang="zh-CN" altLang="en-US" dirty="0">
              <a:solidFill>
                <a:srgbClr val="0000CC"/>
              </a:solidFill>
            </a:endParaRPr>
          </a:p>
        </p:txBody>
      </p:sp>
      <p:sp>
        <p:nvSpPr>
          <p:cNvPr id="8" name="Line 4">
            <a:extLst>
              <a:ext uri="{FF2B5EF4-FFF2-40B4-BE49-F238E27FC236}">
                <a16:creationId xmlns:a16="http://schemas.microsoft.com/office/drawing/2014/main" id="{81AD7B39-AFE8-4868-866C-209447B7F473}"/>
              </a:ext>
            </a:extLst>
          </p:cNvPr>
          <p:cNvSpPr>
            <a:spLocks noChangeShapeType="1"/>
          </p:cNvSpPr>
          <p:nvPr/>
        </p:nvSpPr>
        <p:spPr bwMode="auto">
          <a:xfrm flipH="1">
            <a:off x="4601500" y="3592915"/>
            <a:ext cx="228600" cy="327329"/>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Tree>
    <p:custDataLst>
      <p:tags r:id="rId1"/>
    </p:custDataLst>
    <p:extLst>
      <p:ext uri="{BB962C8B-B14F-4D97-AF65-F5344CB8AC3E}">
        <p14:creationId xmlns:p14="http://schemas.microsoft.com/office/powerpoint/2010/main" val="286255944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642">
                                            <p:txEl>
                                              <p:pRg st="2" end="2"/>
                                            </p:txEl>
                                          </p:spTgt>
                                        </p:tgtEl>
                                        <p:attrNameLst>
                                          <p:attrName>style.visibility</p:attrName>
                                        </p:attrNameLst>
                                      </p:cBhvr>
                                      <p:to>
                                        <p:strVal val="visible"/>
                                      </p:to>
                                    </p:set>
                                    <p:anim calcmode="lin" valueType="num">
                                      <p:cBhvr additive="base">
                                        <p:cTn id="7" dur="500" fill="hold"/>
                                        <p:tgtEl>
                                          <p:spTgt spid="1392642">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9264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42" grpId="0" uiExpand="1" build="p" autoUpdateAnimBg="0"/>
      <p:bldP spid="6" grpId="0" animBg="1"/>
      <p:bldP spid="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0" name="Rectangle 3"/>
          <p:cNvSpPr>
            <a:spLocks noGrp="1" noChangeArrowheads="1"/>
          </p:cNvSpPr>
          <p:nvPr>
            <p:ph type="title"/>
          </p:nvPr>
        </p:nvSpPr>
        <p:spPr/>
        <p:txBody>
          <a:bodyPr/>
          <a:lstStyle/>
          <a:p>
            <a:r>
              <a:rPr lang="zh-CN" altLang="en-US" dirty="0"/>
              <a:t>例</a:t>
            </a:r>
            <a:r>
              <a:rPr lang="en-US" altLang="zh-CN" dirty="0"/>
              <a:t>4.3</a:t>
            </a:r>
            <a:endParaRPr lang="zh-CN" altLang="en-US" dirty="0"/>
          </a:p>
        </p:txBody>
      </p:sp>
      <p:sp>
        <p:nvSpPr>
          <p:cNvPr id="5" name="内容占位符 2">
            <a:extLst>
              <a:ext uri="{FF2B5EF4-FFF2-40B4-BE49-F238E27FC236}">
                <a16:creationId xmlns:a16="http://schemas.microsoft.com/office/drawing/2014/main" id="{D792D4E2-FE54-4B77-BBAE-EF6A70111A17}"/>
              </a:ext>
            </a:extLst>
          </p:cNvPr>
          <p:cNvSpPr txBox="1">
            <a:spLocks/>
          </p:cNvSpPr>
          <p:nvPr/>
        </p:nvSpPr>
        <p:spPr bwMode="auto">
          <a:xfrm>
            <a:off x="307975" y="1358420"/>
            <a:ext cx="11506200" cy="530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a:buNone/>
            </a:pPr>
            <a:r>
              <a:rPr lang="zh-CN" altLang="zh-CN" dirty="0">
                <a:solidFill>
                  <a:srgbClr val="C00000"/>
                </a:solidFill>
              </a:rPr>
              <a:t>例</a:t>
            </a:r>
            <a:r>
              <a:rPr lang="en-US" altLang="zh-CN" dirty="0">
                <a:solidFill>
                  <a:srgbClr val="C00000"/>
                </a:solidFill>
              </a:rPr>
              <a:t>4.3  </a:t>
            </a:r>
            <a:r>
              <a:rPr lang="zh-CN" altLang="zh-CN" dirty="0"/>
              <a:t>假设</a:t>
            </a:r>
            <a:r>
              <a:rPr lang="en-US" altLang="zh-CN" dirty="0"/>
              <a:t>A</a:t>
            </a:r>
            <a:r>
              <a:rPr lang="zh-CN" altLang="zh-CN" dirty="0"/>
              <a:t>＝</a:t>
            </a:r>
            <a:r>
              <a:rPr lang="en-US" altLang="zh-CN" dirty="0"/>
              <a:t>{1</a:t>
            </a:r>
            <a:r>
              <a:rPr lang="zh-CN" altLang="zh-CN" dirty="0"/>
              <a:t>，</a:t>
            </a:r>
            <a:r>
              <a:rPr lang="en-US" altLang="zh-CN" dirty="0"/>
              <a:t>4}</a:t>
            </a:r>
            <a:r>
              <a:rPr lang="zh-CN" altLang="zh-CN" dirty="0"/>
              <a:t>，</a:t>
            </a:r>
            <a:r>
              <a:rPr lang="en-US" altLang="zh-CN" dirty="0"/>
              <a:t>B</a:t>
            </a:r>
            <a:r>
              <a:rPr lang="zh-CN" altLang="zh-CN" dirty="0"/>
              <a:t>＝</a:t>
            </a:r>
            <a:r>
              <a:rPr lang="en-US" altLang="zh-CN" dirty="0"/>
              <a:t>{a</a:t>
            </a:r>
            <a:r>
              <a:rPr lang="zh-CN" altLang="zh-CN" dirty="0"/>
              <a:t>，</a:t>
            </a:r>
            <a:r>
              <a:rPr lang="en-US" altLang="zh-CN" dirty="0"/>
              <a:t>b}</a:t>
            </a:r>
            <a:r>
              <a:rPr lang="zh-CN" altLang="zh-CN" dirty="0"/>
              <a:t>，试判断下列集合是否为</a:t>
            </a:r>
            <a:r>
              <a:rPr lang="en-US" altLang="zh-CN" dirty="0"/>
              <a:t>A</a:t>
            </a:r>
            <a:r>
              <a:rPr lang="zh-CN" altLang="zh-CN" dirty="0"/>
              <a:t>到</a:t>
            </a:r>
            <a:r>
              <a:rPr lang="en-US" altLang="zh-CN" dirty="0"/>
              <a:t>B</a:t>
            </a:r>
            <a:r>
              <a:rPr lang="zh-CN" altLang="zh-CN" dirty="0"/>
              <a:t>的一个关系。</a:t>
            </a:r>
          </a:p>
          <a:p>
            <a:pPr marL="0" indent="0">
              <a:buNone/>
            </a:pPr>
            <a:r>
              <a:rPr lang="zh-CN" altLang="zh-CN" dirty="0"/>
              <a:t>（</a:t>
            </a:r>
            <a:r>
              <a:rPr lang="en-US" altLang="zh-CN" dirty="0"/>
              <a:t>1</a:t>
            </a:r>
            <a:r>
              <a:rPr lang="zh-CN" altLang="zh-CN" dirty="0"/>
              <a:t>）</a:t>
            </a:r>
            <a:r>
              <a:rPr lang="en-US" altLang="zh-CN" dirty="0"/>
              <a:t>S</a:t>
            </a:r>
            <a:r>
              <a:rPr lang="en-US" altLang="zh-CN" baseline="-25000" dirty="0"/>
              <a:t>1</a:t>
            </a:r>
            <a:r>
              <a:rPr lang="zh-CN" altLang="zh-CN" dirty="0"/>
              <a:t>＝</a:t>
            </a:r>
            <a:r>
              <a:rPr lang="en-US" altLang="zh-CN" dirty="0"/>
              <a:t>{&lt;3</a:t>
            </a:r>
            <a:r>
              <a:rPr lang="zh-CN" altLang="zh-CN" dirty="0"/>
              <a:t>，</a:t>
            </a:r>
            <a:r>
              <a:rPr lang="en-US" altLang="zh-CN" dirty="0"/>
              <a:t>b&gt;}</a:t>
            </a:r>
            <a:r>
              <a:rPr lang="zh-CN" altLang="zh-CN" dirty="0"/>
              <a:t>。</a:t>
            </a:r>
          </a:p>
          <a:p>
            <a:pPr marL="0" indent="0">
              <a:buNone/>
            </a:pPr>
            <a:r>
              <a:rPr lang="zh-CN" altLang="zh-CN" dirty="0"/>
              <a:t>（</a:t>
            </a:r>
            <a:r>
              <a:rPr lang="en-US" altLang="zh-CN" dirty="0"/>
              <a:t>2</a:t>
            </a:r>
            <a:r>
              <a:rPr lang="zh-CN" altLang="zh-CN" dirty="0"/>
              <a:t>）</a:t>
            </a:r>
            <a:r>
              <a:rPr lang="en-US" altLang="zh-CN" dirty="0"/>
              <a:t>S</a:t>
            </a:r>
            <a:r>
              <a:rPr lang="en-US" altLang="zh-CN" baseline="-25000" dirty="0"/>
              <a:t>2</a:t>
            </a:r>
            <a:r>
              <a:rPr lang="zh-CN" altLang="zh-CN" dirty="0"/>
              <a:t>＝</a:t>
            </a:r>
            <a:r>
              <a:rPr lang="en-US" altLang="zh-CN" dirty="0"/>
              <a:t>{&lt;1</a:t>
            </a:r>
            <a:r>
              <a:rPr lang="zh-CN" altLang="zh-CN" dirty="0"/>
              <a:t>，</a:t>
            </a:r>
            <a:r>
              <a:rPr lang="en-US" altLang="zh-CN" dirty="0"/>
              <a:t>a&gt;</a:t>
            </a:r>
            <a:r>
              <a:rPr lang="zh-CN" altLang="zh-CN" dirty="0"/>
              <a:t>，</a:t>
            </a:r>
            <a:r>
              <a:rPr lang="en-US" altLang="zh-CN" dirty="0"/>
              <a:t>&lt;4</a:t>
            </a:r>
            <a:r>
              <a:rPr lang="zh-CN" altLang="zh-CN" dirty="0"/>
              <a:t>，</a:t>
            </a:r>
            <a:r>
              <a:rPr lang="en-US" altLang="zh-CN" dirty="0"/>
              <a:t>a&gt;</a:t>
            </a:r>
            <a:r>
              <a:rPr lang="zh-CN" altLang="zh-CN" dirty="0"/>
              <a:t>，</a:t>
            </a:r>
            <a:r>
              <a:rPr lang="en-US" altLang="zh-CN" dirty="0"/>
              <a:t>&lt;1</a:t>
            </a:r>
            <a:r>
              <a:rPr lang="zh-CN" altLang="zh-CN" dirty="0"/>
              <a:t>，</a:t>
            </a:r>
            <a:r>
              <a:rPr lang="en-US" altLang="zh-CN" dirty="0"/>
              <a:t>b&gt;</a:t>
            </a:r>
            <a:r>
              <a:rPr lang="zh-CN" altLang="zh-CN" dirty="0"/>
              <a:t>，</a:t>
            </a:r>
            <a:r>
              <a:rPr lang="en-US" altLang="zh-CN" dirty="0"/>
              <a:t>&lt;4</a:t>
            </a:r>
            <a:r>
              <a:rPr lang="zh-CN" altLang="zh-CN" dirty="0"/>
              <a:t>，</a:t>
            </a:r>
            <a:r>
              <a:rPr lang="en-US" altLang="zh-CN" dirty="0"/>
              <a:t>b&gt;}</a:t>
            </a:r>
            <a:r>
              <a:rPr lang="zh-CN" altLang="zh-CN" dirty="0"/>
              <a:t>。</a:t>
            </a:r>
          </a:p>
          <a:p>
            <a:pPr marL="0" indent="0">
              <a:buNone/>
            </a:pPr>
            <a:r>
              <a:rPr lang="zh-CN" altLang="zh-CN" dirty="0">
                <a:solidFill>
                  <a:srgbClr val="C00000"/>
                </a:solidFill>
              </a:rPr>
              <a:t>解</a:t>
            </a:r>
            <a:r>
              <a:rPr lang="zh-CN" altLang="zh-CN" dirty="0"/>
              <a:t> </a:t>
            </a:r>
            <a:r>
              <a:rPr lang="en-US" altLang="zh-CN" dirty="0"/>
              <a:t> </a:t>
            </a:r>
            <a:r>
              <a:rPr lang="zh-CN" altLang="en-US" dirty="0"/>
              <a:t>因为</a:t>
            </a:r>
            <a:r>
              <a:rPr lang="zh-CN" altLang="zh-CN" dirty="0"/>
              <a:t> </a:t>
            </a:r>
            <a:r>
              <a:rPr lang="en-US" altLang="zh-CN" dirty="0"/>
              <a:t>A</a:t>
            </a:r>
            <a:r>
              <a:rPr lang="zh-CN" altLang="zh-CN" dirty="0"/>
              <a:t>×</a:t>
            </a:r>
            <a:r>
              <a:rPr lang="en-US" altLang="zh-CN" dirty="0"/>
              <a:t>B</a:t>
            </a:r>
            <a:r>
              <a:rPr lang="zh-CN" altLang="zh-CN" dirty="0"/>
              <a:t>＝</a:t>
            </a:r>
            <a:r>
              <a:rPr lang="en-US" altLang="zh-CN" dirty="0"/>
              <a:t>{&lt;1</a:t>
            </a:r>
            <a:r>
              <a:rPr lang="zh-CN" altLang="zh-CN" dirty="0"/>
              <a:t>，</a:t>
            </a:r>
            <a:r>
              <a:rPr lang="en-US" altLang="zh-CN" dirty="0"/>
              <a:t>a&gt;</a:t>
            </a:r>
            <a:r>
              <a:rPr lang="zh-CN" altLang="zh-CN" dirty="0"/>
              <a:t>，</a:t>
            </a:r>
            <a:r>
              <a:rPr lang="en-US" altLang="zh-CN" dirty="0"/>
              <a:t>&lt;4</a:t>
            </a:r>
            <a:r>
              <a:rPr lang="zh-CN" altLang="zh-CN" dirty="0"/>
              <a:t>，</a:t>
            </a:r>
            <a:r>
              <a:rPr lang="en-US" altLang="zh-CN" dirty="0"/>
              <a:t>a&gt;</a:t>
            </a:r>
            <a:r>
              <a:rPr lang="zh-CN" altLang="zh-CN" dirty="0"/>
              <a:t>，</a:t>
            </a:r>
            <a:r>
              <a:rPr lang="en-US" altLang="zh-CN" dirty="0"/>
              <a:t>&lt;1</a:t>
            </a:r>
            <a:r>
              <a:rPr lang="zh-CN" altLang="zh-CN" dirty="0"/>
              <a:t>，</a:t>
            </a:r>
            <a:r>
              <a:rPr lang="en-US" altLang="zh-CN" dirty="0"/>
              <a:t>b&gt;</a:t>
            </a:r>
            <a:r>
              <a:rPr lang="zh-CN" altLang="zh-CN" dirty="0"/>
              <a:t>，</a:t>
            </a:r>
            <a:r>
              <a:rPr lang="en-US" altLang="zh-CN" dirty="0"/>
              <a:t>&lt;4</a:t>
            </a:r>
            <a:r>
              <a:rPr lang="zh-CN" altLang="zh-CN" dirty="0"/>
              <a:t>，</a:t>
            </a:r>
            <a:r>
              <a:rPr lang="en-US" altLang="zh-CN" dirty="0"/>
              <a:t>b&gt;}</a:t>
            </a:r>
            <a:r>
              <a:rPr lang="zh-CN" altLang="zh-CN" dirty="0"/>
              <a:t>。</a:t>
            </a:r>
            <a:endParaRPr lang="en-US" altLang="zh-CN" dirty="0"/>
          </a:p>
          <a:p>
            <a:pPr marL="0" indent="0">
              <a:buNone/>
            </a:pPr>
            <a:r>
              <a:rPr lang="zh-CN" altLang="en-US" dirty="0"/>
              <a:t>     所以</a:t>
            </a:r>
            <a:endParaRPr lang="en-US" altLang="zh-CN" dirty="0"/>
          </a:p>
          <a:p>
            <a:pPr marL="0" indent="0">
              <a:buNone/>
            </a:pPr>
            <a:r>
              <a:rPr lang="en-US" altLang="zh-CN" dirty="0"/>
              <a:t>   </a:t>
            </a:r>
            <a:r>
              <a:rPr lang="zh-CN" altLang="zh-CN" dirty="0"/>
              <a:t>（</a:t>
            </a:r>
            <a:r>
              <a:rPr lang="en-US" altLang="zh-CN" dirty="0"/>
              <a:t>1</a:t>
            </a:r>
            <a:r>
              <a:rPr lang="zh-CN" altLang="zh-CN" dirty="0"/>
              <a:t>）</a:t>
            </a:r>
            <a:r>
              <a:rPr lang="en-US" altLang="zh-CN" dirty="0"/>
              <a:t>S</a:t>
            </a:r>
            <a:r>
              <a:rPr lang="en-US" altLang="zh-CN" baseline="-25000" dirty="0"/>
              <a:t>1</a:t>
            </a:r>
            <a:r>
              <a:rPr lang="zh-CN" altLang="zh-CN" dirty="0"/>
              <a:t>不是</a:t>
            </a:r>
            <a:r>
              <a:rPr lang="en-US" altLang="zh-CN" dirty="0"/>
              <a:t>A</a:t>
            </a:r>
            <a:r>
              <a:rPr lang="zh-CN" altLang="zh-CN" dirty="0"/>
              <a:t>×</a:t>
            </a:r>
            <a:r>
              <a:rPr lang="en-US" altLang="zh-CN" dirty="0"/>
              <a:t>B</a:t>
            </a:r>
            <a:r>
              <a:rPr lang="zh-CN" altLang="zh-CN" dirty="0"/>
              <a:t>的子集，从而</a:t>
            </a:r>
            <a:r>
              <a:rPr lang="en-US" altLang="zh-CN" dirty="0"/>
              <a:t>S</a:t>
            </a:r>
            <a:r>
              <a:rPr lang="en-US" altLang="zh-CN" baseline="-25000" dirty="0"/>
              <a:t>1</a:t>
            </a:r>
            <a:r>
              <a:rPr lang="zh-CN" altLang="zh-CN" dirty="0"/>
              <a:t>不是</a:t>
            </a:r>
            <a:r>
              <a:rPr lang="en-US" altLang="zh-CN" dirty="0"/>
              <a:t>A</a:t>
            </a:r>
            <a:r>
              <a:rPr lang="zh-CN" altLang="zh-CN" dirty="0"/>
              <a:t>到</a:t>
            </a:r>
            <a:r>
              <a:rPr lang="en-US" altLang="zh-CN" dirty="0"/>
              <a:t>B</a:t>
            </a:r>
            <a:r>
              <a:rPr lang="zh-CN" altLang="zh-CN" dirty="0"/>
              <a:t>的一个关系。</a:t>
            </a:r>
          </a:p>
          <a:p>
            <a:pPr marL="0" indent="0">
              <a:buNone/>
            </a:pPr>
            <a:r>
              <a:rPr lang="en-US" altLang="zh-CN" dirty="0"/>
              <a:t>   </a:t>
            </a:r>
            <a:r>
              <a:rPr lang="zh-CN" altLang="zh-CN" dirty="0"/>
              <a:t>（</a:t>
            </a:r>
            <a:r>
              <a:rPr lang="en-US" altLang="zh-CN" dirty="0"/>
              <a:t>2</a:t>
            </a:r>
            <a:r>
              <a:rPr lang="zh-CN" altLang="zh-CN" dirty="0"/>
              <a:t>）</a:t>
            </a:r>
            <a:r>
              <a:rPr lang="en-US" altLang="zh-CN" dirty="0"/>
              <a:t>S</a:t>
            </a:r>
            <a:r>
              <a:rPr lang="en-US" altLang="zh-CN" baseline="-25000" dirty="0"/>
              <a:t>2</a:t>
            </a:r>
            <a:r>
              <a:rPr lang="zh-CN" altLang="zh-CN" dirty="0"/>
              <a:t>是</a:t>
            </a:r>
            <a:r>
              <a:rPr lang="en-US" altLang="zh-CN" dirty="0"/>
              <a:t>A</a:t>
            </a:r>
            <a:r>
              <a:rPr lang="zh-CN" altLang="zh-CN" dirty="0"/>
              <a:t>×</a:t>
            </a:r>
            <a:r>
              <a:rPr lang="en-US" altLang="zh-CN" dirty="0"/>
              <a:t>B</a:t>
            </a:r>
            <a:r>
              <a:rPr lang="zh-CN" altLang="zh-CN" dirty="0"/>
              <a:t>的子集，从而</a:t>
            </a:r>
            <a:r>
              <a:rPr lang="en-US" altLang="zh-CN" dirty="0"/>
              <a:t>S</a:t>
            </a:r>
            <a:r>
              <a:rPr lang="en-US" altLang="zh-CN" baseline="-25000" dirty="0"/>
              <a:t>2</a:t>
            </a:r>
            <a:r>
              <a:rPr lang="zh-CN" altLang="zh-CN" dirty="0"/>
              <a:t>是</a:t>
            </a:r>
            <a:r>
              <a:rPr lang="en-US" altLang="zh-CN" dirty="0"/>
              <a:t>A</a:t>
            </a:r>
            <a:r>
              <a:rPr lang="zh-CN" altLang="zh-CN" dirty="0"/>
              <a:t>到</a:t>
            </a:r>
            <a:r>
              <a:rPr lang="en-US" altLang="zh-CN" dirty="0"/>
              <a:t>B</a:t>
            </a:r>
            <a:r>
              <a:rPr lang="zh-CN" altLang="zh-CN" dirty="0"/>
              <a:t>的一个二元关系。</a:t>
            </a:r>
          </a:p>
          <a:p>
            <a:pPr marL="0" indent="0">
              <a:buNone/>
              <a:defRPr/>
            </a:pPr>
            <a:endParaRPr lang="zh-CN" altLang="en-US" sz="2801" kern="0" dirty="0"/>
          </a:p>
        </p:txBody>
      </p:sp>
    </p:spTree>
    <p:custDataLst>
      <p:tags r:id="rId1"/>
    </p:custDataLst>
    <p:extLst>
      <p:ext uri="{BB962C8B-B14F-4D97-AF65-F5344CB8AC3E}">
        <p14:creationId xmlns:p14="http://schemas.microsoft.com/office/powerpoint/2010/main" val="2700253049"/>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circle(in)">
                                      <p:cBhvr>
                                        <p:cTn id="7" dur="20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0" name="Rectangle 3"/>
          <p:cNvSpPr>
            <a:spLocks noGrp="1" noChangeArrowheads="1"/>
          </p:cNvSpPr>
          <p:nvPr>
            <p:ph type="title"/>
          </p:nvPr>
        </p:nvSpPr>
        <p:spPr/>
        <p:txBody>
          <a:bodyPr/>
          <a:lstStyle/>
          <a:p>
            <a:r>
              <a:rPr lang="zh-CN" altLang="en-US" dirty="0"/>
              <a:t>例</a:t>
            </a:r>
            <a:r>
              <a:rPr lang="en-US" altLang="zh-CN" dirty="0"/>
              <a:t>4.4</a:t>
            </a:r>
            <a:endParaRPr lang="zh-CN" altLang="en-US" dirty="0"/>
          </a:p>
        </p:txBody>
      </p:sp>
      <p:sp>
        <p:nvSpPr>
          <p:cNvPr id="5" name="内容占位符 2">
            <a:extLst>
              <a:ext uri="{FF2B5EF4-FFF2-40B4-BE49-F238E27FC236}">
                <a16:creationId xmlns:a16="http://schemas.microsoft.com/office/drawing/2014/main" id="{D792D4E2-FE54-4B77-BBAE-EF6A70111A17}"/>
              </a:ext>
            </a:extLst>
          </p:cNvPr>
          <p:cNvSpPr txBox="1">
            <a:spLocks/>
          </p:cNvSpPr>
          <p:nvPr/>
        </p:nvSpPr>
        <p:spPr bwMode="auto">
          <a:xfrm>
            <a:off x="231775" y="1143794"/>
            <a:ext cx="9372600" cy="358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a:buNone/>
              <a:defRPr/>
            </a:pPr>
            <a:r>
              <a:rPr lang="zh-CN" altLang="en-US" sz="2801" kern="0" dirty="0">
                <a:solidFill>
                  <a:srgbClr val="C00000"/>
                </a:solidFill>
              </a:rPr>
              <a:t>例</a:t>
            </a:r>
            <a:r>
              <a:rPr lang="en-US" altLang="zh-CN" sz="2801" kern="0" dirty="0">
                <a:solidFill>
                  <a:srgbClr val="C00000"/>
                </a:solidFill>
              </a:rPr>
              <a:t>4.4  </a:t>
            </a:r>
            <a:r>
              <a:rPr lang="zh-CN" altLang="en-US" sz="2801" kern="0" dirty="0"/>
              <a:t>设</a:t>
            </a:r>
            <a:r>
              <a:rPr lang="en-US" altLang="zh-CN" sz="2801" kern="0" dirty="0"/>
              <a:t>A = {1,2}</a:t>
            </a:r>
            <a:r>
              <a:rPr lang="zh-CN" altLang="en-US" sz="2801" kern="0" dirty="0"/>
              <a:t>，试判断下列集合是否为</a:t>
            </a:r>
            <a:r>
              <a:rPr lang="en-US" altLang="zh-CN" sz="2801" kern="0" dirty="0"/>
              <a:t>A</a:t>
            </a:r>
            <a:r>
              <a:rPr lang="zh-CN" altLang="en-US" sz="2801" kern="0" dirty="0"/>
              <a:t>上的关系。</a:t>
            </a:r>
            <a:endParaRPr lang="en-US" altLang="zh-CN" sz="2801" kern="0" dirty="0"/>
          </a:p>
          <a:p>
            <a:pPr marL="0" indent="0">
              <a:buNone/>
              <a:defRPr/>
            </a:pPr>
            <a:r>
              <a:rPr lang="zh-CN" altLang="en-US" sz="2801" kern="0" dirty="0"/>
              <a:t>（</a:t>
            </a:r>
            <a:r>
              <a:rPr lang="en-US" altLang="zh-CN" sz="2801" kern="0" dirty="0"/>
              <a:t>1</a:t>
            </a:r>
            <a:r>
              <a:rPr lang="zh-CN" altLang="en-US" sz="2801" kern="0" dirty="0"/>
              <a:t>）</a:t>
            </a:r>
            <a:r>
              <a:rPr lang="en-US" altLang="zh-CN" sz="2801" kern="0" dirty="0"/>
              <a:t>T</a:t>
            </a:r>
            <a:r>
              <a:rPr lang="en-US" altLang="zh-CN" sz="2801" kern="0" baseline="-25000" dirty="0"/>
              <a:t>1</a:t>
            </a:r>
            <a:r>
              <a:rPr lang="zh-CN" altLang="en-US" sz="2801" kern="0" dirty="0"/>
              <a:t>＝ </a:t>
            </a:r>
            <a:r>
              <a:rPr lang="el-GR" altLang="zh-CN" sz="2801" kern="0" dirty="0"/>
              <a:t>Φ </a:t>
            </a:r>
            <a:r>
              <a:rPr lang="zh-CN" altLang="en-US" sz="2801" kern="0" dirty="0"/>
              <a:t>。</a:t>
            </a:r>
          </a:p>
          <a:p>
            <a:pPr marL="0" indent="0">
              <a:buNone/>
              <a:defRPr/>
            </a:pPr>
            <a:r>
              <a:rPr lang="zh-CN" altLang="en-US" sz="2801" kern="0" dirty="0"/>
              <a:t>（</a:t>
            </a:r>
            <a:r>
              <a:rPr lang="en-US" altLang="zh-CN" sz="2801" kern="0" dirty="0"/>
              <a:t>2</a:t>
            </a:r>
            <a:r>
              <a:rPr lang="zh-CN" altLang="en-US" sz="2801" kern="0" dirty="0"/>
              <a:t>）</a:t>
            </a:r>
            <a:r>
              <a:rPr lang="en-US" altLang="zh-CN" sz="2801" kern="0" dirty="0"/>
              <a:t>T</a:t>
            </a:r>
            <a:r>
              <a:rPr lang="en-US" altLang="zh-CN" sz="2801" kern="0" baseline="-25000" dirty="0"/>
              <a:t>2</a:t>
            </a:r>
            <a:r>
              <a:rPr lang="zh-CN" altLang="en-US" sz="2801" kern="0" dirty="0"/>
              <a:t>＝</a:t>
            </a:r>
            <a:r>
              <a:rPr lang="en-US" altLang="zh-CN" sz="2801" kern="0" dirty="0"/>
              <a:t>A×A</a:t>
            </a:r>
            <a:r>
              <a:rPr lang="zh-CN" altLang="en-US" sz="2801" kern="0" dirty="0"/>
              <a:t>。</a:t>
            </a:r>
          </a:p>
          <a:p>
            <a:pPr marL="0" indent="0">
              <a:buNone/>
              <a:defRPr/>
            </a:pPr>
            <a:r>
              <a:rPr lang="zh-CN" altLang="en-US" sz="2801" kern="0" dirty="0"/>
              <a:t>（</a:t>
            </a:r>
            <a:r>
              <a:rPr lang="en-US" altLang="zh-CN" sz="2801" kern="0" dirty="0"/>
              <a:t>3</a:t>
            </a:r>
            <a:r>
              <a:rPr lang="zh-CN" altLang="en-US" sz="2801" kern="0" dirty="0"/>
              <a:t>）</a:t>
            </a:r>
            <a:r>
              <a:rPr lang="en-US" altLang="zh-CN" sz="2801" kern="0" dirty="0"/>
              <a:t>T</a:t>
            </a:r>
            <a:r>
              <a:rPr lang="en-US" altLang="zh-CN" sz="2801" kern="0" baseline="-25000" dirty="0"/>
              <a:t>3</a:t>
            </a:r>
            <a:r>
              <a:rPr lang="zh-CN" altLang="en-US" sz="2801" kern="0" dirty="0"/>
              <a:t>＝</a:t>
            </a:r>
            <a:r>
              <a:rPr lang="en-US" altLang="zh-CN" sz="2801" kern="0" dirty="0"/>
              <a:t>{&lt;1</a:t>
            </a:r>
            <a:r>
              <a:rPr lang="zh-CN" altLang="en-US" sz="2801" kern="0" dirty="0"/>
              <a:t>，</a:t>
            </a:r>
            <a:r>
              <a:rPr lang="en-US" altLang="zh-CN" sz="2801" kern="0" dirty="0"/>
              <a:t>1&gt;</a:t>
            </a:r>
            <a:r>
              <a:rPr lang="zh-CN" altLang="en-US" sz="2801" kern="0" dirty="0"/>
              <a:t>，</a:t>
            </a:r>
            <a:r>
              <a:rPr lang="en-US" altLang="zh-CN" sz="2801" kern="0" dirty="0"/>
              <a:t>&lt;2</a:t>
            </a:r>
            <a:r>
              <a:rPr lang="zh-CN" altLang="en-US" sz="2801" kern="0" dirty="0"/>
              <a:t>，</a:t>
            </a:r>
            <a:r>
              <a:rPr lang="en-US" altLang="zh-CN" sz="2801" kern="0" dirty="0"/>
              <a:t>2&gt;}</a:t>
            </a:r>
            <a:r>
              <a:rPr lang="zh-CN" altLang="en-US" sz="2801" kern="0" dirty="0"/>
              <a:t>。</a:t>
            </a:r>
          </a:p>
          <a:p>
            <a:pPr marL="0" indent="0">
              <a:buNone/>
              <a:defRPr/>
            </a:pPr>
            <a:r>
              <a:rPr lang="zh-CN" altLang="en-US" sz="2801" kern="0" dirty="0"/>
              <a:t>（</a:t>
            </a:r>
            <a:r>
              <a:rPr lang="en-US" altLang="zh-CN" sz="2801" kern="0" dirty="0"/>
              <a:t>4</a:t>
            </a:r>
            <a:r>
              <a:rPr lang="zh-CN" altLang="en-US" sz="2801" kern="0" dirty="0"/>
              <a:t>）</a:t>
            </a:r>
            <a:r>
              <a:rPr lang="en-US" altLang="zh-CN" sz="2801" kern="0" dirty="0"/>
              <a:t>T</a:t>
            </a:r>
            <a:r>
              <a:rPr lang="en-US" altLang="zh-CN" sz="2801" kern="0" baseline="-25000" dirty="0"/>
              <a:t>4</a:t>
            </a:r>
            <a:r>
              <a:rPr lang="zh-CN" altLang="en-US" sz="2801" kern="0" dirty="0"/>
              <a:t>＝</a:t>
            </a:r>
            <a:r>
              <a:rPr lang="en-US" altLang="zh-CN" sz="2801" kern="0" dirty="0"/>
              <a:t>{&lt;1</a:t>
            </a:r>
            <a:r>
              <a:rPr lang="zh-CN" altLang="en-US" sz="2801" kern="0" dirty="0"/>
              <a:t>，</a:t>
            </a:r>
            <a:r>
              <a:rPr lang="en-US" altLang="zh-CN" sz="2801" kern="0" dirty="0"/>
              <a:t>1&gt;</a:t>
            </a:r>
            <a:r>
              <a:rPr lang="zh-CN" altLang="en-US" sz="2801" kern="0" dirty="0"/>
              <a:t>，</a:t>
            </a:r>
            <a:r>
              <a:rPr lang="en-US" altLang="zh-CN" sz="2801" kern="0" dirty="0"/>
              <a:t>&lt;1</a:t>
            </a:r>
            <a:r>
              <a:rPr lang="zh-CN" altLang="en-US" sz="2801" kern="0" dirty="0"/>
              <a:t>，</a:t>
            </a:r>
            <a:r>
              <a:rPr lang="en-US" altLang="zh-CN" sz="2801" kern="0" dirty="0"/>
              <a:t>2&gt;}</a:t>
            </a:r>
            <a:r>
              <a:rPr lang="zh-CN" altLang="en-US" sz="2801" kern="0" dirty="0"/>
              <a:t>。</a:t>
            </a:r>
          </a:p>
          <a:p>
            <a:pPr marL="0" indent="0">
              <a:buNone/>
              <a:defRPr/>
            </a:pPr>
            <a:r>
              <a:rPr lang="zh-CN" altLang="en-US" sz="2801" kern="0" dirty="0"/>
              <a:t>（</a:t>
            </a:r>
            <a:r>
              <a:rPr lang="en-US" altLang="zh-CN" sz="2801" kern="0" dirty="0"/>
              <a:t>5</a:t>
            </a:r>
            <a:r>
              <a:rPr lang="zh-CN" altLang="en-US" sz="2801" kern="0" dirty="0"/>
              <a:t>）</a:t>
            </a:r>
            <a:r>
              <a:rPr lang="en-US" altLang="zh-CN" sz="2801" kern="0" dirty="0"/>
              <a:t>T</a:t>
            </a:r>
            <a:r>
              <a:rPr lang="en-US" altLang="zh-CN" sz="2801" kern="0" baseline="-25000" dirty="0"/>
              <a:t>5</a:t>
            </a:r>
            <a:r>
              <a:rPr lang="zh-CN" altLang="en-US" sz="2801" kern="0" dirty="0"/>
              <a:t>＝</a:t>
            </a:r>
            <a:r>
              <a:rPr lang="en-US" altLang="zh-CN" sz="2801" kern="0" dirty="0"/>
              <a:t>{&lt;1</a:t>
            </a:r>
            <a:r>
              <a:rPr lang="zh-CN" altLang="en-US" sz="2801" kern="0" dirty="0"/>
              <a:t>，</a:t>
            </a:r>
            <a:r>
              <a:rPr lang="en-US" altLang="zh-CN" sz="2801" kern="0" dirty="0"/>
              <a:t>1&gt;</a:t>
            </a:r>
            <a:r>
              <a:rPr lang="zh-CN" altLang="en-US" sz="2801" kern="0" dirty="0"/>
              <a:t>，</a:t>
            </a:r>
            <a:r>
              <a:rPr lang="en-US" altLang="zh-CN" sz="2801" kern="0" dirty="0"/>
              <a:t>&lt;2</a:t>
            </a:r>
            <a:r>
              <a:rPr lang="zh-CN" altLang="en-US" sz="2801" kern="0" dirty="0"/>
              <a:t>，</a:t>
            </a:r>
            <a:r>
              <a:rPr lang="en-US" altLang="zh-CN" sz="2801" kern="0" dirty="0"/>
              <a:t>2&gt;</a:t>
            </a:r>
            <a:r>
              <a:rPr lang="zh-CN" altLang="en-US" sz="2801" kern="0" dirty="0"/>
              <a:t>，</a:t>
            </a:r>
            <a:r>
              <a:rPr lang="en-US" altLang="zh-CN" sz="2801" kern="0" dirty="0"/>
              <a:t>&lt;2</a:t>
            </a:r>
            <a:r>
              <a:rPr lang="zh-CN" altLang="en-US" sz="2801" kern="0" dirty="0"/>
              <a:t>，</a:t>
            </a:r>
            <a:r>
              <a:rPr lang="en-US" altLang="zh-CN" sz="2801" kern="0" dirty="0"/>
              <a:t>1&gt;</a:t>
            </a:r>
            <a:r>
              <a:rPr lang="zh-CN" altLang="en-US" sz="2801" kern="0" dirty="0"/>
              <a:t>，</a:t>
            </a:r>
            <a:r>
              <a:rPr lang="en-US" altLang="zh-CN" sz="2801" kern="0" dirty="0"/>
              <a:t>&lt;&lt;1</a:t>
            </a:r>
            <a:r>
              <a:rPr lang="zh-CN" altLang="en-US" sz="2801" kern="0" dirty="0"/>
              <a:t>，</a:t>
            </a:r>
            <a:r>
              <a:rPr lang="en-US" altLang="zh-CN" sz="2801" kern="0" dirty="0"/>
              <a:t>1&gt;</a:t>
            </a:r>
            <a:r>
              <a:rPr lang="zh-CN" altLang="en-US" sz="2801" kern="0" dirty="0"/>
              <a:t>，</a:t>
            </a:r>
            <a:r>
              <a:rPr lang="en-US" altLang="zh-CN" sz="2801" kern="0" dirty="0"/>
              <a:t>1&gt;}</a:t>
            </a:r>
            <a:r>
              <a:rPr lang="zh-CN" altLang="en-US" sz="2801" kern="0" dirty="0"/>
              <a:t>。</a:t>
            </a:r>
          </a:p>
        </p:txBody>
      </p:sp>
      <p:sp>
        <p:nvSpPr>
          <p:cNvPr id="12" name="矩形 11">
            <a:extLst>
              <a:ext uri="{FF2B5EF4-FFF2-40B4-BE49-F238E27FC236}">
                <a16:creationId xmlns:a16="http://schemas.microsoft.com/office/drawing/2014/main" id="{189E1F3A-7179-4E83-A2C6-0B81310E283B}"/>
              </a:ext>
            </a:extLst>
          </p:cNvPr>
          <p:cNvSpPr/>
          <p:nvPr/>
        </p:nvSpPr>
        <p:spPr>
          <a:xfrm>
            <a:off x="231775" y="4911945"/>
            <a:ext cx="9669463" cy="461665"/>
          </a:xfrm>
          <a:prstGeom prst="rect">
            <a:avLst/>
          </a:prstGeom>
        </p:spPr>
        <p:txBody>
          <a:bodyPr wrap="square">
            <a:spAutoFit/>
          </a:bodyPr>
          <a:lstStyle/>
          <a:p>
            <a:r>
              <a:rPr lang="zh-CN" altLang="zh-CN" b="1" kern="100" dirty="0">
                <a:solidFill>
                  <a:srgbClr val="C00000"/>
                </a:solidFill>
                <a:latin typeface="+mn-ea"/>
                <a:cs typeface="Times New Roman" panose="02020603050405020304" pitchFamily="18" charset="0"/>
              </a:rPr>
              <a:t>解</a:t>
            </a:r>
            <a:r>
              <a:rPr lang="zh-CN" altLang="zh-CN" b="1" kern="100" dirty="0">
                <a:latin typeface="+mn-ea"/>
              </a:rPr>
              <a:t>  </a:t>
            </a:r>
            <a:r>
              <a:rPr lang="zh-CN" altLang="en-US" b="1" kern="100" dirty="0">
                <a:latin typeface="+mn-ea"/>
              </a:rPr>
              <a:t>因为 </a:t>
            </a:r>
            <a:r>
              <a:rPr lang="en-US" altLang="zh-CN" b="1" kern="100" dirty="0">
                <a:latin typeface="+mn-ea"/>
              </a:rPr>
              <a:t>A</a:t>
            </a:r>
            <a:r>
              <a:rPr lang="zh-CN" altLang="zh-CN" b="1" kern="100" dirty="0">
                <a:latin typeface="+mn-ea"/>
                <a:cs typeface="Times New Roman" panose="02020603050405020304" pitchFamily="18" charset="0"/>
              </a:rPr>
              <a:t>×</a:t>
            </a:r>
            <a:r>
              <a:rPr lang="en-US" altLang="zh-CN" b="1" kern="100" dirty="0">
                <a:latin typeface="+mn-ea"/>
              </a:rPr>
              <a:t>A</a:t>
            </a:r>
            <a:r>
              <a:rPr lang="en-US" altLang="zh-CN" b="1" kern="100">
                <a:latin typeface="+mn-ea"/>
              </a:rPr>
              <a:t>={&lt;1</a:t>
            </a:r>
            <a:r>
              <a:rPr lang="zh-CN" altLang="zh-CN" b="1" kern="100">
                <a:latin typeface="+mn-ea"/>
                <a:cs typeface="Times New Roman" panose="02020603050405020304" pitchFamily="18" charset="0"/>
              </a:rPr>
              <a:t>，</a:t>
            </a:r>
            <a:r>
              <a:rPr lang="en-US" altLang="zh-CN" b="1" kern="100">
                <a:latin typeface="+mn-ea"/>
              </a:rPr>
              <a:t>1&gt;</a:t>
            </a:r>
            <a:r>
              <a:rPr lang="zh-CN" altLang="zh-CN" b="1" kern="100">
                <a:latin typeface="+mn-ea"/>
                <a:cs typeface="Times New Roman" panose="02020603050405020304" pitchFamily="18" charset="0"/>
              </a:rPr>
              <a:t>，</a:t>
            </a:r>
            <a:r>
              <a:rPr lang="en-US" altLang="zh-CN" b="1" kern="100">
                <a:latin typeface="+mn-ea"/>
              </a:rPr>
              <a:t>&lt;2</a:t>
            </a:r>
            <a:r>
              <a:rPr lang="zh-CN" altLang="zh-CN" b="1" kern="100">
                <a:latin typeface="+mn-ea"/>
                <a:cs typeface="Times New Roman" panose="02020603050405020304" pitchFamily="18" charset="0"/>
              </a:rPr>
              <a:t>，</a:t>
            </a:r>
            <a:r>
              <a:rPr lang="en-US" altLang="zh-CN" b="1" kern="100">
                <a:latin typeface="+mn-ea"/>
              </a:rPr>
              <a:t>2&gt;</a:t>
            </a:r>
            <a:r>
              <a:rPr lang="zh-CN" altLang="zh-CN" b="1" kern="100">
                <a:latin typeface="+mn-ea"/>
                <a:cs typeface="Times New Roman" panose="02020603050405020304" pitchFamily="18" charset="0"/>
              </a:rPr>
              <a:t>，</a:t>
            </a:r>
            <a:r>
              <a:rPr lang="en-US" altLang="zh-CN" b="1" kern="100">
                <a:latin typeface="+mn-ea"/>
              </a:rPr>
              <a:t>&lt;2</a:t>
            </a:r>
            <a:r>
              <a:rPr lang="zh-CN" altLang="zh-CN" b="1" kern="100">
                <a:latin typeface="+mn-ea"/>
                <a:cs typeface="Times New Roman" panose="02020603050405020304" pitchFamily="18" charset="0"/>
              </a:rPr>
              <a:t>，</a:t>
            </a:r>
            <a:r>
              <a:rPr lang="en-US" altLang="zh-CN" b="1" kern="100">
                <a:latin typeface="+mn-ea"/>
              </a:rPr>
              <a:t>1&gt;</a:t>
            </a:r>
            <a:r>
              <a:rPr lang="zh-CN" altLang="zh-CN" b="1" kern="100">
                <a:latin typeface="+mn-ea"/>
                <a:cs typeface="Times New Roman" panose="02020603050405020304" pitchFamily="18" charset="0"/>
              </a:rPr>
              <a:t>，</a:t>
            </a:r>
            <a:r>
              <a:rPr lang="en-US" altLang="zh-CN" b="1" kern="100">
                <a:latin typeface="+mn-ea"/>
              </a:rPr>
              <a:t>&lt;1</a:t>
            </a:r>
            <a:r>
              <a:rPr lang="zh-CN" altLang="zh-CN" b="1" kern="100">
                <a:latin typeface="+mn-ea"/>
                <a:cs typeface="Times New Roman" panose="02020603050405020304" pitchFamily="18" charset="0"/>
              </a:rPr>
              <a:t>，</a:t>
            </a:r>
            <a:r>
              <a:rPr lang="en-US" altLang="zh-CN" b="1" kern="100">
                <a:latin typeface="+mn-ea"/>
              </a:rPr>
              <a:t>2</a:t>
            </a:r>
            <a:r>
              <a:rPr lang="en-US" altLang="zh-CN" b="1" kern="100" dirty="0">
                <a:latin typeface="+mn-ea"/>
              </a:rPr>
              <a:t>&gt;}</a:t>
            </a:r>
            <a:r>
              <a:rPr lang="zh-CN" altLang="zh-CN" b="1" kern="100" dirty="0">
                <a:latin typeface="+mn-ea"/>
                <a:cs typeface="Times New Roman" panose="02020603050405020304" pitchFamily="18" charset="0"/>
              </a:rPr>
              <a:t>。</a:t>
            </a:r>
            <a:endParaRPr lang="zh-CN" altLang="en-US" b="1" dirty="0">
              <a:latin typeface="+mn-ea"/>
            </a:endParaRPr>
          </a:p>
        </p:txBody>
      </p:sp>
      <p:sp>
        <p:nvSpPr>
          <p:cNvPr id="14" name="矩形 13">
            <a:extLst>
              <a:ext uri="{FF2B5EF4-FFF2-40B4-BE49-F238E27FC236}">
                <a16:creationId xmlns:a16="http://schemas.microsoft.com/office/drawing/2014/main" id="{D3239BCE-1CF3-445F-8B5E-534AB44389AE}"/>
              </a:ext>
            </a:extLst>
          </p:cNvPr>
          <p:cNvSpPr/>
          <p:nvPr/>
        </p:nvSpPr>
        <p:spPr>
          <a:xfrm>
            <a:off x="8923135" y="1752504"/>
            <a:ext cx="2732720" cy="461665"/>
          </a:xfrm>
          <a:prstGeom prst="rect">
            <a:avLst/>
          </a:prstGeom>
        </p:spPr>
        <p:txBody>
          <a:bodyPr>
            <a:spAutoFit/>
          </a:bodyPr>
          <a:lstStyle/>
          <a:p>
            <a:pPr eaLnBrk="1" hangingPunct="1">
              <a:defRPr/>
            </a:pPr>
            <a:r>
              <a:rPr lang="zh-CN" altLang="en-US" b="1" kern="0" dirty="0">
                <a:solidFill>
                  <a:srgbClr val="000000"/>
                </a:solidFill>
                <a:latin typeface="+mn-ea"/>
              </a:rPr>
              <a:t>是，</a:t>
            </a:r>
            <a:r>
              <a:rPr lang="zh-CN" altLang="en-US" b="1" kern="0" dirty="0">
                <a:solidFill>
                  <a:srgbClr val="3333FF"/>
                </a:solidFill>
                <a:latin typeface="+mn-ea"/>
              </a:rPr>
              <a:t>空关系</a:t>
            </a:r>
            <a:endParaRPr lang="zh-CN" altLang="en-US" b="1" dirty="0">
              <a:solidFill>
                <a:srgbClr val="3333FF"/>
              </a:solidFill>
              <a:latin typeface="+mn-ea"/>
            </a:endParaRPr>
          </a:p>
        </p:txBody>
      </p:sp>
      <p:sp>
        <p:nvSpPr>
          <p:cNvPr id="15" name="矩形 14">
            <a:extLst>
              <a:ext uri="{FF2B5EF4-FFF2-40B4-BE49-F238E27FC236}">
                <a16:creationId xmlns:a16="http://schemas.microsoft.com/office/drawing/2014/main" id="{17AED76F-BC73-4CCB-8533-234A6089215D}"/>
              </a:ext>
            </a:extLst>
          </p:cNvPr>
          <p:cNvSpPr/>
          <p:nvPr/>
        </p:nvSpPr>
        <p:spPr>
          <a:xfrm>
            <a:off x="8923135" y="2375345"/>
            <a:ext cx="2732720" cy="461665"/>
          </a:xfrm>
          <a:prstGeom prst="rect">
            <a:avLst/>
          </a:prstGeom>
        </p:spPr>
        <p:txBody>
          <a:bodyPr>
            <a:spAutoFit/>
          </a:bodyPr>
          <a:lstStyle/>
          <a:p>
            <a:pPr eaLnBrk="1" hangingPunct="1">
              <a:defRPr/>
            </a:pPr>
            <a:r>
              <a:rPr lang="zh-CN" altLang="en-US" b="1" kern="0" dirty="0">
                <a:solidFill>
                  <a:srgbClr val="000000"/>
                </a:solidFill>
                <a:latin typeface="+mn-ea"/>
              </a:rPr>
              <a:t>是，</a:t>
            </a:r>
            <a:r>
              <a:rPr lang="zh-CN" altLang="en-US" b="1" kern="0" dirty="0">
                <a:solidFill>
                  <a:srgbClr val="3333FF"/>
                </a:solidFill>
                <a:latin typeface="+mn-ea"/>
              </a:rPr>
              <a:t>全关系</a:t>
            </a:r>
            <a:endParaRPr lang="zh-CN" altLang="en-US" b="1" dirty="0">
              <a:solidFill>
                <a:srgbClr val="3333FF"/>
              </a:solidFill>
              <a:latin typeface="+mn-ea"/>
            </a:endParaRPr>
          </a:p>
        </p:txBody>
      </p:sp>
      <p:sp>
        <p:nvSpPr>
          <p:cNvPr id="16" name="矩形 15">
            <a:extLst>
              <a:ext uri="{FF2B5EF4-FFF2-40B4-BE49-F238E27FC236}">
                <a16:creationId xmlns:a16="http://schemas.microsoft.com/office/drawing/2014/main" id="{937312F8-9E31-47CA-A0EC-410CC2766DAA}"/>
              </a:ext>
            </a:extLst>
          </p:cNvPr>
          <p:cNvSpPr/>
          <p:nvPr/>
        </p:nvSpPr>
        <p:spPr>
          <a:xfrm>
            <a:off x="8923135" y="2968129"/>
            <a:ext cx="2732720" cy="461665"/>
          </a:xfrm>
          <a:prstGeom prst="rect">
            <a:avLst/>
          </a:prstGeom>
        </p:spPr>
        <p:txBody>
          <a:bodyPr>
            <a:spAutoFit/>
          </a:bodyPr>
          <a:lstStyle/>
          <a:p>
            <a:pPr>
              <a:defRPr/>
            </a:pPr>
            <a:r>
              <a:rPr lang="zh-CN" altLang="en-US" b="1" kern="0">
                <a:solidFill>
                  <a:srgbClr val="000000"/>
                </a:solidFill>
                <a:latin typeface="+mn-ea"/>
              </a:rPr>
              <a:t>是，</a:t>
            </a:r>
            <a:r>
              <a:rPr lang="zh-CN" altLang="en-US" b="1" kern="0">
                <a:solidFill>
                  <a:srgbClr val="3333FF"/>
                </a:solidFill>
                <a:latin typeface="+mn-ea"/>
              </a:rPr>
              <a:t>恒等</a:t>
            </a:r>
            <a:r>
              <a:rPr lang="zh-CN" altLang="en-US" b="1" kern="0" dirty="0">
                <a:solidFill>
                  <a:srgbClr val="3333FF"/>
                </a:solidFill>
                <a:latin typeface="+mn-ea"/>
              </a:rPr>
              <a:t>关系</a:t>
            </a:r>
            <a:endParaRPr lang="zh-CN" altLang="en-US" b="1" dirty="0">
              <a:solidFill>
                <a:srgbClr val="3333FF"/>
              </a:solidFill>
              <a:latin typeface="+mn-ea"/>
            </a:endParaRPr>
          </a:p>
        </p:txBody>
      </p:sp>
      <p:sp>
        <p:nvSpPr>
          <p:cNvPr id="13" name="矩形 12">
            <a:extLst>
              <a:ext uri="{FF2B5EF4-FFF2-40B4-BE49-F238E27FC236}">
                <a16:creationId xmlns:a16="http://schemas.microsoft.com/office/drawing/2014/main" id="{C35ECDD7-3981-449A-B4E4-CD3671853261}"/>
              </a:ext>
            </a:extLst>
          </p:cNvPr>
          <p:cNvSpPr/>
          <p:nvPr/>
        </p:nvSpPr>
        <p:spPr>
          <a:xfrm>
            <a:off x="5718175" y="2968129"/>
            <a:ext cx="2744662" cy="461665"/>
          </a:xfrm>
          <a:prstGeom prst="rect">
            <a:avLst/>
          </a:prstGeom>
          <a:solidFill>
            <a:srgbClr val="1157AB"/>
          </a:solidFill>
        </p:spPr>
        <p:txBody>
          <a:bodyPr wrap="none">
            <a:spAutoFit/>
          </a:bodyPr>
          <a:lstStyle/>
          <a:p>
            <a:r>
              <a:rPr lang="en-US" altLang="zh-CN" b="1" kern="100" dirty="0">
                <a:solidFill>
                  <a:schemeClr val="bg1"/>
                </a:solidFill>
                <a:latin typeface="Times New Roman" panose="02020603050405020304" pitchFamily="18" charset="0"/>
                <a:ea typeface="宋体" panose="02010600030101010101" pitchFamily="2" charset="-122"/>
              </a:rPr>
              <a:t>I</a:t>
            </a:r>
            <a:r>
              <a:rPr lang="en-US" altLang="zh-CN" b="1" kern="100" baseline="-25000" dirty="0">
                <a:solidFill>
                  <a:schemeClr val="bg1"/>
                </a:solidFill>
                <a:latin typeface="Times New Roman" panose="02020603050405020304" pitchFamily="18" charset="0"/>
                <a:ea typeface="宋体" panose="02010600030101010101" pitchFamily="2" charset="-122"/>
              </a:rPr>
              <a:t>A</a:t>
            </a:r>
            <a:r>
              <a:rPr lang="zh-CN" altLang="zh-CN" b="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kern="100">
                <a:solidFill>
                  <a:schemeClr val="bg1"/>
                </a:solidFill>
                <a:latin typeface="Times New Roman" panose="02020603050405020304" pitchFamily="18" charset="0"/>
                <a:ea typeface="宋体" panose="02010600030101010101" pitchFamily="2" charset="-122"/>
              </a:rPr>
              <a:t>{&lt;x</a:t>
            </a:r>
            <a:r>
              <a:rPr lang="zh-CN" altLang="zh-CN" b="1" kern="10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kern="100">
                <a:solidFill>
                  <a:schemeClr val="bg1"/>
                </a:solidFill>
                <a:latin typeface="Times New Roman" panose="02020603050405020304" pitchFamily="18" charset="0"/>
                <a:ea typeface="宋体" panose="02010600030101010101" pitchFamily="2" charset="-122"/>
              </a:rPr>
              <a:t>x</a:t>
            </a:r>
            <a:r>
              <a:rPr lang="en-US" altLang="zh-CN" b="1" kern="100" dirty="0">
                <a:solidFill>
                  <a:schemeClr val="bg1"/>
                </a:solidFill>
                <a:latin typeface="Times New Roman" panose="02020603050405020304" pitchFamily="18" charset="0"/>
                <a:ea typeface="宋体" panose="02010600030101010101" pitchFamily="2" charset="-122"/>
              </a:rPr>
              <a:t>&gt;|x</a:t>
            </a:r>
            <a:r>
              <a:rPr lang="zh-CN" altLang="zh-CN" b="1" kern="100" dirty="0">
                <a:solidFill>
                  <a:schemeClr val="bg1"/>
                </a:solidFill>
                <a:ea typeface="宋体" panose="02010600030101010101" pitchFamily="2" charset="-122"/>
                <a:cs typeface="宋体" panose="02010600030101010101" pitchFamily="2" charset="-122"/>
              </a:rPr>
              <a:t>∈</a:t>
            </a:r>
            <a:r>
              <a:rPr lang="en-US" altLang="zh-CN" b="1" kern="100" dirty="0">
                <a:solidFill>
                  <a:schemeClr val="bg1"/>
                </a:solidFill>
                <a:latin typeface="Times New Roman" panose="02020603050405020304" pitchFamily="18" charset="0"/>
                <a:ea typeface="宋体" panose="02010600030101010101" pitchFamily="2" charset="-122"/>
              </a:rPr>
              <a:t>A}</a:t>
            </a:r>
            <a:endParaRPr lang="zh-CN" altLang="en-US" b="1" dirty="0">
              <a:solidFill>
                <a:schemeClr val="bg1"/>
              </a:solidFill>
            </a:endParaRPr>
          </a:p>
        </p:txBody>
      </p:sp>
      <p:sp>
        <p:nvSpPr>
          <p:cNvPr id="9" name="矩形 8">
            <a:extLst>
              <a:ext uri="{FF2B5EF4-FFF2-40B4-BE49-F238E27FC236}">
                <a16:creationId xmlns:a16="http://schemas.microsoft.com/office/drawing/2014/main" id="{937312F8-9E31-47CA-A0EC-410CC2766DAA}"/>
              </a:ext>
            </a:extLst>
          </p:cNvPr>
          <p:cNvSpPr/>
          <p:nvPr/>
        </p:nvSpPr>
        <p:spPr>
          <a:xfrm>
            <a:off x="8923135" y="3641165"/>
            <a:ext cx="2732720" cy="461665"/>
          </a:xfrm>
          <a:prstGeom prst="rect">
            <a:avLst/>
          </a:prstGeom>
        </p:spPr>
        <p:txBody>
          <a:bodyPr>
            <a:spAutoFit/>
          </a:bodyPr>
          <a:lstStyle/>
          <a:p>
            <a:pPr>
              <a:defRPr/>
            </a:pPr>
            <a:r>
              <a:rPr lang="zh-CN" altLang="en-US" b="1" kern="0" dirty="0">
                <a:solidFill>
                  <a:srgbClr val="000000"/>
                </a:solidFill>
                <a:latin typeface="+mn-ea"/>
              </a:rPr>
              <a:t>是</a:t>
            </a:r>
            <a:endParaRPr lang="zh-CN" altLang="en-US" b="1" dirty="0">
              <a:solidFill>
                <a:srgbClr val="3333FF"/>
              </a:solidFill>
              <a:latin typeface="+mn-ea"/>
            </a:endParaRPr>
          </a:p>
        </p:txBody>
      </p:sp>
      <p:sp>
        <p:nvSpPr>
          <p:cNvPr id="10" name="矩形 9">
            <a:extLst>
              <a:ext uri="{FF2B5EF4-FFF2-40B4-BE49-F238E27FC236}">
                <a16:creationId xmlns:a16="http://schemas.microsoft.com/office/drawing/2014/main" id="{937312F8-9E31-47CA-A0EC-410CC2766DAA}"/>
              </a:ext>
            </a:extLst>
          </p:cNvPr>
          <p:cNvSpPr/>
          <p:nvPr/>
        </p:nvSpPr>
        <p:spPr>
          <a:xfrm>
            <a:off x="9604375" y="4214150"/>
            <a:ext cx="1338931" cy="461665"/>
          </a:xfrm>
          <a:prstGeom prst="rect">
            <a:avLst/>
          </a:prstGeom>
        </p:spPr>
        <p:txBody>
          <a:bodyPr wrap="square">
            <a:spAutoFit/>
          </a:bodyPr>
          <a:lstStyle/>
          <a:p>
            <a:pPr>
              <a:defRPr/>
            </a:pPr>
            <a:r>
              <a:rPr lang="zh-CN" altLang="en-US" b="1" kern="0" dirty="0">
                <a:solidFill>
                  <a:srgbClr val="000000"/>
                </a:solidFill>
                <a:latin typeface="+mn-ea"/>
              </a:rPr>
              <a:t>不是</a:t>
            </a:r>
            <a:endParaRPr lang="zh-CN" altLang="en-US" b="1" dirty="0">
              <a:solidFill>
                <a:srgbClr val="3333FF"/>
              </a:solidFill>
              <a:latin typeface="+mn-ea"/>
            </a:endParaRPr>
          </a:p>
        </p:txBody>
      </p:sp>
    </p:spTree>
    <p:custDataLst>
      <p:tags r:id="rId1"/>
    </p:custDataLst>
    <p:extLst>
      <p:ext uri="{BB962C8B-B14F-4D97-AF65-F5344CB8AC3E}">
        <p14:creationId xmlns:p14="http://schemas.microsoft.com/office/powerpoint/2010/main" val="1147776283"/>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6" grpId="0"/>
      <p:bldP spid="13" grpId="0" animBg="1"/>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691" name="Rectangle 3"/>
          <p:cNvSpPr>
            <a:spLocks noGrp="1" noChangeArrowheads="1"/>
          </p:cNvSpPr>
          <p:nvPr>
            <p:ph type="body" idx="1"/>
          </p:nvPr>
        </p:nvSpPr>
        <p:spPr>
          <a:xfrm>
            <a:off x="480385" y="1391988"/>
            <a:ext cx="11699875" cy="2124076"/>
          </a:xfrm>
        </p:spPr>
        <p:txBody>
          <a:bodyPr>
            <a:noAutofit/>
          </a:bodyPr>
          <a:lstStyle/>
          <a:p>
            <a:pPr marL="0" indent="0">
              <a:lnSpc>
                <a:spcPct val="150000"/>
              </a:lnSpc>
              <a:spcBef>
                <a:spcPct val="0"/>
              </a:spcBef>
              <a:buNone/>
            </a:pPr>
            <a:r>
              <a:rPr lang="zh-CN" altLang="en-US" dirty="0">
                <a:solidFill>
                  <a:srgbClr val="C00000"/>
                </a:solidFill>
              </a:rPr>
              <a:t>例</a:t>
            </a:r>
            <a:r>
              <a:rPr lang="en-US" altLang="zh-CN" dirty="0">
                <a:solidFill>
                  <a:srgbClr val="C00000"/>
                </a:solidFill>
              </a:rPr>
              <a:t>4.5  </a:t>
            </a:r>
            <a:r>
              <a:rPr lang="zh-CN" altLang="zh-CN" dirty="0">
                <a:solidFill>
                  <a:schemeClr val="tx1"/>
                </a:solidFill>
              </a:rPr>
              <a:t>设</a:t>
            </a:r>
            <a:r>
              <a:rPr lang="en-US" altLang="zh-CN" dirty="0">
                <a:solidFill>
                  <a:schemeClr val="tx1"/>
                </a:solidFill>
              </a:rPr>
              <a:t>A</a:t>
            </a:r>
            <a:r>
              <a:rPr lang="zh-CN" altLang="zh-CN" dirty="0">
                <a:solidFill>
                  <a:schemeClr val="tx1"/>
                </a:solidFill>
              </a:rPr>
              <a:t>＝</a:t>
            </a:r>
            <a:r>
              <a:rPr lang="en-US" altLang="zh-CN" dirty="0">
                <a:solidFill>
                  <a:schemeClr val="tx1"/>
                </a:solidFill>
              </a:rPr>
              <a:t>{b}</a:t>
            </a:r>
            <a:r>
              <a:rPr lang="zh-CN" altLang="zh-CN" dirty="0">
                <a:solidFill>
                  <a:schemeClr val="tx1"/>
                </a:solidFill>
              </a:rPr>
              <a:t>，</a:t>
            </a:r>
            <a:r>
              <a:rPr lang="en-US" altLang="zh-CN" dirty="0">
                <a:solidFill>
                  <a:schemeClr val="tx1"/>
                </a:solidFill>
              </a:rPr>
              <a:t>B</a:t>
            </a:r>
            <a:r>
              <a:rPr lang="zh-CN" altLang="zh-CN" dirty="0">
                <a:solidFill>
                  <a:schemeClr val="tx1"/>
                </a:solidFill>
              </a:rPr>
              <a:t>＝</a:t>
            </a:r>
            <a:r>
              <a:rPr lang="en-US" altLang="zh-CN" dirty="0">
                <a:solidFill>
                  <a:schemeClr val="tx1"/>
                </a:solidFill>
              </a:rPr>
              <a:t>{c</a:t>
            </a:r>
            <a:r>
              <a:rPr lang="zh-CN" altLang="zh-CN" dirty="0">
                <a:solidFill>
                  <a:schemeClr val="tx1"/>
                </a:solidFill>
              </a:rPr>
              <a:t>，</a:t>
            </a:r>
            <a:r>
              <a:rPr lang="en-US" altLang="zh-CN" dirty="0">
                <a:solidFill>
                  <a:schemeClr val="tx1"/>
                </a:solidFill>
              </a:rPr>
              <a:t>d}</a:t>
            </a:r>
            <a:r>
              <a:rPr lang="zh-CN" altLang="zh-CN" dirty="0">
                <a:solidFill>
                  <a:schemeClr val="tx1"/>
                </a:solidFill>
              </a:rPr>
              <a:t>，试写出从</a:t>
            </a:r>
            <a:r>
              <a:rPr lang="en-US" altLang="zh-CN" dirty="0">
                <a:solidFill>
                  <a:schemeClr val="tx1"/>
                </a:solidFill>
              </a:rPr>
              <a:t>A</a:t>
            </a:r>
            <a:r>
              <a:rPr lang="zh-CN" altLang="zh-CN" dirty="0">
                <a:solidFill>
                  <a:schemeClr val="tx1"/>
                </a:solidFill>
              </a:rPr>
              <a:t>到</a:t>
            </a:r>
            <a:r>
              <a:rPr lang="en-US" altLang="zh-CN" dirty="0">
                <a:solidFill>
                  <a:schemeClr val="tx1"/>
                </a:solidFill>
              </a:rPr>
              <a:t>B</a:t>
            </a:r>
            <a:r>
              <a:rPr lang="zh-CN" altLang="zh-CN" dirty="0">
                <a:solidFill>
                  <a:schemeClr val="tx1"/>
                </a:solidFill>
              </a:rPr>
              <a:t>的所有关系。</a:t>
            </a:r>
            <a:endParaRPr lang="en-US" altLang="zh-CN" dirty="0">
              <a:solidFill>
                <a:schemeClr val="tx1"/>
              </a:solidFill>
            </a:endParaRPr>
          </a:p>
          <a:p>
            <a:pPr marL="0" indent="0">
              <a:lnSpc>
                <a:spcPct val="150000"/>
              </a:lnSpc>
              <a:spcBef>
                <a:spcPct val="0"/>
              </a:spcBef>
              <a:buNone/>
            </a:pPr>
            <a:endParaRPr lang="en-US" altLang="zh-CN" dirty="0">
              <a:solidFill>
                <a:srgbClr val="C00000"/>
              </a:solidFill>
            </a:endParaRPr>
          </a:p>
          <a:p>
            <a:pPr marL="0" indent="0">
              <a:lnSpc>
                <a:spcPct val="150000"/>
              </a:lnSpc>
              <a:spcBef>
                <a:spcPct val="0"/>
              </a:spcBef>
              <a:buNone/>
            </a:pPr>
            <a:r>
              <a:rPr lang="zh-CN" altLang="en-US" dirty="0">
                <a:solidFill>
                  <a:srgbClr val="C00000"/>
                </a:solidFill>
              </a:rPr>
              <a:t>解 </a:t>
            </a:r>
            <a:r>
              <a:rPr lang="zh-CN" altLang="en-US" dirty="0">
                <a:solidFill>
                  <a:schemeClr val="tx1"/>
                </a:solidFill>
              </a:rPr>
              <a:t>  因为</a:t>
            </a:r>
            <a:r>
              <a:rPr lang="en-US" altLang="zh-CN" dirty="0">
                <a:solidFill>
                  <a:schemeClr val="tx1"/>
                </a:solidFill>
              </a:rPr>
              <a:t>A×B</a:t>
            </a:r>
            <a:r>
              <a:rPr lang="zh-CN" altLang="en-US" dirty="0">
                <a:solidFill>
                  <a:schemeClr val="tx1"/>
                </a:solidFill>
              </a:rPr>
              <a:t>＝</a:t>
            </a:r>
            <a:r>
              <a:rPr lang="en-US" altLang="zh-CN" dirty="0">
                <a:solidFill>
                  <a:schemeClr val="tx1"/>
                </a:solidFill>
              </a:rPr>
              <a:t>{ &lt;b, c&gt;</a:t>
            </a:r>
            <a:r>
              <a:rPr lang="zh-CN" altLang="en-US" dirty="0">
                <a:solidFill>
                  <a:schemeClr val="tx1"/>
                </a:solidFill>
              </a:rPr>
              <a:t>，</a:t>
            </a:r>
            <a:r>
              <a:rPr lang="en-US" altLang="zh-CN" dirty="0">
                <a:solidFill>
                  <a:schemeClr val="tx1"/>
                </a:solidFill>
              </a:rPr>
              <a:t>&lt;b, d&gt;}</a:t>
            </a:r>
            <a:r>
              <a:rPr lang="zh-CN" altLang="en-US" dirty="0">
                <a:solidFill>
                  <a:schemeClr val="tx1"/>
                </a:solidFill>
              </a:rPr>
              <a:t>，</a:t>
            </a:r>
            <a:endParaRPr lang="en-US" altLang="zh-CN" dirty="0">
              <a:solidFill>
                <a:schemeClr val="tx1"/>
              </a:solidFill>
            </a:endParaRPr>
          </a:p>
          <a:p>
            <a:pPr marL="0" indent="0">
              <a:lnSpc>
                <a:spcPct val="150000"/>
              </a:lnSpc>
              <a:spcBef>
                <a:spcPct val="0"/>
              </a:spcBef>
              <a:buNone/>
            </a:pPr>
            <a:r>
              <a:rPr lang="zh-CN" altLang="en-US" dirty="0">
                <a:solidFill>
                  <a:schemeClr val="tx1"/>
                </a:solidFill>
              </a:rPr>
              <a:t>所以从</a:t>
            </a:r>
            <a:r>
              <a:rPr lang="en-US" altLang="zh-CN" dirty="0">
                <a:solidFill>
                  <a:schemeClr val="tx1"/>
                </a:solidFill>
              </a:rPr>
              <a:t>A</a:t>
            </a:r>
            <a:r>
              <a:rPr lang="zh-CN" altLang="en-US" dirty="0">
                <a:solidFill>
                  <a:schemeClr val="tx1"/>
                </a:solidFill>
              </a:rPr>
              <a:t>到</a:t>
            </a:r>
            <a:r>
              <a:rPr lang="en-US" altLang="zh-CN" dirty="0">
                <a:solidFill>
                  <a:schemeClr val="tx1"/>
                </a:solidFill>
              </a:rPr>
              <a:t>B</a:t>
            </a:r>
            <a:r>
              <a:rPr lang="zh-CN" altLang="en-US" dirty="0">
                <a:solidFill>
                  <a:schemeClr val="tx1"/>
                </a:solidFill>
              </a:rPr>
              <a:t>的所有关系为 </a:t>
            </a:r>
            <a:r>
              <a:rPr lang="en-US" altLang="zh-CN" dirty="0">
                <a:solidFill>
                  <a:schemeClr val="tx1"/>
                </a:solidFill>
              </a:rPr>
              <a:t>Φ </a:t>
            </a:r>
            <a:r>
              <a:rPr lang="zh-CN" altLang="en-US" dirty="0">
                <a:solidFill>
                  <a:schemeClr val="tx1"/>
                </a:solidFill>
              </a:rPr>
              <a:t>，</a:t>
            </a:r>
            <a:r>
              <a:rPr lang="en-US" altLang="zh-CN" dirty="0">
                <a:solidFill>
                  <a:schemeClr val="tx1"/>
                </a:solidFill>
              </a:rPr>
              <a:t>{&lt;b</a:t>
            </a:r>
            <a:r>
              <a:rPr lang="zh-CN" altLang="en-US" dirty="0">
                <a:solidFill>
                  <a:schemeClr val="tx1"/>
                </a:solidFill>
              </a:rPr>
              <a:t>，</a:t>
            </a:r>
            <a:r>
              <a:rPr lang="en-US" altLang="zh-CN" dirty="0">
                <a:solidFill>
                  <a:schemeClr val="tx1"/>
                </a:solidFill>
              </a:rPr>
              <a:t>c&gt;}</a:t>
            </a:r>
            <a:r>
              <a:rPr lang="zh-CN" altLang="en-US" dirty="0">
                <a:solidFill>
                  <a:schemeClr val="tx1"/>
                </a:solidFill>
              </a:rPr>
              <a:t>，</a:t>
            </a:r>
            <a:r>
              <a:rPr lang="en-US" altLang="zh-CN" dirty="0">
                <a:solidFill>
                  <a:schemeClr val="tx1"/>
                </a:solidFill>
              </a:rPr>
              <a:t>{&lt;b</a:t>
            </a:r>
            <a:r>
              <a:rPr lang="zh-CN" altLang="en-US" dirty="0">
                <a:solidFill>
                  <a:schemeClr val="tx1"/>
                </a:solidFill>
              </a:rPr>
              <a:t>，</a:t>
            </a:r>
            <a:r>
              <a:rPr lang="en-US" altLang="zh-CN" dirty="0">
                <a:solidFill>
                  <a:schemeClr val="tx1"/>
                </a:solidFill>
              </a:rPr>
              <a:t>d&gt;}</a:t>
            </a:r>
            <a:r>
              <a:rPr lang="zh-CN" altLang="en-US" dirty="0">
                <a:solidFill>
                  <a:schemeClr val="tx1"/>
                </a:solidFill>
              </a:rPr>
              <a:t>，</a:t>
            </a:r>
            <a:r>
              <a:rPr lang="en-US" altLang="zh-CN" dirty="0">
                <a:solidFill>
                  <a:schemeClr val="tx1"/>
                </a:solidFill>
              </a:rPr>
              <a:t>{&lt;b</a:t>
            </a:r>
            <a:r>
              <a:rPr lang="zh-CN" altLang="en-US" dirty="0">
                <a:solidFill>
                  <a:schemeClr val="tx1"/>
                </a:solidFill>
              </a:rPr>
              <a:t>，</a:t>
            </a:r>
            <a:r>
              <a:rPr lang="en-US" altLang="zh-CN" dirty="0">
                <a:solidFill>
                  <a:schemeClr val="tx1"/>
                </a:solidFill>
              </a:rPr>
              <a:t>c&gt;</a:t>
            </a:r>
            <a:r>
              <a:rPr lang="zh-CN" altLang="en-US" dirty="0">
                <a:solidFill>
                  <a:schemeClr val="tx1"/>
                </a:solidFill>
              </a:rPr>
              <a:t>，</a:t>
            </a:r>
            <a:r>
              <a:rPr lang="en-US" altLang="zh-CN" dirty="0">
                <a:solidFill>
                  <a:schemeClr val="tx1"/>
                </a:solidFill>
              </a:rPr>
              <a:t>&lt;b</a:t>
            </a:r>
            <a:r>
              <a:rPr lang="zh-CN" altLang="en-US" dirty="0">
                <a:solidFill>
                  <a:schemeClr val="tx1"/>
                </a:solidFill>
              </a:rPr>
              <a:t>，</a:t>
            </a:r>
            <a:r>
              <a:rPr lang="en-US" altLang="zh-CN" dirty="0">
                <a:solidFill>
                  <a:schemeClr val="tx1"/>
                </a:solidFill>
              </a:rPr>
              <a:t>d&gt;}</a:t>
            </a:r>
            <a:r>
              <a:rPr lang="zh-CN" altLang="en-US" dirty="0">
                <a:solidFill>
                  <a:schemeClr val="tx1"/>
                </a:solidFill>
              </a:rPr>
              <a:t>共</a:t>
            </a:r>
            <a:r>
              <a:rPr lang="en-US" altLang="zh-CN" dirty="0">
                <a:solidFill>
                  <a:schemeClr val="tx1"/>
                </a:solidFill>
              </a:rPr>
              <a:t>4</a:t>
            </a:r>
            <a:r>
              <a:rPr lang="zh-CN" altLang="en-US" dirty="0">
                <a:solidFill>
                  <a:schemeClr val="tx1"/>
                </a:solidFill>
              </a:rPr>
              <a:t>个。</a:t>
            </a:r>
            <a:endParaRPr lang="en-US" altLang="zh-CN" dirty="0">
              <a:solidFill>
                <a:schemeClr val="tx1"/>
              </a:solidFill>
            </a:endParaRPr>
          </a:p>
        </p:txBody>
      </p:sp>
      <p:sp>
        <p:nvSpPr>
          <p:cNvPr id="9" name="Rectangle 2"/>
          <p:cNvSpPr>
            <a:spLocks noGrp="1" noChangeArrowheads="1"/>
          </p:cNvSpPr>
          <p:nvPr>
            <p:ph type="title"/>
          </p:nvPr>
        </p:nvSpPr>
        <p:spPr>
          <a:xfrm>
            <a:off x="774700" y="352424"/>
            <a:ext cx="5334000" cy="429419"/>
          </a:xfrm>
        </p:spPr>
        <p:txBody>
          <a:bodyPr/>
          <a:lstStyle/>
          <a:p>
            <a:pPr eaLnBrk="1" hangingPunct="1"/>
            <a:r>
              <a:rPr lang="zh-CN" altLang="en-US" dirty="0"/>
              <a:t>例</a:t>
            </a:r>
            <a:r>
              <a:rPr lang="en-US" altLang="zh-CN" dirty="0"/>
              <a:t>4.5</a:t>
            </a:r>
            <a:endParaRPr lang="zh-CN" altLang="en-US" dirty="0"/>
          </a:p>
        </p:txBody>
      </p:sp>
      <p:sp>
        <p:nvSpPr>
          <p:cNvPr id="12" name="Rectangle 4"/>
          <p:cNvSpPr>
            <a:spLocks noChangeArrowheads="1"/>
          </p:cNvSpPr>
          <p:nvPr/>
        </p:nvSpPr>
        <p:spPr bwMode="auto">
          <a:xfrm>
            <a:off x="498475" y="4439866"/>
            <a:ext cx="11290300" cy="1144288"/>
          </a:xfrm>
          <a:prstGeom prst="rect">
            <a:avLst/>
          </a:prstGeom>
          <a:solidFill>
            <a:srgbClr val="1157AB"/>
          </a:solidFill>
          <a:ln>
            <a:noFill/>
          </a:ln>
        </p:spPr>
        <p:txBody>
          <a:bodyPr wrap="squar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buClrTx/>
              <a:buFontTx/>
              <a:buNone/>
            </a:pPr>
            <a:r>
              <a:rPr kumimoji="1" lang="zh-CN" altLang="en-US" sz="2801" dirty="0">
                <a:solidFill>
                  <a:schemeClr val="bg1"/>
                </a:solidFill>
              </a:rPr>
              <a:t>注意  当集合</a:t>
            </a:r>
            <a:r>
              <a:rPr kumimoji="1" lang="en-US" altLang="zh-CN" sz="2801" dirty="0">
                <a:solidFill>
                  <a:schemeClr val="bg1"/>
                </a:solidFill>
              </a:rPr>
              <a:t>A,B</a:t>
            </a:r>
            <a:r>
              <a:rPr kumimoji="1" lang="zh-CN" altLang="en-US" sz="2801" dirty="0">
                <a:solidFill>
                  <a:schemeClr val="bg1"/>
                </a:solidFill>
              </a:rPr>
              <a:t>都是有限集时，</a:t>
            </a:r>
            <a:r>
              <a:rPr kumimoji="1" lang="en-US" altLang="zh-CN" sz="2801" dirty="0">
                <a:solidFill>
                  <a:schemeClr val="bg1"/>
                </a:solidFill>
              </a:rPr>
              <a:t>A×B</a:t>
            </a:r>
            <a:r>
              <a:rPr kumimoji="1" lang="zh-CN" altLang="en-US" sz="2801" dirty="0">
                <a:solidFill>
                  <a:schemeClr val="bg1"/>
                </a:solidFill>
              </a:rPr>
              <a:t>共有</a:t>
            </a:r>
            <a:r>
              <a:rPr kumimoji="1" lang="en-US" altLang="zh-CN" sz="2801" dirty="0">
                <a:solidFill>
                  <a:schemeClr val="bg1"/>
                </a:solidFill>
              </a:rPr>
              <a:t>2</a:t>
            </a:r>
            <a:r>
              <a:rPr kumimoji="1" lang="en-US" altLang="zh-CN" sz="2801" baseline="30000" dirty="0">
                <a:solidFill>
                  <a:schemeClr val="bg1"/>
                </a:solidFill>
              </a:rPr>
              <a:t>|A|</a:t>
            </a:r>
            <a:r>
              <a:rPr kumimoji="1" lang="en-US" altLang="zh-CN" sz="2801" baseline="30000" dirty="0">
                <a:solidFill>
                  <a:schemeClr val="bg1"/>
                </a:solidFill>
                <a:latin typeface="Arial" panose="020B0604020202020204" pitchFamily="34" charset="0"/>
              </a:rPr>
              <a:t>•</a:t>
            </a:r>
            <a:r>
              <a:rPr kumimoji="1" lang="en-US" altLang="zh-CN" sz="2801" baseline="30000" dirty="0">
                <a:solidFill>
                  <a:schemeClr val="bg1"/>
                </a:solidFill>
              </a:rPr>
              <a:t>|B|</a:t>
            </a:r>
            <a:r>
              <a:rPr kumimoji="1" lang="zh-CN" altLang="en-US" sz="2801" dirty="0">
                <a:solidFill>
                  <a:schemeClr val="bg1"/>
                </a:solidFill>
              </a:rPr>
              <a:t>个不同的子集， </a:t>
            </a:r>
            <a:endParaRPr kumimoji="1" lang="en-US" altLang="zh-CN" sz="2801" dirty="0">
              <a:solidFill>
                <a:schemeClr val="bg1"/>
              </a:solidFill>
            </a:endParaRPr>
          </a:p>
          <a:p>
            <a:pPr algn="l" eaLnBrk="1" hangingPunct="1">
              <a:buClrTx/>
              <a:buFontTx/>
              <a:buNone/>
            </a:pPr>
            <a:r>
              <a:rPr kumimoji="1" lang="en-US" altLang="zh-CN" sz="2801" dirty="0">
                <a:solidFill>
                  <a:schemeClr val="bg1"/>
                </a:solidFill>
              </a:rPr>
              <a:t>      </a:t>
            </a:r>
            <a:r>
              <a:rPr kumimoji="1" lang="zh-CN" altLang="en-US" sz="2801" dirty="0">
                <a:solidFill>
                  <a:schemeClr val="bg1"/>
                </a:solidFill>
              </a:rPr>
              <a:t>即从</a:t>
            </a:r>
            <a:r>
              <a:rPr kumimoji="1" lang="en-US" altLang="zh-CN" sz="2801" dirty="0">
                <a:solidFill>
                  <a:schemeClr val="bg1"/>
                </a:solidFill>
              </a:rPr>
              <a:t>A</a:t>
            </a:r>
            <a:r>
              <a:rPr kumimoji="1" lang="zh-CN" altLang="en-US" sz="2801" dirty="0">
                <a:solidFill>
                  <a:schemeClr val="bg1"/>
                </a:solidFill>
              </a:rPr>
              <a:t>到</a:t>
            </a:r>
            <a:r>
              <a:rPr kumimoji="1" lang="en-US" altLang="zh-CN" sz="2801" dirty="0">
                <a:solidFill>
                  <a:schemeClr val="bg1"/>
                </a:solidFill>
              </a:rPr>
              <a:t>B</a:t>
            </a:r>
            <a:r>
              <a:rPr kumimoji="1" lang="zh-CN" altLang="en-US" sz="2801" dirty="0">
                <a:solidFill>
                  <a:schemeClr val="bg1"/>
                </a:solidFill>
              </a:rPr>
              <a:t>的不同关系共有</a:t>
            </a:r>
            <a:r>
              <a:rPr kumimoji="1" lang="en-US" altLang="zh-CN" sz="2801" dirty="0">
                <a:solidFill>
                  <a:schemeClr val="bg1"/>
                </a:solidFill>
              </a:rPr>
              <a:t>2</a:t>
            </a:r>
            <a:r>
              <a:rPr kumimoji="1" lang="en-US" altLang="zh-CN" sz="2801" baseline="30000" dirty="0">
                <a:solidFill>
                  <a:schemeClr val="bg1"/>
                </a:solidFill>
              </a:rPr>
              <a:t>|A|</a:t>
            </a:r>
            <a:r>
              <a:rPr kumimoji="1" lang="en-US" altLang="zh-CN" sz="2801" baseline="30000" dirty="0">
                <a:solidFill>
                  <a:schemeClr val="bg1"/>
                </a:solidFill>
                <a:latin typeface="Arial" panose="020B0604020202020204" pitchFamily="34" charset="0"/>
              </a:rPr>
              <a:t>•</a:t>
            </a:r>
            <a:r>
              <a:rPr kumimoji="1" lang="en-US" altLang="zh-CN" sz="2801" baseline="30000" dirty="0">
                <a:solidFill>
                  <a:schemeClr val="bg1"/>
                </a:solidFill>
              </a:rPr>
              <a:t>|B|</a:t>
            </a:r>
            <a:r>
              <a:rPr kumimoji="1" lang="zh-CN" altLang="en-US" sz="2801" dirty="0">
                <a:solidFill>
                  <a:schemeClr val="bg1"/>
                </a:solidFill>
              </a:rPr>
              <a:t>个。</a:t>
            </a:r>
          </a:p>
        </p:txBody>
      </p:sp>
    </p:spTree>
    <p:custDataLst>
      <p:tags r:id="rId1"/>
    </p:custDataLst>
    <p:extLst>
      <p:ext uri="{BB962C8B-B14F-4D97-AF65-F5344CB8AC3E}">
        <p14:creationId xmlns:p14="http://schemas.microsoft.com/office/powerpoint/2010/main" val="5314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4691">
                                            <p:txEl>
                                              <p:pRg st="2" end="2"/>
                                            </p:txEl>
                                          </p:spTgt>
                                        </p:tgtEl>
                                        <p:attrNameLst>
                                          <p:attrName>style.visibility</p:attrName>
                                        </p:attrNameLst>
                                      </p:cBhvr>
                                      <p:to>
                                        <p:strVal val="visible"/>
                                      </p:to>
                                    </p:set>
                                    <p:animEffect transition="in" filter="fade">
                                      <p:cBhvr>
                                        <p:cTn id="7" dur="500"/>
                                        <p:tgtEl>
                                          <p:spTgt spid="1394691">
                                            <p:txEl>
                                              <p:pRg st="2" end="2"/>
                                            </p:txEl>
                                          </p:spTgt>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394691">
                                            <p:txEl>
                                              <p:pRg st="3" end="3"/>
                                            </p:txEl>
                                          </p:spTgt>
                                        </p:tgtEl>
                                        <p:attrNameLst>
                                          <p:attrName>style.visibility</p:attrName>
                                        </p:attrNameLst>
                                      </p:cBhvr>
                                      <p:to>
                                        <p:strVal val="visible"/>
                                      </p:to>
                                    </p:set>
                                    <p:anim calcmode="lin" valueType="num">
                                      <p:cBhvr additive="base">
                                        <p:cTn id="11" dur="500" fill="hold"/>
                                        <p:tgtEl>
                                          <p:spTgt spid="139469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946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4691" grpId="0" uiExpand="1" build="p"/>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774700" y="352424"/>
            <a:ext cx="5334000" cy="429419"/>
          </a:xfrm>
        </p:spPr>
        <p:txBody>
          <a:bodyPr/>
          <a:lstStyle/>
          <a:p>
            <a:pPr eaLnBrk="1" hangingPunct="1"/>
            <a:r>
              <a:rPr lang="zh-CN" altLang="en-US" dirty="0"/>
              <a:t>二元关系的推广</a:t>
            </a:r>
          </a:p>
        </p:txBody>
      </p:sp>
      <p:sp>
        <p:nvSpPr>
          <p:cNvPr id="6" name="矩形 5"/>
          <p:cNvSpPr/>
          <p:nvPr/>
        </p:nvSpPr>
        <p:spPr>
          <a:xfrm>
            <a:off x="441551" y="1240081"/>
            <a:ext cx="11334297" cy="1135054"/>
          </a:xfrm>
          <a:prstGeom prst="rect">
            <a:avLst/>
          </a:prstGeom>
        </p:spPr>
        <p:txBody>
          <a:bodyPr wrap="square">
            <a:spAutoFit/>
          </a:bodyPr>
          <a:lstStyle/>
          <a:p>
            <a:pPr>
              <a:lnSpc>
                <a:spcPct val="150000"/>
              </a:lnSpc>
            </a:pPr>
            <a:r>
              <a:rPr lang="zh-CN" altLang="en-US" b="1" dirty="0">
                <a:solidFill>
                  <a:srgbClr val="C00000"/>
                </a:solidFill>
                <a:latin typeface="+mn-ea"/>
              </a:rPr>
              <a:t>定义</a:t>
            </a:r>
            <a:r>
              <a:rPr lang="en-US" altLang="zh-CN" b="1" dirty="0">
                <a:solidFill>
                  <a:srgbClr val="C00000"/>
                </a:solidFill>
                <a:latin typeface="+mn-ea"/>
              </a:rPr>
              <a:t>4.6  </a:t>
            </a:r>
            <a:r>
              <a:rPr lang="zh-CN" altLang="en-US" b="1" dirty="0">
                <a:latin typeface="+mn-ea"/>
              </a:rPr>
              <a:t>设</a:t>
            </a:r>
            <a:r>
              <a:rPr lang="en-US" altLang="zh-CN" b="1" dirty="0">
                <a:latin typeface="+mn-ea"/>
              </a:rPr>
              <a:t>A</a:t>
            </a:r>
            <a:r>
              <a:rPr lang="en-US" altLang="zh-CN" b="1" baseline="-25000" dirty="0">
                <a:latin typeface="+mn-ea"/>
              </a:rPr>
              <a:t>1</a:t>
            </a:r>
            <a:r>
              <a:rPr lang="zh-CN" altLang="zh-CN" b="1" dirty="0">
                <a:latin typeface="+mn-ea"/>
              </a:rPr>
              <a:t>，</a:t>
            </a:r>
            <a:r>
              <a:rPr lang="en-US" altLang="zh-CN" b="1" dirty="0">
                <a:latin typeface="+mn-ea"/>
              </a:rPr>
              <a:t>A</a:t>
            </a:r>
            <a:r>
              <a:rPr lang="en-US" altLang="zh-CN" b="1" baseline="-25000" dirty="0">
                <a:latin typeface="+mn-ea"/>
              </a:rPr>
              <a:t>2</a:t>
            </a:r>
            <a:r>
              <a:rPr lang="zh-CN" altLang="zh-CN" b="1" dirty="0">
                <a:latin typeface="+mn-ea"/>
              </a:rPr>
              <a:t>，</a:t>
            </a:r>
            <a:r>
              <a:rPr lang="en-US" altLang="zh-CN" b="1" dirty="0">
                <a:latin typeface="+mn-ea"/>
              </a:rPr>
              <a:t>…</a:t>
            </a:r>
            <a:r>
              <a:rPr lang="zh-CN" altLang="zh-CN" b="1" dirty="0">
                <a:latin typeface="+mn-ea"/>
              </a:rPr>
              <a:t>，</a:t>
            </a:r>
            <a:r>
              <a:rPr lang="en-US" altLang="zh-CN" b="1" dirty="0">
                <a:latin typeface="+mn-ea"/>
              </a:rPr>
              <a:t>A</a:t>
            </a:r>
            <a:r>
              <a:rPr lang="en-US" altLang="zh-CN" b="1" baseline="-25000" dirty="0">
                <a:latin typeface="+mn-ea"/>
              </a:rPr>
              <a:t>n</a:t>
            </a:r>
            <a:r>
              <a:rPr lang="zh-CN" altLang="en-US" b="1" dirty="0">
                <a:latin typeface="+mn-ea"/>
              </a:rPr>
              <a:t>为</a:t>
            </a:r>
            <a:r>
              <a:rPr lang="en-US" altLang="zh-CN" b="1" dirty="0">
                <a:latin typeface="+mn-ea"/>
              </a:rPr>
              <a:t>n</a:t>
            </a:r>
            <a:r>
              <a:rPr lang="zh-CN" altLang="en-US" b="1" dirty="0">
                <a:latin typeface="+mn-ea"/>
              </a:rPr>
              <a:t>个非空集合，则称</a:t>
            </a:r>
            <a:r>
              <a:rPr lang="en-US" altLang="zh-CN" b="1" dirty="0">
                <a:latin typeface="+mn-ea"/>
              </a:rPr>
              <a:t>A</a:t>
            </a:r>
            <a:r>
              <a:rPr lang="en-US" altLang="zh-CN" b="1" baseline="-25000" dirty="0">
                <a:latin typeface="+mn-ea"/>
              </a:rPr>
              <a:t>1</a:t>
            </a:r>
            <a:r>
              <a:rPr lang="zh-CN" altLang="zh-CN" b="1" dirty="0">
                <a:latin typeface="+mn-ea"/>
              </a:rPr>
              <a:t>×</a:t>
            </a:r>
            <a:r>
              <a:rPr lang="en-US" altLang="zh-CN" b="1" dirty="0">
                <a:latin typeface="+mn-ea"/>
              </a:rPr>
              <a:t>A</a:t>
            </a:r>
            <a:r>
              <a:rPr lang="en-US" altLang="zh-CN" b="1" baseline="-25000" dirty="0">
                <a:latin typeface="+mn-ea"/>
              </a:rPr>
              <a:t>2</a:t>
            </a:r>
            <a:r>
              <a:rPr lang="zh-CN" altLang="zh-CN" b="1" dirty="0">
                <a:latin typeface="+mn-ea"/>
              </a:rPr>
              <a:t>×</a:t>
            </a:r>
            <a:r>
              <a:rPr lang="en-US" altLang="zh-CN" b="1" dirty="0">
                <a:latin typeface="+mn-ea"/>
              </a:rPr>
              <a:t>…</a:t>
            </a:r>
            <a:r>
              <a:rPr lang="zh-CN" altLang="zh-CN" b="1" dirty="0">
                <a:latin typeface="+mn-ea"/>
              </a:rPr>
              <a:t>×</a:t>
            </a:r>
            <a:r>
              <a:rPr lang="en-US" altLang="zh-CN" b="1" dirty="0">
                <a:latin typeface="+mn-ea"/>
              </a:rPr>
              <a:t>A</a:t>
            </a:r>
            <a:r>
              <a:rPr lang="en-US" altLang="zh-CN" b="1" baseline="-25000" dirty="0">
                <a:latin typeface="+mn-ea"/>
              </a:rPr>
              <a:t>n</a:t>
            </a:r>
            <a:r>
              <a:rPr lang="zh-CN" altLang="en-US" b="1" dirty="0">
                <a:latin typeface="+mn-ea"/>
              </a:rPr>
              <a:t>的子集</a:t>
            </a:r>
            <a:r>
              <a:rPr lang="en-US" altLang="zh-CN" b="1" dirty="0">
                <a:latin typeface="+mn-ea"/>
              </a:rPr>
              <a:t>R</a:t>
            </a:r>
            <a:r>
              <a:rPr lang="zh-CN" altLang="en-US" b="1" dirty="0">
                <a:latin typeface="+mn-ea"/>
              </a:rPr>
              <a:t>为以</a:t>
            </a:r>
            <a:r>
              <a:rPr lang="en-US" altLang="zh-CN" b="1" dirty="0">
                <a:latin typeface="+mn-ea"/>
              </a:rPr>
              <a:t>A</a:t>
            </a:r>
            <a:r>
              <a:rPr lang="en-US" altLang="zh-CN" b="1" baseline="-25000" dirty="0">
                <a:latin typeface="+mn-ea"/>
              </a:rPr>
              <a:t>1</a:t>
            </a:r>
            <a:r>
              <a:rPr lang="zh-CN" altLang="zh-CN" b="1" dirty="0">
                <a:latin typeface="+mn-ea"/>
              </a:rPr>
              <a:t>×</a:t>
            </a:r>
            <a:r>
              <a:rPr lang="en-US" altLang="zh-CN" b="1" dirty="0">
                <a:latin typeface="+mn-ea"/>
              </a:rPr>
              <a:t>A</a:t>
            </a:r>
            <a:r>
              <a:rPr lang="en-US" altLang="zh-CN" b="1" baseline="-25000" dirty="0">
                <a:latin typeface="+mn-ea"/>
              </a:rPr>
              <a:t>2</a:t>
            </a:r>
            <a:r>
              <a:rPr lang="zh-CN" altLang="zh-CN" b="1" dirty="0">
                <a:latin typeface="+mn-ea"/>
              </a:rPr>
              <a:t>×</a:t>
            </a:r>
            <a:r>
              <a:rPr lang="en-US" altLang="zh-CN" b="1" dirty="0">
                <a:latin typeface="+mn-ea"/>
              </a:rPr>
              <a:t>…</a:t>
            </a:r>
            <a:r>
              <a:rPr lang="zh-CN" altLang="zh-CN" b="1" dirty="0">
                <a:latin typeface="+mn-ea"/>
              </a:rPr>
              <a:t>×</a:t>
            </a:r>
            <a:r>
              <a:rPr lang="en-US" altLang="zh-CN" b="1" dirty="0">
                <a:latin typeface="+mn-ea"/>
              </a:rPr>
              <a:t>A</a:t>
            </a:r>
            <a:r>
              <a:rPr lang="en-US" altLang="zh-CN" b="1" baseline="-25000" dirty="0">
                <a:latin typeface="+mn-ea"/>
              </a:rPr>
              <a:t>n</a:t>
            </a:r>
            <a:r>
              <a:rPr lang="zh-CN" altLang="en-US" b="1" dirty="0">
                <a:latin typeface="+mn-ea"/>
              </a:rPr>
              <a:t>为基的</a:t>
            </a:r>
            <a:r>
              <a:rPr lang="en-US" altLang="zh-CN" b="1" dirty="0">
                <a:solidFill>
                  <a:srgbClr val="3333FF"/>
                </a:solidFill>
                <a:latin typeface="+mn-ea"/>
              </a:rPr>
              <a:t>n</a:t>
            </a:r>
            <a:r>
              <a:rPr lang="zh-CN" altLang="en-US" b="1" dirty="0">
                <a:solidFill>
                  <a:srgbClr val="3333FF"/>
                </a:solidFill>
                <a:latin typeface="+mn-ea"/>
              </a:rPr>
              <a:t>元关系</a:t>
            </a:r>
            <a:r>
              <a:rPr lang="en-US" altLang="zh-CN" b="1" dirty="0">
                <a:latin typeface="+mn-ea"/>
              </a:rPr>
              <a:t>(n-</a:t>
            </a:r>
            <a:r>
              <a:rPr lang="en-US" altLang="zh-CN" b="1" dirty="0" err="1">
                <a:latin typeface="+mn-ea"/>
              </a:rPr>
              <a:t>ary</a:t>
            </a:r>
            <a:r>
              <a:rPr lang="en-US" altLang="zh-CN" b="1" dirty="0">
                <a:latin typeface="+mn-ea"/>
              </a:rPr>
              <a:t> Relation)</a:t>
            </a:r>
            <a:r>
              <a:rPr lang="zh-CN" altLang="en-US" b="1" dirty="0">
                <a:latin typeface="+mn-ea"/>
              </a:rPr>
              <a:t>。</a:t>
            </a:r>
          </a:p>
        </p:txBody>
      </p:sp>
      <p:graphicFrame>
        <p:nvGraphicFramePr>
          <p:cNvPr id="7" name="表格 6"/>
          <p:cNvGraphicFramePr>
            <a:graphicFrameLocks noGrp="1"/>
          </p:cNvGraphicFramePr>
          <p:nvPr>
            <p:extLst>
              <p:ext uri="{D42A27DB-BD31-4B8C-83A1-F6EECF244321}">
                <p14:modId xmlns:p14="http://schemas.microsoft.com/office/powerpoint/2010/main" val="153334965"/>
              </p:ext>
            </p:extLst>
          </p:nvPr>
        </p:nvGraphicFramePr>
        <p:xfrm>
          <a:off x="811545" y="2833374"/>
          <a:ext cx="9363075" cy="3436286"/>
        </p:xfrm>
        <a:graphic>
          <a:graphicData uri="http://schemas.openxmlformats.org/drawingml/2006/table">
            <a:tbl>
              <a:tblPr firstRow="1" firstCol="1" bandRow="1">
                <a:tableStyleId>{5C22544A-7EE6-4342-B048-85BDC9FD1C3A}</a:tableStyleId>
              </a:tblPr>
              <a:tblGrid>
                <a:gridCol w="1614793">
                  <a:extLst>
                    <a:ext uri="{9D8B030D-6E8A-4147-A177-3AD203B41FA5}">
                      <a16:colId xmlns:a16="http://schemas.microsoft.com/office/drawing/2014/main" val="3545840620"/>
                    </a:ext>
                  </a:extLst>
                </a:gridCol>
                <a:gridCol w="1988316">
                  <a:extLst>
                    <a:ext uri="{9D8B030D-6E8A-4147-A177-3AD203B41FA5}">
                      <a16:colId xmlns:a16="http://schemas.microsoft.com/office/drawing/2014/main" val="4186822155"/>
                    </a:ext>
                  </a:extLst>
                </a:gridCol>
                <a:gridCol w="2876567">
                  <a:extLst>
                    <a:ext uri="{9D8B030D-6E8A-4147-A177-3AD203B41FA5}">
                      <a16:colId xmlns:a16="http://schemas.microsoft.com/office/drawing/2014/main" val="928501076"/>
                    </a:ext>
                  </a:extLst>
                </a:gridCol>
                <a:gridCol w="2883399">
                  <a:extLst>
                    <a:ext uri="{9D8B030D-6E8A-4147-A177-3AD203B41FA5}">
                      <a16:colId xmlns:a16="http://schemas.microsoft.com/office/drawing/2014/main" val="127388647"/>
                    </a:ext>
                  </a:extLst>
                </a:gridCol>
              </a:tblGrid>
              <a:tr h="662974">
                <a:tc>
                  <a:txBody>
                    <a:bodyPr/>
                    <a:lstStyle/>
                    <a:p>
                      <a:pPr algn="ctr">
                        <a:lnSpc>
                          <a:spcPct val="150000"/>
                        </a:lnSpc>
                        <a:spcBef>
                          <a:spcPts val="1200"/>
                        </a:spcBef>
                        <a:spcAft>
                          <a:spcPts val="0"/>
                        </a:spcAft>
                      </a:pPr>
                      <a:r>
                        <a:rPr lang="zh-CN" sz="2400" b="1" kern="100" dirty="0">
                          <a:effectLst/>
                          <a:latin typeface="+mn-ea"/>
                          <a:ea typeface="+mn-ea"/>
                        </a:rPr>
                        <a:t>姓名</a:t>
                      </a:r>
                    </a:p>
                  </a:txBody>
                  <a:tcPr marL="68580" marR="68580" marT="0" marB="0"/>
                </a:tc>
                <a:tc>
                  <a:txBody>
                    <a:bodyPr/>
                    <a:lstStyle/>
                    <a:p>
                      <a:pPr algn="ctr">
                        <a:lnSpc>
                          <a:spcPct val="150000"/>
                        </a:lnSpc>
                        <a:spcBef>
                          <a:spcPts val="1200"/>
                        </a:spcBef>
                        <a:spcAft>
                          <a:spcPts val="0"/>
                        </a:spcAft>
                      </a:pPr>
                      <a:r>
                        <a:rPr lang="zh-CN" sz="2400" b="1" kern="100" dirty="0">
                          <a:effectLst/>
                          <a:latin typeface="+mn-ea"/>
                          <a:ea typeface="+mn-ea"/>
                        </a:rPr>
                        <a:t>性别</a:t>
                      </a:r>
                    </a:p>
                  </a:txBody>
                  <a:tcPr marL="68580" marR="68580" marT="0" marB="0"/>
                </a:tc>
                <a:tc>
                  <a:txBody>
                    <a:bodyPr/>
                    <a:lstStyle/>
                    <a:p>
                      <a:pPr algn="ctr">
                        <a:lnSpc>
                          <a:spcPct val="150000"/>
                        </a:lnSpc>
                        <a:spcBef>
                          <a:spcPts val="1200"/>
                        </a:spcBef>
                        <a:spcAft>
                          <a:spcPts val="0"/>
                        </a:spcAft>
                      </a:pPr>
                      <a:r>
                        <a:rPr lang="zh-CN" sz="2400" b="1" kern="100" dirty="0">
                          <a:effectLst/>
                          <a:latin typeface="+mn-ea"/>
                          <a:ea typeface="+mn-ea"/>
                        </a:rPr>
                        <a:t>学号</a:t>
                      </a:r>
                    </a:p>
                  </a:txBody>
                  <a:tcPr marL="68580" marR="68580" marT="0" marB="0"/>
                </a:tc>
                <a:tc>
                  <a:txBody>
                    <a:bodyPr/>
                    <a:lstStyle/>
                    <a:p>
                      <a:pPr algn="ctr">
                        <a:lnSpc>
                          <a:spcPct val="150000"/>
                        </a:lnSpc>
                        <a:spcBef>
                          <a:spcPts val="1200"/>
                        </a:spcBef>
                        <a:spcAft>
                          <a:spcPts val="0"/>
                        </a:spcAft>
                      </a:pPr>
                      <a:r>
                        <a:rPr lang="zh-CN" sz="2400" b="1" kern="100" dirty="0">
                          <a:effectLst/>
                          <a:latin typeface="+mn-ea"/>
                          <a:ea typeface="+mn-ea"/>
                        </a:rPr>
                        <a:t>专业</a:t>
                      </a:r>
                    </a:p>
                  </a:txBody>
                  <a:tcPr marL="68580" marR="68580" marT="0" marB="0"/>
                </a:tc>
                <a:extLst>
                  <a:ext uri="{0D108BD9-81ED-4DB2-BD59-A6C34878D82A}">
                    <a16:rowId xmlns:a16="http://schemas.microsoft.com/office/drawing/2014/main" val="2196490900"/>
                  </a:ext>
                </a:extLst>
              </a:tr>
              <a:tr h="762000">
                <a:tc>
                  <a:txBody>
                    <a:bodyPr/>
                    <a:lstStyle/>
                    <a:p>
                      <a:pPr algn="ctr">
                        <a:lnSpc>
                          <a:spcPct val="150000"/>
                        </a:lnSpc>
                        <a:spcBef>
                          <a:spcPts val="1200"/>
                        </a:spcBef>
                        <a:spcAft>
                          <a:spcPts val="0"/>
                        </a:spcAft>
                      </a:pPr>
                      <a:r>
                        <a:rPr lang="zh-CN" sz="2400" b="1" kern="100">
                          <a:effectLst/>
                          <a:latin typeface="+mn-ea"/>
                          <a:ea typeface="+mn-ea"/>
                        </a:rPr>
                        <a:t>张扬</a:t>
                      </a:r>
                    </a:p>
                  </a:txBody>
                  <a:tcPr marL="68580" marR="68580" marT="0" marB="0"/>
                </a:tc>
                <a:tc>
                  <a:txBody>
                    <a:bodyPr/>
                    <a:lstStyle/>
                    <a:p>
                      <a:pPr algn="ctr">
                        <a:lnSpc>
                          <a:spcPct val="150000"/>
                        </a:lnSpc>
                        <a:spcBef>
                          <a:spcPts val="1200"/>
                        </a:spcBef>
                        <a:spcAft>
                          <a:spcPts val="0"/>
                        </a:spcAft>
                      </a:pPr>
                      <a:r>
                        <a:rPr lang="zh-CN" sz="2400" b="1" kern="100" dirty="0">
                          <a:effectLst/>
                          <a:latin typeface="+mn-ea"/>
                          <a:ea typeface="+mn-ea"/>
                        </a:rPr>
                        <a:t>男</a:t>
                      </a:r>
                    </a:p>
                  </a:txBody>
                  <a:tcPr marL="68580" marR="68580" marT="0" marB="0"/>
                </a:tc>
                <a:tc>
                  <a:txBody>
                    <a:bodyPr/>
                    <a:lstStyle/>
                    <a:p>
                      <a:pPr algn="ctr">
                        <a:lnSpc>
                          <a:spcPct val="150000"/>
                        </a:lnSpc>
                        <a:spcBef>
                          <a:spcPts val="1200"/>
                        </a:spcBef>
                        <a:spcAft>
                          <a:spcPts val="0"/>
                        </a:spcAft>
                      </a:pPr>
                      <a:r>
                        <a:rPr lang="en-US" sz="2400" b="1" kern="100" dirty="0">
                          <a:effectLst/>
                          <a:latin typeface="+mn-ea"/>
                          <a:ea typeface="+mn-ea"/>
                        </a:rPr>
                        <a:t>4019091601</a:t>
                      </a:r>
                      <a:endParaRPr lang="zh-CN" sz="2400" b="1" kern="100" dirty="0">
                        <a:effectLst/>
                        <a:latin typeface="+mn-ea"/>
                        <a:ea typeface="+mn-ea"/>
                      </a:endParaRPr>
                    </a:p>
                  </a:txBody>
                  <a:tcPr marL="68580" marR="68580" marT="0" marB="0" anchor="ctr"/>
                </a:tc>
                <a:tc>
                  <a:txBody>
                    <a:bodyPr/>
                    <a:lstStyle/>
                    <a:p>
                      <a:pPr algn="ctr">
                        <a:lnSpc>
                          <a:spcPct val="150000"/>
                        </a:lnSpc>
                        <a:spcBef>
                          <a:spcPts val="1200"/>
                        </a:spcBef>
                        <a:spcAft>
                          <a:spcPts val="0"/>
                        </a:spcAft>
                      </a:pPr>
                      <a:r>
                        <a:rPr lang="zh-CN" sz="2400" b="1" kern="100" dirty="0">
                          <a:effectLst/>
                          <a:latin typeface="+mn-ea"/>
                          <a:ea typeface="+mn-ea"/>
                        </a:rPr>
                        <a:t>数字媒体</a:t>
                      </a:r>
                    </a:p>
                  </a:txBody>
                  <a:tcPr marL="68580" marR="68580" marT="0" marB="0"/>
                </a:tc>
                <a:extLst>
                  <a:ext uri="{0D108BD9-81ED-4DB2-BD59-A6C34878D82A}">
                    <a16:rowId xmlns:a16="http://schemas.microsoft.com/office/drawing/2014/main" val="4053546000"/>
                  </a:ext>
                </a:extLst>
              </a:tr>
              <a:tr h="771646">
                <a:tc>
                  <a:txBody>
                    <a:bodyPr/>
                    <a:lstStyle/>
                    <a:p>
                      <a:pPr algn="ctr">
                        <a:lnSpc>
                          <a:spcPct val="150000"/>
                        </a:lnSpc>
                        <a:spcBef>
                          <a:spcPts val="1200"/>
                        </a:spcBef>
                        <a:spcAft>
                          <a:spcPts val="0"/>
                        </a:spcAft>
                      </a:pPr>
                      <a:r>
                        <a:rPr lang="zh-CN" sz="2400" b="1" kern="100">
                          <a:effectLst/>
                          <a:latin typeface="+mn-ea"/>
                          <a:ea typeface="+mn-ea"/>
                        </a:rPr>
                        <a:t>刘丽</a:t>
                      </a:r>
                    </a:p>
                  </a:txBody>
                  <a:tcPr marL="68580" marR="68580" marT="0" marB="0"/>
                </a:tc>
                <a:tc>
                  <a:txBody>
                    <a:bodyPr/>
                    <a:lstStyle/>
                    <a:p>
                      <a:pPr algn="ctr">
                        <a:lnSpc>
                          <a:spcPct val="150000"/>
                        </a:lnSpc>
                        <a:spcBef>
                          <a:spcPts val="1200"/>
                        </a:spcBef>
                        <a:spcAft>
                          <a:spcPts val="0"/>
                        </a:spcAft>
                      </a:pPr>
                      <a:r>
                        <a:rPr lang="zh-CN" sz="2400" b="1" kern="100" dirty="0">
                          <a:effectLst/>
                          <a:latin typeface="+mn-ea"/>
                          <a:ea typeface="+mn-ea"/>
                        </a:rPr>
                        <a:t>女</a:t>
                      </a:r>
                    </a:p>
                  </a:txBody>
                  <a:tcPr marL="68580" marR="68580" marT="0" marB="0"/>
                </a:tc>
                <a:tc>
                  <a:txBody>
                    <a:bodyPr/>
                    <a:lstStyle/>
                    <a:p>
                      <a:pPr algn="ctr">
                        <a:lnSpc>
                          <a:spcPct val="150000"/>
                        </a:lnSpc>
                        <a:spcBef>
                          <a:spcPts val="1200"/>
                        </a:spcBef>
                        <a:spcAft>
                          <a:spcPts val="0"/>
                        </a:spcAft>
                      </a:pPr>
                      <a:r>
                        <a:rPr lang="en-US" sz="2400" b="1" kern="100" dirty="0">
                          <a:effectLst/>
                          <a:latin typeface="+mn-ea"/>
                          <a:ea typeface="+mn-ea"/>
                        </a:rPr>
                        <a:t>4019091604</a:t>
                      </a:r>
                      <a:endParaRPr lang="zh-CN" sz="2400" b="1" kern="100" dirty="0">
                        <a:effectLst/>
                        <a:latin typeface="+mn-ea"/>
                        <a:ea typeface="+mn-ea"/>
                      </a:endParaRPr>
                    </a:p>
                  </a:txBody>
                  <a:tcPr marL="68580" marR="68580" marT="0" marB="0" anchor="ctr"/>
                </a:tc>
                <a:tc>
                  <a:txBody>
                    <a:bodyPr/>
                    <a:lstStyle/>
                    <a:p>
                      <a:pPr algn="ctr">
                        <a:lnSpc>
                          <a:spcPct val="150000"/>
                        </a:lnSpc>
                        <a:spcBef>
                          <a:spcPts val="1200"/>
                        </a:spcBef>
                        <a:spcAft>
                          <a:spcPts val="0"/>
                        </a:spcAft>
                      </a:pPr>
                      <a:r>
                        <a:rPr lang="zh-CN" sz="2400" b="1" kern="100" dirty="0">
                          <a:effectLst/>
                          <a:latin typeface="+mn-ea"/>
                          <a:ea typeface="+mn-ea"/>
                        </a:rPr>
                        <a:t>计算机科学</a:t>
                      </a:r>
                    </a:p>
                  </a:txBody>
                  <a:tcPr marL="68580" marR="68580" marT="0" marB="0"/>
                </a:tc>
                <a:extLst>
                  <a:ext uri="{0D108BD9-81ED-4DB2-BD59-A6C34878D82A}">
                    <a16:rowId xmlns:a16="http://schemas.microsoft.com/office/drawing/2014/main" val="2262401703"/>
                  </a:ext>
                </a:extLst>
              </a:tr>
              <a:tr h="755669">
                <a:tc>
                  <a:txBody>
                    <a:bodyPr/>
                    <a:lstStyle/>
                    <a:p>
                      <a:pPr algn="ctr">
                        <a:lnSpc>
                          <a:spcPct val="150000"/>
                        </a:lnSpc>
                        <a:spcBef>
                          <a:spcPts val="1200"/>
                        </a:spcBef>
                        <a:spcAft>
                          <a:spcPts val="0"/>
                        </a:spcAft>
                      </a:pPr>
                      <a:r>
                        <a:rPr lang="zh-CN" sz="2400" b="1" kern="100">
                          <a:effectLst/>
                          <a:latin typeface="+mn-ea"/>
                          <a:ea typeface="+mn-ea"/>
                        </a:rPr>
                        <a:t>李强</a:t>
                      </a:r>
                    </a:p>
                  </a:txBody>
                  <a:tcPr marL="68580" marR="68580" marT="0" marB="0"/>
                </a:tc>
                <a:tc>
                  <a:txBody>
                    <a:bodyPr/>
                    <a:lstStyle/>
                    <a:p>
                      <a:pPr algn="ctr">
                        <a:lnSpc>
                          <a:spcPct val="150000"/>
                        </a:lnSpc>
                        <a:spcBef>
                          <a:spcPts val="1200"/>
                        </a:spcBef>
                        <a:spcAft>
                          <a:spcPts val="0"/>
                        </a:spcAft>
                      </a:pPr>
                      <a:r>
                        <a:rPr lang="zh-CN" sz="2400" b="1" kern="100">
                          <a:effectLst/>
                          <a:latin typeface="+mn-ea"/>
                          <a:ea typeface="+mn-ea"/>
                        </a:rPr>
                        <a:t>男</a:t>
                      </a:r>
                    </a:p>
                  </a:txBody>
                  <a:tcPr marL="68580" marR="68580" marT="0" marB="0"/>
                </a:tc>
                <a:tc>
                  <a:txBody>
                    <a:bodyPr/>
                    <a:lstStyle/>
                    <a:p>
                      <a:pPr algn="ctr">
                        <a:lnSpc>
                          <a:spcPct val="150000"/>
                        </a:lnSpc>
                        <a:spcBef>
                          <a:spcPts val="1200"/>
                        </a:spcBef>
                        <a:spcAft>
                          <a:spcPts val="0"/>
                        </a:spcAft>
                      </a:pPr>
                      <a:r>
                        <a:rPr lang="en-US" sz="2400" b="1" kern="100">
                          <a:effectLst/>
                          <a:latin typeface="+mn-ea"/>
                          <a:ea typeface="+mn-ea"/>
                        </a:rPr>
                        <a:t>4019091603</a:t>
                      </a:r>
                      <a:endParaRPr lang="zh-CN" sz="2400" b="1" kern="100">
                        <a:effectLst/>
                        <a:latin typeface="+mn-ea"/>
                        <a:ea typeface="+mn-ea"/>
                      </a:endParaRPr>
                    </a:p>
                  </a:txBody>
                  <a:tcPr marL="68580" marR="68580" marT="0" marB="0" anchor="ctr"/>
                </a:tc>
                <a:tc>
                  <a:txBody>
                    <a:bodyPr/>
                    <a:lstStyle/>
                    <a:p>
                      <a:pPr algn="ctr">
                        <a:lnSpc>
                          <a:spcPct val="150000"/>
                        </a:lnSpc>
                        <a:spcBef>
                          <a:spcPts val="1200"/>
                        </a:spcBef>
                        <a:spcAft>
                          <a:spcPts val="0"/>
                        </a:spcAft>
                      </a:pPr>
                      <a:r>
                        <a:rPr lang="zh-CN" sz="2400" b="1" kern="100" dirty="0">
                          <a:effectLst/>
                          <a:latin typeface="+mn-ea"/>
                          <a:ea typeface="+mn-ea"/>
                        </a:rPr>
                        <a:t>计算机科学</a:t>
                      </a:r>
                    </a:p>
                  </a:txBody>
                  <a:tcPr marL="68580" marR="68580" marT="0" marB="0"/>
                </a:tc>
                <a:extLst>
                  <a:ext uri="{0D108BD9-81ED-4DB2-BD59-A6C34878D82A}">
                    <a16:rowId xmlns:a16="http://schemas.microsoft.com/office/drawing/2014/main" val="55798493"/>
                  </a:ext>
                </a:extLst>
              </a:tr>
              <a:tr h="428411">
                <a:tc>
                  <a:txBody>
                    <a:bodyPr/>
                    <a:lstStyle/>
                    <a:p>
                      <a:pPr algn="ctr">
                        <a:lnSpc>
                          <a:spcPct val="150000"/>
                        </a:lnSpc>
                        <a:spcBef>
                          <a:spcPts val="1200"/>
                        </a:spcBef>
                        <a:spcAft>
                          <a:spcPts val="0"/>
                        </a:spcAft>
                      </a:pPr>
                      <a:r>
                        <a:rPr lang="zh-CN" sz="2400" b="1" kern="100">
                          <a:effectLst/>
                          <a:latin typeface="+mn-ea"/>
                          <a:ea typeface="+mn-ea"/>
                        </a:rPr>
                        <a:t>王琳</a:t>
                      </a:r>
                    </a:p>
                  </a:txBody>
                  <a:tcPr marL="68580" marR="68580" marT="0" marB="0"/>
                </a:tc>
                <a:tc>
                  <a:txBody>
                    <a:bodyPr/>
                    <a:lstStyle/>
                    <a:p>
                      <a:pPr algn="ctr">
                        <a:lnSpc>
                          <a:spcPct val="150000"/>
                        </a:lnSpc>
                        <a:spcBef>
                          <a:spcPts val="1200"/>
                        </a:spcBef>
                        <a:spcAft>
                          <a:spcPts val="0"/>
                        </a:spcAft>
                      </a:pPr>
                      <a:r>
                        <a:rPr lang="zh-CN" sz="2400" b="1" kern="100" dirty="0">
                          <a:effectLst/>
                          <a:latin typeface="+mn-ea"/>
                          <a:ea typeface="+mn-ea"/>
                        </a:rPr>
                        <a:t>女</a:t>
                      </a:r>
                    </a:p>
                  </a:txBody>
                  <a:tcPr marL="68580" marR="68580" marT="0" marB="0"/>
                </a:tc>
                <a:tc>
                  <a:txBody>
                    <a:bodyPr/>
                    <a:lstStyle/>
                    <a:p>
                      <a:pPr algn="ctr">
                        <a:lnSpc>
                          <a:spcPct val="150000"/>
                        </a:lnSpc>
                        <a:spcBef>
                          <a:spcPts val="1200"/>
                        </a:spcBef>
                        <a:spcAft>
                          <a:spcPts val="0"/>
                        </a:spcAft>
                      </a:pPr>
                      <a:r>
                        <a:rPr lang="en-US" sz="2400" b="1" kern="100">
                          <a:effectLst/>
                          <a:latin typeface="+mn-ea"/>
                          <a:ea typeface="+mn-ea"/>
                        </a:rPr>
                        <a:t>4019091604</a:t>
                      </a:r>
                      <a:endParaRPr lang="zh-CN" sz="2400" b="1" kern="100">
                        <a:effectLst/>
                        <a:latin typeface="+mn-ea"/>
                        <a:ea typeface="+mn-ea"/>
                      </a:endParaRPr>
                    </a:p>
                  </a:txBody>
                  <a:tcPr marL="68580" marR="68580" marT="0" marB="0" anchor="ctr"/>
                </a:tc>
                <a:tc>
                  <a:txBody>
                    <a:bodyPr/>
                    <a:lstStyle/>
                    <a:p>
                      <a:pPr algn="ctr">
                        <a:lnSpc>
                          <a:spcPct val="150000"/>
                        </a:lnSpc>
                        <a:spcBef>
                          <a:spcPts val="1200"/>
                        </a:spcBef>
                        <a:spcAft>
                          <a:spcPts val="0"/>
                        </a:spcAft>
                      </a:pPr>
                      <a:r>
                        <a:rPr lang="zh-CN" sz="2400" b="1" kern="100" dirty="0">
                          <a:effectLst/>
                          <a:latin typeface="+mn-ea"/>
                          <a:ea typeface="+mn-ea"/>
                        </a:rPr>
                        <a:t>软件工程</a:t>
                      </a:r>
                    </a:p>
                  </a:txBody>
                  <a:tcPr marL="68580" marR="68580" marT="0" marB="0"/>
                </a:tc>
                <a:extLst>
                  <a:ext uri="{0D108BD9-81ED-4DB2-BD59-A6C34878D82A}">
                    <a16:rowId xmlns:a16="http://schemas.microsoft.com/office/drawing/2014/main" val="2493320263"/>
                  </a:ext>
                </a:extLst>
              </a:tr>
            </a:tbl>
          </a:graphicData>
        </a:graphic>
      </p:graphicFrame>
    </p:spTree>
    <p:custDataLst>
      <p:tags r:id="rId1"/>
    </p:custDataLst>
    <p:extLst>
      <p:ext uri="{BB962C8B-B14F-4D97-AF65-F5344CB8AC3E}">
        <p14:creationId xmlns:p14="http://schemas.microsoft.com/office/powerpoint/2010/main" val="6965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dirty="0"/>
              <a:t>本章导读</a:t>
            </a:r>
          </a:p>
        </p:txBody>
      </p:sp>
      <p:sp>
        <p:nvSpPr>
          <p:cNvPr id="1347587" name="Rectangle 3"/>
          <p:cNvSpPr>
            <a:spLocks noGrp="1" noChangeArrowheads="1"/>
          </p:cNvSpPr>
          <p:nvPr>
            <p:ph type="body" idx="1"/>
          </p:nvPr>
        </p:nvSpPr>
        <p:spPr>
          <a:xfrm>
            <a:off x="460375" y="1408653"/>
            <a:ext cx="10436225" cy="4042282"/>
          </a:xfrm>
        </p:spPr>
        <p:txBody>
          <a:bodyPr>
            <a:noAutofit/>
          </a:bodyPr>
          <a:lstStyle/>
          <a:p>
            <a:pPr marL="0" indent="0">
              <a:lnSpc>
                <a:spcPct val="150000"/>
              </a:lnSpc>
              <a:buNone/>
            </a:pPr>
            <a:r>
              <a:rPr lang="zh-CN" altLang="en-US" dirty="0"/>
              <a:t>  关系理论</a:t>
            </a:r>
            <a:r>
              <a:rPr lang="zh-CN" altLang="en-US"/>
              <a:t>历史悠久，</a:t>
            </a:r>
            <a:r>
              <a:rPr lang="zh-CN" altLang="en-US">
                <a:solidFill>
                  <a:srgbClr val="0000FF"/>
                </a:solidFill>
              </a:rPr>
              <a:t>与</a:t>
            </a:r>
            <a:r>
              <a:rPr lang="zh-CN" altLang="en-US" dirty="0">
                <a:solidFill>
                  <a:srgbClr val="0000FF"/>
                </a:solidFill>
              </a:rPr>
              <a:t>集合论、数理逻辑、组合学、图论和布尔代数</a:t>
            </a:r>
            <a:r>
              <a:rPr lang="zh-CN" altLang="en-US" dirty="0"/>
              <a:t>都有</a:t>
            </a:r>
            <a:endParaRPr lang="en-US" altLang="zh-CN" dirty="0"/>
          </a:p>
          <a:p>
            <a:pPr marL="0" indent="0">
              <a:lnSpc>
                <a:spcPct val="150000"/>
              </a:lnSpc>
              <a:buNone/>
            </a:pPr>
            <a:r>
              <a:rPr lang="en-US" altLang="zh-CN" dirty="0"/>
              <a:t>  </a:t>
            </a:r>
            <a:r>
              <a:rPr lang="zh-CN" altLang="en-US" dirty="0"/>
              <a:t>密切联系。</a:t>
            </a:r>
            <a:endParaRPr lang="en-US" altLang="zh-CN" dirty="0"/>
          </a:p>
          <a:p>
            <a:pPr marL="0" indent="0">
              <a:lnSpc>
                <a:spcPct val="150000"/>
              </a:lnSpc>
              <a:buNone/>
            </a:pPr>
            <a:endParaRPr lang="zh-CN" altLang="en-US" dirty="0"/>
          </a:p>
          <a:p>
            <a:pPr marL="0" indent="0">
              <a:lnSpc>
                <a:spcPct val="150000"/>
              </a:lnSpc>
              <a:buNone/>
            </a:pPr>
            <a:r>
              <a:rPr lang="zh-CN" altLang="en-US" dirty="0"/>
              <a:t>  关系是</a:t>
            </a:r>
            <a:r>
              <a:rPr lang="zh-CN" altLang="en-US" dirty="0">
                <a:solidFill>
                  <a:srgbClr val="0000FF"/>
                </a:solidFill>
              </a:rPr>
              <a:t>日常生活以及数学</a:t>
            </a:r>
            <a:r>
              <a:rPr lang="zh-CN" altLang="en-US" dirty="0"/>
              <a:t>中的一个基本概念。例如：</a:t>
            </a:r>
            <a:endParaRPr lang="en-US" altLang="zh-CN" dirty="0"/>
          </a:p>
          <a:p>
            <a:pPr marL="360000" indent="0">
              <a:lnSpc>
                <a:spcPct val="150000"/>
              </a:lnSpc>
              <a:buFont typeface="Wingdings" panose="05000000000000000000" pitchFamily="2" charset="2"/>
              <a:buChar char="u"/>
            </a:pPr>
            <a:r>
              <a:rPr lang="zh-CN" altLang="en-US" dirty="0"/>
              <a:t> 父子关系、兄妹关系、师生关系、商品与用户的关系等</a:t>
            </a:r>
            <a:endParaRPr lang="en-US" altLang="zh-CN" dirty="0"/>
          </a:p>
          <a:p>
            <a:pPr marL="360000" indent="0">
              <a:lnSpc>
                <a:spcPct val="150000"/>
              </a:lnSpc>
              <a:buFont typeface="Wingdings" panose="05000000000000000000" pitchFamily="2" charset="2"/>
              <a:buChar char="u"/>
            </a:pPr>
            <a:r>
              <a:rPr lang="zh-CN" altLang="en-US" dirty="0"/>
              <a:t> 相等关系、图形的相似全等关系、集合的包含关系等</a:t>
            </a:r>
            <a:endParaRPr lang="en-US" altLang="zh-CN" dirty="0"/>
          </a:p>
          <a:p>
            <a:pPr marL="0" indent="0">
              <a:lnSpc>
                <a:spcPct val="150000"/>
              </a:lnSpc>
              <a:buNone/>
            </a:pPr>
            <a:r>
              <a:rPr lang="zh-CN" altLang="en-US" dirty="0"/>
              <a:t>  </a:t>
            </a:r>
          </a:p>
        </p:txBody>
      </p:sp>
    </p:spTree>
    <p:custDataLst>
      <p:tags r:id="rId1"/>
    </p:custDataLst>
    <p:extLst>
      <p:ext uri="{BB962C8B-B14F-4D97-AF65-F5344CB8AC3E}">
        <p14:creationId xmlns:p14="http://schemas.microsoft.com/office/powerpoint/2010/main" val="2346816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7587">
                                            <p:txEl>
                                              <p:pRg st="3" end="3"/>
                                            </p:txEl>
                                          </p:spTgt>
                                        </p:tgtEl>
                                        <p:attrNameLst>
                                          <p:attrName>style.visibility</p:attrName>
                                        </p:attrNameLst>
                                      </p:cBhvr>
                                      <p:to>
                                        <p:strVal val="visible"/>
                                      </p:to>
                                    </p:set>
                                    <p:anim calcmode="lin" valueType="num">
                                      <p:cBhvr additive="base">
                                        <p:cTn id="7" dur="500" fill="hold"/>
                                        <p:tgtEl>
                                          <p:spTgt spid="134758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75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47587">
                                            <p:txEl>
                                              <p:pRg st="4" end="4"/>
                                            </p:txEl>
                                          </p:spTgt>
                                        </p:tgtEl>
                                        <p:attrNameLst>
                                          <p:attrName>style.visibility</p:attrName>
                                        </p:attrNameLst>
                                      </p:cBhvr>
                                      <p:to>
                                        <p:strVal val="visible"/>
                                      </p:to>
                                    </p:set>
                                    <p:anim calcmode="lin" valueType="num">
                                      <p:cBhvr additive="base">
                                        <p:cTn id="13" dur="500" fill="hold"/>
                                        <p:tgtEl>
                                          <p:spTgt spid="134758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475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47587">
                                            <p:txEl>
                                              <p:pRg st="5" end="5"/>
                                            </p:txEl>
                                          </p:spTgt>
                                        </p:tgtEl>
                                        <p:attrNameLst>
                                          <p:attrName>style.visibility</p:attrName>
                                        </p:attrNameLst>
                                      </p:cBhvr>
                                      <p:to>
                                        <p:strVal val="visible"/>
                                      </p:to>
                                    </p:set>
                                    <p:anim calcmode="lin" valueType="num">
                                      <p:cBhvr additive="base">
                                        <p:cTn id="19" dur="500" fill="hold"/>
                                        <p:tgtEl>
                                          <p:spTgt spid="134758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475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47587">
                                            <p:txEl>
                                              <p:pRg st="6" end="6"/>
                                            </p:txEl>
                                          </p:spTgt>
                                        </p:tgtEl>
                                        <p:attrNameLst>
                                          <p:attrName>style.visibility</p:attrName>
                                        </p:attrNameLst>
                                      </p:cBhvr>
                                      <p:to>
                                        <p:strVal val="visible"/>
                                      </p:to>
                                    </p:set>
                                    <p:anim calcmode="lin" valueType="num">
                                      <p:cBhvr additive="base">
                                        <p:cTn id="25" dur="500" fill="hold"/>
                                        <p:tgtEl>
                                          <p:spTgt spid="134758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475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7587"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825040" y="283820"/>
            <a:ext cx="6707152" cy="585923"/>
          </a:xfrm>
        </p:spPr>
        <p:txBody>
          <a:bodyPr/>
          <a:lstStyle/>
          <a:p>
            <a:pPr eaLnBrk="1" hangingPunct="1"/>
            <a:r>
              <a:rPr lang="zh-CN" altLang="en-US" dirty="0"/>
              <a:t>问题引入</a:t>
            </a:r>
          </a:p>
        </p:txBody>
      </p:sp>
      <p:sp>
        <p:nvSpPr>
          <p:cNvPr id="5" name="内容占位符 2">
            <a:extLst>
              <a:ext uri="{FF2B5EF4-FFF2-40B4-BE49-F238E27FC236}">
                <a16:creationId xmlns:a16="http://schemas.microsoft.com/office/drawing/2014/main" id="{D792D4E2-FE54-4B77-BBAE-EF6A70111A17}"/>
              </a:ext>
            </a:extLst>
          </p:cNvPr>
          <p:cNvSpPr txBox="1">
            <a:spLocks/>
          </p:cNvSpPr>
          <p:nvPr/>
        </p:nvSpPr>
        <p:spPr bwMode="auto">
          <a:xfrm>
            <a:off x="231775" y="1844322"/>
            <a:ext cx="9372600" cy="302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a:buNone/>
              <a:defRPr/>
            </a:pPr>
            <a:r>
              <a:rPr lang="zh-CN" altLang="en-US" sz="2801" kern="0" dirty="0">
                <a:solidFill>
                  <a:srgbClr val="C00000"/>
                </a:solidFill>
              </a:rPr>
              <a:t>例</a:t>
            </a:r>
            <a:r>
              <a:rPr lang="en-US" altLang="zh-CN" sz="2801" kern="0" dirty="0">
                <a:solidFill>
                  <a:srgbClr val="C00000"/>
                </a:solidFill>
              </a:rPr>
              <a:t>4.4  </a:t>
            </a:r>
            <a:r>
              <a:rPr lang="zh-CN" altLang="en-US" sz="2801" kern="0" dirty="0"/>
              <a:t>设</a:t>
            </a:r>
            <a:r>
              <a:rPr lang="en-US" altLang="zh-CN" sz="2801" kern="0" dirty="0"/>
              <a:t>A = {1,2}</a:t>
            </a:r>
            <a:r>
              <a:rPr lang="zh-CN" altLang="en-US" sz="2801" kern="0" dirty="0"/>
              <a:t>，试判断下列集合是否为</a:t>
            </a:r>
            <a:r>
              <a:rPr lang="en-US" altLang="zh-CN" sz="2801" kern="0" dirty="0"/>
              <a:t>A</a:t>
            </a:r>
            <a:r>
              <a:rPr lang="zh-CN" altLang="en-US" sz="2801" kern="0" dirty="0"/>
              <a:t>上的关系。</a:t>
            </a:r>
            <a:endParaRPr lang="en-US" altLang="zh-CN" sz="2801" kern="0" dirty="0"/>
          </a:p>
          <a:p>
            <a:pPr marL="0" indent="0">
              <a:buNone/>
              <a:defRPr/>
            </a:pPr>
            <a:r>
              <a:rPr lang="zh-CN" altLang="en-US" sz="2801" kern="0" dirty="0"/>
              <a:t>（</a:t>
            </a:r>
            <a:r>
              <a:rPr lang="en-US" altLang="zh-CN" sz="2801" kern="0" dirty="0"/>
              <a:t>1</a:t>
            </a:r>
            <a:r>
              <a:rPr lang="zh-CN" altLang="en-US" sz="2801" kern="0" dirty="0"/>
              <a:t>）</a:t>
            </a:r>
            <a:r>
              <a:rPr lang="en-US" altLang="zh-CN" sz="2801" kern="0" dirty="0"/>
              <a:t>T</a:t>
            </a:r>
            <a:r>
              <a:rPr lang="en-US" altLang="zh-CN" sz="2801" kern="0" baseline="-25000" dirty="0"/>
              <a:t>1</a:t>
            </a:r>
            <a:r>
              <a:rPr lang="zh-CN" altLang="en-US" sz="2801" kern="0" dirty="0"/>
              <a:t>＝ </a:t>
            </a:r>
            <a:r>
              <a:rPr lang="el-GR" altLang="zh-CN" sz="2801" kern="0" dirty="0"/>
              <a:t>Φ </a:t>
            </a:r>
            <a:r>
              <a:rPr lang="zh-CN" altLang="en-US" sz="2801" kern="0" dirty="0"/>
              <a:t>。</a:t>
            </a:r>
          </a:p>
          <a:p>
            <a:pPr marL="0" indent="0">
              <a:buNone/>
              <a:defRPr/>
            </a:pPr>
            <a:r>
              <a:rPr lang="zh-CN" altLang="en-US" sz="2801" kern="0" dirty="0"/>
              <a:t>（</a:t>
            </a:r>
            <a:r>
              <a:rPr lang="en-US" altLang="zh-CN" sz="2801" kern="0" dirty="0"/>
              <a:t>2</a:t>
            </a:r>
            <a:r>
              <a:rPr lang="zh-CN" altLang="en-US" sz="2801" kern="0" dirty="0"/>
              <a:t>）</a:t>
            </a:r>
            <a:r>
              <a:rPr lang="en-US" altLang="zh-CN" sz="2801" kern="0" dirty="0"/>
              <a:t>T</a:t>
            </a:r>
            <a:r>
              <a:rPr lang="en-US" altLang="zh-CN" sz="2801" kern="0" baseline="-25000" dirty="0"/>
              <a:t>2</a:t>
            </a:r>
            <a:r>
              <a:rPr lang="zh-CN" altLang="en-US" sz="2801" kern="0" dirty="0"/>
              <a:t>＝</a:t>
            </a:r>
            <a:r>
              <a:rPr lang="en-US" altLang="zh-CN" sz="2801" kern="0" dirty="0"/>
              <a:t>A×A</a:t>
            </a:r>
            <a:r>
              <a:rPr lang="zh-CN" altLang="en-US" sz="2801" kern="0" dirty="0"/>
              <a:t>。</a:t>
            </a:r>
          </a:p>
          <a:p>
            <a:pPr marL="0" indent="0">
              <a:buNone/>
              <a:defRPr/>
            </a:pPr>
            <a:r>
              <a:rPr lang="zh-CN" altLang="en-US" sz="2801" kern="0" dirty="0"/>
              <a:t>（</a:t>
            </a:r>
            <a:r>
              <a:rPr lang="en-US" altLang="zh-CN" sz="2801" kern="0" dirty="0"/>
              <a:t>3</a:t>
            </a:r>
            <a:r>
              <a:rPr lang="zh-CN" altLang="en-US" sz="2801" kern="0" dirty="0"/>
              <a:t>）</a:t>
            </a:r>
            <a:r>
              <a:rPr lang="en-US" altLang="zh-CN" sz="2801" kern="0" dirty="0"/>
              <a:t>T</a:t>
            </a:r>
            <a:r>
              <a:rPr lang="en-US" altLang="zh-CN" sz="2801" kern="0" baseline="-25000" dirty="0"/>
              <a:t>3</a:t>
            </a:r>
            <a:r>
              <a:rPr lang="zh-CN" altLang="en-US" sz="2801" kern="0" dirty="0"/>
              <a:t>＝</a:t>
            </a:r>
            <a:r>
              <a:rPr lang="en-US" altLang="zh-CN" sz="2801" kern="0" dirty="0"/>
              <a:t>{&lt;1</a:t>
            </a:r>
            <a:r>
              <a:rPr lang="zh-CN" altLang="en-US" sz="2801" kern="0" dirty="0"/>
              <a:t>，</a:t>
            </a:r>
            <a:r>
              <a:rPr lang="en-US" altLang="zh-CN" sz="2801" kern="0" dirty="0"/>
              <a:t>1&gt;</a:t>
            </a:r>
            <a:r>
              <a:rPr lang="zh-CN" altLang="en-US" sz="2801" kern="0" dirty="0"/>
              <a:t>，</a:t>
            </a:r>
            <a:r>
              <a:rPr lang="en-US" altLang="zh-CN" sz="2801" kern="0" dirty="0"/>
              <a:t>&lt;2</a:t>
            </a:r>
            <a:r>
              <a:rPr lang="zh-CN" altLang="en-US" sz="2801" kern="0" dirty="0"/>
              <a:t>，</a:t>
            </a:r>
            <a:r>
              <a:rPr lang="en-US" altLang="zh-CN" sz="2801" kern="0" dirty="0"/>
              <a:t>2&gt;}</a:t>
            </a:r>
            <a:r>
              <a:rPr lang="zh-CN" altLang="en-US" sz="2801" kern="0" dirty="0"/>
              <a:t>。</a:t>
            </a:r>
          </a:p>
          <a:p>
            <a:pPr marL="0" indent="0">
              <a:buNone/>
              <a:defRPr/>
            </a:pPr>
            <a:r>
              <a:rPr lang="zh-CN" altLang="en-US" sz="2801" kern="0" dirty="0"/>
              <a:t>（</a:t>
            </a:r>
            <a:r>
              <a:rPr lang="en-US" altLang="zh-CN" sz="2801" kern="0" dirty="0"/>
              <a:t>4</a:t>
            </a:r>
            <a:r>
              <a:rPr lang="zh-CN" altLang="en-US" sz="2801" kern="0" dirty="0"/>
              <a:t>）</a:t>
            </a:r>
            <a:r>
              <a:rPr lang="en-US" altLang="zh-CN" sz="2801" kern="0" dirty="0"/>
              <a:t>T</a:t>
            </a:r>
            <a:r>
              <a:rPr lang="en-US" altLang="zh-CN" sz="2801" kern="0" baseline="-25000" dirty="0"/>
              <a:t>4</a:t>
            </a:r>
            <a:r>
              <a:rPr lang="zh-CN" altLang="en-US" sz="2801" kern="0" dirty="0"/>
              <a:t>＝</a:t>
            </a:r>
            <a:r>
              <a:rPr lang="en-US" altLang="zh-CN" sz="2801" kern="0" dirty="0"/>
              <a:t>{&lt;1</a:t>
            </a:r>
            <a:r>
              <a:rPr lang="zh-CN" altLang="en-US" sz="2801" kern="0" dirty="0"/>
              <a:t>，</a:t>
            </a:r>
            <a:r>
              <a:rPr lang="en-US" altLang="zh-CN" sz="2801" kern="0" dirty="0"/>
              <a:t>1&gt;</a:t>
            </a:r>
            <a:r>
              <a:rPr lang="zh-CN" altLang="en-US" sz="2801" kern="0" dirty="0"/>
              <a:t>，</a:t>
            </a:r>
            <a:r>
              <a:rPr lang="en-US" altLang="zh-CN" sz="2801" kern="0" dirty="0"/>
              <a:t>&lt;1</a:t>
            </a:r>
            <a:r>
              <a:rPr lang="zh-CN" altLang="en-US" sz="2801" kern="0" dirty="0"/>
              <a:t>，</a:t>
            </a:r>
            <a:r>
              <a:rPr lang="en-US" altLang="zh-CN" sz="2801" kern="0" dirty="0"/>
              <a:t>2&gt;}</a:t>
            </a:r>
            <a:r>
              <a:rPr lang="zh-CN" altLang="en-US" sz="2801" kern="0" dirty="0"/>
              <a:t>。</a:t>
            </a:r>
          </a:p>
        </p:txBody>
      </p:sp>
      <p:grpSp>
        <p:nvGrpSpPr>
          <p:cNvPr id="7" name="组合 6">
            <a:extLst>
              <a:ext uri="{FF2B5EF4-FFF2-40B4-BE49-F238E27FC236}">
                <a16:creationId xmlns:a16="http://schemas.microsoft.com/office/drawing/2014/main" id="{4E269732-D045-4840-AEA5-D2355AA717F4}"/>
              </a:ext>
            </a:extLst>
          </p:cNvPr>
          <p:cNvGrpSpPr/>
          <p:nvPr/>
        </p:nvGrpSpPr>
        <p:grpSpPr>
          <a:xfrm>
            <a:off x="489302" y="4808559"/>
            <a:ext cx="9251914" cy="1066800"/>
            <a:chOff x="489302" y="4808559"/>
            <a:chExt cx="9251914" cy="1066800"/>
          </a:xfrm>
        </p:grpSpPr>
        <p:sp>
          <p:nvSpPr>
            <p:cNvPr id="6" name="矩形 5">
              <a:extLst>
                <a:ext uri="{FF2B5EF4-FFF2-40B4-BE49-F238E27FC236}">
                  <a16:creationId xmlns:a16="http://schemas.microsoft.com/office/drawing/2014/main" id="{C35ECDD7-3981-449A-B4E4-CD3671853261}"/>
                </a:ext>
              </a:extLst>
            </p:cNvPr>
            <p:cNvSpPr/>
            <p:nvPr/>
          </p:nvSpPr>
          <p:spPr>
            <a:xfrm>
              <a:off x="489302" y="5184624"/>
              <a:ext cx="2744662" cy="461665"/>
            </a:xfrm>
            <a:prstGeom prst="rect">
              <a:avLst/>
            </a:prstGeom>
            <a:solidFill>
              <a:srgbClr val="1157AB"/>
            </a:solidFill>
          </p:spPr>
          <p:txBody>
            <a:bodyPr wrap="none">
              <a:spAutoFit/>
            </a:bodyPr>
            <a:lstStyle/>
            <a:p>
              <a:r>
                <a:rPr lang="en-US" altLang="zh-CN" b="1" kern="100" dirty="0">
                  <a:solidFill>
                    <a:schemeClr val="bg1"/>
                  </a:solidFill>
                  <a:latin typeface="Times New Roman" panose="02020603050405020304" pitchFamily="18" charset="0"/>
                  <a:ea typeface="宋体" panose="02010600030101010101" pitchFamily="2" charset="-122"/>
                </a:rPr>
                <a:t>I</a:t>
              </a:r>
              <a:r>
                <a:rPr lang="en-US" altLang="zh-CN" b="1" kern="100" baseline="-25000" dirty="0">
                  <a:solidFill>
                    <a:schemeClr val="bg1"/>
                  </a:solidFill>
                  <a:latin typeface="Times New Roman" panose="02020603050405020304" pitchFamily="18" charset="0"/>
                  <a:ea typeface="宋体" panose="02010600030101010101" pitchFamily="2" charset="-122"/>
                </a:rPr>
                <a:t>A</a:t>
              </a:r>
              <a:r>
                <a:rPr lang="zh-CN" altLang="zh-CN" b="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kern="100" dirty="0">
                  <a:solidFill>
                    <a:schemeClr val="bg1"/>
                  </a:solidFill>
                  <a:latin typeface="Times New Roman" panose="02020603050405020304" pitchFamily="18" charset="0"/>
                  <a:ea typeface="宋体" panose="02010600030101010101" pitchFamily="2" charset="-122"/>
                </a:rPr>
                <a:t>{&lt;x</a:t>
              </a:r>
              <a:r>
                <a:rPr lang="zh-CN" altLang="zh-CN" b="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kern="100" dirty="0">
                  <a:solidFill>
                    <a:schemeClr val="bg1"/>
                  </a:solidFill>
                  <a:latin typeface="Times New Roman" panose="02020603050405020304" pitchFamily="18" charset="0"/>
                  <a:ea typeface="宋体" panose="02010600030101010101" pitchFamily="2" charset="-122"/>
                </a:rPr>
                <a:t>x&gt;|x</a:t>
              </a:r>
              <a:r>
                <a:rPr lang="zh-CN" altLang="zh-CN" b="1" kern="100" dirty="0">
                  <a:solidFill>
                    <a:schemeClr val="bg1"/>
                  </a:solidFill>
                  <a:ea typeface="宋体" panose="02010600030101010101" pitchFamily="2" charset="-122"/>
                  <a:cs typeface="宋体" panose="02010600030101010101" pitchFamily="2" charset="-122"/>
                </a:rPr>
                <a:t>∈</a:t>
              </a:r>
              <a:r>
                <a:rPr lang="en-US" altLang="zh-CN" b="1" kern="100" dirty="0">
                  <a:solidFill>
                    <a:schemeClr val="bg1"/>
                  </a:solidFill>
                  <a:latin typeface="Times New Roman" panose="02020603050405020304" pitchFamily="18" charset="0"/>
                  <a:ea typeface="宋体" panose="02010600030101010101" pitchFamily="2" charset="-122"/>
                </a:rPr>
                <a:t>A}</a:t>
              </a:r>
              <a:endParaRPr lang="zh-CN" altLang="en-US" b="1" dirty="0">
                <a:solidFill>
                  <a:schemeClr val="bg1"/>
                </a:solidFill>
              </a:endParaRPr>
            </a:p>
          </p:txBody>
        </p:sp>
        <p:sp>
          <p:nvSpPr>
            <p:cNvPr id="9" name="云形标注 8"/>
            <p:cNvSpPr/>
            <p:nvPr/>
          </p:nvSpPr>
          <p:spPr>
            <a:xfrm>
              <a:off x="4178616" y="4808559"/>
              <a:ext cx="5562600" cy="1066800"/>
            </a:xfrm>
            <a:prstGeom prst="cloudCallout">
              <a:avLst>
                <a:gd name="adj1" fmla="val -71186"/>
                <a:gd name="adj2" fmla="val 142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集合表示法：描述法</a:t>
              </a:r>
            </a:p>
          </p:txBody>
        </p:sp>
      </p:grpSp>
      <p:grpSp>
        <p:nvGrpSpPr>
          <p:cNvPr id="4" name="组合 3">
            <a:extLst>
              <a:ext uri="{FF2B5EF4-FFF2-40B4-BE49-F238E27FC236}">
                <a16:creationId xmlns:a16="http://schemas.microsoft.com/office/drawing/2014/main" id="{4A070D14-060C-47C1-B963-B0825DF3DD30}"/>
              </a:ext>
            </a:extLst>
          </p:cNvPr>
          <p:cNvGrpSpPr/>
          <p:nvPr/>
        </p:nvGrpSpPr>
        <p:grpSpPr>
          <a:xfrm>
            <a:off x="231775" y="869743"/>
            <a:ext cx="8564789" cy="3997586"/>
            <a:chOff x="231775" y="869743"/>
            <a:chExt cx="8564789" cy="3997586"/>
          </a:xfrm>
        </p:grpSpPr>
        <p:sp>
          <p:nvSpPr>
            <p:cNvPr id="2" name="云形标注 1"/>
            <p:cNvSpPr/>
            <p:nvPr/>
          </p:nvSpPr>
          <p:spPr>
            <a:xfrm>
              <a:off x="3233964" y="869743"/>
              <a:ext cx="5562600" cy="1066800"/>
            </a:xfrm>
            <a:prstGeom prst="cloudCallout">
              <a:avLst>
                <a:gd name="adj1" fmla="val -41831"/>
                <a:gd name="adj2" fmla="val 2361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集合表示法：列举法</a:t>
              </a:r>
            </a:p>
          </p:txBody>
        </p:sp>
        <p:sp>
          <p:nvSpPr>
            <p:cNvPr id="3" name="矩形 2">
              <a:extLst>
                <a:ext uri="{FF2B5EF4-FFF2-40B4-BE49-F238E27FC236}">
                  <a16:creationId xmlns:a16="http://schemas.microsoft.com/office/drawing/2014/main" id="{17577F28-AB1E-4186-B8DE-EBFA06D1B149}"/>
                </a:ext>
              </a:extLst>
            </p:cNvPr>
            <p:cNvSpPr/>
            <p:nvPr/>
          </p:nvSpPr>
          <p:spPr>
            <a:xfrm>
              <a:off x="231775" y="3582194"/>
              <a:ext cx="5181600" cy="1285135"/>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grpSp>
        <p:nvGrpSpPr>
          <p:cNvPr id="11" name="组合 10">
            <a:extLst>
              <a:ext uri="{FF2B5EF4-FFF2-40B4-BE49-F238E27FC236}">
                <a16:creationId xmlns:a16="http://schemas.microsoft.com/office/drawing/2014/main" id="{1F309FC2-BE69-4952-8A12-8080B2204D5E}"/>
              </a:ext>
            </a:extLst>
          </p:cNvPr>
          <p:cNvGrpSpPr/>
          <p:nvPr/>
        </p:nvGrpSpPr>
        <p:grpSpPr>
          <a:xfrm>
            <a:off x="4215290" y="1067594"/>
            <a:ext cx="2784935" cy="4565488"/>
            <a:chOff x="4215290" y="1067594"/>
            <a:chExt cx="2784935" cy="4565488"/>
          </a:xfrm>
        </p:grpSpPr>
        <p:sp>
          <p:nvSpPr>
            <p:cNvPr id="8" name="矩形 7">
              <a:extLst>
                <a:ext uri="{FF2B5EF4-FFF2-40B4-BE49-F238E27FC236}">
                  <a16:creationId xmlns:a16="http://schemas.microsoft.com/office/drawing/2014/main" id="{44034532-7717-41A6-9B87-4FD07376D447}"/>
                </a:ext>
              </a:extLst>
            </p:cNvPr>
            <p:cNvSpPr/>
            <p:nvPr/>
          </p:nvSpPr>
          <p:spPr>
            <a:xfrm>
              <a:off x="4215290" y="1067594"/>
              <a:ext cx="1828800" cy="609600"/>
            </a:xfrm>
            <a:prstGeom prst="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AD2D063-0FFE-4987-A384-B68916DB3FD9}"/>
                </a:ext>
              </a:extLst>
            </p:cNvPr>
            <p:cNvSpPr/>
            <p:nvPr/>
          </p:nvSpPr>
          <p:spPr>
            <a:xfrm>
              <a:off x="5171425" y="5023482"/>
              <a:ext cx="1828800" cy="609600"/>
            </a:xfrm>
            <a:prstGeom prst="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306967805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2000"/>
                                        <p:tgtEl>
                                          <p:spTgt spid="11"/>
                                        </p:tgtEl>
                                      </p:cBhvr>
                                    </p:animEffect>
                                    <p:anim calcmode="lin" valueType="num">
                                      <p:cBhvr>
                                        <p:cTn id="22" dur="2000" fill="hold"/>
                                        <p:tgtEl>
                                          <p:spTgt spid="11"/>
                                        </p:tgtEl>
                                        <p:attrNameLst>
                                          <p:attrName>ppt_w</p:attrName>
                                        </p:attrNameLst>
                                      </p:cBhvr>
                                      <p:tavLst>
                                        <p:tav tm="0" fmla="#ppt_w*sin(2.5*pi*$)">
                                          <p:val>
                                            <p:fltVal val="0"/>
                                          </p:val>
                                        </p:tav>
                                        <p:tav tm="100000">
                                          <p:val>
                                            <p:fltVal val="1"/>
                                          </p:val>
                                        </p:tav>
                                      </p:tavLst>
                                    </p:anim>
                                    <p:anim calcmode="lin" valueType="num">
                                      <p:cBhvr>
                                        <p:cTn id="23"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6981" name="Line 5"/>
          <p:cNvSpPr>
            <a:spLocks noChangeShapeType="1"/>
          </p:cNvSpPr>
          <p:nvPr/>
        </p:nvSpPr>
        <p:spPr bwMode="auto">
          <a:xfrm>
            <a:off x="5878596" y="5775952"/>
            <a:ext cx="612000" cy="0"/>
          </a:xfrm>
          <a:prstGeom prst="line">
            <a:avLst/>
          </a:prstGeom>
          <a:noFill/>
          <a:ln w="28575">
            <a:solidFill>
              <a:srgbClr val="3333FF"/>
            </a:solidFill>
            <a:round/>
            <a:headEnd/>
            <a:tailEnd type="triangle" w="med" len="med"/>
          </a:ln>
          <a:extLst>
            <a:ext uri="{909E8E84-426E-40DD-AFC4-6F175D3DCCD1}">
              <a14:hiddenFill xmlns:a14="http://schemas.microsoft.com/office/drawing/2010/main">
                <a:noFill/>
              </a14:hiddenFill>
            </a:ext>
          </a:extLst>
        </p:spPr>
        <p:txBody>
          <a:bodyPr anchor="ctr"/>
          <a:lstStyle/>
          <a:p>
            <a:r>
              <a:rPr lang="en-US" altLang="zh-CN" dirty="0"/>
              <a:t> </a:t>
            </a:r>
            <a:endParaRPr lang="zh-CN" altLang="en-US" dirty="0"/>
          </a:p>
        </p:txBody>
      </p:sp>
      <p:sp>
        <p:nvSpPr>
          <p:cNvPr id="68611" name="Rectangle 2"/>
          <p:cNvSpPr>
            <a:spLocks noGrp="1" noChangeArrowheads="1"/>
          </p:cNvSpPr>
          <p:nvPr>
            <p:ph type="title"/>
          </p:nvPr>
        </p:nvSpPr>
        <p:spPr>
          <a:xfrm>
            <a:off x="917575" y="305594"/>
            <a:ext cx="6707152" cy="585924"/>
          </a:xfrm>
        </p:spPr>
        <p:txBody>
          <a:bodyPr/>
          <a:lstStyle/>
          <a:p>
            <a:pPr eaLnBrk="1" hangingPunct="1"/>
            <a:r>
              <a:rPr lang="zh-CN" altLang="en-US" noProof="1"/>
              <a:t>关系图表示法</a:t>
            </a:r>
            <a:endParaRPr lang="zh-CN" altLang="en-US" dirty="0"/>
          </a:p>
        </p:txBody>
      </p:sp>
      <p:sp>
        <p:nvSpPr>
          <p:cNvPr id="1406979" name="Rectangle 3"/>
          <p:cNvSpPr>
            <a:spLocks noChangeArrowheads="1"/>
          </p:cNvSpPr>
          <p:nvPr/>
        </p:nvSpPr>
        <p:spPr bwMode="auto">
          <a:xfrm>
            <a:off x="392793" y="2847651"/>
            <a:ext cx="11430000" cy="313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Clr>
                <a:srgbClr val="00FF00"/>
              </a:buClr>
              <a:buFont typeface="Wingdings" panose="05000000000000000000" pitchFamily="2" charset="2"/>
              <a:buNone/>
            </a:pPr>
            <a:r>
              <a:rPr kumimoji="1" lang="zh-CN" altLang="en-US" sz="2400" dirty="0">
                <a:solidFill>
                  <a:srgbClr val="0000CC"/>
                </a:solidFill>
                <a:latin typeface="+mn-ea"/>
                <a:ea typeface="+mn-ea"/>
              </a:rPr>
              <a:t>（</a:t>
            </a:r>
            <a:r>
              <a:rPr kumimoji="1" lang="en-US" altLang="zh-CN" sz="2400" dirty="0">
                <a:solidFill>
                  <a:srgbClr val="0000CC"/>
                </a:solidFill>
                <a:latin typeface="+mn-ea"/>
                <a:ea typeface="+mn-ea"/>
              </a:rPr>
              <a:t>1</a:t>
            </a:r>
            <a:r>
              <a:rPr kumimoji="1" lang="zh-CN" altLang="en-US" sz="2400" dirty="0">
                <a:solidFill>
                  <a:srgbClr val="0000CC"/>
                </a:solidFill>
                <a:latin typeface="+mn-ea"/>
                <a:ea typeface="+mn-ea"/>
              </a:rPr>
              <a:t>）</a:t>
            </a:r>
            <a:r>
              <a:rPr kumimoji="1" lang="en-US" altLang="zh-CN" sz="2400" dirty="0">
                <a:solidFill>
                  <a:srgbClr val="0000CC"/>
                </a:solidFill>
                <a:latin typeface="+mn-ea"/>
                <a:ea typeface="+mn-ea"/>
              </a:rPr>
              <a:t>A≠B</a:t>
            </a:r>
          </a:p>
          <a:p>
            <a:pPr eaLnBrk="1" hangingPunct="1">
              <a:lnSpc>
                <a:spcPct val="150000"/>
              </a:lnSpc>
              <a:buClr>
                <a:srgbClr val="00FF00"/>
              </a:buClr>
              <a:buFont typeface="Wingdings" panose="05000000000000000000" pitchFamily="2" charset="2"/>
              <a:buNone/>
            </a:pPr>
            <a:r>
              <a:rPr kumimoji="1" lang="zh-CN" altLang="en-US" sz="2400" noProof="1">
                <a:latin typeface="+mn-ea"/>
                <a:ea typeface="+mn-ea"/>
              </a:rPr>
              <a:t>设</a:t>
            </a:r>
            <a:r>
              <a:rPr kumimoji="1" lang="en-US" altLang="zh-CN" sz="2400" noProof="1">
                <a:latin typeface="+mn-ea"/>
                <a:ea typeface="+mn-ea"/>
              </a:rPr>
              <a:t>A＝</a:t>
            </a:r>
            <a:r>
              <a:rPr kumimoji="1" lang="en-US" altLang="zh-CN" sz="2400" dirty="0">
                <a:latin typeface="+mn-ea"/>
                <a:ea typeface="+mn-ea"/>
              </a:rPr>
              <a:t>{</a:t>
            </a:r>
            <a:r>
              <a:rPr kumimoji="1" lang="en-US" altLang="zh-CN" sz="2400" noProof="1">
                <a:latin typeface="+mn-ea"/>
                <a:ea typeface="+mn-ea"/>
              </a:rPr>
              <a:t>a</a:t>
            </a:r>
            <a:r>
              <a:rPr kumimoji="1" lang="en-US" altLang="zh-CN" sz="2400" baseline="-25000" dirty="0">
                <a:latin typeface="+mn-ea"/>
                <a:ea typeface="+mn-ea"/>
              </a:rPr>
              <a:t>1</a:t>
            </a:r>
            <a:r>
              <a:rPr kumimoji="1" lang="en-US" altLang="zh-CN" sz="2400" dirty="0">
                <a:latin typeface="+mn-ea"/>
                <a:ea typeface="+mn-ea"/>
              </a:rPr>
              <a:t>,a</a:t>
            </a:r>
            <a:r>
              <a:rPr kumimoji="1" lang="en-US" altLang="zh-CN" sz="2400" baseline="-25000" dirty="0">
                <a:latin typeface="+mn-ea"/>
                <a:ea typeface="+mn-ea"/>
              </a:rPr>
              <a:t>2</a:t>
            </a:r>
            <a:r>
              <a:rPr kumimoji="1" lang="en-US" altLang="zh-CN" sz="2400" dirty="0">
                <a:latin typeface="+mn-ea"/>
                <a:ea typeface="+mn-ea"/>
              </a:rPr>
              <a:t>,…,a</a:t>
            </a:r>
            <a:r>
              <a:rPr kumimoji="1" lang="en-US" altLang="zh-CN" sz="2400" baseline="-25000" dirty="0">
                <a:latin typeface="+mn-ea"/>
                <a:ea typeface="+mn-ea"/>
              </a:rPr>
              <a:t>n</a:t>
            </a:r>
            <a:r>
              <a:rPr kumimoji="1" lang="en-US" altLang="zh-CN" sz="2400" dirty="0">
                <a:latin typeface="+mn-ea"/>
                <a:ea typeface="+mn-ea"/>
              </a:rPr>
              <a:t>}</a:t>
            </a:r>
            <a:r>
              <a:rPr kumimoji="1" lang="zh-CN" altLang="en-US" sz="2400" dirty="0">
                <a:latin typeface="+mn-ea"/>
                <a:ea typeface="+mn-ea"/>
              </a:rPr>
              <a:t>，</a:t>
            </a:r>
            <a:r>
              <a:rPr kumimoji="1" lang="en-US" altLang="zh-CN" sz="2400" dirty="0">
                <a:latin typeface="+mn-ea"/>
                <a:ea typeface="+mn-ea"/>
              </a:rPr>
              <a:t>B</a:t>
            </a:r>
            <a:r>
              <a:rPr kumimoji="1" lang="zh-CN" altLang="en-US" sz="2400" dirty="0">
                <a:latin typeface="+mn-ea"/>
                <a:ea typeface="+mn-ea"/>
              </a:rPr>
              <a:t>＝</a:t>
            </a:r>
            <a:r>
              <a:rPr kumimoji="1" lang="en-US" altLang="zh-CN" sz="2400" dirty="0">
                <a:latin typeface="+mn-ea"/>
                <a:ea typeface="+mn-ea"/>
              </a:rPr>
              <a:t>{b</a:t>
            </a:r>
            <a:r>
              <a:rPr kumimoji="1" lang="en-US" altLang="zh-CN" sz="2400" baseline="-25000" dirty="0">
                <a:latin typeface="+mn-ea"/>
                <a:ea typeface="+mn-ea"/>
              </a:rPr>
              <a:t>1</a:t>
            </a:r>
            <a:r>
              <a:rPr kumimoji="1" lang="en-US" altLang="zh-CN" sz="2400" dirty="0">
                <a:latin typeface="+mn-ea"/>
                <a:ea typeface="+mn-ea"/>
              </a:rPr>
              <a:t>,b</a:t>
            </a:r>
            <a:r>
              <a:rPr kumimoji="1" lang="en-US" altLang="zh-CN" sz="2400" baseline="-25000" dirty="0">
                <a:latin typeface="+mn-ea"/>
                <a:ea typeface="+mn-ea"/>
              </a:rPr>
              <a:t>2</a:t>
            </a:r>
            <a:r>
              <a:rPr kumimoji="1" lang="en-US" altLang="zh-CN" sz="2400" dirty="0">
                <a:latin typeface="+mn-ea"/>
                <a:ea typeface="+mn-ea"/>
              </a:rPr>
              <a:t>,…,</a:t>
            </a:r>
            <a:r>
              <a:rPr kumimoji="1" lang="en-US" altLang="zh-CN" sz="2400" dirty="0" err="1">
                <a:latin typeface="+mn-ea"/>
                <a:ea typeface="+mn-ea"/>
              </a:rPr>
              <a:t>b</a:t>
            </a:r>
            <a:r>
              <a:rPr kumimoji="1" lang="en-US" altLang="zh-CN" sz="2400" baseline="-25000" dirty="0" err="1">
                <a:latin typeface="+mn-ea"/>
                <a:ea typeface="+mn-ea"/>
              </a:rPr>
              <a:t>m</a:t>
            </a:r>
            <a:r>
              <a:rPr kumimoji="1" lang="en-US" altLang="zh-CN" sz="2400" dirty="0">
                <a:latin typeface="+mn-ea"/>
                <a:ea typeface="+mn-ea"/>
              </a:rPr>
              <a:t>}</a:t>
            </a:r>
            <a:r>
              <a:rPr kumimoji="1" lang="zh-CN" altLang="en-US" sz="2400" dirty="0">
                <a:latin typeface="+mn-ea"/>
                <a:ea typeface="+mn-ea"/>
              </a:rPr>
              <a:t>，</a:t>
            </a:r>
            <a:r>
              <a:rPr kumimoji="1" lang="en-US" altLang="zh-CN" sz="2400" dirty="0">
                <a:latin typeface="+mn-ea"/>
                <a:ea typeface="+mn-ea"/>
              </a:rPr>
              <a:t>R</a:t>
            </a:r>
            <a:r>
              <a:rPr kumimoji="1" lang="zh-CN" altLang="en-US" sz="2400" dirty="0">
                <a:latin typeface="+mn-ea"/>
                <a:ea typeface="+mn-ea"/>
              </a:rPr>
              <a:t>是从</a:t>
            </a:r>
            <a:r>
              <a:rPr kumimoji="1" lang="en-US" altLang="zh-CN" sz="2400" dirty="0">
                <a:latin typeface="+mn-ea"/>
                <a:ea typeface="+mn-ea"/>
              </a:rPr>
              <a:t>A</a:t>
            </a:r>
            <a:r>
              <a:rPr kumimoji="1" lang="zh-CN" altLang="en-US" sz="2400" dirty="0">
                <a:latin typeface="+mn-ea"/>
                <a:ea typeface="+mn-ea"/>
              </a:rPr>
              <a:t>到</a:t>
            </a:r>
            <a:r>
              <a:rPr kumimoji="1" lang="en-US" altLang="zh-CN" sz="2400" dirty="0">
                <a:latin typeface="+mn-ea"/>
                <a:ea typeface="+mn-ea"/>
              </a:rPr>
              <a:t>B</a:t>
            </a:r>
            <a:r>
              <a:rPr kumimoji="1" lang="zh-CN" altLang="en-US" sz="2400" dirty="0">
                <a:latin typeface="+mn-ea"/>
                <a:ea typeface="+mn-ea"/>
              </a:rPr>
              <a:t>的一个二元关系，则规定</a:t>
            </a:r>
            <a:r>
              <a:rPr kumimoji="1" lang="en-US" altLang="zh-CN" sz="2400" dirty="0">
                <a:latin typeface="+mn-ea"/>
                <a:ea typeface="+mn-ea"/>
              </a:rPr>
              <a:t>R</a:t>
            </a:r>
            <a:r>
              <a:rPr kumimoji="1" lang="zh-CN" altLang="en-US" sz="2400" dirty="0">
                <a:latin typeface="+mn-ea"/>
                <a:ea typeface="+mn-ea"/>
              </a:rPr>
              <a:t>的关</a:t>
            </a:r>
            <a:endParaRPr kumimoji="1" lang="en-US" altLang="zh-CN" sz="2400" dirty="0">
              <a:latin typeface="+mn-ea"/>
              <a:ea typeface="+mn-ea"/>
            </a:endParaRPr>
          </a:p>
          <a:p>
            <a:pPr eaLnBrk="1" hangingPunct="1">
              <a:lnSpc>
                <a:spcPct val="150000"/>
              </a:lnSpc>
              <a:buClr>
                <a:srgbClr val="00FF00"/>
              </a:buClr>
              <a:buFont typeface="Wingdings" panose="05000000000000000000" pitchFamily="2" charset="2"/>
              <a:buNone/>
            </a:pPr>
            <a:r>
              <a:rPr kumimoji="1" lang="zh-CN" altLang="en-US" sz="2400" dirty="0">
                <a:latin typeface="+mn-ea"/>
                <a:ea typeface="+mn-ea"/>
              </a:rPr>
              <a:t>系图如下：</a:t>
            </a:r>
          </a:p>
          <a:p>
            <a:pPr eaLnBrk="1" hangingPunct="1">
              <a:lnSpc>
                <a:spcPct val="150000"/>
              </a:lnSpc>
              <a:buClr>
                <a:srgbClr val="00FF00"/>
              </a:buClr>
              <a:buFont typeface="Wingdings" panose="05000000000000000000" pitchFamily="2" charset="2"/>
              <a:buNone/>
            </a:pPr>
            <a:r>
              <a:rPr kumimoji="1" lang="zh-CN" altLang="en-US" sz="2400" dirty="0">
                <a:solidFill>
                  <a:srgbClr val="0000CC"/>
                </a:solidFill>
                <a:latin typeface="+mn-ea"/>
                <a:ea typeface="+mn-ea"/>
              </a:rPr>
              <a:t>  </a:t>
            </a:r>
            <a:r>
              <a:rPr kumimoji="1" lang="zh-CN" altLang="en-US" sz="2400" dirty="0">
                <a:solidFill>
                  <a:schemeClr val="tx1"/>
                </a:solidFill>
                <a:latin typeface="+mn-ea"/>
                <a:ea typeface="+mn-ea"/>
              </a:rPr>
              <a:t>①</a:t>
            </a:r>
            <a:r>
              <a:rPr kumimoji="1" lang="en-US" altLang="zh-CN" sz="2400" dirty="0">
                <a:solidFill>
                  <a:schemeClr val="tx1"/>
                </a:solidFill>
                <a:latin typeface="+mn-ea"/>
                <a:ea typeface="+mn-ea"/>
              </a:rPr>
              <a:t> </a:t>
            </a:r>
            <a:r>
              <a:rPr kumimoji="1" lang="zh-CN" altLang="en-US" sz="2400" dirty="0">
                <a:solidFill>
                  <a:schemeClr val="tx1"/>
                </a:solidFill>
                <a:latin typeface="+mn-ea"/>
                <a:ea typeface="+mn-ea"/>
              </a:rPr>
              <a:t>设</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1</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2</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n</a:t>
            </a:r>
            <a:r>
              <a:rPr kumimoji="1" lang="zh-CN" altLang="en-US" sz="2400" dirty="0">
                <a:solidFill>
                  <a:schemeClr val="tx1"/>
                </a:solidFill>
                <a:latin typeface="+mn-ea"/>
                <a:ea typeface="+mn-ea"/>
              </a:rPr>
              <a:t>和</a:t>
            </a:r>
            <a:r>
              <a:rPr kumimoji="1" lang="en-US" altLang="zh-CN" sz="2400" dirty="0">
                <a:solidFill>
                  <a:schemeClr val="tx1"/>
                </a:solidFill>
                <a:latin typeface="+mn-ea"/>
                <a:ea typeface="+mn-ea"/>
              </a:rPr>
              <a:t>b</a:t>
            </a:r>
            <a:r>
              <a:rPr kumimoji="1" lang="en-US" altLang="zh-CN" sz="2400" baseline="-25000" dirty="0">
                <a:solidFill>
                  <a:schemeClr val="tx1"/>
                </a:solidFill>
                <a:latin typeface="+mn-ea"/>
                <a:ea typeface="+mn-ea"/>
              </a:rPr>
              <a:t>1</a:t>
            </a:r>
            <a:r>
              <a:rPr kumimoji="1" lang="en-US" altLang="zh-CN" sz="2400" dirty="0">
                <a:solidFill>
                  <a:schemeClr val="tx1"/>
                </a:solidFill>
                <a:latin typeface="+mn-ea"/>
                <a:ea typeface="+mn-ea"/>
              </a:rPr>
              <a:t>,b</a:t>
            </a:r>
            <a:r>
              <a:rPr kumimoji="1" lang="en-US" altLang="zh-CN" sz="2400" baseline="-25000" dirty="0">
                <a:solidFill>
                  <a:schemeClr val="tx1"/>
                </a:solidFill>
                <a:latin typeface="+mn-ea"/>
                <a:ea typeface="+mn-ea"/>
              </a:rPr>
              <a:t>2</a:t>
            </a:r>
            <a:r>
              <a:rPr kumimoji="1" lang="en-US" altLang="zh-CN" sz="2400" dirty="0">
                <a:solidFill>
                  <a:schemeClr val="tx1"/>
                </a:solidFill>
                <a:latin typeface="+mn-ea"/>
                <a:ea typeface="+mn-ea"/>
              </a:rPr>
              <a:t>,…,</a:t>
            </a:r>
            <a:r>
              <a:rPr kumimoji="1" lang="en-US" altLang="zh-CN" sz="2400" dirty="0" err="1">
                <a:solidFill>
                  <a:schemeClr val="tx1"/>
                </a:solidFill>
                <a:latin typeface="+mn-ea"/>
                <a:ea typeface="+mn-ea"/>
              </a:rPr>
              <a:t>b</a:t>
            </a:r>
            <a:r>
              <a:rPr kumimoji="1" lang="en-US" altLang="zh-CN" sz="2400" baseline="-25000" dirty="0" err="1">
                <a:solidFill>
                  <a:schemeClr val="tx1"/>
                </a:solidFill>
                <a:latin typeface="+mn-ea"/>
                <a:ea typeface="+mn-ea"/>
              </a:rPr>
              <a:t>m</a:t>
            </a:r>
            <a:r>
              <a:rPr kumimoji="1" lang="zh-CN" altLang="en-US" sz="2400" dirty="0">
                <a:solidFill>
                  <a:schemeClr val="tx1"/>
                </a:solidFill>
                <a:latin typeface="+mn-ea"/>
                <a:ea typeface="+mn-ea"/>
              </a:rPr>
              <a:t>分别为图中的顶点，用“</a:t>
            </a:r>
            <a:r>
              <a:rPr kumimoji="1" lang="zh-CN" altLang="en-US" sz="2400" dirty="0">
                <a:solidFill>
                  <a:srgbClr val="3333FF"/>
                </a:solidFill>
                <a:latin typeface="+mn-ea"/>
                <a:ea typeface="+mn-ea"/>
              </a:rPr>
              <a:t>。</a:t>
            </a:r>
            <a:r>
              <a:rPr kumimoji="1" lang="zh-CN" altLang="en-US" sz="2400" noProof="1">
                <a:solidFill>
                  <a:schemeClr val="tx1"/>
                </a:solidFill>
                <a:latin typeface="+mn-ea"/>
                <a:ea typeface="+mn-ea"/>
              </a:rPr>
              <a:t>”表示</a:t>
            </a:r>
            <a:r>
              <a:rPr kumimoji="1" lang="zh-CN" altLang="en-US" sz="2400" dirty="0">
                <a:solidFill>
                  <a:schemeClr val="tx1"/>
                </a:solidFill>
                <a:latin typeface="+mn-ea"/>
                <a:ea typeface="+mn-ea"/>
              </a:rPr>
              <a:t>；</a:t>
            </a:r>
          </a:p>
          <a:p>
            <a:pPr algn="l" eaLnBrk="1" hangingPunct="1">
              <a:lnSpc>
                <a:spcPct val="150000"/>
              </a:lnSpc>
              <a:buClr>
                <a:srgbClr val="00FF00"/>
              </a:buClr>
              <a:buFont typeface="Wingdings" panose="05000000000000000000" pitchFamily="2" charset="2"/>
              <a:buNone/>
            </a:pPr>
            <a:r>
              <a:rPr kumimoji="1" lang="zh-CN" altLang="en-US" sz="2400" dirty="0">
                <a:solidFill>
                  <a:schemeClr val="tx1"/>
                </a:solidFill>
                <a:latin typeface="+mn-ea"/>
                <a:ea typeface="+mn-ea"/>
              </a:rPr>
              <a:t>  </a:t>
            </a:r>
            <a:r>
              <a:rPr kumimoji="1" lang="zh-CN" altLang="en-US" sz="2400" noProof="1">
                <a:solidFill>
                  <a:schemeClr val="tx1"/>
                </a:solidFill>
                <a:latin typeface="+mn-ea"/>
                <a:ea typeface="+mn-ea"/>
              </a:rPr>
              <a:t>② 如&lt;</a:t>
            </a:r>
            <a:r>
              <a:rPr kumimoji="1" lang="en-US" altLang="zh-CN" sz="2400" noProof="1">
                <a:solidFill>
                  <a:schemeClr val="tx1"/>
                </a:solidFill>
                <a:latin typeface="+mn-ea"/>
                <a:ea typeface="+mn-ea"/>
              </a:rPr>
              <a:t>a</a:t>
            </a:r>
            <a:r>
              <a:rPr kumimoji="1" lang="en-US" altLang="zh-CN" sz="2400" baseline="-25000" dirty="0" err="1">
                <a:solidFill>
                  <a:schemeClr val="tx1"/>
                </a:solidFill>
                <a:latin typeface="+mn-ea"/>
                <a:ea typeface="+mn-ea"/>
              </a:rPr>
              <a:t>i</a:t>
            </a:r>
            <a:r>
              <a:rPr kumimoji="1" lang="en-US" altLang="zh-CN" sz="2400" dirty="0" err="1">
                <a:solidFill>
                  <a:schemeClr val="tx1"/>
                </a:solidFill>
                <a:latin typeface="+mn-ea"/>
                <a:ea typeface="+mn-ea"/>
              </a:rPr>
              <a:t>,b</a:t>
            </a:r>
            <a:r>
              <a:rPr kumimoji="1" lang="en-US" altLang="zh-CN" sz="2400" baseline="-25000" dirty="0" err="1">
                <a:solidFill>
                  <a:schemeClr val="tx1"/>
                </a:solidFill>
                <a:latin typeface="+mn-ea"/>
                <a:ea typeface="+mn-ea"/>
              </a:rPr>
              <a:t>j</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sym typeface="Symbol" panose="05050102010706020507" pitchFamily="18" charset="2"/>
              </a:rPr>
              <a:t></a:t>
            </a:r>
            <a:r>
              <a:rPr kumimoji="1" lang="en-US" altLang="zh-CN" sz="2400" noProof="1">
                <a:solidFill>
                  <a:schemeClr val="tx1"/>
                </a:solidFill>
                <a:latin typeface="+mn-ea"/>
                <a:ea typeface="+mn-ea"/>
              </a:rPr>
              <a:t>R</a:t>
            </a:r>
            <a:r>
              <a:rPr kumimoji="1" lang="zh-CN" altLang="zh-CN" sz="2400" dirty="0">
                <a:solidFill>
                  <a:schemeClr val="tx1"/>
                </a:solidFill>
                <a:latin typeface="+mn-ea"/>
                <a:ea typeface="+mn-ea"/>
              </a:rPr>
              <a:t>，</a:t>
            </a:r>
            <a:r>
              <a:rPr kumimoji="1" lang="zh-CN" altLang="en-US" sz="2400" dirty="0">
                <a:solidFill>
                  <a:schemeClr val="tx1"/>
                </a:solidFill>
                <a:latin typeface="+mn-ea"/>
                <a:ea typeface="+mn-ea"/>
              </a:rPr>
              <a:t>则</a:t>
            </a:r>
            <a:r>
              <a:rPr kumimoji="1" lang="en-US" altLang="zh-CN" sz="2400" noProof="1">
                <a:solidFill>
                  <a:schemeClr val="tx1"/>
                </a:solidFill>
                <a:latin typeface="+mn-ea"/>
                <a:ea typeface="+mn-ea"/>
              </a:rPr>
              <a:t>a</a:t>
            </a:r>
            <a:r>
              <a:rPr kumimoji="1" lang="en-US" altLang="zh-CN" sz="2400" baseline="-25000" dirty="0" err="1">
                <a:solidFill>
                  <a:schemeClr val="tx1"/>
                </a:solidFill>
                <a:latin typeface="+mn-ea"/>
                <a:ea typeface="+mn-ea"/>
              </a:rPr>
              <a:t>i</a:t>
            </a:r>
            <a:r>
              <a:rPr kumimoji="1" lang="zh-CN" altLang="en-US" sz="2400" dirty="0">
                <a:solidFill>
                  <a:schemeClr val="tx1"/>
                </a:solidFill>
                <a:latin typeface="+mn-ea"/>
                <a:ea typeface="+mn-ea"/>
              </a:rPr>
              <a:t>和</a:t>
            </a:r>
            <a:r>
              <a:rPr kumimoji="1" lang="en-US" altLang="zh-CN" sz="2400" dirty="0" err="1">
                <a:solidFill>
                  <a:schemeClr val="tx1"/>
                </a:solidFill>
                <a:latin typeface="+mn-ea"/>
                <a:ea typeface="+mn-ea"/>
              </a:rPr>
              <a:t>b</a:t>
            </a:r>
            <a:r>
              <a:rPr kumimoji="1" lang="en-US" altLang="zh-CN" sz="2400" baseline="-25000" dirty="0" err="1">
                <a:solidFill>
                  <a:schemeClr val="tx1"/>
                </a:solidFill>
                <a:latin typeface="+mn-ea"/>
                <a:ea typeface="+mn-ea"/>
              </a:rPr>
              <a:t>j</a:t>
            </a:r>
            <a:r>
              <a:rPr kumimoji="1" lang="zh-CN" altLang="en-US" sz="2400" dirty="0">
                <a:solidFill>
                  <a:schemeClr val="tx1"/>
                </a:solidFill>
                <a:latin typeface="+mn-ea"/>
                <a:ea typeface="+mn-ea"/>
              </a:rPr>
              <a:t>可用一条</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i</a:t>
            </a:r>
            <a:r>
              <a:rPr kumimoji="1" lang="en-US" altLang="zh-CN" sz="2400" baseline="-25000" dirty="0">
                <a:solidFill>
                  <a:srgbClr val="3333FF"/>
                </a:solidFill>
                <a:latin typeface="+mn-ea"/>
                <a:ea typeface="+mn-ea"/>
              </a:rPr>
              <a:t>  </a:t>
            </a:r>
            <a:r>
              <a:rPr kumimoji="1" lang="zh-CN" altLang="en-US" sz="2400" dirty="0">
                <a:solidFill>
                  <a:srgbClr val="3333FF"/>
                </a:solidFill>
                <a:latin typeface="+mn-ea"/>
                <a:ea typeface="+mn-ea"/>
              </a:rPr>
              <a:t>。    。</a:t>
            </a:r>
            <a:r>
              <a:rPr kumimoji="1" lang="en-US" altLang="zh-CN" sz="2400" dirty="0" err="1">
                <a:solidFill>
                  <a:schemeClr val="tx1"/>
                </a:solidFill>
                <a:latin typeface="+mn-ea"/>
                <a:ea typeface="+mn-ea"/>
              </a:rPr>
              <a:t>b</a:t>
            </a:r>
            <a:r>
              <a:rPr kumimoji="1" lang="en-US" altLang="zh-CN" sz="2400" baseline="-25000" dirty="0" err="1">
                <a:solidFill>
                  <a:schemeClr val="tx1"/>
                </a:solidFill>
                <a:latin typeface="+mn-ea"/>
                <a:ea typeface="+mn-ea"/>
              </a:rPr>
              <a:t>j</a:t>
            </a:r>
            <a:r>
              <a:rPr kumimoji="1" lang="zh-CN" altLang="en-US" sz="2400" dirty="0">
                <a:solidFill>
                  <a:schemeClr val="tx1"/>
                </a:solidFill>
                <a:latin typeface="+mn-ea"/>
                <a:ea typeface="+mn-ea"/>
              </a:rPr>
              <a:t>的有向边相连。</a:t>
            </a:r>
            <a:endParaRPr kumimoji="1" lang="zh-CN" altLang="zh-CN" sz="2400" noProof="1">
              <a:solidFill>
                <a:schemeClr val="tx1"/>
              </a:solidFill>
              <a:latin typeface="+mn-ea"/>
              <a:ea typeface="+mn-ea"/>
            </a:endParaRPr>
          </a:p>
        </p:txBody>
      </p:sp>
      <p:sp>
        <p:nvSpPr>
          <p:cNvPr id="2" name="矩形 1"/>
          <p:cNvSpPr/>
          <p:nvPr/>
        </p:nvSpPr>
        <p:spPr>
          <a:xfrm>
            <a:off x="384175" y="951971"/>
            <a:ext cx="11430000" cy="1754326"/>
          </a:xfrm>
          <a:prstGeom prst="rect">
            <a:avLst/>
          </a:prstGeom>
        </p:spPr>
        <p:txBody>
          <a:bodyPr wrap="square">
            <a:spAutoFit/>
          </a:bodyPr>
          <a:lstStyle/>
          <a:p>
            <a:pPr algn="just">
              <a:lnSpc>
                <a:spcPct val="150000"/>
              </a:lnSpc>
              <a:spcAft>
                <a:spcPts val="0"/>
              </a:spcAft>
            </a:pPr>
            <a:r>
              <a:rPr lang="zh-CN" altLang="zh-CN" b="1" kern="100" dirty="0">
                <a:latin typeface="+mn-ea"/>
              </a:rPr>
              <a:t>从</a:t>
            </a:r>
            <a:r>
              <a:rPr lang="en-US" altLang="zh-CN" b="1" kern="100" dirty="0">
                <a:latin typeface="+mn-ea"/>
              </a:rPr>
              <a:t>A</a:t>
            </a:r>
            <a:r>
              <a:rPr lang="zh-CN" altLang="zh-CN" b="1" kern="100" dirty="0">
                <a:latin typeface="+mn-ea"/>
              </a:rPr>
              <a:t>到</a:t>
            </a:r>
            <a:r>
              <a:rPr lang="en-US" altLang="zh-CN" b="1" kern="100" dirty="0">
                <a:latin typeface="+mn-ea"/>
              </a:rPr>
              <a:t>B</a:t>
            </a:r>
            <a:r>
              <a:rPr lang="zh-CN" altLang="zh-CN" b="1" kern="100" dirty="0">
                <a:latin typeface="+mn-ea"/>
              </a:rPr>
              <a:t>的关系</a:t>
            </a:r>
            <a:r>
              <a:rPr lang="en-US" altLang="zh-CN" b="1" kern="100" dirty="0">
                <a:latin typeface="+mn-ea"/>
              </a:rPr>
              <a:t>R</a:t>
            </a:r>
            <a:r>
              <a:rPr lang="zh-CN" altLang="zh-CN" b="1" kern="100" dirty="0">
                <a:latin typeface="+mn-ea"/>
              </a:rPr>
              <a:t>的</a:t>
            </a:r>
            <a:r>
              <a:rPr lang="zh-CN" altLang="zh-CN" b="1" kern="100" dirty="0">
                <a:solidFill>
                  <a:srgbClr val="C00000"/>
                </a:solidFill>
                <a:latin typeface="+mn-ea"/>
              </a:rPr>
              <a:t>关系图</a:t>
            </a:r>
            <a:r>
              <a:rPr lang="en-US" altLang="zh-CN" b="1" kern="100" dirty="0">
                <a:latin typeface="+mn-ea"/>
              </a:rPr>
              <a:t>(Relation Graph)</a:t>
            </a:r>
            <a:r>
              <a:rPr lang="zh-CN" altLang="zh-CN" b="1" kern="100" dirty="0">
                <a:latin typeface="+mn-ea"/>
              </a:rPr>
              <a:t>是</a:t>
            </a:r>
            <a:r>
              <a:rPr lang="en-US" altLang="zh-CN" b="1" kern="100" dirty="0">
                <a:solidFill>
                  <a:srgbClr val="3333FF"/>
                </a:solidFill>
                <a:latin typeface="+mn-ea"/>
              </a:rPr>
              <a:t>G</a:t>
            </a:r>
            <a:r>
              <a:rPr lang="en-US" altLang="zh-CN" b="1" kern="100" baseline="-25000" dirty="0">
                <a:solidFill>
                  <a:srgbClr val="3333FF"/>
                </a:solidFill>
                <a:latin typeface="+mn-ea"/>
              </a:rPr>
              <a:t>R</a:t>
            </a:r>
            <a:r>
              <a:rPr lang="en-US" altLang="zh-CN" b="1" kern="100" dirty="0">
                <a:solidFill>
                  <a:srgbClr val="3333FF"/>
                </a:solidFill>
                <a:latin typeface="+mn-ea"/>
              </a:rPr>
              <a:t>=&lt;V,E&gt;</a:t>
            </a:r>
            <a:r>
              <a:rPr lang="zh-CN" altLang="zh-CN" b="1" kern="100" dirty="0">
                <a:latin typeface="+mn-ea"/>
              </a:rPr>
              <a:t>，其中</a:t>
            </a:r>
            <a:r>
              <a:rPr lang="en-US" altLang="zh-CN" b="1" kern="100" dirty="0">
                <a:latin typeface="+mn-ea"/>
              </a:rPr>
              <a:t>V</a:t>
            </a:r>
            <a:r>
              <a:rPr lang="zh-CN" altLang="zh-CN" b="1" kern="100" dirty="0">
                <a:latin typeface="+mn-ea"/>
              </a:rPr>
              <a:t>是顶点集，</a:t>
            </a:r>
            <a:r>
              <a:rPr lang="en-US" altLang="zh-CN" b="1" kern="100" dirty="0">
                <a:latin typeface="+mn-ea"/>
              </a:rPr>
              <a:t>E</a:t>
            </a:r>
            <a:r>
              <a:rPr lang="zh-CN" altLang="zh-CN" b="1" kern="100" dirty="0">
                <a:latin typeface="+mn-ea"/>
              </a:rPr>
              <a:t>是边集。任意</a:t>
            </a:r>
            <a:r>
              <a:rPr lang="en-US" altLang="zh-CN" b="1" kern="100" dirty="0" err="1">
                <a:latin typeface="+mn-ea"/>
              </a:rPr>
              <a:t>a</a:t>
            </a:r>
            <a:r>
              <a:rPr lang="en-US" altLang="zh-CN" b="1" kern="100" baseline="-25000" dirty="0" err="1">
                <a:latin typeface="+mn-ea"/>
              </a:rPr>
              <a:t>i</a:t>
            </a:r>
            <a:r>
              <a:rPr lang="zh-CN" altLang="zh-CN" b="1" kern="100" dirty="0">
                <a:latin typeface="+mn-ea"/>
                <a:cs typeface="宋体" panose="02010600030101010101" pitchFamily="2" charset="-122"/>
              </a:rPr>
              <a:t>∈</a:t>
            </a:r>
            <a:r>
              <a:rPr lang="en-US" altLang="zh-CN" b="1" kern="100" dirty="0">
                <a:latin typeface="+mn-ea"/>
              </a:rPr>
              <a:t>A</a:t>
            </a:r>
            <a:r>
              <a:rPr lang="zh-CN" altLang="zh-CN" b="1" kern="100" dirty="0">
                <a:latin typeface="+mn-ea"/>
              </a:rPr>
              <a:t>，</a:t>
            </a:r>
            <a:r>
              <a:rPr lang="en-US" altLang="zh-CN" b="1" kern="100" dirty="0" err="1">
                <a:latin typeface="+mn-ea"/>
              </a:rPr>
              <a:t>b</a:t>
            </a:r>
            <a:r>
              <a:rPr lang="en-US" altLang="zh-CN" b="1" kern="100" baseline="-25000" dirty="0" err="1">
                <a:latin typeface="+mn-ea"/>
              </a:rPr>
              <a:t>j</a:t>
            </a:r>
            <a:r>
              <a:rPr lang="zh-CN" altLang="zh-CN" b="1" kern="100" dirty="0">
                <a:latin typeface="+mn-ea"/>
                <a:cs typeface="宋体" panose="02010600030101010101" pitchFamily="2" charset="-122"/>
              </a:rPr>
              <a:t>∈</a:t>
            </a:r>
            <a:r>
              <a:rPr lang="en-US" altLang="zh-CN" b="1" kern="100" dirty="0">
                <a:latin typeface="+mn-ea"/>
              </a:rPr>
              <a:t>B</a:t>
            </a:r>
            <a:r>
              <a:rPr lang="zh-CN" altLang="zh-CN" b="1" kern="100" dirty="0">
                <a:latin typeface="+mn-ea"/>
                <a:cs typeface="宋体" panose="02010600030101010101" pitchFamily="2" charset="-122"/>
              </a:rPr>
              <a:t>，如果</a:t>
            </a:r>
            <a:r>
              <a:rPr lang="en-US" altLang="zh-CN" b="1" kern="100" dirty="0">
                <a:latin typeface="+mn-ea"/>
              </a:rPr>
              <a:t>&lt;a</a:t>
            </a:r>
            <a:r>
              <a:rPr lang="en-US" altLang="zh-CN" b="1" kern="100" baseline="-25000" dirty="0">
                <a:latin typeface="+mn-ea"/>
              </a:rPr>
              <a:t>i</a:t>
            </a:r>
            <a:r>
              <a:rPr lang="zh-CN" altLang="zh-CN" b="1" kern="100" dirty="0">
                <a:latin typeface="+mn-ea"/>
              </a:rPr>
              <a:t>，</a:t>
            </a:r>
            <a:r>
              <a:rPr lang="en-US" altLang="zh-CN" b="1" kern="100" dirty="0" err="1">
                <a:latin typeface="+mn-ea"/>
              </a:rPr>
              <a:t>b</a:t>
            </a:r>
            <a:r>
              <a:rPr lang="en-US" altLang="zh-CN" b="1" kern="100" baseline="-25000" dirty="0" err="1">
                <a:latin typeface="+mn-ea"/>
              </a:rPr>
              <a:t>j</a:t>
            </a:r>
            <a:r>
              <a:rPr lang="en-US" altLang="zh-CN" b="1" kern="100" dirty="0">
                <a:latin typeface="+mn-ea"/>
              </a:rPr>
              <a:t>&gt;</a:t>
            </a:r>
            <a:r>
              <a:rPr lang="zh-CN" altLang="zh-CN" b="1" kern="100" dirty="0">
                <a:latin typeface="+mn-ea"/>
                <a:cs typeface="宋体" panose="02010600030101010101" pitchFamily="2" charset="-122"/>
              </a:rPr>
              <a:t>∈</a:t>
            </a:r>
            <a:r>
              <a:rPr lang="en-US" altLang="zh-CN" b="1" kern="100" dirty="0">
                <a:latin typeface="+mn-ea"/>
              </a:rPr>
              <a:t>R</a:t>
            </a:r>
            <a:r>
              <a:rPr lang="zh-CN" altLang="zh-CN" b="1" kern="100" dirty="0">
                <a:latin typeface="+mn-ea"/>
              </a:rPr>
              <a:t>，则在</a:t>
            </a:r>
            <a:r>
              <a:rPr lang="en-US" altLang="zh-CN" b="1" kern="100" dirty="0">
                <a:latin typeface="+mn-ea"/>
              </a:rPr>
              <a:t>R</a:t>
            </a:r>
            <a:r>
              <a:rPr lang="zh-CN" altLang="zh-CN" b="1" kern="100" dirty="0">
                <a:latin typeface="+mn-ea"/>
              </a:rPr>
              <a:t>的关系图中就有一条从</a:t>
            </a:r>
            <a:r>
              <a:rPr lang="en-US" altLang="zh-CN" b="1" kern="100" dirty="0" err="1">
                <a:latin typeface="+mn-ea"/>
              </a:rPr>
              <a:t>a</a:t>
            </a:r>
            <a:r>
              <a:rPr lang="en-US" altLang="zh-CN" b="1" kern="100" baseline="-25000" dirty="0" err="1">
                <a:latin typeface="+mn-ea"/>
              </a:rPr>
              <a:t>i</a:t>
            </a:r>
            <a:r>
              <a:rPr lang="zh-CN" altLang="zh-CN" b="1" kern="100" dirty="0">
                <a:latin typeface="+mn-ea"/>
              </a:rPr>
              <a:t>到</a:t>
            </a:r>
            <a:r>
              <a:rPr lang="en-US" altLang="zh-CN" b="1" kern="100" dirty="0" err="1">
                <a:latin typeface="+mn-ea"/>
              </a:rPr>
              <a:t>b</a:t>
            </a:r>
            <a:r>
              <a:rPr lang="en-US" altLang="zh-CN" b="1" kern="100" baseline="-25000" dirty="0" err="1">
                <a:latin typeface="+mn-ea"/>
              </a:rPr>
              <a:t>j</a:t>
            </a:r>
            <a:r>
              <a:rPr lang="zh-CN" altLang="zh-CN" b="1" kern="100" dirty="0">
                <a:latin typeface="+mn-ea"/>
              </a:rPr>
              <a:t>的有向边。</a:t>
            </a:r>
          </a:p>
        </p:txBody>
      </p:sp>
    </p:spTree>
    <p:custDataLst>
      <p:tags r:id="rId1"/>
    </p:custDataLst>
    <p:extLst>
      <p:ext uri="{BB962C8B-B14F-4D97-AF65-F5344CB8AC3E}">
        <p14:creationId xmlns:p14="http://schemas.microsoft.com/office/powerpoint/2010/main" val="3946780559"/>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6979">
                                            <p:txEl>
                                              <p:pRg st="0" end="0"/>
                                            </p:txEl>
                                          </p:spTgt>
                                        </p:tgtEl>
                                        <p:attrNameLst>
                                          <p:attrName>style.visibility</p:attrName>
                                        </p:attrNameLst>
                                      </p:cBhvr>
                                      <p:to>
                                        <p:strVal val="visible"/>
                                      </p:to>
                                    </p:set>
                                    <p:anim calcmode="lin" valueType="num">
                                      <p:cBhvr additive="base">
                                        <p:cTn id="7" dur="500" fill="hold"/>
                                        <p:tgtEl>
                                          <p:spTgt spid="1406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6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06979">
                                            <p:txEl>
                                              <p:pRg st="1" end="1"/>
                                            </p:txEl>
                                          </p:spTgt>
                                        </p:tgtEl>
                                        <p:attrNameLst>
                                          <p:attrName>style.visibility</p:attrName>
                                        </p:attrNameLst>
                                      </p:cBhvr>
                                      <p:to>
                                        <p:strVal val="visible"/>
                                      </p:to>
                                    </p:set>
                                    <p:anim calcmode="lin" valueType="num">
                                      <p:cBhvr additive="base">
                                        <p:cTn id="13" dur="500" fill="hold"/>
                                        <p:tgtEl>
                                          <p:spTgt spid="1406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0697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06979">
                                            <p:txEl>
                                              <p:pRg st="2" end="2"/>
                                            </p:txEl>
                                          </p:spTgt>
                                        </p:tgtEl>
                                        <p:attrNameLst>
                                          <p:attrName>style.visibility</p:attrName>
                                        </p:attrNameLst>
                                      </p:cBhvr>
                                      <p:to>
                                        <p:strVal val="visible"/>
                                      </p:to>
                                    </p:set>
                                    <p:anim calcmode="lin" valueType="num">
                                      <p:cBhvr additive="base">
                                        <p:cTn id="17" dur="500" fill="hold"/>
                                        <p:tgtEl>
                                          <p:spTgt spid="14069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069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06979">
                                            <p:txEl>
                                              <p:pRg st="3" end="3"/>
                                            </p:txEl>
                                          </p:spTgt>
                                        </p:tgtEl>
                                        <p:attrNameLst>
                                          <p:attrName>style.visibility</p:attrName>
                                        </p:attrNameLst>
                                      </p:cBhvr>
                                      <p:to>
                                        <p:strVal val="visible"/>
                                      </p:to>
                                    </p:set>
                                    <p:anim calcmode="lin" valueType="num">
                                      <p:cBhvr additive="base">
                                        <p:cTn id="23" dur="500" fill="hold"/>
                                        <p:tgtEl>
                                          <p:spTgt spid="140697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069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06979">
                                            <p:txEl>
                                              <p:pRg st="4" end="4"/>
                                            </p:txEl>
                                          </p:spTgt>
                                        </p:tgtEl>
                                        <p:attrNameLst>
                                          <p:attrName>style.visibility</p:attrName>
                                        </p:attrNameLst>
                                      </p:cBhvr>
                                      <p:to>
                                        <p:strVal val="visible"/>
                                      </p:to>
                                    </p:set>
                                    <p:anim calcmode="lin" valueType="num">
                                      <p:cBhvr additive="base">
                                        <p:cTn id="29" dur="500" fill="hold"/>
                                        <p:tgtEl>
                                          <p:spTgt spid="140697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06979">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06981"/>
                                        </p:tgtEl>
                                        <p:attrNameLst>
                                          <p:attrName>style.visibility</p:attrName>
                                        </p:attrNameLst>
                                      </p:cBhvr>
                                      <p:to>
                                        <p:strVal val="visible"/>
                                      </p:to>
                                    </p:set>
                                    <p:anim calcmode="lin" valueType="num">
                                      <p:cBhvr additive="base">
                                        <p:cTn id="33" dur="500" fill="hold"/>
                                        <p:tgtEl>
                                          <p:spTgt spid="1406981"/>
                                        </p:tgtEl>
                                        <p:attrNameLst>
                                          <p:attrName>ppt_x</p:attrName>
                                        </p:attrNameLst>
                                      </p:cBhvr>
                                      <p:tavLst>
                                        <p:tav tm="0">
                                          <p:val>
                                            <p:strVal val="#ppt_x"/>
                                          </p:val>
                                        </p:tav>
                                        <p:tav tm="100000">
                                          <p:val>
                                            <p:strVal val="#ppt_x"/>
                                          </p:val>
                                        </p:tav>
                                      </p:tavLst>
                                    </p:anim>
                                    <p:anim calcmode="lin" valueType="num">
                                      <p:cBhvr additive="base">
                                        <p:cTn id="34" dur="500" fill="hold"/>
                                        <p:tgtEl>
                                          <p:spTgt spid="14069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697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9026" name="Rectangle 2"/>
          <p:cNvSpPr>
            <a:spLocks noGrp="1" noChangeArrowheads="1"/>
          </p:cNvSpPr>
          <p:nvPr>
            <p:ph type="body" idx="1"/>
          </p:nvPr>
        </p:nvSpPr>
        <p:spPr>
          <a:xfrm>
            <a:off x="498766" y="1262241"/>
            <a:ext cx="10858209" cy="3462953"/>
          </a:xfrm>
        </p:spPr>
        <p:txBody>
          <a:bodyPr>
            <a:normAutofit/>
          </a:bodyPr>
          <a:lstStyle/>
          <a:p>
            <a:pPr marL="0" indent="0">
              <a:lnSpc>
                <a:spcPct val="150000"/>
              </a:lnSpc>
              <a:buNone/>
            </a:pPr>
            <a:r>
              <a:rPr lang="zh-CN" altLang="en-US" dirty="0">
                <a:solidFill>
                  <a:srgbClr val="3333FF"/>
                </a:solidFill>
              </a:rPr>
              <a:t>（</a:t>
            </a:r>
            <a:r>
              <a:rPr lang="en-US" altLang="zh-CN" dirty="0">
                <a:solidFill>
                  <a:srgbClr val="3333FF"/>
                </a:solidFill>
              </a:rPr>
              <a:t>2</a:t>
            </a:r>
            <a:r>
              <a:rPr lang="zh-CN" altLang="en-US" dirty="0">
                <a:solidFill>
                  <a:srgbClr val="3333FF"/>
                </a:solidFill>
              </a:rPr>
              <a:t>）</a:t>
            </a:r>
            <a:r>
              <a:rPr lang="en-US" altLang="zh-CN" dirty="0">
                <a:solidFill>
                  <a:srgbClr val="3333FF"/>
                </a:solidFill>
              </a:rPr>
              <a:t>A=B</a:t>
            </a:r>
          </a:p>
          <a:p>
            <a:pPr marL="0" indent="0">
              <a:lnSpc>
                <a:spcPct val="150000"/>
              </a:lnSpc>
              <a:buNone/>
            </a:pPr>
            <a:r>
              <a:rPr lang="zh-CN" altLang="en-US" dirty="0">
                <a:solidFill>
                  <a:schemeClr val="tx1"/>
                </a:solidFill>
              </a:rPr>
              <a:t>设</a:t>
            </a:r>
            <a:r>
              <a:rPr lang="en-US" altLang="zh-CN" dirty="0">
                <a:solidFill>
                  <a:schemeClr val="tx1"/>
                </a:solidFill>
              </a:rPr>
              <a:t>A</a:t>
            </a:r>
            <a:r>
              <a:rPr lang="zh-CN" altLang="en-US" dirty="0">
                <a:solidFill>
                  <a:schemeClr val="tx1"/>
                </a:solidFill>
              </a:rPr>
              <a:t>＝</a:t>
            </a:r>
            <a:r>
              <a:rPr lang="en-US" altLang="zh-CN" dirty="0">
                <a:solidFill>
                  <a:schemeClr val="tx1"/>
                </a:solidFill>
              </a:rPr>
              <a:t>B=&lt;a</a:t>
            </a:r>
            <a:r>
              <a:rPr lang="en-US" altLang="zh-CN" baseline="-25000" dirty="0">
                <a:solidFill>
                  <a:schemeClr val="tx1"/>
                </a:solidFill>
              </a:rPr>
              <a:t>1</a:t>
            </a:r>
            <a:r>
              <a:rPr lang="en-US" altLang="zh-CN" dirty="0">
                <a:solidFill>
                  <a:schemeClr val="tx1"/>
                </a:solidFill>
              </a:rPr>
              <a:t>,a</a:t>
            </a:r>
            <a:r>
              <a:rPr lang="en-US" altLang="zh-CN" baseline="-25000" dirty="0">
                <a:solidFill>
                  <a:schemeClr val="tx1"/>
                </a:solidFill>
              </a:rPr>
              <a:t>2</a:t>
            </a:r>
            <a:r>
              <a:rPr lang="en-US" altLang="zh-CN" dirty="0">
                <a:solidFill>
                  <a:schemeClr val="tx1"/>
                </a:solidFill>
              </a:rPr>
              <a:t>,…,a</a:t>
            </a:r>
            <a:r>
              <a:rPr lang="en-US" altLang="zh-CN" baseline="-25000" dirty="0">
                <a:solidFill>
                  <a:schemeClr val="tx1"/>
                </a:solidFill>
              </a:rPr>
              <a:t>n</a:t>
            </a:r>
            <a:r>
              <a:rPr lang="en-US" altLang="zh-CN" dirty="0">
                <a:solidFill>
                  <a:schemeClr val="tx1"/>
                </a:solidFill>
              </a:rPr>
              <a:t>&gt;</a:t>
            </a:r>
            <a:r>
              <a:rPr lang="zh-CN" altLang="en-US" dirty="0">
                <a:solidFill>
                  <a:schemeClr val="tx1"/>
                </a:solidFill>
              </a:rPr>
              <a:t>，</a:t>
            </a:r>
            <a:r>
              <a:rPr lang="en-US" altLang="zh-CN" dirty="0">
                <a:solidFill>
                  <a:schemeClr val="tx1"/>
                </a:solidFill>
              </a:rPr>
              <a:t>R</a:t>
            </a:r>
            <a:r>
              <a:rPr lang="zh-CN" altLang="en-US" dirty="0">
                <a:solidFill>
                  <a:schemeClr val="tx1"/>
                </a:solidFill>
              </a:rPr>
              <a:t>是</a:t>
            </a:r>
            <a:r>
              <a:rPr lang="en-US" altLang="zh-CN" dirty="0">
                <a:solidFill>
                  <a:schemeClr val="tx1"/>
                </a:solidFill>
              </a:rPr>
              <a:t>A</a:t>
            </a:r>
            <a:r>
              <a:rPr lang="zh-CN" altLang="en-US" dirty="0">
                <a:solidFill>
                  <a:schemeClr val="tx1"/>
                </a:solidFill>
              </a:rPr>
              <a:t>上的一个关系，则</a:t>
            </a:r>
            <a:r>
              <a:rPr lang="en-US" altLang="zh-CN" dirty="0">
                <a:solidFill>
                  <a:schemeClr val="tx1"/>
                </a:solidFill>
              </a:rPr>
              <a:t>R</a:t>
            </a:r>
            <a:r>
              <a:rPr lang="zh-CN" altLang="en-US" dirty="0">
                <a:solidFill>
                  <a:schemeClr val="tx1"/>
                </a:solidFill>
              </a:rPr>
              <a:t>的关系图画法规定如下：</a:t>
            </a:r>
          </a:p>
          <a:p>
            <a:pPr marL="0" indent="0">
              <a:lnSpc>
                <a:spcPct val="150000"/>
              </a:lnSpc>
              <a:buNone/>
            </a:pPr>
            <a:r>
              <a:rPr lang="zh-CN" altLang="en-US" dirty="0">
                <a:solidFill>
                  <a:schemeClr val="tx1"/>
                </a:solidFill>
              </a:rPr>
              <a:t>①</a:t>
            </a:r>
            <a:r>
              <a:rPr lang="en-US" altLang="zh-CN" dirty="0">
                <a:solidFill>
                  <a:schemeClr val="tx1"/>
                </a:solidFill>
              </a:rPr>
              <a:t> </a:t>
            </a:r>
            <a:r>
              <a:rPr lang="zh-CN" altLang="en-US" dirty="0">
                <a:solidFill>
                  <a:schemeClr val="tx1"/>
                </a:solidFill>
              </a:rPr>
              <a:t>设</a:t>
            </a:r>
            <a:r>
              <a:rPr lang="en-US" altLang="zh-CN" dirty="0">
                <a:solidFill>
                  <a:schemeClr val="tx1"/>
                </a:solidFill>
              </a:rPr>
              <a:t>a</a:t>
            </a:r>
            <a:r>
              <a:rPr lang="en-US" altLang="zh-CN" baseline="-25000" dirty="0">
                <a:solidFill>
                  <a:schemeClr val="tx1"/>
                </a:solidFill>
              </a:rPr>
              <a:t>1</a:t>
            </a:r>
            <a:r>
              <a:rPr lang="en-US" altLang="zh-CN" dirty="0">
                <a:solidFill>
                  <a:schemeClr val="tx1"/>
                </a:solidFill>
              </a:rPr>
              <a:t>,a</a:t>
            </a:r>
            <a:r>
              <a:rPr lang="en-US" altLang="zh-CN" baseline="-25000" dirty="0">
                <a:solidFill>
                  <a:schemeClr val="tx1"/>
                </a:solidFill>
              </a:rPr>
              <a:t>2</a:t>
            </a:r>
            <a:r>
              <a:rPr lang="en-US" altLang="zh-CN" dirty="0">
                <a:solidFill>
                  <a:schemeClr val="tx1"/>
                </a:solidFill>
              </a:rPr>
              <a:t>,…,a</a:t>
            </a:r>
            <a:r>
              <a:rPr lang="en-US" altLang="zh-CN" baseline="-25000" dirty="0">
                <a:solidFill>
                  <a:schemeClr val="tx1"/>
                </a:solidFill>
              </a:rPr>
              <a:t>n</a:t>
            </a:r>
            <a:r>
              <a:rPr lang="zh-CN" altLang="en-US" dirty="0">
                <a:solidFill>
                  <a:schemeClr val="tx1"/>
                </a:solidFill>
              </a:rPr>
              <a:t>为图中顶点，用“。</a:t>
            </a:r>
            <a:r>
              <a:rPr lang="zh-CN" altLang="en-US" noProof="1">
                <a:solidFill>
                  <a:schemeClr val="tx1"/>
                </a:solidFill>
              </a:rPr>
              <a:t>”表</a:t>
            </a:r>
            <a:r>
              <a:rPr lang="zh-CN" altLang="en-US" dirty="0">
                <a:solidFill>
                  <a:schemeClr val="tx1"/>
                </a:solidFill>
              </a:rPr>
              <a:t>示。</a:t>
            </a:r>
          </a:p>
          <a:p>
            <a:pPr marL="0" indent="0">
              <a:lnSpc>
                <a:spcPct val="150000"/>
              </a:lnSpc>
              <a:buNone/>
            </a:pPr>
            <a:r>
              <a:rPr lang="zh-CN" altLang="en-US" noProof="1">
                <a:solidFill>
                  <a:schemeClr val="tx1"/>
                </a:solidFill>
              </a:rPr>
              <a:t>② 如果&lt;</a:t>
            </a:r>
            <a:r>
              <a:rPr lang="en-US" altLang="zh-CN" noProof="1">
                <a:solidFill>
                  <a:schemeClr val="tx1"/>
                </a:solidFill>
              </a:rPr>
              <a:t>a</a:t>
            </a:r>
            <a:r>
              <a:rPr lang="en-US" altLang="zh-CN" baseline="-25000" dirty="0" err="1">
                <a:solidFill>
                  <a:schemeClr val="tx1"/>
                </a:solidFill>
              </a:rPr>
              <a:t>i</a:t>
            </a:r>
            <a:r>
              <a:rPr lang="en-US" altLang="zh-CN" dirty="0" err="1">
                <a:solidFill>
                  <a:schemeClr val="tx1"/>
                </a:solidFill>
              </a:rPr>
              <a:t>,a</a:t>
            </a:r>
            <a:r>
              <a:rPr lang="en-US" altLang="zh-CN" baseline="-25000" dirty="0" err="1">
                <a:solidFill>
                  <a:schemeClr val="tx1"/>
                </a:solidFill>
              </a:rPr>
              <a:t>j</a:t>
            </a:r>
            <a:r>
              <a:rPr lang="en-US" altLang="zh-CN" dirty="0">
                <a:solidFill>
                  <a:schemeClr val="tx1"/>
                </a:solidFill>
              </a:rPr>
              <a:t>&gt;</a:t>
            </a:r>
            <a:r>
              <a:rPr lang="en-US" altLang="zh-CN" noProof="1">
                <a:solidFill>
                  <a:schemeClr val="tx1"/>
                </a:solidFill>
                <a:sym typeface="Symbol" panose="05050102010706020507" pitchFamily="18" charset="2"/>
              </a:rPr>
              <a:t></a:t>
            </a:r>
            <a:r>
              <a:rPr lang="en-US" altLang="zh-CN" noProof="1">
                <a:solidFill>
                  <a:schemeClr val="tx1"/>
                </a:solidFill>
              </a:rPr>
              <a:t>R</a:t>
            </a:r>
            <a:r>
              <a:rPr lang="zh-CN" altLang="zh-CN" dirty="0">
                <a:solidFill>
                  <a:schemeClr val="tx1"/>
                </a:solidFill>
              </a:rPr>
              <a:t>，</a:t>
            </a:r>
            <a:r>
              <a:rPr lang="zh-CN" altLang="en-US" dirty="0">
                <a:solidFill>
                  <a:schemeClr val="tx1"/>
                </a:solidFill>
              </a:rPr>
              <a:t>则从</a:t>
            </a:r>
            <a:r>
              <a:rPr lang="en-US" altLang="zh-CN" noProof="1">
                <a:solidFill>
                  <a:schemeClr val="tx1"/>
                </a:solidFill>
              </a:rPr>
              <a:t>a</a:t>
            </a:r>
            <a:r>
              <a:rPr lang="en-US" altLang="zh-CN" baseline="-25000" dirty="0" err="1">
                <a:solidFill>
                  <a:schemeClr val="tx1"/>
                </a:solidFill>
              </a:rPr>
              <a:t>i</a:t>
            </a:r>
            <a:r>
              <a:rPr lang="zh-CN" altLang="en-US" dirty="0">
                <a:solidFill>
                  <a:schemeClr val="tx1"/>
                </a:solidFill>
              </a:rPr>
              <a:t>到</a:t>
            </a:r>
            <a:r>
              <a:rPr lang="en-US" altLang="zh-CN" dirty="0" err="1">
                <a:solidFill>
                  <a:schemeClr val="tx1"/>
                </a:solidFill>
              </a:rPr>
              <a:t>a</a:t>
            </a:r>
            <a:r>
              <a:rPr lang="en-US" altLang="zh-CN" baseline="-25000" dirty="0" err="1">
                <a:solidFill>
                  <a:schemeClr val="tx1"/>
                </a:solidFill>
              </a:rPr>
              <a:t>j</a:t>
            </a:r>
            <a:r>
              <a:rPr lang="zh-CN" altLang="en-US" dirty="0">
                <a:solidFill>
                  <a:schemeClr val="tx1"/>
                </a:solidFill>
              </a:rPr>
              <a:t>可用</a:t>
            </a:r>
            <a:r>
              <a:rPr lang="zh-CN" altLang="zh-CN" dirty="0"/>
              <a:t>一条</a:t>
            </a:r>
            <a:r>
              <a:rPr lang="en-US" altLang="zh-CN" dirty="0" err="1">
                <a:solidFill>
                  <a:schemeClr val="tx1"/>
                </a:solidFill>
              </a:rPr>
              <a:t>a</a:t>
            </a:r>
            <a:r>
              <a:rPr lang="en-US" altLang="zh-CN" baseline="-25000" dirty="0" err="1">
                <a:solidFill>
                  <a:schemeClr val="tx1"/>
                </a:solidFill>
              </a:rPr>
              <a:t>i</a:t>
            </a:r>
            <a:r>
              <a:rPr lang="zh-CN" altLang="en-US" dirty="0">
                <a:solidFill>
                  <a:srgbClr val="3333FF"/>
                </a:solidFill>
              </a:rPr>
              <a:t>。   。</a:t>
            </a:r>
            <a:r>
              <a:rPr lang="en-US" altLang="zh-CN" dirty="0" err="1">
                <a:solidFill>
                  <a:schemeClr val="tx1"/>
                </a:solidFill>
              </a:rPr>
              <a:t>a</a:t>
            </a:r>
            <a:r>
              <a:rPr lang="en-US" altLang="zh-CN" baseline="-25000" dirty="0" err="1">
                <a:solidFill>
                  <a:schemeClr val="tx1"/>
                </a:solidFill>
              </a:rPr>
              <a:t>j</a:t>
            </a:r>
            <a:r>
              <a:rPr lang="zh-CN" altLang="en-US" dirty="0">
                <a:solidFill>
                  <a:schemeClr val="tx1"/>
                </a:solidFill>
              </a:rPr>
              <a:t>的有向边相连。</a:t>
            </a:r>
          </a:p>
          <a:p>
            <a:pPr marL="0" indent="0">
              <a:lnSpc>
                <a:spcPct val="150000"/>
              </a:lnSpc>
              <a:buNone/>
            </a:pPr>
            <a:r>
              <a:rPr lang="zh-CN" altLang="en-US" dirty="0">
                <a:solidFill>
                  <a:schemeClr val="tx1"/>
                </a:solidFill>
              </a:rPr>
              <a:t>③</a:t>
            </a:r>
            <a:r>
              <a:rPr lang="en-US" altLang="zh-CN" dirty="0">
                <a:solidFill>
                  <a:schemeClr val="tx1"/>
                </a:solidFill>
              </a:rPr>
              <a:t> </a:t>
            </a:r>
            <a:r>
              <a:rPr lang="zh-CN" altLang="en-US" dirty="0">
                <a:solidFill>
                  <a:schemeClr val="tx1"/>
                </a:solidFill>
              </a:rPr>
              <a:t>如果</a:t>
            </a:r>
            <a:r>
              <a:rPr lang="en-US" altLang="zh-CN" dirty="0">
                <a:solidFill>
                  <a:schemeClr val="tx1"/>
                </a:solidFill>
              </a:rPr>
              <a:t>&lt;</a:t>
            </a:r>
            <a:r>
              <a:rPr lang="en-US" altLang="zh-CN" dirty="0" err="1">
                <a:solidFill>
                  <a:schemeClr val="tx1"/>
                </a:solidFill>
              </a:rPr>
              <a:t>a</a:t>
            </a:r>
            <a:r>
              <a:rPr lang="en-US" altLang="zh-CN" baseline="-25000" dirty="0" err="1">
                <a:solidFill>
                  <a:schemeClr val="tx1"/>
                </a:solidFill>
              </a:rPr>
              <a:t>i</a:t>
            </a:r>
            <a:r>
              <a:rPr lang="en-US" altLang="zh-CN" dirty="0" err="1">
                <a:solidFill>
                  <a:schemeClr val="tx1"/>
                </a:solidFill>
              </a:rPr>
              <a:t>,a</a:t>
            </a:r>
            <a:r>
              <a:rPr lang="en-US" altLang="zh-CN" baseline="-25000" dirty="0" err="1">
                <a:solidFill>
                  <a:schemeClr val="tx1"/>
                </a:solidFill>
              </a:rPr>
              <a:t>i</a:t>
            </a:r>
            <a:r>
              <a:rPr lang="en-US" altLang="zh-CN" dirty="0">
                <a:solidFill>
                  <a:schemeClr val="tx1"/>
                </a:solidFill>
              </a:rPr>
              <a:t>&gt;</a:t>
            </a:r>
            <a:r>
              <a:rPr lang="en-US" altLang="zh-CN" noProof="1">
                <a:solidFill>
                  <a:schemeClr val="tx1"/>
                </a:solidFill>
                <a:sym typeface="Symbol" panose="05050102010706020507" pitchFamily="18" charset="2"/>
              </a:rPr>
              <a:t></a:t>
            </a:r>
            <a:r>
              <a:rPr lang="en-US" altLang="zh-CN" noProof="1">
                <a:solidFill>
                  <a:schemeClr val="tx1"/>
                </a:solidFill>
              </a:rPr>
              <a:t>R</a:t>
            </a:r>
            <a:r>
              <a:rPr lang="zh-CN" altLang="en-US" noProof="1">
                <a:solidFill>
                  <a:schemeClr val="tx1"/>
                </a:solidFill>
              </a:rPr>
              <a:t>，则</a:t>
            </a:r>
            <a:r>
              <a:rPr lang="en-US" altLang="zh-CN" noProof="1">
                <a:solidFill>
                  <a:schemeClr val="tx1"/>
                </a:solidFill>
              </a:rPr>
              <a:t>a</a:t>
            </a:r>
            <a:r>
              <a:rPr lang="en-US" altLang="zh-CN" baseline="-25000" dirty="0" err="1">
                <a:solidFill>
                  <a:schemeClr val="tx1"/>
                </a:solidFill>
              </a:rPr>
              <a:t>i</a:t>
            </a:r>
            <a:r>
              <a:rPr lang="zh-CN" altLang="en-US" dirty="0">
                <a:solidFill>
                  <a:schemeClr val="tx1"/>
                </a:solidFill>
              </a:rPr>
              <a:t>到</a:t>
            </a:r>
            <a:r>
              <a:rPr lang="en-US" altLang="zh-CN" dirty="0" err="1">
                <a:solidFill>
                  <a:schemeClr val="tx1"/>
                </a:solidFill>
              </a:rPr>
              <a:t>a</a:t>
            </a:r>
            <a:r>
              <a:rPr lang="en-US" altLang="zh-CN" baseline="-25000" dirty="0" err="1">
                <a:solidFill>
                  <a:schemeClr val="tx1"/>
                </a:solidFill>
              </a:rPr>
              <a:t>i</a:t>
            </a:r>
            <a:r>
              <a:rPr lang="zh-CN" altLang="en-US" dirty="0">
                <a:solidFill>
                  <a:schemeClr val="tx1"/>
                </a:solidFill>
              </a:rPr>
              <a:t>用一个带箭头的小圆圈表示，即：</a:t>
            </a:r>
            <a:r>
              <a:rPr lang="en-US" altLang="zh-CN" dirty="0" err="1">
                <a:solidFill>
                  <a:schemeClr val="tx1"/>
                </a:solidFill>
              </a:rPr>
              <a:t>a</a:t>
            </a:r>
            <a:r>
              <a:rPr lang="en-US" altLang="zh-CN" baseline="-25000" dirty="0" err="1">
                <a:solidFill>
                  <a:schemeClr val="tx1"/>
                </a:solidFill>
              </a:rPr>
              <a:t>i</a:t>
            </a:r>
            <a:endParaRPr lang="en-US" altLang="zh-CN" dirty="0">
              <a:solidFill>
                <a:schemeClr val="tx1"/>
              </a:solidFill>
            </a:endParaRPr>
          </a:p>
        </p:txBody>
      </p:sp>
      <p:sp>
        <p:nvSpPr>
          <p:cNvPr id="70660" name="Rectangle 4"/>
          <p:cNvSpPr>
            <a:spLocks noGrp="1" noChangeArrowheads="1"/>
          </p:cNvSpPr>
          <p:nvPr>
            <p:ph type="title"/>
          </p:nvPr>
        </p:nvSpPr>
        <p:spPr/>
        <p:txBody>
          <a:bodyPr/>
          <a:lstStyle/>
          <a:p>
            <a:r>
              <a:rPr lang="zh-CN" altLang="en-US" noProof="1"/>
              <a:t>关系图表示法</a:t>
            </a:r>
            <a:r>
              <a:rPr lang="zh-CN" altLang="zh-CN" noProof="1"/>
              <a:t>（</a:t>
            </a:r>
            <a:r>
              <a:rPr lang="zh-CN" altLang="zh-CN" dirty="0"/>
              <a:t>续）</a:t>
            </a:r>
            <a:endParaRPr lang="zh-CN" altLang="en-US" dirty="0"/>
          </a:p>
        </p:txBody>
      </p:sp>
      <p:sp>
        <p:nvSpPr>
          <p:cNvPr id="1409029" name="Freeform 5"/>
          <p:cNvSpPr>
            <a:spLocks/>
          </p:cNvSpPr>
          <p:nvPr/>
        </p:nvSpPr>
        <p:spPr bwMode="auto">
          <a:xfrm>
            <a:off x="6328685" y="3370219"/>
            <a:ext cx="540000" cy="0"/>
          </a:xfrm>
          <a:custGeom>
            <a:avLst/>
            <a:gdLst>
              <a:gd name="T0" fmla="*/ 0 w 288"/>
              <a:gd name="T1" fmla="*/ 2147483646 h 9"/>
              <a:gd name="T2" fmla="*/ 2147483646 w 288"/>
              <a:gd name="T3" fmla="*/ 0 h 9"/>
              <a:gd name="T4" fmla="*/ 0 60000 65536"/>
              <a:gd name="T5" fmla="*/ 0 60000 65536"/>
              <a:gd name="T6" fmla="*/ 0 w 288"/>
              <a:gd name="T7" fmla="*/ 0 h 9"/>
              <a:gd name="T8" fmla="*/ 288 w 288"/>
              <a:gd name="T9" fmla="*/ 9 h 9"/>
            </a:gdLst>
            <a:ahLst/>
            <a:cxnLst>
              <a:cxn ang="T4">
                <a:pos x="T0" y="T1"/>
              </a:cxn>
              <a:cxn ang="T5">
                <a:pos x="T2" y="T3"/>
              </a:cxn>
            </a:cxnLst>
            <a:rect l="T6" t="T7" r="T8" b="T9"/>
            <a:pathLst>
              <a:path w="288" h="9">
                <a:moveTo>
                  <a:pt x="0" y="9"/>
                </a:moveTo>
                <a:lnTo>
                  <a:pt x="288" y="0"/>
                </a:lnTo>
              </a:path>
            </a:pathLst>
          </a:custGeom>
          <a:noFill/>
          <a:ln w="41275">
            <a:solidFill>
              <a:srgbClr val="3333FF"/>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36008" tIns="36008" rIns="36008" bIns="36008">
            <a:spAutoFit/>
          </a:bodyPr>
          <a:lstStyle/>
          <a:p>
            <a:endParaRPr lang="zh-CN" altLang="en-US"/>
          </a:p>
        </p:txBody>
      </p:sp>
      <p:grpSp>
        <p:nvGrpSpPr>
          <p:cNvPr id="2" name="Group 11"/>
          <p:cNvGrpSpPr>
            <a:grpSpLocks/>
          </p:cNvGrpSpPr>
          <p:nvPr/>
        </p:nvGrpSpPr>
        <p:grpSpPr bwMode="auto">
          <a:xfrm>
            <a:off x="9323018" y="3484063"/>
            <a:ext cx="846287" cy="707203"/>
            <a:chOff x="3142" y="3731"/>
            <a:chExt cx="245" cy="558"/>
          </a:xfrm>
        </p:grpSpPr>
        <p:sp>
          <p:nvSpPr>
            <p:cNvPr id="70663" name="Oval 7"/>
            <p:cNvSpPr>
              <a:spLocks noChangeArrowheads="1"/>
            </p:cNvSpPr>
            <p:nvPr/>
          </p:nvSpPr>
          <p:spPr bwMode="auto">
            <a:xfrm flipH="1">
              <a:off x="3142" y="3990"/>
              <a:ext cx="42" cy="113"/>
            </a:xfrm>
            <a:prstGeom prst="ellipse">
              <a:avLst/>
            </a:prstGeom>
            <a:solidFill>
              <a:schemeClr val="bg1"/>
            </a:solidFill>
            <a:ln w="28575">
              <a:solidFill>
                <a:srgbClr val="FF0000"/>
              </a:solidFill>
              <a:round/>
              <a:headEnd/>
              <a:tailEnd/>
            </a:ln>
          </p:spPr>
          <p:txBody>
            <a:bodyPr wrap="squar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70664" name="Arc 10"/>
            <p:cNvSpPr>
              <a:spLocks/>
            </p:cNvSpPr>
            <p:nvPr/>
          </p:nvSpPr>
          <p:spPr bwMode="auto">
            <a:xfrm flipV="1">
              <a:off x="3160" y="3731"/>
              <a:ext cx="227" cy="558"/>
            </a:xfrm>
            <a:custGeom>
              <a:avLst/>
              <a:gdLst>
                <a:gd name="T0" fmla="*/ 0 w 42769"/>
                <a:gd name="T1" fmla="*/ 0 h 43200"/>
                <a:gd name="T2" fmla="*/ 0 w 42769"/>
                <a:gd name="T3" fmla="*/ 0 h 43200"/>
                <a:gd name="T4" fmla="*/ 0 w 42769"/>
                <a:gd name="T5" fmla="*/ 0 h 43200"/>
                <a:gd name="T6" fmla="*/ 0 60000 65536"/>
                <a:gd name="T7" fmla="*/ 0 60000 65536"/>
                <a:gd name="T8" fmla="*/ 0 60000 65536"/>
                <a:gd name="T9" fmla="*/ 0 w 42769"/>
                <a:gd name="T10" fmla="*/ 0 h 43200"/>
                <a:gd name="T11" fmla="*/ 42769 w 42769"/>
                <a:gd name="T12" fmla="*/ 43200 h 43200"/>
              </a:gdLst>
              <a:ahLst/>
              <a:cxnLst>
                <a:cxn ang="T6">
                  <a:pos x="T0" y="T1"/>
                </a:cxn>
                <a:cxn ang="T7">
                  <a:pos x="T2" y="T3"/>
                </a:cxn>
                <a:cxn ang="T8">
                  <a:pos x="T4" y="T5"/>
                </a:cxn>
              </a:cxnLst>
              <a:rect l="T9" t="T10" r="T11" b="T12"/>
              <a:pathLst>
                <a:path w="42769" h="43200" fill="none" extrusionOk="0">
                  <a:moveTo>
                    <a:pt x="1250" y="13245"/>
                  </a:moveTo>
                  <a:cubicBezTo>
                    <a:pt x="4615" y="5221"/>
                    <a:pt x="12467" y="-1"/>
                    <a:pt x="21169" y="0"/>
                  </a:cubicBezTo>
                  <a:cubicBezTo>
                    <a:pt x="33098" y="0"/>
                    <a:pt x="42769" y="9670"/>
                    <a:pt x="42769" y="21600"/>
                  </a:cubicBezTo>
                  <a:cubicBezTo>
                    <a:pt x="42769" y="33529"/>
                    <a:pt x="33098" y="43200"/>
                    <a:pt x="21169" y="43200"/>
                  </a:cubicBezTo>
                  <a:cubicBezTo>
                    <a:pt x="10894" y="43200"/>
                    <a:pt x="2041" y="35962"/>
                    <a:pt x="-1" y="25893"/>
                  </a:cubicBezTo>
                </a:path>
                <a:path w="42769" h="43200" stroke="0" extrusionOk="0">
                  <a:moveTo>
                    <a:pt x="1250" y="13245"/>
                  </a:moveTo>
                  <a:cubicBezTo>
                    <a:pt x="4615" y="5221"/>
                    <a:pt x="12467" y="-1"/>
                    <a:pt x="21169" y="0"/>
                  </a:cubicBezTo>
                  <a:cubicBezTo>
                    <a:pt x="33098" y="0"/>
                    <a:pt x="42769" y="9670"/>
                    <a:pt x="42769" y="21600"/>
                  </a:cubicBezTo>
                  <a:cubicBezTo>
                    <a:pt x="42769" y="33529"/>
                    <a:pt x="33098" y="43200"/>
                    <a:pt x="21169" y="43200"/>
                  </a:cubicBezTo>
                  <a:cubicBezTo>
                    <a:pt x="10894" y="43200"/>
                    <a:pt x="2041" y="35962"/>
                    <a:pt x="-1" y="25893"/>
                  </a:cubicBezTo>
                  <a:lnTo>
                    <a:pt x="21169" y="21600"/>
                  </a:lnTo>
                  <a:lnTo>
                    <a:pt x="1250" y="13245"/>
                  </a:lnTo>
                  <a:close/>
                </a:path>
              </a:pathLst>
            </a:custGeom>
            <a:noFill/>
            <a:ln w="28575">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ustDataLst>
      <p:tags r:id="rId1"/>
    </p:custDataLst>
    <p:extLst>
      <p:ext uri="{BB962C8B-B14F-4D97-AF65-F5344CB8AC3E}">
        <p14:creationId xmlns:p14="http://schemas.microsoft.com/office/powerpoint/2010/main" val="104937456"/>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9026">
                                            <p:txEl>
                                              <p:pRg st="1" end="1"/>
                                            </p:txEl>
                                          </p:spTgt>
                                        </p:tgtEl>
                                        <p:attrNameLst>
                                          <p:attrName>style.visibility</p:attrName>
                                        </p:attrNameLst>
                                      </p:cBhvr>
                                      <p:to>
                                        <p:strVal val="visible"/>
                                      </p:to>
                                    </p:set>
                                    <p:anim calcmode="lin" valueType="num">
                                      <p:cBhvr additive="base">
                                        <p:cTn id="7" dur="500" fill="hold"/>
                                        <p:tgtEl>
                                          <p:spTgt spid="1409026">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090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09026">
                                            <p:txEl>
                                              <p:pRg st="2" end="2"/>
                                            </p:txEl>
                                          </p:spTgt>
                                        </p:tgtEl>
                                        <p:attrNameLst>
                                          <p:attrName>style.visibility</p:attrName>
                                        </p:attrNameLst>
                                      </p:cBhvr>
                                      <p:to>
                                        <p:strVal val="visible"/>
                                      </p:to>
                                    </p:set>
                                    <p:anim calcmode="lin" valueType="num">
                                      <p:cBhvr additive="base">
                                        <p:cTn id="13" dur="500" fill="hold"/>
                                        <p:tgtEl>
                                          <p:spTgt spid="1409026">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090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09026">
                                            <p:txEl>
                                              <p:pRg st="3" end="3"/>
                                            </p:txEl>
                                          </p:spTgt>
                                        </p:tgtEl>
                                        <p:attrNameLst>
                                          <p:attrName>style.visibility</p:attrName>
                                        </p:attrNameLst>
                                      </p:cBhvr>
                                      <p:to>
                                        <p:strVal val="visible"/>
                                      </p:to>
                                    </p:set>
                                    <p:anim calcmode="lin" valueType="num">
                                      <p:cBhvr additive="base">
                                        <p:cTn id="19" dur="500" fill="hold"/>
                                        <p:tgtEl>
                                          <p:spTgt spid="140902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09026">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409029"/>
                                        </p:tgtEl>
                                        <p:attrNameLst>
                                          <p:attrName>style.visibility</p:attrName>
                                        </p:attrNameLst>
                                      </p:cBhvr>
                                      <p:to>
                                        <p:strVal val="visible"/>
                                      </p:to>
                                    </p:set>
                                    <p:anim calcmode="lin" valueType="num">
                                      <p:cBhvr additive="base">
                                        <p:cTn id="23" dur="500" fill="hold"/>
                                        <p:tgtEl>
                                          <p:spTgt spid="1409029"/>
                                        </p:tgtEl>
                                        <p:attrNameLst>
                                          <p:attrName>ppt_x</p:attrName>
                                        </p:attrNameLst>
                                      </p:cBhvr>
                                      <p:tavLst>
                                        <p:tav tm="0">
                                          <p:val>
                                            <p:strVal val="0-#ppt_w/2"/>
                                          </p:val>
                                        </p:tav>
                                        <p:tav tm="100000">
                                          <p:val>
                                            <p:strVal val="#ppt_x"/>
                                          </p:val>
                                        </p:tav>
                                      </p:tavLst>
                                    </p:anim>
                                    <p:anim calcmode="lin" valueType="num">
                                      <p:cBhvr additive="base">
                                        <p:cTn id="24" dur="500" fill="hold"/>
                                        <p:tgtEl>
                                          <p:spTgt spid="1409029"/>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409026">
                                            <p:txEl>
                                              <p:pRg st="4" end="4"/>
                                            </p:txEl>
                                          </p:spTgt>
                                        </p:tgtEl>
                                        <p:attrNameLst>
                                          <p:attrName>style.visibility</p:attrName>
                                        </p:attrNameLst>
                                      </p:cBhvr>
                                      <p:to>
                                        <p:strVal val="visible"/>
                                      </p:to>
                                    </p:set>
                                    <p:anim calcmode="lin" valueType="num">
                                      <p:cBhvr additive="base">
                                        <p:cTn id="29" dur="500" fill="hold"/>
                                        <p:tgtEl>
                                          <p:spTgt spid="1409026">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409026">
                                            <p:txEl>
                                              <p:pRg st="4" end="4"/>
                                            </p:txEl>
                                          </p:spTgt>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9026" grpId="0" uiExpand="1"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4931" name="Rectangle 3"/>
          <p:cNvSpPr>
            <a:spLocks noGrp="1" noChangeArrowheads="1"/>
          </p:cNvSpPr>
          <p:nvPr>
            <p:ph type="body" idx="1"/>
          </p:nvPr>
        </p:nvSpPr>
        <p:spPr>
          <a:xfrm>
            <a:off x="536576" y="4513576"/>
            <a:ext cx="1752599" cy="2082814"/>
          </a:xfrm>
        </p:spPr>
        <p:txBody>
          <a:bodyPr>
            <a:normAutofit/>
          </a:bodyPr>
          <a:lstStyle/>
          <a:p>
            <a:pPr marL="0" indent="0">
              <a:spcBef>
                <a:spcPct val="15000"/>
              </a:spcBef>
              <a:buNone/>
            </a:pPr>
            <a:r>
              <a:rPr lang="zh-CN" altLang="en-US" dirty="0">
                <a:solidFill>
                  <a:srgbClr val="C00000"/>
                </a:solidFill>
              </a:rPr>
              <a:t>解</a:t>
            </a:r>
            <a:r>
              <a:rPr lang="zh-CN" altLang="en-US" dirty="0">
                <a:solidFill>
                  <a:schemeClr val="tx1"/>
                </a:solidFill>
              </a:rPr>
              <a:t>  关系</a:t>
            </a:r>
            <a:r>
              <a:rPr lang="en-US" altLang="zh-CN" dirty="0">
                <a:solidFill>
                  <a:schemeClr val="tx1"/>
                </a:solidFill>
              </a:rPr>
              <a:t>R</a:t>
            </a:r>
            <a:r>
              <a:rPr lang="zh-CN" altLang="en-US" dirty="0">
                <a:solidFill>
                  <a:schemeClr val="tx1"/>
                </a:solidFill>
              </a:rPr>
              <a:t>和</a:t>
            </a:r>
            <a:r>
              <a:rPr lang="en-US" altLang="zh-CN" dirty="0">
                <a:solidFill>
                  <a:schemeClr val="tx1"/>
                </a:solidFill>
              </a:rPr>
              <a:t>S</a:t>
            </a:r>
            <a:r>
              <a:rPr lang="zh-CN" altLang="en-US" dirty="0">
                <a:solidFill>
                  <a:schemeClr val="tx1"/>
                </a:solidFill>
              </a:rPr>
              <a:t>的关系图如右图所示。</a:t>
            </a:r>
            <a:endParaRPr lang="en-US" altLang="zh-CN" dirty="0">
              <a:solidFill>
                <a:schemeClr val="tx1"/>
              </a:solidFill>
            </a:endParaRPr>
          </a:p>
        </p:txBody>
      </p:sp>
      <p:sp>
        <p:nvSpPr>
          <p:cNvPr id="5" name="Text Box 25">
            <a:extLst>
              <a:ext uri="{FF2B5EF4-FFF2-40B4-BE49-F238E27FC236}">
                <a16:creationId xmlns:a16="http://schemas.microsoft.com/office/drawing/2014/main" id="{D4BAA32F-19C3-45F3-90A7-28187E34186F}"/>
              </a:ext>
            </a:extLst>
          </p:cNvPr>
          <p:cNvSpPr txBox="1">
            <a:spLocks noChangeArrowheads="1"/>
          </p:cNvSpPr>
          <p:nvPr/>
        </p:nvSpPr>
        <p:spPr bwMode="auto">
          <a:xfrm>
            <a:off x="3054930" y="4980736"/>
            <a:ext cx="10003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defRPr/>
            </a:pPr>
            <a:r>
              <a:rPr lang="zh-CN" altLang="en-US" sz="2400" dirty="0">
                <a:solidFill>
                  <a:schemeClr val="tx1"/>
                </a:solidFill>
                <a:latin typeface="+mn-ea"/>
                <a:ea typeface="+mn-ea"/>
              </a:rPr>
              <a:t>李华</a:t>
            </a:r>
            <a:endParaRPr lang="en-US" altLang="zh-CN" sz="2400" dirty="0">
              <a:solidFill>
                <a:schemeClr val="tx1"/>
              </a:solidFill>
              <a:latin typeface="+mn-ea"/>
              <a:ea typeface="+mn-ea"/>
            </a:endParaRPr>
          </a:p>
        </p:txBody>
      </p:sp>
      <p:sp>
        <p:nvSpPr>
          <p:cNvPr id="9" name="Text Box 29">
            <a:extLst>
              <a:ext uri="{FF2B5EF4-FFF2-40B4-BE49-F238E27FC236}">
                <a16:creationId xmlns:a16="http://schemas.microsoft.com/office/drawing/2014/main" id="{599D255C-43B3-4500-8436-A03AB11465CF}"/>
              </a:ext>
            </a:extLst>
          </p:cNvPr>
          <p:cNvSpPr txBox="1">
            <a:spLocks noChangeArrowheads="1"/>
          </p:cNvSpPr>
          <p:nvPr/>
        </p:nvSpPr>
        <p:spPr bwMode="auto">
          <a:xfrm>
            <a:off x="5965491" y="4836239"/>
            <a:ext cx="863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defRPr/>
            </a:pPr>
            <a:r>
              <a:rPr lang="zh-CN" altLang="en-US" sz="2400" dirty="0">
                <a:solidFill>
                  <a:schemeClr val="tx1"/>
                </a:solidFill>
                <a:latin typeface="+mn-ea"/>
                <a:ea typeface="+mn-ea"/>
              </a:rPr>
              <a:t>王珊</a:t>
            </a:r>
            <a:endParaRPr lang="en-US" altLang="zh-CN" sz="2400" dirty="0">
              <a:solidFill>
                <a:schemeClr val="tx1"/>
              </a:solidFill>
              <a:latin typeface="+mn-ea"/>
              <a:ea typeface="+mn-ea"/>
            </a:endParaRPr>
          </a:p>
        </p:txBody>
      </p:sp>
      <p:grpSp>
        <p:nvGrpSpPr>
          <p:cNvPr id="26" name="组合 25"/>
          <p:cNvGrpSpPr/>
          <p:nvPr/>
        </p:nvGrpSpPr>
        <p:grpSpPr>
          <a:xfrm>
            <a:off x="5749542" y="5340778"/>
            <a:ext cx="1079749" cy="390616"/>
            <a:chOff x="5374155" y="5802606"/>
            <a:chExt cx="1079749" cy="390616"/>
          </a:xfrm>
        </p:grpSpPr>
        <p:sp>
          <p:nvSpPr>
            <p:cNvPr id="7" name="Text Box 27">
              <a:extLst>
                <a:ext uri="{FF2B5EF4-FFF2-40B4-BE49-F238E27FC236}">
                  <a16:creationId xmlns:a16="http://schemas.microsoft.com/office/drawing/2014/main" id="{60B52101-ED60-4812-9193-0FD779793F8B}"/>
                </a:ext>
              </a:extLst>
            </p:cNvPr>
            <p:cNvSpPr txBox="1">
              <a:spLocks noChangeArrowheads="1"/>
            </p:cNvSpPr>
            <p:nvPr/>
          </p:nvSpPr>
          <p:spPr bwMode="auto">
            <a:xfrm>
              <a:off x="5590104" y="5802606"/>
              <a:ext cx="863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defRPr/>
              </a:pPr>
              <a:r>
                <a:rPr lang="zh-CN" altLang="en-US" sz="2400" dirty="0">
                  <a:solidFill>
                    <a:schemeClr val="tx1"/>
                  </a:solidFill>
                  <a:latin typeface="+mn-ea"/>
                  <a:ea typeface="+mn-ea"/>
                </a:rPr>
                <a:t>李想</a:t>
              </a:r>
              <a:endParaRPr lang="en-US" altLang="zh-CN" sz="2400" dirty="0">
                <a:solidFill>
                  <a:schemeClr val="tx1"/>
                </a:solidFill>
                <a:latin typeface="+mn-ea"/>
                <a:ea typeface="+mn-ea"/>
              </a:endParaRPr>
            </a:p>
          </p:txBody>
        </p:sp>
        <p:sp>
          <p:nvSpPr>
            <p:cNvPr id="11" name="Oval 31">
              <a:extLst>
                <a:ext uri="{FF2B5EF4-FFF2-40B4-BE49-F238E27FC236}">
                  <a16:creationId xmlns:a16="http://schemas.microsoft.com/office/drawing/2014/main" id="{D77DE4A3-6232-437C-8276-6E26726420F9}"/>
                </a:ext>
              </a:extLst>
            </p:cNvPr>
            <p:cNvSpPr>
              <a:spLocks noChangeArrowheads="1"/>
            </p:cNvSpPr>
            <p:nvPr/>
          </p:nvSpPr>
          <p:spPr bwMode="auto">
            <a:xfrm>
              <a:off x="5374155" y="6031260"/>
              <a:ext cx="161962" cy="16196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endParaRPr lang="zh-CN" altLang="en-US" sz="2400">
                <a:solidFill>
                  <a:schemeClr val="tx1"/>
                </a:solidFill>
                <a:latin typeface="+mn-ea"/>
                <a:ea typeface="+mn-ea"/>
              </a:endParaRPr>
            </a:p>
          </p:txBody>
        </p:sp>
      </p:grpSp>
      <p:sp>
        <p:nvSpPr>
          <p:cNvPr id="12" name="Oval 32">
            <a:extLst>
              <a:ext uri="{FF2B5EF4-FFF2-40B4-BE49-F238E27FC236}">
                <a16:creationId xmlns:a16="http://schemas.microsoft.com/office/drawing/2014/main" id="{BA3925FA-B397-4FCD-9347-4FE4E89B3B91}"/>
              </a:ext>
            </a:extLst>
          </p:cNvPr>
          <p:cNvSpPr>
            <a:spLocks noChangeArrowheads="1"/>
          </p:cNvSpPr>
          <p:nvPr/>
        </p:nvSpPr>
        <p:spPr bwMode="auto">
          <a:xfrm>
            <a:off x="5749542" y="5085536"/>
            <a:ext cx="161962" cy="16196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endParaRPr lang="zh-CN" altLang="en-US" sz="2400">
              <a:solidFill>
                <a:schemeClr val="tx1"/>
              </a:solidFill>
              <a:latin typeface="+mn-ea"/>
              <a:ea typeface="+mn-ea"/>
            </a:endParaRPr>
          </a:p>
        </p:txBody>
      </p:sp>
      <p:grpSp>
        <p:nvGrpSpPr>
          <p:cNvPr id="19" name="组合 18"/>
          <p:cNvGrpSpPr/>
          <p:nvPr/>
        </p:nvGrpSpPr>
        <p:grpSpPr>
          <a:xfrm>
            <a:off x="5749542" y="5763680"/>
            <a:ext cx="1367153" cy="461665"/>
            <a:chOff x="5374155" y="6552080"/>
            <a:chExt cx="1367153" cy="461665"/>
          </a:xfrm>
        </p:grpSpPr>
        <p:sp>
          <p:nvSpPr>
            <p:cNvPr id="13" name="Oval 33">
              <a:extLst>
                <a:ext uri="{FF2B5EF4-FFF2-40B4-BE49-F238E27FC236}">
                  <a16:creationId xmlns:a16="http://schemas.microsoft.com/office/drawing/2014/main" id="{C7ECED60-9A29-4047-BD0C-72160550B0B9}"/>
                </a:ext>
              </a:extLst>
            </p:cNvPr>
            <p:cNvSpPr>
              <a:spLocks noChangeArrowheads="1"/>
            </p:cNvSpPr>
            <p:nvPr/>
          </p:nvSpPr>
          <p:spPr bwMode="auto">
            <a:xfrm>
              <a:off x="5374155" y="6761679"/>
              <a:ext cx="161962" cy="16196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endParaRPr lang="zh-CN" altLang="en-US" sz="2400">
                <a:solidFill>
                  <a:schemeClr val="tx1"/>
                </a:solidFill>
                <a:latin typeface="+mn-ea"/>
                <a:ea typeface="+mn-ea"/>
              </a:endParaRPr>
            </a:p>
          </p:txBody>
        </p:sp>
        <p:sp>
          <p:nvSpPr>
            <p:cNvPr id="14" name="Text Box 34">
              <a:extLst>
                <a:ext uri="{FF2B5EF4-FFF2-40B4-BE49-F238E27FC236}">
                  <a16:creationId xmlns:a16="http://schemas.microsoft.com/office/drawing/2014/main" id="{C7895D73-B5D9-4CA4-99DD-BC28207E00E4}"/>
                </a:ext>
              </a:extLst>
            </p:cNvPr>
            <p:cNvSpPr txBox="1">
              <a:spLocks noChangeArrowheads="1"/>
            </p:cNvSpPr>
            <p:nvPr/>
          </p:nvSpPr>
          <p:spPr bwMode="auto">
            <a:xfrm>
              <a:off x="5558347" y="6552080"/>
              <a:ext cx="11829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r>
                <a:rPr lang="zh-CN" altLang="en-US" sz="2400" dirty="0">
                  <a:solidFill>
                    <a:schemeClr val="tx1"/>
                  </a:solidFill>
                  <a:latin typeface="+mn-ea"/>
                  <a:ea typeface="+mn-ea"/>
                </a:rPr>
                <a:t>王良</a:t>
              </a:r>
              <a:endParaRPr lang="en-US" altLang="zh-CN" sz="2400" dirty="0">
                <a:solidFill>
                  <a:schemeClr val="tx1"/>
                </a:solidFill>
                <a:latin typeface="+mn-ea"/>
                <a:ea typeface="+mn-ea"/>
              </a:endParaRPr>
            </a:p>
          </p:txBody>
        </p:sp>
      </p:grpSp>
      <p:sp>
        <p:nvSpPr>
          <p:cNvPr id="15" name="Freeform 35">
            <a:extLst>
              <a:ext uri="{FF2B5EF4-FFF2-40B4-BE49-F238E27FC236}">
                <a16:creationId xmlns:a16="http://schemas.microsoft.com/office/drawing/2014/main" id="{0FF23841-4E55-4469-80D7-F3DC22A406AD}"/>
              </a:ext>
            </a:extLst>
          </p:cNvPr>
          <p:cNvSpPr>
            <a:spLocks/>
          </p:cNvSpPr>
          <p:nvPr/>
        </p:nvSpPr>
        <p:spPr bwMode="auto">
          <a:xfrm>
            <a:off x="3961602" y="5166517"/>
            <a:ext cx="1797465" cy="497796"/>
          </a:xfrm>
          <a:custGeom>
            <a:avLst/>
            <a:gdLst>
              <a:gd name="T0" fmla="*/ 0 w 877"/>
              <a:gd name="T1" fmla="*/ 0 h 413"/>
              <a:gd name="T2" fmla="*/ 2147483646 w 877"/>
              <a:gd name="T3" fmla="*/ 2147483646 h 413"/>
              <a:gd name="T4" fmla="*/ 0 60000 65536"/>
              <a:gd name="T5" fmla="*/ 0 60000 65536"/>
              <a:gd name="T6" fmla="*/ 0 w 877"/>
              <a:gd name="T7" fmla="*/ 0 h 413"/>
              <a:gd name="T8" fmla="*/ 877 w 877"/>
              <a:gd name="T9" fmla="*/ 413 h 413"/>
            </a:gdLst>
            <a:ahLst/>
            <a:cxnLst>
              <a:cxn ang="T4">
                <a:pos x="T0" y="T1"/>
              </a:cxn>
              <a:cxn ang="T5">
                <a:pos x="T2" y="T3"/>
              </a:cxn>
            </a:cxnLst>
            <a:rect l="T6" t="T7" r="T8" b="T9"/>
            <a:pathLst>
              <a:path w="877" h="413">
                <a:moveTo>
                  <a:pt x="0" y="0"/>
                </a:moveTo>
                <a:lnTo>
                  <a:pt x="877" y="413"/>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pPr>
              <a:defRPr/>
            </a:pPr>
            <a:endParaRPr lang="zh-CN" altLang="en-US" b="1">
              <a:latin typeface="+mn-ea"/>
            </a:endParaRPr>
          </a:p>
        </p:txBody>
      </p:sp>
      <p:sp>
        <p:nvSpPr>
          <p:cNvPr id="16" name="Freeform 36">
            <a:extLst>
              <a:ext uri="{FF2B5EF4-FFF2-40B4-BE49-F238E27FC236}">
                <a16:creationId xmlns:a16="http://schemas.microsoft.com/office/drawing/2014/main" id="{A00D62BB-B349-40EE-A9F1-CD0A91C69775}"/>
              </a:ext>
            </a:extLst>
          </p:cNvPr>
          <p:cNvSpPr>
            <a:spLocks/>
          </p:cNvSpPr>
          <p:nvPr/>
        </p:nvSpPr>
        <p:spPr bwMode="auto">
          <a:xfrm>
            <a:off x="3961603" y="5166517"/>
            <a:ext cx="1760301" cy="1212980"/>
          </a:xfrm>
          <a:custGeom>
            <a:avLst/>
            <a:gdLst>
              <a:gd name="T0" fmla="*/ 0 w 907"/>
              <a:gd name="T1" fmla="*/ 0 h 1263"/>
              <a:gd name="T2" fmla="*/ 2147483646 w 907"/>
              <a:gd name="T3" fmla="*/ 2147483646 h 1263"/>
              <a:gd name="T4" fmla="*/ 0 60000 65536"/>
              <a:gd name="T5" fmla="*/ 0 60000 65536"/>
              <a:gd name="T6" fmla="*/ 0 w 907"/>
              <a:gd name="T7" fmla="*/ 0 h 1263"/>
              <a:gd name="T8" fmla="*/ 907 w 907"/>
              <a:gd name="T9" fmla="*/ 1263 h 1263"/>
            </a:gdLst>
            <a:ahLst/>
            <a:cxnLst>
              <a:cxn ang="T4">
                <a:pos x="T0" y="T1"/>
              </a:cxn>
              <a:cxn ang="T5">
                <a:pos x="T2" y="T3"/>
              </a:cxn>
            </a:cxnLst>
            <a:rect l="T6" t="T7" r="T8" b="T9"/>
            <a:pathLst>
              <a:path w="907" h="1263">
                <a:moveTo>
                  <a:pt x="0" y="0"/>
                </a:moveTo>
                <a:lnTo>
                  <a:pt x="907" y="1263"/>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pPr>
              <a:defRPr/>
            </a:pPr>
            <a:endParaRPr lang="zh-CN" altLang="en-US" b="1">
              <a:latin typeface="+mn-ea"/>
            </a:endParaRPr>
          </a:p>
        </p:txBody>
      </p:sp>
      <p:sp>
        <p:nvSpPr>
          <p:cNvPr id="17" name="Freeform 37">
            <a:extLst>
              <a:ext uri="{FF2B5EF4-FFF2-40B4-BE49-F238E27FC236}">
                <a16:creationId xmlns:a16="http://schemas.microsoft.com/office/drawing/2014/main" id="{84B0D3F1-93B4-4647-BEF8-62D723E0637E}"/>
              </a:ext>
            </a:extLst>
          </p:cNvPr>
          <p:cNvSpPr>
            <a:spLocks/>
          </p:cNvSpPr>
          <p:nvPr/>
        </p:nvSpPr>
        <p:spPr bwMode="auto">
          <a:xfrm>
            <a:off x="3975892" y="5190335"/>
            <a:ext cx="1783175" cy="699545"/>
          </a:xfrm>
          <a:custGeom>
            <a:avLst/>
            <a:gdLst>
              <a:gd name="T0" fmla="*/ 0 w 900"/>
              <a:gd name="T1" fmla="*/ 2147483646 h 660"/>
              <a:gd name="T2" fmla="*/ 2147483646 w 900"/>
              <a:gd name="T3" fmla="*/ 0 h 660"/>
              <a:gd name="T4" fmla="*/ 0 60000 65536"/>
              <a:gd name="T5" fmla="*/ 0 60000 65536"/>
              <a:gd name="T6" fmla="*/ 0 w 900"/>
              <a:gd name="T7" fmla="*/ 0 h 660"/>
              <a:gd name="T8" fmla="*/ 900 w 900"/>
              <a:gd name="T9" fmla="*/ 660 h 660"/>
            </a:gdLst>
            <a:ahLst/>
            <a:cxnLst>
              <a:cxn ang="T4">
                <a:pos x="T0" y="T1"/>
              </a:cxn>
              <a:cxn ang="T5">
                <a:pos x="T2" y="T3"/>
              </a:cxn>
            </a:cxnLst>
            <a:rect l="T6" t="T7" r="T8" b="T9"/>
            <a:pathLst>
              <a:path w="900" h="660">
                <a:moveTo>
                  <a:pt x="0" y="660"/>
                </a:moveTo>
                <a:lnTo>
                  <a:pt x="900" y="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pPr>
              <a:defRPr/>
            </a:pPr>
            <a:endParaRPr lang="zh-CN" altLang="en-US" b="1">
              <a:latin typeface="+mn-ea"/>
            </a:endParaRPr>
          </a:p>
        </p:txBody>
      </p:sp>
      <p:sp>
        <p:nvSpPr>
          <p:cNvPr id="18" name="Freeform 38">
            <a:extLst>
              <a:ext uri="{FF2B5EF4-FFF2-40B4-BE49-F238E27FC236}">
                <a16:creationId xmlns:a16="http://schemas.microsoft.com/office/drawing/2014/main" id="{74CD15E5-2BC3-4110-8C49-D7D308CDC737}"/>
              </a:ext>
            </a:extLst>
          </p:cNvPr>
          <p:cNvSpPr>
            <a:spLocks/>
          </p:cNvSpPr>
          <p:nvPr/>
        </p:nvSpPr>
        <p:spPr bwMode="auto">
          <a:xfrm>
            <a:off x="4006063" y="5837392"/>
            <a:ext cx="1715842" cy="265374"/>
          </a:xfrm>
          <a:custGeom>
            <a:avLst/>
            <a:gdLst>
              <a:gd name="T0" fmla="*/ 0 w 890"/>
              <a:gd name="T1" fmla="*/ 0 h 600"/>
              <a:gd name="T2" fmla="*/ 2147483646 w 890"/>
              <a:gd name="T3" fmla="*/ 2147483646 h 600"/>
              <a:gd name="T4" fmla="*/ 0 60000 65536"/>
              <a:gd name="T5" fmla="*/ 0 60000 65536"/>
              <a:gd name="T6" fmla="*/ 0 w 890"/>
              <a:gd name="T7" fmla="*/ 0 h 600"/>
              <a:gd name="T8" fmla="*/ 890 w 890"/>
              <a:gd name="T9" fmla="*/ 600 h 600"/>
            </a:gdLst>
            <a:ahLst/>
            <a:cxnLst>
              <a:cxn ang="T4">
                <a:pos x="T0" y="T1"/>
              </a:cxn>
              <a:cxn ang="T5">
                <a:pos x="T2" y="T3"/>
              </a:cxn>
            </a:cxnLst>
            <a:rect l="T6" t="T7" r="T8" b="T9"/>
            <a:pathLst>
              <a:path w="890" h="600">
                <a:moveTo>
                  <a:pt x="0" y="0"/>
                </a:moveTo>
                <a:lnTo>
                  <a:pt x="890" y="60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pPr>
              <a:defRPr/>
            </a:pPr>
            <a:endParaRPr lang="zh-CN" altLang="en-US" b="1">
              <a:latin typeface="+mn-ea"/>
            </a:endParaRPr>
          </a:p>
        </p:txBody>
      </p:sp>
      <p:grpSp>
        <p:nvGrpSpPr>
          <p:cNvPr id="25" name="组合 24"/>
          <p:cNvGrpSpPr/>
          <p:nvPr/>
        </p:nvGrpSpPr>
        <p:grpSpPr>
          <a:xfrm>
            <a:off x="3054930" y="5581944"/>
            <a:ext cx="978126" cy="369332"/>
            <a:chOff x="2679543" y="6223391"/>
            <a:chExt cx="978126" cy="369332"/>
          </a:xfrm>
        </p:grpSpPr>
        <p:sp>
          <p:nvSpPr>
            <p:cNvPr id="8" name="Text Box 28">
              <a:extLst>
                <a:ext uri="{FF2B5EF4-FFF2-40B4-BE49-F238E27FC236}">
                  <a16:creationId xmlns:a16="http://schemas.microsoft.com/office/drawing/2014/main" id="{819C27AF-E43D-4D3E-8012-1F4A75654C8C}"/>
                </a:ext>
              </a:extLst>
            </p:cNvPr>
            <p:cNvSpPr txBox="1">
              <a:spLocks noChangeArrowheads="1"/>
            </p:cNvSpPr>
            <p:nvPr/>
          </p:nvSpPr>
          <p:spPr bwMode="auto">
            <a:xfrm>
              <a:off x="2679543" y="6223391"/>
              <a:ext cx="8114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defRPr/>
              </a:pPr>
              <a:r>
                <a:rPr lang="zh-CN" altLang="en-US" sz="2400" dirty="0">
                  <a:solidFill>
                    <a:schemeClr val="tx1"/>
                  </a:solidFill>
                  <a:latin typeface="+mn-ea"/>
                  <a:ea typeface="+mn-ea"/>
                </a:rPr>
                <a:t>王云</a:t>
              </a:r>
              <a:endParaRPr lang="en-US" altLang="zh-CN" sz="2400" dirty="0">
                <a:solidFill>
                  <a:schemeClr val="tx1"/>
                </a:solidFill>
                <a:latin typeface="+mn-ea"/>
                <a:ea typeface="+mn-ea"/>
              </a:endParaRPr>
            </a:p>
          </p:txBody>
        </p:sp>
        <p:sp>
          <p:nvSpPr>
            <p:cNvPr id="20" name="Oval 40">
              <a:extLst>
                <a:ext uri="{FF2B5EF4-FFF2-40B4-BE49-F238E27FC236}">
                  <a16:creationId xmlns:a16="http://schemas.microsoft.com/office/drawing/2014/main" id="{E627EAFF-DC12-4719-B690-E3EBEAD58F7A}"/>
                </a:ext>
              </a:extLst>
            </p:cNvPr>
            <p:cNvSpPr>
              <a:spLocks noChangeArrowheads="1"/>
            </p:cNvSpPr>
            <p:nvPr/>
          </p:nvSpPr>
          <p:spPr bwMode="auto">
            <a:xfrm>
              <a:off x="3495707" y="6396469"/>
              <a:ext cx="161962" cy="16196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endParaRPr lang="zh-CN" altLang="en-US" sz="2400">
                <a:solidFill>
                  <a:schemeClr val="tx1"/>
                </a:solidFill>
                <a:latin typeface="+mn-ea"/>
                <a:ea typeface="+mn-ea"/>
              </a:endParaRPr>
            </a:p>
          </p:txBody>
        </p:sp>
      </p:grpSp>
      <p:sp>
        <p:nvSpPr>
          <p:cNvPr id="21" name="Oval 41">
            <a:extLst>
              <a:ext uri="{FF2B5EF4-FFF2-40B4-BE49-F238E27FC236}">
                <a16:creationId xmlns:a16="http://schemas.microsoft.com/office/drawing/2014/main" id="{4F9FF238-B83E-4AB9-A3AD-255DEA433D20}"/>
              </a:ext>
            </a:extLst>
          </p:cNvPr>
          <p:cNvSpPr>
            <a:spLocks noChangeArrowheads="1"/>
          </p:cNvSpPr>
          <p:nvPr/>
        </p:nvSpPr>
        <p:spPr bwMode="auto">
          <a:xfrm>
            <a:off x="3871094" y="5085536"/>
            <a:ext cx="161962" cy="16196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endParaRPr lang="zh-CN" altLang="en-US" sz="2400">
              <a:solidFill>
                <a:schemeClr val="tx1"/>
              </a:solidFill>
              <a:latin typeface="+mn-ea"/>
              <a:ea typeface="+mn-ea"/>
            </a:endParaRPr>
          </a:p>
        </p:txBody>
      </p:sp>
      <p:grpSp>
        <p:nvGrpSpPr>
          <p:cNvPr id="3" name="组合 2"/>
          <p:cNvGrpSpPr/>
          <p:nvPr/>
        </p:nvGrpSpPr>
        <p:grpSpPr>
          <a:xfrm>
            <a:off x="3122563" y="6148460"/>
            <a:ext cx="978126" cy="369332"/>
            <a:chOff x="2679543" y="7393649"/>
            <a:chExt cx="978126" cy="369332"/>
          </a:xfrm>
        </p:grpSpPr>
        <p:sp>
          <p:nvSpPr>
            <p:cNvPr id="6" name="Text Box 26">
              <a:extLst>
                <a:ext uri="{FF2B5EF4-FFF2-40B4-BE49-F238E27FC236}">
                  <a16:creationId xmlns:a16="http://schemas.microsoft.com/office/drawing/2014/main" id="{819C52DB-1F30-492F-AAA3-B0DBEEE36622}"/>
                </a:ext>
              </a:extLst>
            </p:cNvPr>
            <p:cNvSpPr txBox="1">
              <a:spLocks noChangeArrowheads="1"/>
            </p:cNvSpPr>
            <p:nvPr/>
          </p:nvSpPr>
          <p:spPr bwMode="auto">
            <a:xfrm>
              <a:off x="2679543" y="7393649"/>
              <a:ext cx="8114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defRPr/>
              </a:pPr>
              <a:r>
                <a:rPr lang="zh-CN" altLang="en-US" sz="2400" dirty="0">
                  <a:solidFill>
                    <a:schemeClr val="tx1"/>
                  </a:solidFill>
                  <a:latin typeface="+mn-ea"/>
                  <a:ea typeface="+mn-ea"/>
                </a:rPr>
                <a:t>陈庆</a:t>
              </a:r>
              <a:endParaRPr lang="en-US" altLang="zh-CN" sz="2400" dirty="0">
                <a:solidFill>
                  <a:schemeClr val="tx1"/>
                </a:solidFill>
                <a:latin typeface="+mn-ea"/>
                <a:ea typeface="+mn-ea"/>
              </a:endParaRPr>
            </a:p>
          </p:txBody>
        </p:sp>
        <p:sp>
          <p:nvSpPr>
            <p:cNvPr id="22" name="Oval 42">
              <a:extLst>
                <a:ext uri="{FF2B5EF4-FFF2-40B4-BE49-F238E27FC236}">
                  <a16:creationId xmlns:a16="http://schemas.microsoft.com/office/drawing/2014/main" id="{C8987107-0CF6-4504-B157-054B768D4083}"/>
                </a:ext>
              </a:extLst>
            </p:cNvPr>
            <p:cNvSpPr>
              <a:spLocks noChangeArrowheads="1"/>
            </p:cNvSpPr>
            <p:nvPr/>
          </p:nvSpPr>
          <p:spPr bwMode="auto">
            <a:xfrm>
              <a:off x="3495707" y="7492098"/>
              <a:ext cx="161962" cy="16196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endParaRPr lang="zh-CN" altLang="en-US" sz="2400">
                <a:solidFill>
                  <a:schemeClr val="tx1"/>
                </a:solidFill>
                <a:latin typeface="+mn-ea"/>
                <a:ea typeface="+mn-ea"/>
              </a:endParaRPr>
            </a:p>
          </p:txBody>
        </p:sp>
      </p:grpSp>
      <p:grpSp>
        <p:nvGrpSpPr>
          <p:cNvPr id="4" name="组合 3"/>
          <p:cNvGrpSpPr/>
          <p:nvPr/>
        </p:nvGrpSpPr>
        <p:grpSpPr>
          <a:xfrm>
            <a:off x="5749542" y="6262359"/>
            <a:ext cx="1079749" cy="369332"/>
            <a:chOff x="5374155" y="7393649"/>
            <a:chExt cx="1079749" cy="369332"/>
          </a:xfrm>
        </p:grpSpPr>
        <p:sp>
          <p:nvSpPr>
            <p:cNvPr id="10" name="Text Box 30">
              <a:extLst>
                <a:ext uri="{FF2B5EF4-FFF2-40B4-BE49-F238E27FC236}">
                  <a16:creationId xmlns:a16="http://schemas.microsoft.com/office/drawing/2014/main" id="{7C00C731-9B50-4772-BE88-3C549CAC270E}"/>
                </a:ext>
              </a:extLst>
            </p:cNvPr>
            <p:cNvSpPr txBox="1">
              <a:spLocks noChangeArrowheads="1"/>
            </p:cNvSpPr>
            <p:nvPr/>
          </p:nvSpPr>
          <p:spPr bwMode="auto">
            <a:xfrm>
              <a:off x="5590104" y="7393649"/>
              <a:ext cx="863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defRPr/>
              </a:pPr>
              <a:r>
                <a:rPr lang="zh-CN" altLang="en-US" sz="2400" dirty="0">
                  <a:solidFill>
                    <a:schemeClr val="tx1"/>
                  </a:solidFill>
                  <a:latin typeface="+mn-ea"/>
                  <a:ea typeface="+mn-ea"/>
                </a:rPr>
                <a:t>李美</a:t>
              </a:r>
              <a:endParaRPr lang="en-US" altLang="zh-CN" sz="2400" dirty="0">
                <a:solidFill>
                  <a:schemeClr val="tx1"/>
                </a:solidFill>
                <a:latin typeface="+mn-ea"/>
                <a:ea typeface="+mn-ea"/>
              </a:endParaRPr>
            </a:p>
          </p:txBody>
        </p:sp>
        <p:sp>
          <p:nvSpPr>
            <p:cNvPr id="23" name="Oval 43">
              <a:extLst>
                <a:ext uri="{FF2B5EF4-FFF2-40B4-BE49-F238E27FC236}">
                  <a16:creationId xmlns:a16="http://schemas.microsoft.com/office/drawing/2014/main" id="{2F34CD45-DEB4-4F6C-8061-11882261FEEF}"/>
                </a:ext>
              </a:extLst>
            </p:cNvPr>
            <p:cNvSpPr>
              <a:spLocks noChangeArrowheads="1"/>
            </p:cNvSpPr>
            <p:nvPr/>
          </p:nvSpPr>
          <p:spPr bwMode="auto">
            <a:xfrm>
              <a:off x="5374155" y="7492098"/>
              <a:ext cx="161962" cy="16196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endParaRPr lang="zh-CN" altLang="en-US" sz="2400">
                <a:solidFill>
                  <a:schemeClr val="tx1"/>
                </a:solidFill>
                <a:latin typeface="+mn-ea"/>
                <a:ea typeface="+mn-ea"/>
              </a:endParaRPr>
            </a:p>
          </p:txBody>
        </p:sp>
      </p:grpSp>
      <p:sp>
        <p:nvSpPr>
          <p:cNvPr id="30" name="Rectangle 2">
            <a:extLst>
              <a:ext uri="{FF2B5EF4-FFF2-40B4-BE49-F238E27FC236}">
                <a16:creationId xmlns:a16="http://schemas.microsoft.com/office/drawing/2014/main" id="{0ED6A9BE-3DFA-438C-8AC5-B186D0F7F09C}"/>
              </a:ext>
            </a:extLst>
          </p:cNvPr>
          <p:cNvSpPr txBox="1">
            <a:spLocks noChangeArrowheads="1"/>
          </p:cNvSpPr>
          <p:nvPr/>
        </p:nvSpPr>
        <p:spPr bwMode="auto">
          <a:xfrm>
            <a:off x="369848" y="1004905"/>
            <a:ext cx="6719927"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nchor="ctr">
            <a:spAutoFit/>
          </a:bodyPr>
          <a:lstStyle>
            <a:lvl1pPr algn="l" rtl="0" eaLnBrk="0" fontAlgn="base" hangingPunct="0">
              <a:lnSpc>
                <a:spcPct val="90000"/>
              </a:lnSpc>
              <a:spcBef>
                <a:spcPct val="0"/>
              </a:spcBef>
              <a:spcAft>
                <a:spcPct val="0"/>
              </a:spcAft>
              <a:defRPr sz="3600" b="1">
                <a:solidFill>
                  <a:schemeClr val="tx1"/>
                </a:solidFill>
                <a:latin typeface="+mj-lt"/>
                <a:ea typeface="+mj-ea"/>
                <a:cs typeface="+mj-cs"/>
              </a:defRPr>
            </a:lvl1pPr>
            <a:lvl2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2pPr>
            <a:lvl3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3pPr>
            <a:lvl4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4pPr>
            <a:lvl5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5pPr>
            <a:lvl6pPr marL="457200" algn="l" rtl="0" fontAlgn="base">
              <a:lnSpc>
                <a:spcPct val="90000"/>
              </a:lnSpc>
              <a:spcBef>
                <a:spcPct val="0"/>
              </a:spcBef>
              <a:spcAft>
                <a:spcPct val="0"/>
              </a:spcAft>
              <a:defRPr sz="3600" b="1">
                <a:solidFill>
                  <a:schemeClr val="tx1"/>
                </a:solidFill>
                <a:latin typeface="黑体" pitchFamily="2" charset="-122"/>
                <a:ea typeface="黑体" pitchFamily="2" charset="-122"/>
              </a:defRPr>
            </a:lvl6pPr>
            <a:lvl7pPr marL="914400" algn="l" rtl="0" fontAlgn="base">
              <a:lnSpc>
                <a:spcPct val="90000"/>
              </a:lnSpc>
              <a:spcBef>
                <a:spcPct val="0"/>
              </a:spcBef>
              <a:spcAft>
                <a:spcPct val="0"/>
              </a:spcAft>
              <a:defRPr sz="3600" b="1">
                <a:solidFill>
                  <a:schemeClr val="tx1"/>
                </a:solidFill>
                <a:latin typeface="黑体" pitchFamily="2" charset="-122"/>
                <a:ea typeface="黑体" pitchFamily="2" charset="-122"/>
              </a:defRPr>
            </a:lvl7pPr>
            <a:lvl8pPr marL="1371600" algn="l" rtl="0" fontAlgn="base">
              <a:lnSpc>
                <a:spcPct val="90000"/>
              </a:lnSpc>
              <a:spcBef>
                <a:spcPct val="0"/>
              </a:spcBef>
              <a:spcAft>
                <a:spcPct val="0"/>
              </a:spcAft>
              <a:defRPr sz="3600" b="1">
                <a:solidFill>
                  <a:schemeClr val="tx1"/>
                </a:solidFill>
                <a:latin typeface="黑体" pitchFamily="2" charset="-122"/>
                <a:ea typeface="黑体" pitchFamily="2" charset="-122"/>
              </a:defRPr>
            </a:lvl8pPr>
            <a:lvl9pPr marL="1828800" algn="l" rtl="0" fontAlgn="base">
              <a:lnSpc>
                <a:spcPct val="90000"/>
              </a:lnSpc>
              <a:spcBef>
                <a:spcPct val="0"/>
              </a:spcBef>
              <a:spcAft>
                <a:spcPct val="0"/>
              </a:spcAft>
              <a:defRPr sz="3600" b="1">
                <a:solidFill>
                  <a:schemeClr val="tx1"/>
                </a:solidFill>
                <a:latin typeface="黑体" pitchFamily="2" charset="-122"/>
                <a:ea typeface="黑体" pitchFamily="2" charset="-122"/>
              </a:defRPr>
            </a:lvl9pPr>
          </a:lstStyle>
          <a:p>
            <a:pPr eaLnBrk="1" hangingPunct="1">
              <a:defRPr/>
            </a:pPr>
            <a:r>
              <a:rPr lang="zh-CN" altLang="en-US" sz="2400" kern="0" dirty="0">
                <a:solidFill>
                  <a:srgbClr val="C00000"/>
                </a:solidFill>
                <a:latin typeface="+mn-ea"/>
                <a:ea typeface="+mn-ea"/>
              </a:rPr>
              <a:t>例</a:t>
            </a:r>
            <a:r>
              <a:rPr lang="en-US" altLang="zh-CN" sz="2400" kern="0" dirty="0">
                <a:solidFill>
                  <a:srgbClr val="C00000"/>
                </a:solidFill>
                <a:latin typeface="+mn-ea"/>
                <a:ea typeface="+mn-ea"/>
              </a:rPr>
              <a:t>4.6  </a:t>
            </a:r>
            <a:r>
              <a:rPr lang="zh-CN" altLang="zh-CN" sz="2400" dirty="0">
                <a:latin typeface="+mn-ea"/>
                <a:ea typeface="+mn-ea"/>
              </a:rPr>
              <a:t>试用关系图表示下列关系。</a:t>
            </a:r>
            <a:endParaRPr lang="zh-CN" altLang="en-US" sz="2400" kern="0" dirty="0">
              <a:latin typeface="+mn-ea"/>
              <a:ea typeface="+mn-ea"/>
            </a:endParaRPr>
          </a:p>
        </p:txBody>
      </p:sp>
      <p:sp>
        <p:nvSpPr>
          <p:cNvPr id="29" name="Rectangle 4"/>
          <p:cNvSpPr>
            <a:spLocks noGrp="1" noChangeArrowheads="1"/>
          </p:cNvSpPr>
          <p:nvPr>
            <p:ph type="title"/>
          </p:nvPr>
        </p:nvSpPr>
        <p:spPr>
          <a:xfrm>
            <a:off x="774700" y="352424"/>
            <a:ext cx="5334000" cy="429419"/>
          </a:xfrm>
        </p:spPr>
        <p:txBody>
          <a:bodyPr/>
          <a:lstStyle/>
          <a:p>
            <a:pPr eaLnBrk="1" hangingPunct="1"/>
            <a:r>
              <a:rPr lang="zh-CN" altLang="en-US" noProof="1"/>
              <a:t>例</a:t>
            </a:r>
            <a:r>
              <a:rPr lang="en-US" altLang="zh-CN" noProof="1"/>
              <a:t>4.6</a:t>
            </a:r>
            <a:endParaRPr lang="zh-CN" altLang="en-US" dirty="0"/>
          </a:p>
        </p:txBody>
      </p:sp>
      <p:sp>
        <p:nvSpPr>
          <p:cNvPr id="2" name="矩形 1"/>
          <p:cNvSpPr/>
          <p:nvPr/>
        </p:nvSpPr>
        <p:spPr>
          <a:xfrm>
            <a:off x="356694" y="1502472"/>
            <a:ext cx="11520527" cy="2862322"/>
          </a:xfrm>
          <a:prstGeom prst="rect">
            <a:avLst/>
          </a:prstGeom>
        </p:spPr>
        <p:txBody>
          <a:bodyPr wrap="square">
            <a:spAutoFit/>
          </a:bodyPr>
          <a:lstStyle/>
          <a:p>
            <a:pPr algn="just">
              <a:lnSpc>
                <a:spcPct val="150000"/>
              </a:lnSpc>
              <a:spcAft>
                <a:spcPts val="0"/>
              </a:spcAft>
            </a:pPr>
            <a:r>
              <a:rPr lang="zh-CN" altLang="zh-CN" b="1" kern="100" dirty="0">
                <a:latin typeface="+mn-ea"/>
              </a:rPr>
              <a:t>（</a:t>
            </a:r>
            <a:r>
              <a:rPr lang="en-US" altLang="zh-CN" b="1" kern="100" dirty="0">
                <a:latin typeface="+mn-ea"/>
              </a:rPr>
              <a:t>1</a:t>
            </a:r>
            <a:r>
              <a:rPr lang="zh-CN" altLang="zh-CN" b="1" kern="100" dirty="0">
                <a:latin typeface="+mn-ea"/>
              </a:rPr>
              <a:t>）设</a:t>
            </a:r>
            <a:r>
              <a:rPr lang="en-US" altLang="zh-CN" b="1" kern="100" dirty="0">
                <a:latin typeface="+mn-ea"/>
              </a:rPr>
              <a:t>A</a:t>
            </a:r>
            <a:r>
              <a:rPr lang="zh-CN" altLang="zh-CN" b="1" kern="100" dirty="0">
                <a:latin typeface="+mn-ea"/>
              </a:rPr>
              <a:t>＝</a:t>
            </a:r>
            <a:r>
              <a:rPr lang="en-US" altLang="zh-CN" b="1" kern="100" dirty="0">
                <a:latin typeface="+mn-ea"/>
              </a:rPr>
              <a:t>{</a:t>
            </a:r>
            <a:r>
              <a:rPr lang="zh-CN" altLang="zh-CN" b="1" kern="100" dirty="0">
                <a:latin typeface="+mn-ea"/>
              </a:rPr>
              <a:t>李华</a:t>
            </a:r>
            <a:r>
              <a:rPr lang="en-US" altLang="zh-CN" b="1" kern="100" dirty="0">
                <a:latin typeface="+mn-ea"/>
              </a:rPr>
              <a:t>,</a:t>
            </a:r>
            <a:r>
              <a:rPr lang="zh-CN" altLang="zh-CN" b="1" kern="100" dirty="0">
                <a:latin typeface="+mn-ea"/>
              </a:rPr>
              <a:t>王云</a:t>
            </a:r>
            <a:r>
              <a:rPr lang="en-US" altLang="zh-CN" b="1" kern="100" dirty="0">
                <a:latin typeface="+mn-ea"/>
              </a:rPr>
              <a:t>,</a:t>
            </a:r>
            <a:r>
              <a:rPr lang="zh-CN" altLang="zh-CN" b="1" kern="100" dirty="0">
                <a:latin typeface="+mn-ea"/>
              </a:rPr>
              <a:t>陈庆</a:t>
            </a:r>
            <a:r>
              <a:rPr lang="en-US" altLang="zh-CN" b="1" kern="100" dirty="0">
                <a:latin typeface="+mn-ea"/>
              </a:rPr>
              <a:t>}</a:t>
            </a:r>
            <a:r>
              <a:rPr lang="zh-CN" altLang="zh-CN" b="1" kern="100" dirty="0">
                <a:latin typeface="+mn-ea"/>
              </a:rPr>
              <a:t>，</a:t>
            </a:r>
            <a:r>
              <a:rPr lang="en-US" altLang="zh-CN" b="1" kern="100" dirty="0">
                <a:latin typeface="+mn-ea"/>
              </a:rPr>
              <a:t>B</a:t>
            </a:r>
            <a:r>
              <a:rPr lang="zh-CN" altLang="zh-CN" b="1" kern="100" dirty="0">
                <a:latin typeface="+mn-ea"/>
              </a:rPr>
              <a:t>＝</a:t>
            </a:r>
            <a:r>
              <a:rPr lang="en-US" altLang="zh-CN" b="1" kern="100" dirty="0">
                <a:latin typeface="+mn-ea"/>
              </a:rPr>
              <a:t>{</a:t>
            </a:r>
            <a:r>
              <a:rPr lang="zh-CN" altLang="zh-CN" b="1" kern="100" dirty="0">
                <a:latin typeface="+mn-ea"/>
              </a:rPr>
              <a:t>李美</a:t>
            </a:r>
            <a:r>
              <a:rPr lang="en-US" altLang="zh-CN" b="1" kern="100" dirty="0">
                <a:latin typeface="+mn-ea"/>
              </a:rPr>
              <a:t>,</a:t>
            </a:r>
            <a:r>
              <a:rPr lang="zh-CN" altLang="zh-CN" b="1" kern="100" dirty="0">
                <a:latin typeface="+mn-ea"/>
              </a:rPr>
              <a:t>李想</a:t>
            </a:r>
            <a:r>
              <a:rPr lang="en-US" altLang="zh-CN" b="1" kern="100" dirty="0">
                <a:latin typeface="+mn-ea"/>
              </a:rPr>
              <a:t>,</a:t>
            </a:r>
            <a:r>
              <a:rPr lang="zh-CN" altLang="zh-CN" b="1" kern="100" dirty="0">
                <a:latin typeface="+mn-ea"/>
              </a:rPr>
              <a:t>王良</a:t>
            </a:r>
            <a:r>
              <a:rPr lang="en-US" altLang="zh-CN" b="1" kern="100" dirty="0">
                <a:latin typeface="+mn-ea"/>
              </a:rPr>
              <a:t>,</a:t>
            </a:r>
            <a:r>
              <a:rPr lang="zh-CN" altLang="zh-CN" b="1" kern="100" dirty="0">
                <a:latin typeface="+mn-ea"/>
              </a:rPr>
              <a:t>王珊</a:t>
            </a:r>
            <a:r>
              <a:rPr lang="en-US" altLang="zh-CN" b="1" kern="100" dirty="0">
                <a:latin typeface="+mn-ea"/>
              </a:rPr>
              <a:t>}</a:t>
            </a:r>
            <a:r>
              <a:rPr lang="zh-CN" altLang="zh-CN" b="1" kern="100" dirty="0">
                <a:latin typeface="+mn-ea"/>
              </a:rPr>
              <a:t>，其中李华的两个儿子是李美、李想，王云的两个儿子是王良、</a:t>
            </a:r>
            <a:r>
              <a:rPr lang="zh-CN" altLang="zh-CN" b="1" kern="100" spc="-25" dirty="0">
                <a:latin typeface="+mn-ea"/>
              </a:rPr>
              <a:t>王珊，即父子关系</a:t>
            </a:r>
            <a:r>
              <a:rPr lang="en-US" altLang="zh-CN" b="1" kern="100" spc="-25" dirty="0">
                <a:latin typeface="+mn-ea"/>
              </a:rPr>
              <a:t>R=</a:t>
            </a:r>
            <a:r>
              <a:rPr lang="en-US" altLang="zh-CN" b="1" kern="100" dirty="0">
                <a:latin typeface="+mn-ea"/>
              </a:rPr>
              <a:t>{&lt;</a:t>
            </a:r>
            <a:r>
              <a:rPr lang="zh-CN" altLang="zh-CN" b="1" kern="100" dirty="0">
                <a:latin typeface="+mn-ea"/>
              </a:rPr>
              <a:t>李华，李美</a:t>
            </a:r>
            <a:r>
              <a:rPr lang="en-US" altLang="zh-CN" b="1" kern="100" dirty="0">
                <a:latin typeface="+mn-ea"/>
              </a:rPr>
              <a:t>&gt;</a:t>
            </a:r>
            <a:r>
              <a:rPr lang="zh-CN" altLang="zh-CN" b="1" kern="100" dirty="0">
                <a:latin typeface="+mn-ea"/>
              </a:rPr>
              <a:t>，</a:t>
            </a:r>
            <a:r>
              <a:rPr lang="en-US" altLang="zh-CN" b="1" kern="100" dirty="0">
                <a:latin typeface="+mn-ea"/>
              </a:rPr>
              <a:t>&lt;</a:t>
            </a:r>
            <a:r>
              <a:rPr lang="zh-CN" altLang="zh-CN" b="1" kern="100" dirty="0">
                <a:latin typeface="+mn-ea"/>
              </a:rPr>
              <a:t>李华，李想</a:t>
            </a:r>
            <a:r>
              <a:rPr lang="en-US" altLang="zh-CN" b="1" kern="100" dirty="0">
                <a:latin typeface="+mn-ea"/>
              </a:rPr>
              <a:t>&gt;</a:t>
            </a:r>
            <a:r>
              <a:rPr lang="zh-CN" altLang="zh-CN" b="1" kern="100" dirty="0">
                <a:latin typeface="+mn-ea"/>
              </a:rPr>
              <a:t>，</a:t>
            </a:r>
            <a:r>
              <a:rPr lang="en-US" altLang="zh-CN" b="1" kern="100" dirty="0">
                <a:latin typeface="+mn-ea"/>
              </a:rPr>
              <a:t>&lt;</a:t>
            </a:r>
            <a:r>
              <a:rPr lang="zh-CN" altLang="zh-CN" b="1" kern="100" dirty="0">
                <a:latin typeface="+mn-ea"/>
              </a:rPr>
              <a:t>王云，王良</a:t>
            </a:r>
            <a:r>
              <a:rPr lang="en-US" altLang="zh-CN" b="1" kern="100" dirty="0">
                <a:latin typeface="+mn-ea"/>
              </a:rPr>
              <a:t>&gt;</a:t>
            </a:r>
            <a:r>
              <a:rPr lang="zh-CN" altLang="zh-CN" b="1" kern="100" dirty="0">
                <a:latin typeface="+mn-ea"/>
              </a:rPr>
              <a:t>，</a:t>
            </a:r>
            <a:r>
              <a:rPr lang="en-US" altLang="zh-CN" b="1" kern="100" dirty="0">
                <a:latin typeface="+mn-ea"/>
              </a:rPr>
              <a:t>&lt;</a:t>
            </a:r>
            <a:r>
              <a:rPr lang="zh-CN" altLang="zh-CN" b="1" kern="100" dirty="0">
                <a:latin typeface="+mn-ea"/>
              </a:rPr>
              <a:t>王云，王珊</a:t>
            </a:r>
            <a:r>
              <a:rPr lang="en-US" altLang="zh-CN" b="1" kern="100" dirty="0">
                <a:latin typeface="+mn-ea"/>
              </a:rPr>
              <a:t>&gt;}</a:t>
            </a:r>
            <a:r>
              <a:rPr lang="zh-CN" altLang="zh-CN" b="1" kern="100" spc="-25" dirty="0">
                <a:latin typeface="+mn-ea"/>
              </a:rPr>
              <a:t>。</a:t>
            </a:r>
            <a:endParaRPr lang="zh-CN" altLang="zh-CN" b="1" kern="100" dirty="0">
              <a:latin typeface="+mn-ea"/>
            </a:endParaRPr>
          </a:p>
          <a:p>
            <a:pPr indent="266700" algn="just">
              <a:lnSpc>
                <a:spcPct val="150000"/>
              </a:lnSpc>
              <a:spcAft>
                <a:spcPts val="0"/>
              </a:spcAft>
            </a:pPr>
            <a:r>
              <a:rPr lang="zh-CN" altLang="zh-CN" b="1" kern="100" dirty="0">
                <a:latin typeface="+mn-ea"/>
              </a:rPr>
              <a:t>（</a:t>
            </a:r>
            <a:r>
              <a:rPr lang="en-US" altLang="zh-CN" b="1" kern="100" dirty="0">
                <a:latin typeface="+mn-ea"/>
              </a:rPr>
              <a:t>2</a:t>
            </a:r>
            <a:r>
              <a:rPr lang="zh-CN" altLang="zh-CN" b="1" kern="100" dirty="0">
                <a:latin typeface="+mn-ea"/>
              </a:rPr>
              <a:t>）设</a:t>
            </a:r>
            <a:r>
              <a:rPr lang="en-US" altLang="zh-CN" b="1" kern="100" dirty="0">
                <a:latin typeface="+mn-ea"/>
              </a:rPr>
              <a:t>A</a:t>
            </a:r>
            <a:r>
              <a:rPr lang="zh-CN" altLang="zh-CN" b="1" kern="100" dirty="0">
                <a:latin typeface="+mn-ea"/>
              </a:rPr>
              <a:t>＝</a:t>
            </a:r>
            <a:r>
              <a:rPr lang="en-US" altLang="zh-CN" b="1" kern="100" dirty="0">
                <a:latin typeface="+mn-ea"/>
              </a:rPr>
              <a:t>{1</a:t>
            </a:r>
            <a:r>
              <a:rPr lang="zh-CN" altLang="zh-CN" b="1" kern="100" dirty="0">
                <a:latin typeface="+mn-ea"/>
              </a:rPr>
              <a:t>，</a:t>
            </a:r>
            <a:r>
              <a:rPr lang="en-US" altLang="zh-CN" b="1" kern="100" dirty="0">
                <a:latin typeface="+mn-ea"/>
              </a:rPr>
              <a:t>2</a:t>
            </a:r>
            <a:r>
              <a:rPr lang="zh-CN" altLang="zh-CN" b="1" kern="100" dirty="0">
                <a:latin typeface="+mn-ea"/>
              </a:rPr>
              <a:t>，</a:t>
            </a:r>
            <a:r>
              <a:rPr lang="en-US" altLang="zh-CN" b="1" kern="100" dirty="0">
                <a:latin typeface="+mn-ea"/>
              </a:rPr>
              <a:t>3</a:t>
            </a:r>
            <a:r>
              <a:rPr lang="zh-CN" altLang="zh-CN" b="1" kern="100" dirty="0">
                <a:latin typeface="+mn-ea"/>
              </a:rPr>
              <a:t>，</a:t>
            </a:r>
            <a:r>
              <a:rPr lang="en-US" altLang="zh-CN" b="1" kern="100" dirty="0">
                <a:latin typeface="+mn-ea"/>
              </a:rPr>
              <a:t>4}</a:t>
            </a:r>
            <a:r>
              <a:rPr lang="zh-CN" altLang="zh-CN" b="1" kern="100" dirty="0">
                <a:latin typeface="+mn-ea"/>
              </a:rPr>
              <a:t>，</a:t>
            </a:r>
            <a:r>
              <a:rPr lang="en-US" altLang="zh-CN" b="1" kern="100" dirty="0">
                <a:latin typeface="+mn-ea"/>
              </a:rPr>
              <a:t>A</a:t>
            </a:r>
            <a:r>
              <a:rPr lang="zh-CN" altLang="zh-CN" b="1" kern="100" dirty="0">
                <a:latin typeface="+mn-ea"/>
              </a:rPr>
              <a:t>上的大于等于关系</a:t>
            </a:r>
            <a:r>
              <a:rPr lang="en-US" altLang="zh-CN" b="1" kern="100" dirty="0">
                <a:latin typeface="+mn-ea"/>
              </a:rPr>
              <a:t>S</a:t>
            </a:r>
            <a:r>
              <a:rPr lang="zh-CN" altLang="zh-CN" b="1" kern="100" dirty="0">
                <a:latin typeface="+mn-ea"/>
              </a:rPr>
              <a:t>＝</a:t>
            </a:r>
            <a:r>
              <a:rPr lang="en-US" altLang="zh-CN" b="1" kern="100" dirty="0">
                <a:latin typeface="+mn-ea"/>
              </a:rPr>
              <a:t>{&lt;1</a:t>
            </a:r>
            <a:r>
              <a:rPr lang="zh-CN" altLang="zh-CN" b="1" kern="100" dirty="0">
                <a:latin typeface="+mn-ea"/>
              </a:rPr>
              <a:t>，</a:t>
            </a:r>
            <a:r>
              <a:rPr lang="en-US" altLang="zh-CN" b="1" kern="100" dirty="0">
                <a:latin typeface="+mn-ea"/>
              </a:rPr>
              <a:t>1&gt;,&lt;2</a:t>
            </a:r>
            <a:r>
              <a:rPr lang="zh-CN" altLang="zh-CN" b="1" kern="100" dirty="0">
                <a:latin typeface="+mn-ea"/>
              </a:rPr>
              <a:t>，</a:t>
            </a:r>
            <a:r>
              <a:rPr lang="en-US" altLang="zh-CN" b="1" kern="100" dirty="0">
                <a:latin typeface="+mn-ea"/>
              </a:rPr>
              <a:t>2&gt;,&lt;3</a:t>
            </a:r>
            <a:r>
              <a:rPr lang="zh-CN" altLang="zh-CN" b="1" kern="100" dirty="0">
                <a:latin typeface="+mn-ea"/>
              </a:rPr>
              <a:t>，</a:t>
            </a:r>
            <a:r>
              <a:rPr lang="en-US" altLang="zh-CN" b="1" kern="100" dirty="0">
                <a:latin typeface="+mn-ea"/>
              </a:rPr>
              <a:t>3&gt;,&lt;4</a:t>
            </a:r>
            <a:r>
              <a:rPr lang="zh-CN" altLang="zh-CN" b="1" kern="100" dirty="0">
                <a:latin typeface="+mn-ea"/>
              </a:rPr>
              <a:t>，</a:t>
            </a:r>
            <a:r>
              <a:rPr lang="en-US" altLang="zh-CN" b="1" kern="100" dirty="0">
                <a:latin typeface="+mn-ea"/>
              </a:rPr>
              <a:t>4&gt;,&lt;2</a:t>
            </a:r>
            <a:r>
              <a:rPr lang="zh-CN" altLang="zh-CN" b="1" kern="100" dirty="0">
                <a:latin typeface="+mn-ea"/>
              </a:rPr>
              <a:t>，</a:t>
            </a:r>
            <a:r>
              <a:rPr lang="en-US" altLang="zh-CN" b="1" kern="100" dirty="0">
                <a:latin typeface="+mn-ea"/>
              </a:rPr>
              <a:t>1&gt;,&lt;3</a:t>
            </a:r>
            <a:r>
              <a:rPr lang="zh-CN" altLang="zh-CN" b="1" kern="100" dirty="0">
                <a:latin typeface="+mn-ea"/>
              </a:rPr>
              <a:t>，</a:t>
            </a:r>
            <a:r>
              <a:rPr lang="en-US" altLang="zh-CN" b="1" kern="100" dirty="0">
                <a:latin typeface="+mn-ea"/>
              </a:rPr>
              <a:t>1&gt;,&lt;4</a:t>
            </a:r>
            <a:r>
              <a:rPr lang="zh-CN" altLang="zh-CN" b="1" kern="100" dirty="0">
                <a:latin typeface="+mn-ea"/>
              </a:rPr>
              <a:t>，</a:t>
            </a:r>
            <a:r>
              <a:rPr lang="en-US" altLang="zh-CN" b="1" kern="100" dirty="0">
                <a:latin typeface="+mn-ea"/>
              </a:rPr>
              <a:t>1&gt;,&lt;3</a:t>
            </a:r>
            <a:r>
              <a:rPr lang="zh-CN" altLang="zh-CN" b="1" kern="100" dirty="0">
                <a:latin typeface="+mn-ea"/>
              </a:rPr>
              <a:t>，</a:t>
            </a:r>
            <a:r>
              <a:rPr lang="en-US" altLang="zh-CN" b="1" kern="100" dirty="0">
                <a:latin typeface="+mn-ea"/>
              </a:rPr>
              <a:t>2&gt;,&lt;4</a:t>
            </a:r>
            <a:r>
              <a:rPr lang="zh-CN" altLang="zh-CN" b="1" kern="100" dirty="0">
                <a:latin typeface="+mn-ea"/>
              </a:rPr>
              <a:t>，</a:t>
            </a:r>
            <a:r>
              <a:rPr lang="en-US" altLang="zh-CN" b="1" kern="100" dirty="0">
                <a:latin typeface="+mn-ea"/>
              </a:rPr>
              <a:t>2&gt;,&lt;4</a:t>
            </a:r>
            <a:r>
              <a:rPr lang="zh-CN" altLang="zh-CN" b="1" kern="100" dirty="0">
                <a:latin typeface="+mn-ea"/>
              </a:rPr>
              <a:t>，</a:t>
            </a:r>
            <a:r>
              <a:rPr lang="en-US" altLang="zh-CN" b="1" kern="100" dirty="0">
                <a:latin typeface="+mn-ea"/>
              </a:rPr>
              <a:t>3&gt;}</a:t>
            </a:r>
            <a:r>
              <a:rPr lang="zh-CN" altLang="zh-CN" b="1" kern="100" dirty="0">
                <a:latin typeface="+mn-ea"/>
              </a:rPr>
              <a:t>。</a:t>
            </a:r>
          </a:p>
        </p:txBody>
      </p:sp>
      <p:sp>
        <p:nvSpPr>
          <p:cNvPr id="35" name="Arc 22"/>
          <p:cNvSpPr>
            <a:spLocks/>
          </p:cNvSpPr>
          <p:nvPr/>
        </p:nvSpPr>
        <p:spPr bwMode="auto">
          <a:xfrm rot="5400000" flipV="1">
            <a:off x="10270875" y="6277421"/>
            <a:ext cx="539875" cy="539875"/>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1090"/>
                  <a:pt x="7564" y="2106"/>
                  <a:pt x="17919" y="315"/>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1090"/>
                  <a:pt x="7564" y="2106"/>
                  <a:pt x="17919" y="315"/>
                </a:cubicBezTo>
                <a:lnTo>
                  <a:pt x="21600" y="21600"/>
                </a:lnTo>
                <a:lnTo>
                  <a:pt x="21599" y="0"/>
                </a:lnTo>
                <a:close/>
              </a:path>
            </a:pathLst>
          </a:custGeom>
          <a:noFill/>
          <a:ln w="25400">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36" name="Text Box 5"/>
          <p:cNvSpPr txBox="1">
            <a:spLocks noChangeArrowheads="1"/>
          </p:cNvSpPr>
          <p:nvPr/>
        </p:nvSpPr>
        <p:spPr bwMode="auto">
          <a:xfrm>
            <a:off x="7995698" y="6285060"/>
            <a:ext cx="215950" cy="42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801" dirty="0">
                <a:solidFill>
                  <a:srgbClr val="FF0000"/>
                </a:solidFill>
              </a:rPr>
              <a:t>2</a:t>
            </a:r>
          </a:p>
        </p:txBody>
      </p:sp>
      <p:sp>
        <p:nvSpPr>
          <p:cNvPr id="37" name="Freeform 6"/>
          <p:cNvSpPr>
            <a:spLocks/>
          </p:cNvSpPr>
          <p:nvPr/>
        </p:nvSpPr>
        <p:spPr bwMode="auto">
          <a:xfrm>
            <a:off x="8318035" y="5001259"/>
            <a:ext cx="47634" cy="1569244"/>
          </a:xfrm>
          <a:custGeom>
            <a:avLst/>
            <a:gdLst>
              <a:gd name="T0" fmla="*/ 0 w 5"/>
              <a:gd name="T1" fmla="*/ 0 h 1199"/>
              <a:gd name="T2" fmla="*/ 2147483646 w 5"/>
              <a:gd name="T3" fmla="*/ 2147483646 h 1199"/>
              <a:gd name="T4" fmla="*/ 0 60000 65536"/>
              <a:gd name="T5" fmla="*/ 0 60000 65536"/>
              <a:gd name="T6" fmla="*/ 0 w 5"/>
              <a:gd name="T7" fmla="*/ 0 h 1199"/>
              <a:gd name="T8" fmla="*/ 5 w 5"/>
              <a:gd name="T9" fmla="*/ 1199 h 1199"/>
            </a:gdLst>
            <a:ahLst/>
            <a:cxnLst>
              <a:cxn ang="T4">
                <a:pos x="T0" y="T1"/>
              </a:cxn>
              <a:cxn ang="T5">
                <a:pos x="T2" y="T3"/>
              </a:cxn>
            </a:cxnLst>
            <a:rect l="T6" t="T7" r="T8" b="T9"/>
            <a:pathLst>
              <a:path w="5" h="1199">
                <a:moveTo>
                  <a:pt x="0" y="0"/>
                </a:moveTo>
                <a:lnTo>
                  <a:pt x="5" y="1199"/>
                </a:lnTo>
              </a:path>
            </a:pathLst>
          </a:custGeom>
          <a:noFill/>
          <a:ln w="25400">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 name="Arc 15"/>
          <p:cNvSpPr>
            <a:spLocks/>
          </p:cNvSpPr>
          <p:nvPr/>
        </p:nvSpPr>
        <p:spPr bwMode="auto">
          <a:xfrm rot="16200000" flipV="1">
            <a:off x="7732111" y="4659866"/>
            <a:ext cx="539875" cy="539875"/>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1090"/>
                  <a:pt x="7564" y="2106"/>
                  <a:pt x="17919" y="315"/>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1090"/>
                  <a:pt x="7564" y="2106"/>
                  <a:pt x="17919" y="315"/>
                </a:cubicBezTo>
                <a:lnTo>
                  <a:pt x="21600" y="21600"/>
                </a:lnTo>
                <a:lnTo>
                  <a:pt x="21599" y="0"/>
                </a:lnTo>
                <a:close/>
              </a:path>
            </a:pathLst>
          </a:custGeom>
          <a:noFill/>
          <a:ln w="25400">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Arc 17"/>
          <p:cNvSpPr>
            <a:spLocks/>
          </p:cNvSpPr>
          <p:nvPr/>
        </p:nvSpPr>
        <p:spPr bwMode="auto">
          <a:xfrm rot="16200000" flipV="1">
            <a:off x="7739257" y="6254572"/>
            <a:ext cx="539875" cy="538288"/>
          </a:xfrm>
          <a:custGeom>
            <a:avLst/>
            <a:gdLst>
              <a:gd name="T0" fmla="*/ 2147483646 w 43200"/>
              <a:gd name="T1" fmla="*/ 0 h 43093"/>
              <a:gd name="T2" fmla="*/ 2147483646 w 43200"/>
              <a:gd name="T3" fmla="*/ 2147483646 h 43093"/>
              <a:gd name="T4" fmla="*/ 2147483646 w 43200"/>
              <a:gd name="T5" fmla="*/ 2147483646 h 43093"/>
              <a:gd name="T6" fmla="*/ 0 60000 65536"/>
              <a:gd name="T7" fmla="*/ 0 60000 65536"/>
              <a:gd name="T8" fmla="*/ 0 60000 65536"/>
              <a:gd name="T9" fmla="*/ 0 w 43200"/>
              <a:gd name="T10" fmla="*/ 0 h 43093"/>
              <a:gd name="T11" fmla="*/ 43200 w 43200"/>
              <a:gd name="T12" fmla="*/ 43093 h 43093"/>
            </a:gdLst>
            <a:ahLst/>
            <a:cxnLst>
              <a:cxn ang="T6">
                <a:pos x="T0" y="T1"/>
              </a:cxn>
              <a:cxn ang="T7">
                <a:pos x="T2" y="T3"/>
              </a:cxn>
              <a:cxn ang="T8">
                <a:pos x="T4" y="T5"/>
              </a:cxn>
            </a:cxnLst>
            <a:rect l="T9" t="T10" r="T11" b="T12"/>
            <a:pathLst>
              <a:path w="43200" h="43093" fill="none" extrusionOk="0">
                <a:moveTo>
                  <a:pt x="23747" y="0"/>
                </a:moveTo>
                <a:cubicBezTo>
                  <a:pt x="34790" y="1103"/>
                  <a:pt x="43200" y="10395"/>
                  <a:pt x="43200" y="21493"/>
                </a:cubicBezTo>
                <a:cubicBezTo>
                  <a:pt x="43200" y="33422"/>
                  <a:pt x="33529" y="43093"/>
                  <a:pt x="21600" y="43093"/>
                </a:cubicBezTo>
                <a:cubicBezTo>
                  <a:pt x="9670" y="43093"/>
                  <a:pt x="0" y="33422"/>
                  <a:pt x="0" y="21493"/>
                </a:cubicBezTo>
                <a:cubicBezTo>
                  <a:pt x="-1" y="11714"/>
                  <a:pt x="6569" y="3155"/>
                  <a:pt x="16016" y="627"/>
                </a:cubicBezTo>
              </a:path>
              <a:path w="43200" h="43093" stroke="0" extrusionOk="0">
                <a:moveTo>
                  <a:pt x="23747" y="0"/>
                </a:moveTo>
                <a:cubicBezTo>
                  <a:pt x="34790" y="1103"/>
                  <a:pt x="43200" y="10395"/>
                  <a:pt x="43200" y="21493"/>
                </a:cubicBezTo>
                <a:cubicBezTo>
                  <a:pt x="43200" y="33422"/>
                  <a:pt x="33529" y="43093"/>
                  <a:pt x="21600" y="43093"/>
                </a:cubicBezTo>
                <a:cubicBezTo>
                  <a:pt x="9670" y="43093"/>
                  <a:pt x="0" y="33422"/>
                  <a:pt x="0" y="21493"/>
                </a:cubicBezTo>
                <a:cubicBezTo>
                  <a:pt x="-1" y="11714"/>
                  <a:pt x="6569" y="3155"/>
                  <a:pt x="16016" y="627"/>
                </a:cubicBezTo>
                <a:lnTo>
                  <a:pt x="21600" y="21493"/>
                </a:lnTo>
                <a:lnTo>
                  <a:pt x="23747" y="0"/>
                </a:lnTo>
                <a:close/>
              </a:path>
            </a:pathLst>
          </a:custGeom>
          <a:noFill/>
          <a:ln w="25400">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Text Box 19"/>
          <p:cNvSpPr txBox="1">
            <a:spLocks noChangeArrowheads="1"/>
          </p:cNvSpPr>
          <p:nvPr/>
        </p:nvSpPr>
        <p:spPr bwMode="auto">
          <a:xfrm>
            <a:off x="10398140" y="4709089"/>
            <a:ext cx="215950" cy="4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801">
                <a:solidFill>
                  <a:srgbClr val="FF0000"/>
                </a:solidFill>
              </a:rPr>
              <a:t>3</a:t>
            </a:r>
          </a:p>
        </p:txBody>
      </p:sp>
      <p:sp>
        <p:nvSpPr>
          <p:cNvPr id="41" name="Arc 20"/>
          <p:cNvSpPr>
            <a:spLocks/>
          </p:cNvSpPr>
          <p:nvPr/>
        </p:nvSpPr>
        <p:spPr bwMode="auto">
          <a:xfrm rot="4440508" flipV="1">
            <a:off x="10291754" y="4643987"/>
            <a:ext cx="539875" cy="536699"/>
          </a:xfrm>
          <a:custGeom>
            <a:avLst/>
            <a:gdLst>
              <a:gd name="T0" fmla="*/ 2147483646 w 43200"/>
              <a:gd name="T1" fmla="*/ 0 h 42953"/>
              <a:gd name="T2" fmla="*/ 2147483646 w 43200"/>
              <a:gd name="T3" fmla="*/ 2147483646 h 42953"/>
              <a:gd name="T4" fmla="*/ 2147483646 w 43200"/>
              <a:gd name="T5" fmla="*/ 2147483646 h 42953"/>
              <a:gd name="T6" fmla="*/ 0 60000 65536"/>
              <a:gd name="T7" fmla="*/ 0 60000 65536"/>
              <a:gd name="T8" fmla="*/ 0 60000 65536"/>
              <a:gd name="T9" fmla="*/ 0 w 43200"/>
              <a:gd name="T10" fmla="*/ 0 h 42953"/>
              <a:gd name="T11" fmla="*/ 43200 w 43200"/>
              <a:gd name="T12" fmla="*/ 42953 h 42953"/>
            </a:gdLst>
            <a:ahLst/>
            <a:cxnLst>
              <a:cxn ang="T6">
                <a:pos x="T0" y="T1"/>
              </a:cxn>
              <a:cxn ang="T7">
                <a:pos x="T2" y="T3"/>
              </a:cxn>
              <a:cxn ang="T8">
                <a:pos x="T4" y="T5"/>
              </a:cxn>
            </a:cxnLst>
            <a:rect l="T9" t="T10" r="T11" b="T12"/>
            <a:pathLst>
              <a:path w="43200" h="42953" fill="none" extrusionOk="0">
                <a:moveTo>
                  <a:pt x="24858" y="0"/>
                </a:moveTo>
                <a:cubicBezTo>
                  <a:pt x="35407" y="1610"/>
                  <a:pt x="43200" y="10682"/>
                  <a:pt x="43200" y="21353"/>
                </a:cubicBezTo>
                <a:cubicBezTo>
                  <a:pt x="43200" y="33282"/>
                  <a:pt x="33529" y="42953"/>
                  <a:pt x="21600" y="42953"/>
                </a:cubicBezTo>
                <a:cubicBezTo>
                  <a:pt x="9670" y="42953"/>
                  <a:pt x="0" y="33282"/>
                  <a:pt x="0" y="21353"/>
                </a:cubicBezTo>
                <a:cubicBezTo>
                  <a:pt x="-1" y="10843"/>
                  <a:pt x="7564" y="1859"/>
                  <a:pt x="17919" y="68"/>
                </a:cubicBezTo>
              </a:path>
              <a:path w="43200" h="42953" stroke="0" extrusionOk="0">
                <a:moveTo>
                  <a:pt x="24858" y="0"/>
                </a:moveTo>
                <a:cubicBezTo>
                  <a:pt x="35407" y="1610"/>
                  <a:pt x="43200" y="10682"/>
                  <a:pt x="43200" y="21353"/>
                </a:cubicBezTo>
                <a:cubicBezTo>
                  <a:pt x="43200" y="33282"/>
                  <a:pt x="33529" y="42953"/>
                  <a:pt x="21600" y="42953"/>
                </a:cubicBezTo>
                <a:cubicBezTo>
                  <a:pt x="9670" y="42953"/>
                  <a:pt x="0" y="33282"/>
                  <a:pt x="0" y="21353"/>
                </a:cubicBezTo>
                <a:cubicBezTo>
                  <a:pt x="-1" y="10843"/>
                  <a:pt x="7564" y="1859"/>
                  <a:pt x="17919" y="68"/>
                </a:cubicBezTo>
                <a:lnTo>
                  <a:pt x="21600" y="21353"/>
                </a:lnTo>
                <a:lnTo>
                  <a:pt x="24858" y="0"/>
                </a:lnTo>
                <a:close/>
              </a:path>
            </a:pathLst>
          </a:custGeom>
          <a:noFill/>
          <a:ln w="25400">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Text Box 21"/>
          <p:cNvSpPr txBox="1">
            <a:spLocks noChangeArrowheads="1"/>
          </p:cNvSpPr>
          <p:nvPr/>
        </p:nvSpPr>
        <p:spPr bwMode="auto">
          <a:xfrm>
            <a:off x="10355269" y="6325232"/>
            <a:ext cx="215950" cy="4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801">
                <a:solidFill>
                  <a:srgbClr val="FF0000"/>
                </a:solidFill>
              </a:rPr>
              <a:t>4</a:t>
            </a:r>
          </a:p>
        </p:txBody>
      </p:sp>
      <p:sp>
        <p:nvSpPr>
          <p:cNvPr id="43" name="Freeform 23"/>
          <p:cNvSpPr>
            <a:spLocks/>
          </p:cNvSpPr>
          <p:nvPr/>
        </p:nvSpPr>
        <p:spPr bwMode="auto">
          <a:xfrm>
            <a:off x="8359319" y="4972676"/>
            <a:ext cx="1818109" cy="9527"/>
          </a:xfrm>
          <a:custGeom>
            <a:avLst/>
            <a:gdLst>
              <a:gd name="T0" fmla="*/ 0 w 898"/>
              <a:gd name="T1" fmla="*/ 0 h 5"/>
              <a:gd name="T2" fmla="*/ 2147483646 w 898"/>
              <a:gd name="T3" fmla="*/ 2147483646 h 5"/>
              <a:gd name="T4" fmla="*/ 0 60000 65536"/>
              <a:gd name="T5" fmla="*/ 0 60000 65536"/>
              <a:gd name="T6" fmla="*/ 0 w 898"/>
              <a:gd name="T7" fmla="*/ 0 h 5"/>
              <a:gd name="T8" fmla="*/ 898 w 898"/>
              <a:gd name="T9" fmla="*/ 5 h 5"/>
            </a:gdLst>
            <a:ahLst/>
            <a:cxnLst>
              <a:cxn ang="T4">
                <a:pos x="T0" y="T1"/>
              </a:cxn>
              <a:cxn ang="T5">
                <a:pos x="T2" y="T3"/>
              </a:cxn>
            </a:cxnLst>
            <a:rect l="T6" t="T7" r="T8" b="T9"/>
            <a:pathLst>
              <a:path w="898" h="5">
                <a:moveTo>
                  <a:pt x="0" y="0"/>
                </a:moveTo>
                <a:lnTo>
                  <a:pt x="898" y="5"/>
                </a:lnTo>
              </a:path>
            </a:pathLst>
          </a:custGeom>
          <a:noFill/>
          <a:ln w="25400">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Freeform 24"/>
          <p:cNvSpPr>
            <a:spLocks/>
          </p:cNvSpPr>
          <p:nvPr/>
        </p:nvSpPr>
        <p:spPr bwMode="auto">
          <a:xfrm>
            <a:off x="8351380" y="5013960"/>
            <a:ext cx="1825579" cy="1556542"/>
          </a:xfrm>
          <a:custGeom>
            <a:avLst/>
            <a:gdLst>
              <a:gd name="T0" fmla="*/ 0 w 905"/>
              <a:gd name="T1" fmla="*/ 0 h 1229"/>
              <a:gd name="T2" fmla="*/ 2147483646 w 905"/>
              <a:gd name="T3" fmla="*/ 2147483646 h 1229"/>
              <a:gd name="T4" fmla="*/ 0 60000 65536"/>
              <a:gd name="T5" fmla="*/ 0 60000 65536"/>
              <a:gd name="T6" fmla="*/ 0 w 905"/>
              <a:gd name="T7" fmla="*/ 0 h 1229"/>
              <a:gd name="T8" fmla="*/ 905 w 905"/>
              <a:gd name="T9" fmla="*/ 1229 h 1229"/>
            </a:gdLst>
            <a:ahLst/>
            <a:cxnLst>
              <a:cxn ang="T4">
                <a:pos x="T0" y="T1"/>
              </a:cxn>
              <a:cxn ang="T5">
                <a:pos x="T2" y="T3"/>
              </a:cxn>
            </a:cxnLst>
            <a:rect l="T6" t="T7" r="T8" b="T9"/>
            <a:pathLst>
              <a:path w="905" h="1229">
                <a:moveTo>
                  <a:pt x="0" y="0"/>
                </a:moveTo>
                <a:lnTo>
                  <a:pt x="905" y="1229"/>
                </a:lnTo>
              </a:path>
            </a:pathLst>
          </a:custGeom>
          <a:noFill/>
          <a:ln w="25400">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 name="Freeform 25"/>
          <p:cNvSpPr>
            <a:spLocks/>
          </p:cNvSpPr>
          <p:nvPr/>
        </p:nvSpPr>
        <p:spPr bwMode="auto">
          <a:xfrm flipH="1">
            <a:off x="10198399" y="4968764"/>
            <a:ext cx="38646" cy="1620015"/>
          </a:xfrm>
          <a:custGeom>
            <a:avLst/>
            <a:gdLst>
              <a:gd name="T0" fmla="*/ 2147483646 w 15"/>
              <a:gd name="T1" fmla="*/ 0 h 1269"/>
              <a:gd name="T2" fmla="*/ 0 w 15"/>
              <a:gd name="T3" fmla="*/ 2147483646 h 1269"/>
              <a:gd name="T4" fmla="*/ 0 60000 65536"/>
              <a:gd name="T5" fmla="*/ 0 60000 65536"/>
              <a:gd name="T6" fmla="*/ 0 w 15"/>
              <a:gd name="T7" fmla="*/ 0 h 1269"/>
              <a:gd name="T8" fmla="*/ 15 w 15"/>
              <a:gd name="T9" fmla="*/ 1269 h 1269"/>
              <a:gd name="connsiteX0" fmla="*/ 1017 w 1587"/>
              <a:gd name="connsiteY0" fmla="*/ 0 h 10669"/>
              <a:gd name="connsiteX1" fmla="*/ 571 w 1587"/>
              <a:gd name="connsiteY1" fmla="*/ 10669 h 10669"/>
              <a:gd name="connsiteX0" fmla="*/ 11450 w 11450"/>
              <a:gd name="connsiteY0" fmla="*/ 0 h 10000"/>
              <a:gd name="connsiteX1" fmla="*/ 8640 w 11450"/>
              <a:gd name="connsiteY1" fmla="*/ 10000 h 10000"/>
            </a:gdLst>
            <a:ahLst/>
            <a:cxnLst>
              <a:cxn ang="0">
                <a:pos x="connsiteX0" y="connsiteY0"/>
              </a:cxn>
              <a:cxn ang="0">
                <a:pos x="connsiteX1" y="connsiteY1"/>
              </a:cxn>
            </a:cxnLst>
            <a:rect l="l" t="t" r="r" b="b"/>
            <a:pathLst>
              <a:path w="11450" h="10000">
                <a:moveTo>
                  <a:pt x="11450" y="0"/>
                </a:moveTo>
                <a:cubicBezTo>
                  <a:pt x="-9552" y="3124"/>
                  <a:pt x="3840" y="6966"/>
                  <a:pt x="8640" y="10000"/>
                </a:cubicBezTo>
              </a:path>
            </a:pathLst>
          </a:custGeom>
          <a:noFill/>
          <a:ln w="25400">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Freeform 26"/>
          <p:cNvSpPr>
            <a:spLocks/>
          </p:cNvSpPr>
          <p:nvPr/>
        </p:nvSpPr>
        <p:spPr bwMode="auto">
          <a:xfrm>
            <a:off x="8399017" y="6570502"/>
            <a:ext cx="1845102" cy="0"/>
          </a:xfrm>
          <a:custGeom>
            <a:avLst/>
            <a:gdLst>
              <a:gd name="T0" fmla="*/ 0 w 910"/>
              <a:gd name="T1" fmla="*/ 0 h 1"/>
              <a:gd name="T2" fmla="*/ 2147483646 w 910"/>
              <a:gd name="T3" fmla="*/ 0 h 1"/>
              <a:gd name="T4" fmla="*/ 0 60000 65536"/>
              <a:gd name="T5" fmla="*/ 0 60000 65536"/>
              <a:gd name="T6" fmla="*/ 0 w 910"/>
              <a:gd name="T7" fmla="*/ 0 h 1"/>
              <a:gd name="T8" fmla="*/ 910 w 910"/>
              <a:gd name="T9" fmla="*/ 0 h 1"/>
            </a:gdLst>
            <a:ahLst/>
            <a:cxnLst>
              <a:cxn ang="T4">
                <a:pos x="T0" y="T1"/>
              </a:cxn>
              <a:cxn ang="T5">
                <a:pos x="T2" y="T3"/>
              </a:cxn>
            </a:cxnLst>
            <a:rect l="T6" t="T7" r="T8" b="T9"/>
            <a:pathLst>
              <a:path w="910" h="1">
                <a:moveTo>
                  <a:pt x="0" y="1"/>
                </a:moveTo>
                <a:lnTo>
                  <a:pt x="910" y="0"/>
                </a:lnTo>
              </a:path>
            </a:pathLst>
          </a:custGeom>
          <a:noFill/>
          <a:ln w="25400">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Oval 16"/>
          <p:cNvSpPr>
            <a:spLocks noChangeArrowheads="1"/>
          </p:cNvSpPr>
          <p:nvPr/>
        </p:nvSpPr>
        <p:spPr bwMode="auto">
          <a:xfrm>
            <a:off x="8251344" y="4905986"/>
            <a:ext cx="144496" cy="144496"/>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48" name="Oval 18"/>
          <p:cNvSpPr>
            <a:spLocks noChangeArrowheads="1"/>
          </p:cNvSpPr>
          <p:nvPr/>
        </p:nvSpPr>
        <p:spPr bwMode="auto">
          <a:xfrm>
            <a:off x="8251344" y="6487195"/>
            <a:ext cx="144496" cy="144496"/>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49" name="Oval 41"/>
          <p:cNvSpPr>
            <a:spLocks noChangeArrowheads="1"/>
          </p:cNvSpPr>
          <p:nvPr/>
        </p:nvSpPr>
        <p:spPr bwMode="auto">
          <a:xfrm>
            <a:off x="10172664" y="4905986"/>
            <a:ext cx="144496" cy="144496"/>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50" name="Oval 42"/>
          <p:cNvSpPr>
            <a:spLocks noChangeArrowheads="1"/>
          </p:cNvSpPr>
          <p:nvPr/>
        </p:nvSpPr>
        <p:spPr bwMode="auto">
          <a:xfrm>
            <a:off x="10172664" y="6488783"/>
            <a:ext cx="144496" cy="144495"/>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51" name="Text Box 14"/>
          <p:cNvSpPr txBox="1">
            <a:spLocks noChangeArrowheads="1"/>
          </p:cNvSpPr>
          <p:nvPr/>
        </p:nvSpPr>
        <p:spPr bwMode="auto">
          <a:xfrm>
            <a:off x="8003636" y="4713854"/>
            <a:ext cx="215950" cy="42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801">
                <a:solidFill>
                  <a:srgbClr val="FF0000"/>
                </a:solidFill>
              </a:rPr>
              <a:t>1</a:t>
            </a:r>
          </a:p>
        </p:txBody>
      </p:sp>
      <p:sp>
        <p:nvSpPr>
          <p:cNvPr id="52" name="Freeform 44"/>
          <p:cNvSpPr>
            <a:spLocks/>
          </p:cNvSpPr>
          <p:nvPr/>
        </p:nvSpPr>
        <p:spPr bwMode="auto">
          <a:xfrm>
            <a:off x="8403778" y="5052069"/>
            <a:ext cx="1783177" cy="1500157"/>
          </a:xfrm>
          <a:custGeom>
            <a:avLst/>
            <a:gdLst>
              <a:gd name="T0" fmla="*/ 0 w 910"/>
              <a:gd name="T1" fmla="*/ 2147483646 h 1"/>
              <a:gd name="T2" fmla="*/ 2147483646 w 910"/>
              <a:gd name="T3" fmla="*/ 0 h 1"/>
              <a:gd name="T4" fmla="*/ 0 60000 65536"/>
              <a:gd name="T5" fmla="*/ 0 60000 65536"/>
              <a:gd name="T6" fmla="*/ 0 w 910"/>
              <a:gd name="T7" fmla="*/ 0 h 1"/>
              <a:gd name="T8" fmla="*/ 910 w 910"/>
              <a:gd name="T9" fmla="*/ 1 h 1"/>
            </a:gdLst>
            <a:ahLst/>
            <a:cxnLst>
              <a:cxn ang="T4">
                <a:pos x="T0" y="T1"/>
              </a:cxn>
              <a:cxn ang="T5">
                <a:pos x="T2" y="T3"/>
              </a:cxn>
            </a:cxnLst>
            <a:rect l="T6" t="T7" r="T8" b="T9"/>
            <a:pathLst>
              <a:path w="910" h="1">
                <a:moveTo>
                  <a:pt x="0" y="1"/>
                </a:moveTo>
                <a:lnTo>
                  <a:pt x="910" y="0"/>
                </a:lnTo>
              </a:path>
            </a:pathLst>
          </a:custGeom>
          <a:noFill/>
          <a:ln w="25400">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矩形 26"/>
          <p:cNvSpPr/>
          <p:nvPr/>
        </p:nvSpPr>
        <p:spPr>
          <a:xfrm>
            <a:off x="-79509" y="5392422"/>
            <a:ext cx="11201399" cy="1200329"/>
          </a:xfrm>
          <a:prstGeom prst="rect">
            <a:avLst/>
          </a:prstGeom>
          <a:solidFill>
            <a:srgbClr val="1157AB"/>
          </a:solidFill>
        </p:spPr>
        <p:txBody>
          <a:bodyPr wrap="square">
            <a:spAutoFit/>
          </a:bodyPr>
          <a:lstStyle/>
          <a:p>
            <a:pPr indent="267970" algn="just">
              <a:lnSpc>
                <a:spcPct val="150000"/>
              </a:lnSpc>
              <a:spcAft>
                <a:spcPts val="0"/>
              </a:spcAft>
            </a:pPr>
            <a:r>
              <a:rPr lang="zh-CN" altLang="zh-CN" b="1" kern="100" dirty="0">
                <a:solidFill>
                  <a:srgbClr val="FFFF00"/>
                </a:solidFill>
                <a:latin typeface="+mn-ea"/>
              </a:rPr>
              <a:t>注意 </a:t>
            </a:r>
            <a:r>
              <a:rPr lang="zh-CN" altLang="zh-CN" b="1" kern="100" dirty="0">
                <a:solidFill>
                  <a:schemeClr val="bg1"/>
                </a:solidFill>
                <a:latin typeface="+mn-ea"/>
              </a:rPr>
              <a:t> （</a:t>
            </a:r>
            <a:r>
              <a:rPr lang="en-US" altLang="zh-CN" b="1" kern="100" dirty="0">
                <a:solidFill>
                  <a:schemeClr val="bg1"/>
                </a:solidFill>
                <a:latin typeface="+mn-ea"/>
              </a:rPr>
              <a:t>1</a:t>
            </a:r>
            <a:r>
              <a:rPr lang="zh-CN" altLang="zh-CN" b="1" kern="100" dirty="0">
                <a:solidFill>
                  <a:schemeClr val="bg1"/>
                </a:solidFill>
                <a:latin typeface="+mn-ea"/>
              </a:rPr>
              <a:t>）对于无边相连的节点，不能从关系图中删掉。</a:t>
            </a:r>
          </a:p>
          <a:p>
            <a:pPr indent="266700" algn="just">
              <a:lnSpc>
                <a:spcPct val="150000"/>
              </a:lnSpc>
              <a:spcAft>
                <a:spcPts val="0"/>
              </a:spcAft>
            </a:pPr>
            <a:r>
              <a:rPr lang="zh-CN" altLang="zh-CN" b="1" kern="100" dirty="0">
                <a:solidFill>
                  <a:schemeClr val="bg1"/>
                </a:solidFill>
                <a:latin typeface="+mn-ea"/>
              </a:rPr>
              <a:t>（</a:t>
            </a:r>
            <a:r>
              <a:rPr lang="en-US" altLang="zh-CN" b="1" kern="100" dirty="0">
                <a:solidFill>
                  <a:schemeClr val="bg1"/>
                </a:solidFill>
                <a:latin typeface="+mn-ea"/>
              </a:rPr>
              <a:t>2</a:t>
            </a:r>
            <a:r>
              <a:rPr lang="zh-CN" altLang="zh-CN" b="1" kern="100" dirty="0">
                <a:solidFill>
                  <a:schemeClr val="bg1"/>
                </a:solidFill>
                <a:latin typeface="+mn-ea"/>
              </a:rPr>
              <a:t>）给定关系的集合表示法中的序偶与关系图表示中的有向边是一一对应的。</a:t>
            </a:r>
          </a:p>
        </p:txBody>
      </p:sp>
    </p:spTree>
    <p:custDataLst>
      <p:tags r:id="rId1"/>
    </p:custDataLst>
    <p:extLst>
      <p:ext uri="{BB962C8B-B14F-4D97-AF65-F5344CB8AC3E}">
        <p14:creationId xmlns:p14="http://schemas.microsoft.com/office/powerpoint/2010/main" val="356488627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4931">
                                            <p:txEl>
                                              <p:pRg st="0" end="0"/>
                                            </p:txEl>
                                          </p:spTgt>
                                        </p:tgtEl>
                                        <p:attrNameLst>
                                          <p:attrName>style.visibility</p:attrName>
                                        </p:attrNameLst>
                                      </p:cBhvr>
                                      <p:to>
                                        <p:strVal val="visible"/>
                                      </p:to>
                                    </p:set>
                                    <p:anim calcmode="lin" valueType="num">
                                      <p:cBhvr additive="base">
                                        <p:cTn id="7" dur="500" fill="hold"/>
                                        <p:tgtEl>
                                          <p:spTgt spid="1404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04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left)">
                                      <p:cBhvr>
                                        <p:cTn id="62" dur="500"/>
                                        <p:tgtEl>
                                          <p:spTgt spid="51"/>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wipe(left)">
                                      <p:cBhvr>
                                        <p:cTn id="65" dur="500"/>
                                        <p:tgtEl>
                                          <p:spTgt spid="47"/>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wipe(left)">
                                      <p:cBhvr>
                                        <p:cTn id="68" dur="500"/>
                                        <p:tgtEl>
                                          <p:spTgt spid="3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wipe(left)">
                                      <p:cBhvr>
                                        <p:cTn id="71" dur="500"/>
                                        <p:tgtEl>
                                          <p:spTgt spid="4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wipe(left)">
                                      <p:cBhvr>
                                        <p:cTn id="74" dur="500"/>
                                        <p:tgtEl>
                                          <p:spTgt spid="4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wipe(left)">
                                      <p:cBhvr>
                                        <p:cTn id="77" dur="500"/>
                                        <p:tgtEl>
                                          <p:spTgt spid="40"/>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wipe(left)">
                                      <p:cBhvr>
                                        <p:cTn id="80" dur="500"/>
                                        <p:tgtEl>
                                          <p:spTgt spid="50"/>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down)">
                                      <p:cBhvr>
                                        <p:cTn id="88" dur="500"/>
                                        <p:tgtEl>
                                          <p:spTgt spid="38"/>
                                        </p:tgtEl>
                                      </p:cBhvr>
                                    </p:animEffect>
                                  </p:childTnLst>
                                </p:cTn>
                              </p:par>
                            </p:childTnLst>
                          </p:cTn>
                        </p:par>
                        <p:par>
                          <p:cTn id="89" fill="hold">
                            <p:stCondLst>
                              <p:cond delay="500"/>
                            </p:stCondLst>
                            <p:childTnLst>
                              <p:par>
                                <p:cTn id="90" presetID="22" presetClass="entr" presetSubtype="4" fill="hold" nodeType="after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down)">
                                      <p:cBhvr>
                                        <p:cTn id="92" dur="500"/>
                                        <p:tgtEl>
                                          <p:spTgt spid="39"/>
                                        </p:tgtEl>
                                      </p:cBhvr>
                                    </p:animEffect>
                                  </p:childTnLst>
                                </p:cTn>
                              </p:par>
                            </p:childTnLst>
                          </p:cTn>
                        </p:par>
                        <p:par>
                          <p:cTn id="93" fill="hold">
                            <p:stCondLst>
                              <p:cond delay="1000"/>
                            </p:stCondLst>
                            <p:childTnLst>
                              <p:par>
                                <p:cTn id="94" presetID="22" presetClass="entr" presetSubtype="4" fill="hold" nodeType="afterEffect">
                                  <p:stCondLst>
                                    <p:cond delay="0"/>
                                  </p:stCondLst>
                                  <p:childTnLst>
                                    <p:set>
                                      <p:cBhvr>
                                        <p:cTn id="95" dur="1" fill="hold">
                                          <p:stCondLst>
                                            <p:cond delay="0"/>
                                          </p:stCondLst>
                                        </p:cTn>
                                        <p:tgtEl>
                                          <p:spTgt spid="41"/>
                                        </p:tgtEl>
                                        <p:attrNameLst>
                                          <p:attrName>style.visibility</p:attrName>
                                        </p:attrNameLst>
                                      </p:cBhvr>
                                      <p:to>
                                        <p:strVal val="visible"/>
                                      </p:to>
                                    </p:set>
                                    <p:animEffect transition="in" filter="wipe(down)">
                                      <p:cBhvr>
                                        <p:cTn id="96" dur="500"/>
                                        <p:tgtEl>
                                          <p:spTgt spid="41"/>
                                        </p:tgtEl>
                                      </p:cBhvr>
                                    </p:animEffect>
                                  </p:childTnLst>
                                </p:cTn>
                              </p:par>
                            </p:childTnLst>
                          </p:cTn>
                        </p:par>
                        <p:par>
                          <p:cTn id="97" fill="hold">
                            <p:stCondLst>
                              <p:cond delay="1500"/>
                            </p:stCondLst>
                            <p:childTnLst>
                              <p:par>
                                <p:cTn id="98" presetID="22" presetClass="entr" presetSubtype="4" fill="hold" nodeType="after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wipe(down)">
                                      <p:cBhvr>
                                        <p:cTn id="100" dur="500"/>
                                        <p:tgtEl>
                                          <p:spTgt spid="3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37"/>
                                        </p:tgtEl>
                                        <p:attrNameLst>
                                          <p:attrName>style.visibility</p:attrName>
                                        </p:attrNameLst>
                                      </p:cBhvr>
                                      <p:to>
                                        <p:strVal val="visible"/>
                                      </p:to>
                                    </p:set>
                                    <p:animEffect transition="in" filter="wipe(up)">
                                      <p:cBhvr>
                                        <p:cTn id="105" dur="500"/>
                                        <p:tgtEl>
                                          <p:spTgt spid="37"/>
                                        </p:tgtEl>
                                      </p:cBhvr>
                                    </p:animEffect>
                                  </p:childTnLst>
                                </p:cTn>
                              </p:par>
                            </p:childTnLst>
                          </p:cTn>
                        </p:par>
                        <p:par>
                          <p:cTn id="106" fill="hold">
                            <p:stCondLst>
                              <p:cond delay="500"/>
                            </p:stCondLst>
                            <p:childTnLst>
                              <p:par>
                                <p:cTn id="107" presetID="22" presetClass="entr" presetSubtype="8" fill="hold" nodeType="after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wipe(left)">
                                      <p:cBhvr>
                                        <p:cTn id="109" dur="500"/>
                                        <p:tgtEl>
                                          <p:spTgt spid="43"/>
                                        </p:tgtEl>
                                      </p:cBhvr>
                                    </p:animEffect>
                                  </p:childTnLst>
                                </p:cTn>
                              </p:par>
                            </p:childTnLst>
                          </p:cTn>
                        </p:par>
                        <p:par>
                          <p:cTn id="110" fill="hold">
                            <p:stCondLst>
                              <p:cond delay="1000"/>
                            </p:stCondLst>
                            <p:childTnLst>
                              <p:par>
                                <p:cTn id="111" presetID="22" presetClass="entr" presetSubtype="1" fill="hold" nodeType="after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wipe(up)">
                                      <p:cBhvr>
                                        <p:cTn id="113" dur="500"/>
                                        <p:tgtEl>
                                          <p:spTgt spid="44"/>
                                        </p:tgtEl>
                                      </p:cBhvr>
                                    </p:animEffect>
                                  </p:childTnLst>
                                </p:cTn>
                              </p:par>
                            </p:childTnLst>
                          </p:cTn>
                        </p:par>
                        <p:par>
                          <p:cTn id="114" fill="hold">
                            <p:stCondLst>
                              <p:cond delay="1500"/>
                            </p:stCondLst>
                            <p:childTnLst>
                              <p:par>
                                <p:cTn id="115" presetID="22" presetClass="entr" presetSubtype="8" fill="hold" nodeType="afterEffect">
                                  <p:stCondLst>
                                    <p:cond delay="0"/>
                                  </p:stCondLst>
                                  <p:childTnLst>
                                    <p:set>
                                      <p:cBhvr>
                                        <p:cTn id="116" dur="1" fill="hold">
                                          <p:stCondLst>
                                            <p:cond delay="0"/>
                                          </p:stCondLst>
                                        </p:cTn>
                                        <p:tgtEl>
                                          <p:spTgt spid="52"/>
                                        </p:tgtEl>
                                        <p:attrNameLst>
                                          <p:attrName>style.visibility</p:attrName>
                                        </p:attrNameLst>
                                      </p:cBhvr>
                                      <p:to>
                                        <p:strVal val="visible"/>
                                      </p:to>
                                    </p:set>
                                    <p:animEffect transition="in" filter="wipe(left)">
                                      <p:cBhvr>
                                        <p:cTn id="117" dur="500"/>
                                        <p:tgtEl>
                                          <p:spTgt spid="52"/>
                                        </p:tgtEl>
                                      </p:cBhvr>
                                    </p:animEffect>
                                  </p:childTnLst>
                                </p:cTn>
                              </p:par>
                            </p:childTnLst>
                          </p:cTn>
                        </p:par>
                        <p:par>
                          <p:cTn id="118" fill="hold">
                            <p:stCondLst>
                              <p:cond delay="2000"/>
                            </p:stCondLst>
                            <p:childTnLst>
                              <p:par>
                                <p:cTn id="119" presetID="22" presetClass="entr" presetSubtype="8" fill="hold" nodeType="afterEffect">
                                  <p:stCondLst>
                                    <p:cond delay="0"/>
                                  </p:stCondLst>
                                  <p:childTnLst>
                                    <p:set>
                                      <p:cBhvr>
                                        <p:cTn id="120" dur="1" fill="hold">
                                          <p:stCondLst>
                                            <p:cond delay="0"/>
                                          </p:stCondLst>
                                        </p:cTn>
                                        <p:tgtEl>
                                          <p:spTgt spid="46"/>
                                        </p:tgtEl>
                                        <p:attrNameLst>
                                          <p:attrName>style.visibility</p:attrName>
                                        </p:attrNameLst>
                                      </p:cBhvr>
                                      <p:to>
                                        <p:strVal val="visible"/>
                                      </p:to>
                                    </p:set>
                                    <p:animEffect transition="in" filter="wipe(left)">
                                      <p:cBhvr>
                                        <p:cTn id="121" dur="500"/>
                                        <p:tgtEl>
                                          <p:spTgt spid="46"/>
                                        </p:tgtEl>
                                      </p:cBhvr>
                                    </p:animEffect>
                                  </p:childTnLst>
                                </p:cTn>
                              </p:par>
                            </p:childTnLst>
                          </p:cTn>
                        </p:par>
                        <p:par>
                          <p:cTn id="122" fill="hold">
                            <p:stCondLst>
                              <p:cond delay="2500"/>
                            </p:stCondLst>
                            <p:childTnLst>
                              <p:par>
                                <p:cTn id="123" presetID="22" presetClass="entr" presetSubtype="1" fill="hold" nodeType="afterEffect">
                                  <p:stCondLst>
                                    <p:cond delay="0"/>
                                  </p:stCondLst>
                                  <p:childTnLst>
                                    <p:set>
                                      <p:cBhvr>
                                        <p:cTn id="124" dur="1" fill="hold">
                                          <p:stCondLst>
                                            <p:cond delay="0"/>
                                          </p:stCondLst>
                                        </p:cTn>
                                        <p:tgtEl>
                                          <p:spTgt spid="45"/>
                                        </p:tgtEl>
                                        <p:attrNameLst>
                                          <p:attrName>style.visibility</p:attrName>
                                        </p:attrNameLst>
                                      </p:cBhvr>
                                      <p:to>
                                        <p:strVal val="visible"/>
                                      </p:to>
                                    </p:set>
                                    <p:animEffect transition="in" filter="wipe(up)">
                                      <p:cBhvr>
                                        <p:cTn id="125" dur="500"/>
                                        <p:tgtEl>
                                          <p:spTgt spid="45"/>
                                        </p:tgtEl>
                                      </p:cBhvr>
                                    </p:animEffect>
                                  </p:childTnLst>
                                </p:cTn>
                              </p:par>
                            </p:childTnLst>
                          </p:cTn>
                        </p:par>
                      </p:childTnLst>
                    </p:cTn>
                  </p:par>
                  <p:par>
                    <p:cTn id="126" fill="hold">
                      <p:stCondLst>
                        <p:cond delay="indefinite"/>
                      </p:stCondLst>
                      <p:childTnLst>
                        <p:par>
                          <p:cTn id="127" fill="hold">
                            <p:stCondLst>
                              <p:cond delay="0"/>
                            </p:stCondLst>
                            <p:childTnLst>
                              <p:par>
                                <p:cTn id="128" presetID="14" presetClass="entr" presetSubtype="10" fill="hold" grpId="0" nodeType="clickEffect">
                                  <p:stCondLst>
                                    <p:cond delay="0"/>
                                  </p:stCondLst>
                                  <p:childTnLst>
                                    <p:set>
                                      <p:cBhvr>
                                        <p:cTn id="129" dur="1" fill="hold">
                                          <p:stCondLst>
                                            <p:cond delay="0"/>
                                          </p:stCondLst>
                                        </p:cTn>
                                        <p:tgtEl>
                                          <p:spTgt spid="27"/>
                                        </p:tgtEl>
                                        <p:attrNameLst>
                                          <p:attrName>style.visibility</p:attrName>
                                        </p:attrNameLst>
                                      </p:cBhvr>
                                      <p:to>
                                        <p:strVal val="visible"/>
                                      </p:to>
                                    </p:set>
                                    <p:animEffect transition="in" filter="randombar(horizontal)">
                                      <p:cBhvr>
                                        <p:cTn id="1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931" grpId="0" build="p" autoUpdateAnimBg="0"/>
      <p:bldP spid="5" grpId="0"/>
      <p:bldP spid="9" grpId="0"/>
      <p:bldP spid="12" grpId="0" animBg="1"/>
      <p:bldP spid="21" grpId="0" animBg="1"/>
      <p:bldP spid="36" grpId="0"/>
      <p:bldP spid="40" grpId="0"/>
      <p:bldP spid="42" grpId="0"/>
      <p:bldP spid="47" grpId="0" animBg="1"/>
      <p:bldP spid="48" grpId="0" animBg="1"/>
      <p:bldP spid="49" grpId="0" animBg="1"/>
      <p:bldP spid="50" grpId="0" animBg="1"/>
      <p:bldP spid="51" grpId="0"/>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42" name="Rectangle 2"/>
          <p:cNvSpPr>
            <a:spLocks noGrp="1" noChangeArrowheads="1"/>
          </p:cNvSpPr>
          <p:nvPr>
            <p:ph type="body" idx="1"/>
          </p:nvPr>
        </p:nvSpPr>
        <p:spPr>
          <a:xfrm>
            <a:off x="307975" y="1067594"/>
            <a:ext cx="10184830" cy="716445"/>
          </a:xfrm>
        </p:spPr>
        <p:txBody>
          <a:bodyPr>
            <a:normAutofit/>
          </a:bodyPr>
          <a:lstStyle/>
          <a:p>
            <a:pPr marL="0" indent="0">
              <a:buNone/>
            </a:pPr>
            <a:r>
              <a:rPr lang="zh-CN" altLang="zh-CN" dirty="0">
                <a:solidFill>
                  <a:srgbClr val="C00000"/>
                </a:solidFill>
              </a:rPr>
              <a:t>例</a:t>
            </a:r>
            <a:r>
              <a:rPr lang="en-US" altLang="zh-CN" dirty="0">
                <a:solidFill>
                  <a:srgbClr val="C00000"/>
                </a:solidFill>
              </a:rPr>
              <a:t>4.7  </a:t>
            </a:r>
            <a:r>
              <a:rPr lang="zh-CN" altLang="zh-CN" dirty="0">
                <a:solidFill>
                  <a:schemeClr val="tx1"/>
                </a:solidFill>
              </a:rPr>
              <a:t>试用集合表示法表示</a:t>
            </a:r>
            <a:r>
              <a:rPr lang="zh-CN" altLang="en-US" dirty="0"/>
              <a:t>右</a:t>
            </a:r>
            <a:r>
              <a:rPr lang="zh-CN" altLang="zh-CN" dirty="0">
                <a:solidFill>
                  <a:schemeClr val="tx1"/>
                </a:solidFill>
              </a:rPr>
              <a:t>图中用关系图表示的关系</a:t>
            </a:r>
            <a:r>
              <a:rPr lang="en-US" altLang="zh-CN" dirty="0">
                <a:solidFill>
                  <a:schemeClr val="tx1"/>
                </a:solidFill>
              </a:rPr>
              <a:t>R</a:t>
            </a:r>
            <a:r>
              <a:rPr lang="zh-CN" altLang="zh-CN" dirty="0">
                <a:solidFill>
                  <a:schemeClr val="tx1"/>
                </a:solidFill>
              </a:rPr>
              <a:t>，并指出</a:t>
            </a:r>
            <a:r>
              <a:rPr lang="en-US" altLang="zh-CN" dirty="0">
                <a:solidFill>
                  <a:schemeClr val="tx1"/>
                </a:solidFill>
              </a:rPr>
              <a:t>R</a:t>
            </a:r>
            <a:r>
              <a:rPr lang="zh-CN" altLang="zh-CN" dirty="0">
                <a:solidFill>
                  <a:schemeClr val="tx1"/>
                </a:solidFill>
              </a:rPr>
              <a:t>的基。</a:t>
            </a:r>
          </a:p>
        </p:txBody>
      </p:sp>
      <p:sp>
        <p:nvSpPr>
          <p:cNvPr id="58372" name="Rectangle 3"/>
          <p:cNvSpPr>
            <a:spLocks noGrp="1" noChangeArrowheads="1"/>
          </p:cNvSpPr>
          <p:nvPr>
            <p:ph type="title"/>
          </p:nvPr>
        </p:nvSpPr>
        <p:spPr/>
        <p:txBody>
          <a:bodyPr/>
          <a:lstStyle/>
          <a:p>
            <a:pPr eaLnBrk="1" hangingPunct="1"/>
            <a:r>
              <a:rPr lang="zh-CN" altLang="en-US" dirty="0"/>
              <a:t>例</a:t>
            </a:r>
            <a:r>
              <a:rPr lang="en-US" altLang="zh-CN" dirty="0"/>
              <a:t>4.7</a:t>
            </a:r>
            <a:endParaRPr lang="zh-CN" altLang="en-US" dirty="0"/>
          </a:p>
        </p:txBody>
      </p:sp>
      <p:grpSp>
        <p:nvGrpSpPr>
          <p:cNvPr id="15" name="Group 59"/>
          <p:cNvGrpSpPr>
            <a:grpSpLocks/>
          </p:cNvGrpSpPr>
          <p:nvPr/>
        </p:nvGrpSpPr>
        <p:grpSpPr bwMode="auto">
          <a:xfrm>
            <a:off x="7013575" y="1817490"/>
            <a:ext cx="4724400" cy="2526704"/>
            <a:chOff x="1292" y="2387"/>
            <a:chExt cx="3312" cy="1728"/>
          </a:xfrm>
        </p:grpSpPr>
        <p:sp>
          <p:nvSpPr>
            <p:cNvPr id="16" name="Oval 11"/>
            <p:cNvSpPr>
              <a:spLocks noChangeArrowheads="1"/>
            </p:cNvSpPr>
            <p:nvPr/>
          </p:nvSpPr>
          <p:spPr bwMode="auto">
            <a:xfrm>
              <a:off x="1292" y="2433"/>
              <a:ext cx="1360" cy="145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7" name="Oval 12"/>
            <p:cNvSpPr>
              <a:spLocks noChangeArrowheads="1"/>
            </p:cNvSpPr>
            <p:nvPr/>
          </p:nvSpPr>
          <p:spPr bwMode="auto">
            <a:xfrm>
              <a:off x="1967" y="2546"/>
              <a:ext cx="453" cy="1224"/>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8" name="Oval 13"/>
            <p:cNvSpPr>
              <a:spLocks noChangeArrowheads="1"/>
            </p:cNvSpPr>
            <p:nvPr/>
          </p:nvSpPr>
          <p:spPr bwMode="auto">
            <a:xfrm>
              <a:off x="1791" y="2660"/>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9" name="Rectangle 14"/>
            <p:cNvSpPr>
              <a:spLocks noChangeArrowheads="1"/>
            </p:cNvSpPr>
            <p:nvPr/>
          </p:nvSpPr>
          <p:spPr bwMode="auto">
            <a:xfrm>
              <a:off x="1614" y="2478"/>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a</a:t>
              </a:r>
              <a:r>
                <a:rPr kumimoji="1" lang="en-US" altLang="zh-CN" sz="2400" baseline="-25000">
                  <a:solidFill>
                    <a:schemeClr val="tx1"/>
                  </a:solidFill>
                </a:rPr>
                <a:t>1</a:t>
              </a:r>
            </a:p>
          </p:txBody>
        </p:sp>
        <p:sp>
          <p:nvSpPr>
            <p:cNvPr id="20" name="Oval 15"/>
            <p:cNvSpPr>
              <a:spLocks noChangeArrowheads="1"/>
            </p:cNvSpPr>
            <p:nvPr/>
          </p:nvSpPr>
          <p:spPr bwMode="auto">
            <a:xfrm>
              <a:off x="1655" y="3063"/>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1" name="Rectangle 16"/>
            <p:cNvSpPr>
              <a:spLocks noChangeArrowheads="1"/>
            </p:cNvSpPr>
            <p:nvPr/>
          </p:nvSpPr>
          <p:spPr bwMode="auto">
            <a:xfrm>
              <a:off x="1448" y="2882"/>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a</a:t>
              </a:r>
              <a:r>
                <a:rPr kumimoji="1" lang="en-US" altLang="zh-CN" sz="2400" baseline="-25000">
                  <a:solidFill>
                    <a:schemeClr val="tx1"/>
                  </a:solidFill>
                </a:rPr>
                <a:t>2</a:t>
              </a:r>
            </a:p>
          </p:txBody>
        </p:sp>
        <p:sp>
          <p:nvSpPr>
            <p:cNvPr id="22" name="Oval 17"/>
            <p:cNvSpPr>
              <a:spLocks noChangeArrowheads="1"/>
            </p:cNvSpPr>
            <p:nvPr/>
          </p:nvSpPr>
          <p:spPr bwMode="auto">
            <a:xfrm>
              <a:off x="1701" y="3471"/>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3" name="Rectangle 18"/>
            <p:cNvSpPr>
              <a:spLocks noChangeArrowheads="1"/>
            </p:cNvSpPr>
            <p:nvPr/>
          </p:nvSpPr>
          <p:spPr bwMode="auto">
            <a:xfrm>
              <a:off x="1502" y="3290"/>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a</a:t>
              </a:r>
              <a:r>
                <a:rPr kumimoji="1" lang="en-US" altLang="zh-CN" sz="2400" baseline="-25000">
                  <a:solidFill>
                    <a:schemeClr val="tx1"/>
                  </a:solidFill>
                </a:rPr>
                <a:t>5</a:t>
              </a:r>
            </a:p>
          </p:txBody>
        </p:sp>
        <p:sp>
          <p:nvSpPr>
            <p:cNvPr id="24" name="Oval 21"/>
            <p:cNvSpPr>
              <a:spLocks noChangeArrowheads="1"/>
            </p:cNvSpPr>
            <p:nvPr/>
          </p:nvSpPr>
          <p:spPr bwMode="auto">
            <a:xfrm>
              <a:off x="2245" y="2818"/>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5" name="Rectangle 22"/>
            <p:cNvSpPr>
              <a:spLocks noChangeArrowheads="1"/>
            </p:cNvSpPr>
            <p:nvPr/>
          </p:nvSpPr>
          <p:spPr bwMode="auto">
            <a:xfrm>
              <a:off x="2056" y="2632"/>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a</a:t>
              </a:r>
              <a:r>
                <a:rPr kumimoji="1" lang="en-US" altLang="zh-CN" sz="2400" baseline="-25000">
                  <a:solidFill>
                    <a:schemeClr val="tx1"/>
                  </a:solidFill>
                </a:rPr>
                <a:t>3</a:t>
              </a:r>
            </a:p>
          </p:txBody>
        </p:sp>
        <p:sp>
          <p:nvSpPr>
            <p:cNvPr id="26" name="Oval 23"/>
            <p:cNvSpPr>
              <a:spLocks noChangeArrowheads="1"/>
            </p:cNvSpPr>
            <p:nvPr/>
          </p:nvSpPr>
          <p:spPr bwMode="auto">
            <a:xfrm>
              <a:off x="2245" y="3136"/>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7" name="Rectangle 24"/>
            <p:cNvSpPr>
              <a:spLocks noChangeArrowheads="1"/>
            </p:cNvSpPr>
            <p:nvPr/>
          </p:nvSpPr>
          <p:spPr bwMode="auto">
            <a:xfrm>
              <a:off x="2064" y="2928"/>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a</a:t>
              </a:r>
              <a:r>
                <a:rPr kumimoji="1" lang="en-US" altLang="zh-CN" sz="2400" baseline="-25000">
                  <a:solidFill>
                    <a:schemeClr val="tx1"/>
                  </a:solidFill>
                </a:rPr>
                <a:t>4</a:t>
              </a:r>
            </a:p>
          </p:txBody>
        </p:sp>
        <p:sp>
          <p:nvSpPr>
            <p:cNvPr id="28" name="Oval 25"/>
            <p:cNvSpPr>
              <a:spLocks noChangeArrowheads="1"/>
            </p:cNvSpPr>
            <p:nvPr/>
          </p:nvSpPr>
          <p:spPr bwMode="auto">
            <a:xfrm>
              <a:off x="2245" y="3453"/>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9" name="Rectangle 26"/>
            <p:cNvSpPr>
              <a:spLocks noChangeArrowheads="1"/>
            </p:cNvSpPr>
            <p:nvPr/>
          </p:nvSpPr>
          <p:spPr bwMode="auto">
            <a:xfrm>
              <a:off x="2064" y="3291"/>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a</a:t>
              </a:r>
              <a:r>
                <a:rPr kumimoji="1" lang="en-US" altLang="zh-CN" sz="2400" baseline="-25000">
                  <a:solidFill>
                    <a:schemeClr val="tx1"/>
                  </a:solidFill>
                </a:rPr>
                <a:t>6</a:t>
              </a:r>
            </a:p>
          </p:txBody>
        </p:sp>
        <p:sp>
          <p:nvSpPr>
            <p:cNvPr id="30" name="Oval 27"/>
            <p:cNvSpPr>
              <a:spLocks noChangeArrowheads="1"/>
            </p:cNvSpPr>
            <p:nvPr/>
          </p:nvSpPr>
          <p:spPr bwMode="auto">
            <a:xfrm flipH="1">
              <a:off x="3244" y="2433"/>
              <a:ext cx="1360" cy="145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31" name="Oval 28"/>
            <p:cNvSpPr>
              <a:spLocks noChangeArrowheads="1"/>
            </p:cNvSpPr>
            <p:nvPr/>
          </p:nvSpPr>
          <p:spPr bwMode="auto">
            <a:xfrm flipH="1">
              <a:off x="3470" y="2546"/>
              <a:ext cx="493" cy="1224"/>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32" name="Oval 29"/>
            <p:cNvSpPr>
              <a:spLocks noChangeArrowheads="1"/>
            </p:cNvSpPr>
            <p:nvPr/>
          </p:nvSpPr>
          <p:spPr bwMode="auto">
            <a:xfrm flipH="1">
              <a:off x="4105" y="3132"/>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33" name="Rectangle 30"/>
            <p:cNvSpPr>
              <a:spLocks noChangeArrowheads="1"/>
            </p:cNvSpPr>
            <p:nvPr/>
          </p:nvSpPr>
          <p:spPr bwMode="auto">
            <a:xfrm flipH="1">
              <a:off x="4199" y="2976"/>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b</a:t>
              </a:r>
              <a:r>
                <a:rPr kumimoji="1" lang="en-US" altLang="zh-CN" sz="2400" baseline="-25000">
                  <a:solidFill>
                    <a:schemeClr val="tx1"/>
                  </a:solidFill>
                </a:rPr>
                <a:t>3</a:t>
              </a:r>
            </a:p>
          </p:txBody>
        </p:sp>
        <p:sp>
          <p:nvSpPr>
            <p:cNvPr id="34" name="Oval 37"/>
            <p:cNvSpPr>
              <a:spLocks noChangeArrowheads="1"/>
            </p:cNvSpPr>
            <p:nvPr/>
          </p:nvSpPr>
          <p:spPr bwMode="auto">
            <a:xfrm flipH="1">
              <a:off x="3608" y="2705"/>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35" name="Rectangle 38"/>
            <p:cNvSpPr>
              <a:spLocks noChangeArrowheads="1"/>
            </p:cNvSpPr>
            <p:nvPr/>
          </p:nvSpPr>
          <p:spPr bwMode="auto">
            <a:xfrm flipH="1">
              <a:off x="3675" y="2835"/>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b</a:t>
              </a:r>
              <a:r>
                <a:rPr kumimoji="1" lang="en-US" altLang="zh-CN" sz="2400" baseline="-25000">
                  <a:solidFill>
                    <a:schemeClr val="tx1"/>
                  </a:solidFill>
                </a:rPr>
                <a:t>2</a:t>
              </a:r>
            </a:p>
          </p:txBody>
        </p:sp>
        <p:sp>
          <p:nvSpPr>
            <p:cNvPr id="36" name="Oval 39"/>
            <p:cNvSpPr>
              <a:spLocks noChangeArrowheads="1"/>
            </p:cNvSpPr>
            <p:nvPr/>
          </p:nvSpPr>
          <p:spPr bwMode="auto">
            <a:xfrm flipH="1">
              <a:off x="3583" y="3264"/>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37" name="Rectangle 40"/>
            <p:cNvSpPr>
              <a:spLocks noChangeArrowheads="1"/>
            </p:cNvSpPr>
            <p:nvPr/>
          </p:nvSpPr>
          <p:spPr bwMode="auto">
            <a:xfrm flipH="1">
              <a:off x="3675" y="3113"/>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b</a:t>
              </a:r>
              <a:r>
                <a:rPr kumimoji="1" lang="en-US" altLang="zh-CN" sz="2400" baseline="-25000">
                  <a:solidFill>
                    <a:schemeClr val="tx1"/>
                  </a:solidFill>
                </a:rPr>
                <a:t>4</a:t>
              </a:r>
            </a:p>
          </p:txBody>
        </p:sp>
        <p:sp>
          <p:nvSpPr>
            <p:cNvPr id="38" name="Oval 41"/>
            <p:cNvSpPr>
              <a:spLocks noChangeArrowheads="1"/>
            </p:cNvSpPr>
            <p:nvPr/>
          </p:nvSpPr>
          <p:spPr bwMode="auto">
            <a:xfrm flipH="1">
              <a:off x="3583" y="3544"/>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39" name="Rectangle 42"/>
            <p:cNvSpPr>
              <a:spLocks noChangeArrowheads="1"/>
            </p:cNvSpPr>
            <p:nvPr/>
          </p:nvSpPr>
          <p:spPr bwMode="auto">
            <a:xfrm flipH="1">
              <a:off x="3675" y="3382"/>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b</a:t>
              </a:r>
              <a:r>
                <a:rPr kumimoji="1" lang="en-US" altLang="zh-CN" sz="2400" baseline="-25000">
                  <a:solidFill>
                    <a:schemeClr val="tx1"/>
                  </a:solidFill>
                </a:rPr>
                <a:t>5</a:t>
              </a:r>
            </a:p>
          </p:txBody>
        </p:sp>
        <p:sp>
          <p:nvSpPr>
            <p:cNvPr id="40" name="Oval 43"/>
            <p:cNvSpPr>
              <a:spLocks noChangeArrowheads="1"/>
            </p:cNvSpPr>
            <p:nvPr/>
          </p:nvSpPr>
          <p:spPr bwMode="auto">
            <a:xfrm flipH="1">
              <a:off x="3583" y="2984"/>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1" name="Rectangle 44"/>
            <p:cNvSpPr>
              <a:spLocks noChangeArrowheads="1"/>
            </p:cNvSpPr>
            <p:nvPr/>
          </p:nvSpPr>
          <p:spPr bwMode="auto">
            <a:xfrm flipH="1">
              <a:off x="3700" y="2565"/>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b</a:t>
              </a:r>
              <a:r>
                <a:rPr kumimoji="1" lang="en-US" altLang="zh-CN" sz="2400" baseline="-25000">
                  <a:solidFill>
                    <a:schemeClr val="tx1"/>
                  </a:solidFill>
                </a:rPr>
                <a:t>1</a:t>
              </a:r>
            </a:p>
          </p:txBody>
        </p:sp>
        <p:sp>
          <p:nvSpPr>
            <p:cNvPr id="42" name="Line 45"/>
            <p:cNvSpPr>
              <a:spLocks noChangeShapeType="1"/>
            </p:cNvSpPr>
            <p:nvPr/>
          </p:nvSpPr>
          <p:spPr bwMode="auto">
            <a:xfrm flipV="1">
              <a:off x="2314" y="2750"/>
              <a:ext cx="1315" cy="91"/>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 name="Line 46"/>
            <p:cNvSpPr>
              <a:spLocks noChangeShapeType="1"/>
            </p:cNvSpPr>
            <p:nvPr/>
          </p:nvSpPr>
          <p:spPr bwMode="auto">
            <a:xfrm>
              <a:off x="2298" y="2857"/>
              <a:ext cx="1292" cy="159"/>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 name="Line 47"/>
            <p:cNvSpPr>
              <a:spLocks noChangeShapeType="1"/>
            </p:cNvSpPr>
            <p:nvPr/>
          </p:nvSpPr>
          <p:spPr bwMode="auto">
            <a:xfrm flipV="1">
              <a:off x="2290" y="3316"/>
              <a:ext cx="1315" cy="159"/>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 name="Line 48"/>
            <p:cNvSpPr>
              <a:spLocks noChangeShapeType="1"/>
            </p:cNvSpPr>
            <p:nvPr/>
          </p:nvSpPr>
          <p:spPr bwMode="auto">
            <a:xfrm>
              <a:off x="2298" y="3491"/>
              <a:ext cx="1292" cy="91"/>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 name="Line 49"/>
            <p:cNvSpPr>
              <a:spLocks noChangeShapeType="1"/>
            </p:cNvSpPr>
            <p:nvPr/>
          </p:nvSpPr>
          <p:spPr bwMode="auto">
            <a:xfrm>
              <a:off x="2298" y="3167"/>
              <a:ext cx="1292" cy="113"/>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 name="Line 50"/>
            <p:cNvSpPr>
              <a:spLocks noChangeShapeType="1"/>
            </p:cNvSpPr>
            <p:nvPr/>
          </p:nvSpPr>
          <p:spPr bwMode="auto">
            <a:xfrm flipV="1">
              <a:off x="3651" y="3794"/>
              <a:ext cx="340" cy="181"/>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 name="Line 51"/>
            <p:cNvSpPr>
              <a:spLocks noChangeShapeType="1"/>
            </p:cNvSpPr>
            <p:nvPr/>
          </p:nvSpPr>
          <p:spPr bwMode="auto">
            <a:xfrm flipV="1">
              <a:off x="3334" y="3658"/>
              <a:ext cx="385" cy="136"/>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 name="Line 52"/>
            <p:cNvSpPr>
              <a:spLocks noChangeShapeType="1"/>
            </p:cNvSpPr>
            <p:nvPr/>
          </p:nvSpPr>
          <p:spPr bwMode="auto">
            <a:xfrm flipH="1" flipV="1">
              <a:off x="1973" y="3748"/>
              <a:ext cx="158" cy="226"/>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 name="Line 53"/>
            <p:cNvSpPr>
              <a:spLocks noChangeShapeType="1"/>
            </p:cNvSpPr>
            <p:nvPr/>
          </p:nvSpPr>
          <p:spPr bwMode="auto">
            <a:xfrm flipH="1" flipV="1">
              <a:off x="2200" y="3658"/>
              <a:ext cx="317" cy="136"/>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 name="Rectangle 54"/>
            <p:cNvSpPr>
              <a:spLocks noChangeArrowheads="1"/>
            </p:cNvSpPr>
            <p:nvPr/>
          </p:nvSpPr>
          <p:spPr bwMode="auto">
            <a:xfrm flipH="1">
              <a:off x="3216" y="3636"/>
              <a:ext cx="13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D</a:t>
              </a:r>
              <a:endParaRPr kumimoji="1" lang="en-US" altLang="zh-CN" sz="2400" baseline="-25000">
                <a:solidFill>
                  <a:schemeClr val="tx1"/>
                </a:solidFill>
              </a:endParaRPr>
            </a:p>
          </p:txBody>
        </p:sp>
        <p:sp>
          <p:nvSpPr>
            <p:cNvPr id="52" name="Rectangle 55"/>
            <p:cNvSpPr>
              <a:spLocks noChangeArrowheads="1"/>
            </p:cNvSpPr>
            <p:nvPr/>
          </p:nvSpPr>
          <p:spPr bwMode="auto">
            <a:xfrm flipH="1">
              <a:off x="2562" y="3612"/>
              <a:ext cx="13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C</a:t>
              </a:r>
              <a:endParaRPr kumimoji="1" lang="en-US" altLang="zh-CN" sz="2400" baseline="-25000">
                <a:solidFill>
                  <a:schemeClr val="tx1"/>
                </a:solidFill>
              </a:endParaRPr>
            </a:p>
          </p:txBody>
        </p:sp>
        <p:sp>
          <p:nvSpPr>
            <p:cNvPr id="53" name="Rectangle 56"/>
            <p:cNvSpPr>
              <a:spLocks noChangeArrowheads="1"/>
            </p:cNvSpPr>
            <p:nvPr/>
          </p:nvSpPr>
          <p:spPr bwMode="auto">
            <a:xfrm flipH="1">
              <a:off x="2154" y="3839"/>
              <a:ext cx="13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A</a:t>
              </a:r>
              <a:endParaRPr kumimoji="1" lang="en-US" altLang="zh-CN" sz="2400" baseline="-25000">
                <a:solidFill>
                  <a:schemeClr val="tx1"/>
                </a:solidFill>
              </a:endParaRPr>
            </a:p>
          </p:txBody>
        </p:sp>
        <p:sp>
          <p:nvSpPr>
            <p:cNvPr id="54" name="Rectangle 57"/>
            <p:cNvSpPr>
              <a:spLocks noChangeArrowheads="1"/>
            </p:cNvSpPr>
            <p:nvPr/>
          </p:nvSpPr>
          <p:spPr bwMode="auto">
            <a:xfrm flipH="1">
              <a:off x="3491" y="3839"/>
              <a:ext cx="13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B</a:t>
              </a:r>
              <a:endParaRPr kumimoji="1" lang="en-US" altLang="zh-CN" sz="2400" baseline="-25000">
                <a:solidFill>
                  <a:schemeClr val="tx1"/>
                </a:solidFill>
              </a:endParaRPr>
            </a:p>
          </p:txBody>
        </p:sp>
        <p:sp>
          <p:nvSpPr>
            <p:cNvPr id="55" name="Rectangle 58"/>
            <p:cNvSpPr>
              <a:spLocks noChangeArrowheads="1"/>
            </p:cNvSpPr>
            <p:nvPr/>
          </p:nvSpPr>
          <p:spPr bwMode="auto">
            <a:xfrm flipH="1">
              <a:off x="2880" y="2387"/>
              <a:ext cx="13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R</a:t>
              </a:r>
              <a:endParaRPr kumimoji="1" lang="en-US" altLang="zh-CN" sz="2400" baseline="-25000">
                <a:solidFill>
                  <a:schemeClr val="tx1"/>
                </a:solidFill>
              </a:endParaRPr>
            </a:p>
          </p:txBody>
        </p:sp>
      </p:grpSp>
      <p:sp>
        <p:nvSpPr>
          <p:cNvPr id="8" name="矩形 7"/>
          <p:cNvSpPr/>
          <p:nvPr/>
        </p:nvSpPr>
        <p:spPr>
          <a:xfrm>
            <a:off x="403565" y="1703994"/>
            <a:ext cx="11334410" cy="3655744"/>
          </a:xfrm>
          <a:prstGeom prst="rect">
            <a:avLst/>
          </a:prstGeom>
        </p:spPr>
        <p:txBody>
          <a:bodyPr wrap="square">
            <a:spAutoFit/>
          </a:bodyPr>
          <a:lstStyle/>
          <a:p>
            <a:pPr>
              <a:lnSpc>
                <a:spcPct val="140000"/>
              </a:lnSpc>
            </a:pPr>
            <a:r>
              <a:rPr lang="zh-CN" altLang="en-US" b="1" dirty="0">
                <a:solidFill>
                  <a:srgbClr val="C00000"/>
                </a:solidFill>
                <a:latin typeface="+mn-ea"/>
              </a:rPr>
              <a:t>解</a:t>
            </a:r>
            <a:r>
              <a:rPr lang="zh-CN" altLang="en-US" b="1" dirty="0">
                <a:latin typeface="+mn-ea"/>
              </a:rPr>
              <a:t>  根据右图，</a:t>
            </a:r>
            <a:r>
              <a:rPr lang="en-US" altLang="zh-CN" b="1" dirty="0">
                <a:latin typeface="+mn-ea"/>
              </a:rPr>
              <a:t>R</a:t>
            </a:r>
            <a:r>
              <a:rPr lang="zh-CN" altLang="en-US" b="1" dirty="0">
                <a:latin typeface="+mn-ea"/>
              </a:rPr>
              <a:t>＝</a:t>
            </a:r>
            <a:r>
              <a:rPr lang="en-US" altLang="zh-CN" b="1" dirty="0">
                <a:latin typeface="+mn-ea"/>
              </a:rPr>
              <a:t>{&lt;a</a:t>
            </a:r>
            <a:r>
              <a:rPr lang="en-US" altLang="zh-CN" b="1" baseline="-25000" dirty="0">
                <a:latin typeface="+mn-ea"/>
              </a:rPr>
              <a:t>3</a:t>
            </a:r>
            <a:r>
              <a:rPr lang="zh-CN" altLang="zh-CN" b="1" dirty="0">
                <a:latin typeface="+mn-ea"/>
              </a:rPr>
              <a:t>，</a:t>
            </a:r>
            <a:r>
              <a:rPr lang="en-US" altLang="zh-CN" b="1" dirty="0">
                <a:latin typeface="+mn-ea"/>
              </a:rPr>
              <a:t>b</a:t>
            </a:r>
            <a:r>
              <a:rPr lang="en-US" altLang="zh-CN" b="1" baseline="-25000" dirty="0">
                <a:latin typeface="+mn-ea"/>
              </a:rPr>
              <a:t>1</a:t>
            </a:r>
            <a:r>
              <a:rPr lang="en-US" altLang="zh-CN" b="1" dirty="0">
                <a:latin typeface="+mn-ea"/>
              </a:rPr>
              <a:t>&gt;</a:t>
            </a:r>
            <a:r>
              <a:rPr lang="zh-CN" altLang="zh-CN" b="1" dirty="0">
                <a:latin typeface="+mn-ea"/>
              </a:rPr>
              <a:t>，</a:t>
            </a:r>
            <a:r>
              <a:rPr lang="en-US" altLang="zh-CN" b="1" dirty="0">
                <a:latin typeface="+mn-ea"/>
              </a:rPr>
              <a:t>&lt;a</a:t>
            </a:r>
            <a:r>
              <a:rPr lang="en-US" altLang="zh-CN" b="1" baseline="-25000" dirty="0">
                <a:latin typeface="+mn-ea"/>
              </a:rPr>
              <a:t>3</a:t>
            </a:r>
            <a:r>
              <a:rPr lang="zh-CN" altLang="zh-CN" b="1" dirty="0">
                <a:latin typeface="+mn-ea"/>
              </a:rPr>
              <a:t>，</a:t>
            </a:r>
            <a:r>
              <a:rPr lang="en-US" altLang="zh-CN" b="1" dirty="0">
                <a:latin typeface="+mn-ea"/>
              </a:rPr>
              <a:t>b</a:t>
            </a:r>
            <a:r>
              <a:rPr lang="en-US" altLang="zh-CN" b="1" baseline="-25000" dirty="0">
                <a:latin typeface="+mn-ea"/>
              </a:rPr>
              <a:t>2</a:t>
            </a:r>
            <a:r>
              <a:rPr lang="en-US" altLang="zh-CN" b="1" dirty="0">
                <a:latin typeface="+mn-ea"/>
              </a:rPr>
              <a:t>&gt;</a:t>
            </a:r>
            <a:r>
              <a:rPr lang="zh-CN" altLang="zh-CN" b="1" dirty="0">
                <a:latin typeface="+mn-ea"/>
              </a:rPr>
              <a:t>，</a:t>
            </a:r>
            <a:endParaRPr lang="en-US" altLang="zh-CN" b="1" dirty="0">
              <a:latin typeface="+mn-ea"/>
            </a:endParaRPr>
          </a:p>
          <a:p>
            <a:pPr>
              <a:lnSpc>
                <a:spcPct val="140000"/>
              </a:lnSpc>
            </a:pPr>
            <a:r>
              <a:rPr lang="en-US" altLang="zh-CN" b="1" dirty="0">
                <a:latin typeface="+mn-ea"/>
              </a:rPr>
              <a:t>&lt;a</a:t>
            </a:r>
            <a:r>
              <a:rPr lang="en-US" altLang="zh-CN" b="1" baseline="-25000" dirty="0">
                <a:latin typeface="+mn-ea"/>
              </a:rPr>
              <a:t>4</a:t>
            </a:r>
            <a:r>
              <a:rPr lang="zh-CN" altLang="zh-CN" b="1" dirty="0">
                <a:latin typeface="+mn-ea"/>
              </a:rPr>
              <a:t>，</a:t>
            </a:r>
            <a:r>
              <a:rPr lang="en-US" altLang="zh-CN" b="1" dirty="0">
                <a:latin typeface="+mn-ea"/>
              </a:rPr>
              <a:t>b</a:t>
            </a:r>
            <a:r>
              <a:rPr lang="en-US" altLang="zh-CN" b="1" baseline="-25000" dirty="0">
                <a:latin typeface="+mn-ea"/>
              </a:rPr>
              <a:t>4</a:t>
            </a:r>
            <a:r>
              <a:rPr lang="en-US" altLang="zh-CN" b="1" dirty="0">
                <a:latin typeface="+mn-ea"/>
              </a:rPr>
              <a:t>&gt;</a:t>
            </a:r>
            <a:r>
              <a:rPr lang="zh-CN" altLang="zh-CN" b="1" dirty="0">
                <a:latin typeface="+mn-ea"/>
              </a:rPr>
              <a:t>，</a:t>
            </a:r>
            <a:r>
              <a:rPr lang="en-US" altLang="zh-CN" b="1" dirty="0">
                <a:latin typeface="+mn-ea"/>
              </a:rPr>
              <a:t>&lt;a</a:t>
            </a:r>
            <a:r>
              <a:rPr lang="en-US" altLang="zh-CN" b="1" baseline="-25000" dirty="0">
                <a:latin typeface="+mn-ea"/>
              </a:rPr>
              <a:t>6</a:t>
            </a:r>
            <a:r>
              <a:rPr lang="zh-CN" altLang="zh-CN" b="1" dirty="0">
                <a:latin typeface="+mn-ea"/>
              </a:rPr>
              <a:t>，</a:t>
            </a:r>
            <a:r>
              <a:rPr lang="en-US" altLang="zh-CN" b="1" dirty="0">
                <a:latin typeface="+mn-ea"/>
              </a:rPr>
              <a:t>b</a:t>
            </a:r>
            <a:r>
              <a:rPr lang="en-US" altLang="zh-CN" b="1" baseline="-25000" dirty="0">
                <a:latin typeface="+mn-ea"/>
              </a:rPr>
              <a:t>4</a:t>
            </a:r>
            <a:r>
              <a:rPr lang="en-US" altLang="zh-CN" b="1" dirty="0">
                <a:latin typeface="+mn-ea"/>
              </a:rPr>
              <a:t>&gt;</a:t>
            </a:r>
            <a:r>
              <a:rPr lang="zh-CN" altLang="zh-CN" b="1" dirty="0">
                <a:latin typeface="+mn-ea"/>
              </a:rPr>
              <a:t>，</a:t>
            </a:r>
            <a:r>
              <a:rPr lang="en-US" altLang="zh-CN" b="1" dirty="0">
                <a:latin typeface="+mn-ea"/>
              </a:rPr>
              <a:t>&lt;a</a:t>
            </a:r>
            <a:r>
              <a:rPr lang="en-US" altLang="zh-CN" b="1" baseline="-25000" dirty="0">
                <a:latin typeface="+mn-ea"/>
              </a:rPr>
              <a:t>6</a:t>
            </a:r>
            <a:r>
              <a:rPr lang="zh-CN" altLang="zh-CN" b="1" dirty="0">
                <a:latin typeface="+mn-ea"/>
              </a:rPr>
              <a:t>，</a:t>
            </a:r>
            <a:r>
              <a:rPr lang="en-US" altLang="zh-CN" b="1" dirty="0">
                <a:latin typeface="+mn-ea"/>
              </a:rPr>
              <a:t>b</a:t>
            </a:r>
            <a:r>
              <a:rPr lang="en-US" altLang="zh-CN" b="1" baseline="-25000" dirty="0">
                <a:latin typeface="+mn-ea"/>
              </a:rPr>
              <a:t>5</a:t>
            </a:r>
            <a:r>
              <a:rPr lang="en-US" altLang="zh-CN" b="1" dirty="0">
                <a:latin typeface="+mn-ea"/>
              </a:rPr>
              <a:t>&gt;}</a:t>
            </a:r>
            <a:r>
              <a:rPr lang="zh-CN" altLang="en-US" b="1" dirty="0">
                <a:latin typeface="+mn-ea"/>
              </a:rPr>
              <a:t>，</a:t>
            </a:r>
            <a:endParaRPr lang="en-US" altLang="zh-CN" b="1" dirty="0">
              <a:latin typeface="+mn-ea"/>
            </a:endParaRPr>
          </a:p>
          <a:p>
            <a:pPr>
              <a:lnSpc>
                <a:spcPct val="140000"/>
              </a:lnSpc>
            </a:pPr>
            <a:r>
              <a:rPr lang="en-US" altLang="zh-CN" b="1" dirty="0">
                <a:latin typeface="+mn-ea"/>
              </a:rPr>
              <a:t>A</a:t>
            </a:r>
            <a:r>
              <a:rPr lang="zh-CN" altLang="en-US" b="1" dirty="0">
                <a:latin typeface="+mn-ea"/>
              </a:rPr>
              <a:t>＝</a:t>
            </a:r>
            <a:r>
              <a:rPr lang="en-US" altLang="zh-CN" b="1" dirty="0">
                <a:latin typeface="+mn-ea"/>
              </a:rPr>
              <a:t>{a</a:t>
            </a:r>
            <a:r>
              <a:rPr lang="en-US" altLang="zh-CN" b="1" baseline="-25000" dirty="0">
                <a:latin typeface="+mn-ea"/>
              </a:rPr>
              <a:t>1</a:t>
            </a:r>
            <a:r>
              <a:rPr lang="zh-CN" altLang="en-US" b="1" dirty="0">
                <a:latin typeface="+mn-ea"/>
              </a:rPr>
              <a:t>，</a:t>
            </a:r>
            <a:r>
              <a:rPr lang="en-US" altLang="zh-CN" b="1" dirty="0">
                <a:latin typeface="+mn-ea"/>
              </a:rPr>
              <a:t>a</a:t>
            </a:r>
            <a:r>
              <a:rPr lang="en-US" altLang="zh-CN" b="1" baseline="-25000" dirty="0">
                <a:latin typeface="+mn-ea"/>
              </a:rPr>
              <a:t>2</a:t>
            </a:r>
            <a:r>
              <a:rPr lang="zh-CN" altLang="en-US" b="1" dirty="0">
                <a:latin typeface="+mn-ea"/>
              </a:rPr>
              <a:t>，</a:t>
            </a:r>
            <a:r>
              <a:rPr lang="en-US" altLang="zh-CN" b="1" dirty="0">
                <a:latin typeface="+mn-ea"/>
              </a:rPr>
              <a:t>a</a:t>
            </a:r>
            <a:r>
              <a:rPr lang="en-US" altLang="zh-CN" b="1" baseline="-25000" dirty="0">
                <a:latin typeface="+mn-ea"/>
              </a:rPr>
              <a:t>3</a:t>
            </a:r>
            <a:r>
              <a:rPr lang="zh-CN" altLang="en-US" b="1" dirty="0">
                <a:latin typeface="+mn-ea"/>
              </a:rPr>
              <a:t>，</a:t>
            </a:r>
            <a:r>
              <a:rPr lang="en-US" altLang="zh-CN" b="1" dirty="0">
                <a:latin typeface="+mn-ea"/>
              </a:rPr>
              <a:t>a</a:t>
            </a:r>
            <a:r>
              <a:rPr lang="en-US" altLang="zh-CN" b="1" baseline="-25000" dirty="0">
                <a:latin typeface="+mn-ea"/>
              </a:rPr>
              <a:t>4</a:t>
            </a:r>
            <a:r>
              <a:rPr lang="zh-CN" altLang="en-US" b="1" dirty="0">
                <a:latin typeface="+mn-ea"/>
              </a:rPr>
              <a:t>，</a:t>
            </a:r>
            <a:r>
              <a:rPr lang="en-US" altLang="zh-CN" b="1" dirty="0">
                <a:latin typeface="+mn-ea"/>
              </a:rPr>
              <a:t>a</a:t>
            </a:r>
            <a:r>
              <a:rPr lang="en-US" altLang="zh-CN" b="1" baseline="-25000" dirty="0">
                <a:latin typeface="+mn-ea"/>
              </a:rPr>
              <a:t>5</a:t>
            </a:r>
            <a:r>
              <a:rPr lang="zh-CN" altLang="en-US" b="1" dirty="0">
                <a:latin typeface="+mn-ea"/>
              </a:rPr>
              <a:t>，</a:t>
            </a:r>
            <a:r>
              <a:rPr lang="en-US" altLang="zh-CN" b="1" dirty="0">
                <a:latin typeface="+mn-ea"/>
              </a:rPr>
              <a:t>a</a:t>
            </a:r>
            <a:r>
              <a:rPr lang="en-US" altLang="zh-CN" b="1" baseline="-25000" dirty="0">
                <a:latin typeface="+mn-ea"/>
              </a:rPr>
              <a:t>6</a:t>
            </a:r>
            <a:r>
              <a:rPr lang="en-US" altLang="zh-CN" b="1" dirty="0">
                <a:latin typeface="+mn-ea"/>
              </a:rPr>
              <a:t>}</a:t>
            </a:r>
            <a:r>
              <a:rPr lang="zh-CN" altLang="en-US" b="1" dirty="0">
                <a:latin typeface="+mn-ea"/>
              </a:rPr>
              <a:t>，</a:t>
            </a:r>
            <a:endParaRPr lang="en-US" altLang="zh-CN" b="1" dirty="0">
              <a:latin typeface="+mn-ea"/>
            </a:endParaRPr>
          </a:p>
          <a:p>
            <a:pPr>
              <a:lnSpc>
                <a:spcPct val="140000"/>
              </a:lnSpc>
            </a:pPr>
            <a:r>
              <a:rPr lang="en-US" altLang="zh-CN" b="1" dirty="0">
                <a:latin typeface="+mn-ea"/>
              </a:rPr>
              <a:t>B</a:t>
            </a:r>
            <a:r>
              <a:rPr lang="zh-CN" altLang="en-US" b="1" dirty="0">
                <a:latin typeface="+mn-ea"/>
              </a:rPr>
              <a:t>＝</a:t>
            </a:r>
            <a:r>
              <a:rPr lang="en-US" altLang="zh-CN" b="1" dirty="0">
                <a:latin typeface="+mn-ea"/>
              </a:rPr>
              <a:t>{b</a:t>
            </a:r>
            <a:r>
              <a:rPr lang="en-US" altLang="zh-CN" b="1" baseline="-25000" dirty="0">
                <a:latin typeface="+mn-ea"/>
              </a:rPr>
              <a:t>1</a:t>
            </a:r>
            <a:r>
              <a:rPr lang="zh-CN" altLang="en-US" b="1" dirty="0">
                <a:latin typeface="+mn-ea"/>
              </a:rPr>
              <a:t>，</a:t>
            </a:r>
            <a:r>
              <a:rPr lang="en-US" altLang="zh-CN" b="1" dirty="0">
                <a:latin typeface="+mn-ea"/>
              </a:rPr>
              <a:t>b</a:t>
            </a:r>
            <a:r>
              <a:rPr lang="en-US" altLang="zh-CN" b="1" baseline="-25000" dirty="0">
                <a:latin typeface="+mn-ea"/>
              </a:rPr>
              <a:t>2</a:t>
            </a:r>
            <a:r>
              <a:rPr lang="zh-CN" altLang="en-US" b="1" dirty="0">
                <a:latin typeface="+mn-ea"/>
              </a:rPr>
              <a:t>，</a:t>
            </a:r>
            <a:r>
              <a:rPr lang="en-US" altLang="zh-CN" b="1" dirty="0">
                <a:latin typeface="+mn-ea"/>
              </a:rPr>
              <a:t>b</a:t>
            </a:r>
            <a:r>
              <a:rPr lang="en-US" altLang="zh-CN" b="1" baseline="-25000" dirty="0">
                <a:latin typeface="+mn-ea"/>
              </a:rPr>
              <a:t>3</a:t>
            </a:r>
            <a:r>
              <a:rPr lang="zh-CN" altLang="en-US" b="1" dirty="0">
                <a:latin typeface="+mn-ea"/>
              </a:rPr>
              <a:t>，</a:t>
            </a:r>
            <a:r>
              <a:rPr lang="en-US" altLang="zh-CN" b="1" dirty="0">
                <a:latin typeface="+mn-ea"/>
              </a:rPr>
              <a:t>b</a:t>
            </a:r>
            <a:r>
              <a:rPr lang="en-US" altLang="zh-CN" b="1" baseline="-25000" dirty="0">
                <a:latin typeface="+mn-ea"/>
              </a:rPr>
              <a:t>4</a:t>
            </a:r>
            <a:r>
              <a:rPr lang="zh-CN" altLang="en-US" b="1" dirty="0">
                <a:latin typeface="+mn-ea"/>
              </a:rPr>
              <a:t>，</a:t>
            </a:r>
            <a:r>
              <a:rPr lang="en-US" altLang="zh-CN" b="1" dirty="0">
                <a:latin typeface="+mn-ea"/>
              </a:rPr>
              <a:t>b</a:t>
            </a:r>
            <a:r>
              <a:rPr lang="en-US" altLang="zh-CN" b="1" baseline="-25000" dirty="0">
                <a:latin typeface="+mn-ea"/>
              </a:rPr>
              <a:t>5</a:t>
            </a:r>
            <a:r>
              <a:rPr lang="en-US" altLang="zh-CN" b="1" dirty="0">
                <a:latin typeface="+mn-ea"/>
              </a:rPr>
              <a:t>}</a:t>
            </a:r>
            <a:r>
              <a:rPr lang="zh-CN" altLang="en-US" b="1" dirty="0">
                <a:latin typeface="+mn-ea"/>
              </a:rPr>
              <a:t>，</a:t>
            </a:r>
            <a:endParaRPr lang="en-US" altLang="zh-CN" b="1" dirty="0">
              <a:latin typeface="+mn-ea"/>
            </a:endParaRPr>
          </a:p>
          <a:p>
            <a:pPr>
              <a:lnSpc>
                <a:spcPct val="140000"/>
              </a:lnSpc>
            </a:pPr>
            <a:r>
              <a:rPr lang="en-US" altLang="zh-CN" b="1" dirty="0">
                <a:latin typeface="+mn-ea"/>
              </a:rPr>
              <a:t>C</a:t>
            </a:r>
            <a:r>
              <a:rPr lang="zh-CN" altLang="en-US" b="1" dirty="0">
                <a:latin typeface="+mn-ea"/>
              </a:rPr>
              <a:t>＝</a:t>
            </a:r>
            <a:r>
              <a:rPr lang="en-US" altLang="zh-CN" b="1" dirty="0">
                <a:latin typeface="+mn-ea"/>
              </a:rPr>
              <a:t>{a</a:t>
            </a:r>
            <a:r>
              <a:rPr lang="en-US" altLang="zh-CN" b="1" baseline="-25000" dirty="0">
                <a:latin typeface="+mn-ea"/>
              </a:rPr>
              <a:t>3</a:t>
            </a:r>
            <a:r>
              <a:rPr lang="zh-CN" altLang="en-US" b="1" dirty="0">
                <a:latin typeface="+mn-ea"/>
              </a:rPr>
              <a:t>，</a:t>
            </a:r>
            <a:r>
              <a:rPr lang="en-US" altLang="zh-CN" b="1" dirty="0">
                <a:latin typeface="+mn-ea"/>
              </a:rPr>
              <a:t>a</a:t>
            </a:r>
            <a:r>
              <a:rPr lang="en-US" altLang="zh-CN" b="1" baseline="-25000" dirty="0">
                <a:latin typeface="+mn-ea"/>
              </a:rPr>
              <a:t>4</a:t>
            </a:r>
            <a:r>
              <a:rPr lang="zh-CN" altLang="en-US" b="1" dirty="0">
                <a:latin typeface="+mn-ea"/>
              </a:rPr>
              <a:t>，</a:t>
            </a:r>
            <a:r>
              <a:rPr lang="en-US" altLang="zh-CN" b="1" dirty="0">
                <a:latin typeface="+mn-ea"/>
              </a:rPr>
              <a:t>a</a:t>
            </a:r>
            <a:r>
              <a:rPr lang="en-US" altLang="zh-CN" b="1" baseline="-25000" dirty="0">
                <a:latin typeface="+mn-ea"/>
              </a:rPr>
              <a:t>6</a:t>
            </a:r>
            <a:r>
              <a:rPr lang="en-US" altLang="zh-CN" b="1" dirty="0">
                <a:latin typeface="+mn-ea"/>
              </a:rPr>
              <a:t>}</a:t>
            </a:r>
            <a:r>
              <a:rPr lang="zh-CN" altLang="en-US" b="1" dirty="0">
                <a:latin typeface="+mn-ea"/>
              </a:rPr>
              <a:t>，</a:t>
            </a:r>
            <a:r>
              <a:rPr lang="en-US" altLang="zh-CN" b="1" dirty="0">
                <a:latin typeface="+mn-ea"/>
              </a:rPr>
              <a:t>D</a:t>
            </a:r>
            <a:r>
              <a:rPr lang="zh-CN" altLang="en-US" b="1" dirty="0">
                <a:latin typeface="+mn-ea"/>
              </a:rPr>
              <a:t>＝</a:t>
            </a:r>
            <a:r>
              <a:rPr lang="en-US" altLang="zh-CN" b="1" dirty="0">
                <a:latin typeface="+mn-ea"/>
              </a:rPr>
              <a:t>{b</a:t>
            </a:r>
            <a:r>
              <a:rPr lang="en-US" altLang="zh-CN" b="1" baseline="-25000" dirty="0">
                <a:latin typeface="+mn-ea"/>
              </a:rPr>
              <a:t>1</a:t>
            </a:r>
            <a:r>
              <a:rPr lang="zh-CN" altLang="en-US" b="1" dirty="0">
                <a:latin typeface="+mn-ea"/>
              </a:rPr>
              <a:t>，</a:t>
            </a:r>
            <a:r>
              <a:rPr lang="en-US" altLang="zh-CN" b="1" dirty="0">
                <a:latin typeface="+mn-ea"/>
              </a:rPr>
              <a:t>b</a:t>
            </a:r>
            <a:r>
              <a:rPr lang="en-US" altLang="zh-CN" b="1" baseline="-25000" dirty="0">
                <a:latin typeface="+mn-ea"/>
              </a:rPr>
              <a:t>2</a:t>
            </a:r>
            <a:r>
              <a:rPr lang="zh-CN" altLang="en-US" b="1" dirty="0">
                <a:latin typeface="+mn-ea"/>
              </a:rPr>
              <a:t>，</a:t>
            </a:r>
            <a:r>
              <a:rPr lang="en-US" altLang="zh-CN" b="1" dirty="0">
                <a:latin typeface="+mn-ea"/>
              </a:rPr>
              <a:t>b</a:t>
            </a:r>
            <a:r>
              <a:rPr lang="en-US" altLang="zh-CN" b="1" baseline="-25000" dirty="0">
                <a:latin typeface="+mn-ea"/>
              </a:rPr>
              <a:t>4</a:t>
            </a:r>
            <a:r>
              <a:rPr lang="zh-CN" altLang="en-US" b="1" dirty="0">
                <a:latin typeface="+mn-ea"/>
              </a:rPr>
              <a:t>，</a:t>
            </a:r>
            <a:r>
              <a:rPr lang="en-US" altLang="zh-CN" b="1" dirty="0">
                <a:latin typeface="+mn-ea"/>
              </a:rPr>
              <a:t>b</a:t>
            </a:r>
            <a:r>
              <a:rPr lang="en-US" altLang="zh-CN" b="1" baseline="-25000" dirty="0">
                <a:latin typeface="+mn-ea"/>
              </a:rPr>
              <a:t>5</a:t>
            </a:r>
            <a:r>
              <a:rPr lang="en-US" altLang="zh-CN" b="1" dirty="0">
                <a:latin typeface="+mn-ea"/>
              </a:rPr>
              <a:t>}</a:t>
            </a:r>
            <a:r>
              <a:rPr lang="zh-CN" altLang="en-US" b="1" dirty="0">
                <a:latin typeface="+mn-ea"/>
              </a:rPr>
              <a:t>。</a:t>
            </a:r>
            <a:endParaRPr lang="en-US" altLang="zh-CN" b="1" dirty="0">
              <a:latin typeface="+mn-ea"/>
            </a:endParaRPr>
          </a:p>
          <a:p>
            <a:pPr>
              <a:lnSpc>
                <a:spcPct val="140000"/>
              </a:lnSpc>
            </a:pPr>
            <a:r>
              <a:rPr lang="zh-CN" altLang="en-US" b="1" dirty="0">
                <a:latin typeface="+mn-ea"/>
              </a:rPr>
              <a:t>显然有</a:t>
            </a:r>
            <a:r>
              <a:rPr lang="en-US" altLang="zh-CN" b="1" dirty="0">
                <a:latin typeface="+mn-ea"/>
              </a:rPr>
              <a:t>R</a:t>
            </a:r>
            <a:r>
              <a:rPr kumimoji="1" lang="zh-CN" altLang="en-US" dirty="0">
                <a:solidFill>
                  <a:srgbClr val="FF0000"/>
                </a:solidFill>
                <a:sym typeface="Symbol" panose="05050102010706020507" pitchFamily="18" charset="2"/>
              </a:rPr>
              <a:t> </a:t>
            </a:r>
            <a:r>
              <a:rPr lang="en-US" altLang="zh-CN" b="1" dirty="0">
                <a:latin typeface="+mn-ea"/>
              </a:rPr>
              <a:t> C×D</a:t>
            </a:r>
            <a:r>
              <a:rPr kumimoji="1" lang="zh-CN" altLang="en-US" dirty="0">
                <a:solidFill>
                  <a:srgbClr val="FF0000"/>
                </a:solidFill>
                <a:sym typeface="Symbol" panose="05050102010706020507" pitchFamily="18" charset="2"/>
              </a:rPr>
              <a:t> </a:t>
            </a:r>
            <a:r>
              <a:rPr lang="en-US" altLang="zh-CN" b="1" dirty="0">
                <a:latin typeface="+mn-ea"/>
              </a:rPr>
              <a:t> A×B</a:t>
            </a:r>
            <a:r>
              <a:rPr lang="zh-CN" altLang="en-US" b="1" dirty="0">
                <a:latin typeface="+mn-ea"/>
              </a:rPr>
              <a:t>，</a:t>
            </a:r>
            <a:endParaRPr lang="en-US" altLang="zh-CN" b="1" dirty="0">
              <a:latin typeface="+mn-ea"/>
            </a:endParaRPr>
          </a:p>
          <a:p>
            <a:pPr>
              <a:lnSpc>
                <a:spcPct val="140000"/>
              </a:lnSpc>
            </a:pPr>
            <a:r>
              <a:rPr lang="zh-CN" altLang="en-US" b="1" dirty="0">
                <a:latin typeface="+mn-ea"/>
              </a:rPr>
              <a:t>因此，</a:t>
            </a:r>
            <a:r>
              <a:rPr lang="en-US" altLang="zh-CN" b="1" dirty="0">
                <a:latin typeface="+mn-ea"/>
              </a:rPr>
              <a:t>R</a:t>
            </a:r>
            <a:r>
              <a:rPr lang="zh-CN" altLang="en-US" b="1" dirty="0">
                <a:latin typeface="+mn-ea"/>
              </a:rPr>
              <a:t>是以</a:t>
            </a:r>
            <a:r>
              <a:rPr lang="en-US" altLang="zh-CN" b="1" dirty="0">
                <a:latin typeface="+mn-ea"/>
              </a:rPr>
              <a:t>C×D</a:t>
            </a:r>
            <a:r>
              <a:rPr lang="zh-CN" altLang="en-US" b="1" dirty="0">
                <a:latin typeface="+mn-ea"/>
              </a:rPr>
              <a:t>为基的二元关系，也是以</a:t>
            </a:r>
            <a:r>
              <a:rPr lang="en-US" altLang="zh-CN" b="1" dirty="0">
                <a:latin typeface="+mn-ea"/>
              </a:rPr>
              <a:t>A×B</a:t>
            </a:r>
            <a:r>
              <a:rPr lang="zh-CN" altLang="en-US" b="1" dirty="0">
                <a:latin typeface="+mn-ea"/>
              </a:rPr>
              <a:t>为基的二元关系。</a:t>
            </a:r>
          </a:p>
        </p:txBody>
      </p:sp>
      <p:sp>
        <p:nvSpPr>
          <p:cNvPr id="14" name="矩形 13"/>
          <p:cNvSpPr/>
          <p:nvPr/>
        </p:nvSpPr>
        <p:spPr>
          <a:xfrm>
            <a:off x="406740" y="5451956"/>
            <a:ext cx="11559835" cy="1200329"/>
          </a:xfrm>
          <a:prstGeom prst="rect">
            <a:avLst/>
          </a:prstGeom>
          <a:solidFill>
            <a:srgbClr val="1157AB"/>
          </a:solidFill>
        </p:spPr>
        <p:txBody>
          <a:bodyPr wrap="square">
            <a:spAutoFit/>
          </a:bodyPr>
          <a:lstStyle/>
          <a:p>
            <a:r>
              <a:rPr lang="zh-CN" altLang="en-US" b="1" dirty="0">
                <a:solidFill>
                  <a:schemeClr val="bg1"/>
                </a:solidFill>
                <a:latin typeface="+mn-ea"/>
              </a:rPr>
              <a:t>显然，</a:t>
            </a:r>
            <a:r>
              <a:rPr lang="en-US" altLang="zh-CN" b="1" dirty="0">
                <a:solidFill>
                  <a:schemeClr val="bg1"/>
                </a:solidFill>
                <a:latin typeface="+mn-ea"/>
              </a:rPr>
              <a:t>C</a:t>
            </a:r>
            <a:r>
              <a:rPr lang="zh-CN" altLang="en-US" b="1" dirty="0">
                <a:solidFill>
                  <a:schemeClr val="bg1"/>
                </a:solidFill>
                <a:latin typeface="+mn-ea"/>
              </a:rPr>
              <a:t>＝</a:t>
            </a:r>
            <a:r>
              <a:rPr lang="en-US" altLang="zh-CN" b="1" dirty="0">
                <a:solidFill>
                  <a:schemeClr val="bg1"/>
                </a:solidFill>
                <a:latin typeface="+mn-ea"/>
              </a:rPr>
              <a:t>{x|&lt;x</a:t>
            </a:r>
            <a:r>
              <a:rPr lang="zh-CN" altLang="en-US" b="1" dirty="0">
                <a:solidFill>
                  <a:schemeClr val="bg1"/>
                </a:solidFill>
                <a:latin typeface="+mn-ea"/>
              </a:rPr>
              <a:t>，</a:t>
            </a:r>
            <a:r>
              <a:rPr lang="en-US" altLang="zh-CN" b="1" dirty="0">
                <a:solidFill>
                  <a:schemeClr val="bg1"/>
                </a:solidFill>
                <a:latin typeface="+mn-ea"/>
              </a:rPr>
              <a:t>y&gt;∈R} </a:t>
            </a:r>
            <a:r>
              <a:rPr kumimoji="1" lang="zh-CN" altLang="en-US" b="1" dirty="0">
                <a:solidFill>
                  <a:schemeClr val="bg1"/>
                </a:solidFill>
                <a:latin typeface="+mn-ea"/>
                <a:sym typeface="Symbol" panose="05050102010706020507" pitchFamily="18" charset="2"/>
              </a:rPr>
              <a:t> </a:t>
            </a:r>
            <a:r>
              <a:rPr lang="en-US" altLang="zh-CN" b="1" dirty="0">
                <a:solidFill>
                  <a:schemeClr val="bg1"/>
                </a:solidFill>
                <a:latin typeface="+mn-ea"/>
              </a:rPr>
              <a:t>A</a:t>
            </a:r>
            <a:r>
              <a:rPr lang="zh-CN" altLang="en-US" b="1" dirty="0">
                <a:solidFill>
                  <a:schemeClr val="bg1"/>
                </a:solidFill>
                <a:latin typeface="+mn-ea"/>
              </a:rPr>
              <a:t>，</a:t>
            </a:r>
            <a:r>
              <a:rPr lang="en-US" altLang="zh-CN" b="1" dirty="0">
                <a:solidFill>
                  <a:schemeClr val="bg1"/>
                </a:solidFill>
                <a:latin typeface="+mn-ea"/>
              </a:rPr>
              <a:t>D</a:t>
            </a:r>
            <a:r>
              <a:rPr lang="zh-CN" altLang="en-US" b="1" dirty="0">
                <a:solidFill>
                  <a:schemeClr val="bg1"/>
                </a:solidFill>
                <a:latin typeface="+mn-ea"/>
              </a:rPr>
              <a:t>＝</a:t>
            </a:r>
            <a:r>
              <a:rPr lang="en-US" altLang="zh-CN" b="1" dirty="0">
                <a:solidFill>
                  <a:schemeClr val="bg1"/>
                </a:solidFill>
                <a:latin typeface="+mn-ea"/>
              </a:rPr>
              <a:t>{y|&lt;x</a:t>
            </a:r>
            <a:r>
              <a:rPr lang="zh-CN" altLang="en-US" b="1" dirty="0">
                <a:solidFill>
                  <a:schemeClr val="bg1"/>
                </a:solidFill>
                <a:latin typeface="+mn-ea"/>
              </a:rPr>
              <a:t>，</a:t>
            </a:r>
            <a:r>
              <a:rPr lang="en-US" altLang="zh-CN" b="1" dirty="0">
                <a:solidFill>
                  <a:schemeClr val="bg1"/>
                </a:solidFill>
                <a:latin typeface="+mn-ea"/>
              </a:rPr>
              <a:t>y&gt;∈R} </a:t>
            </a:r>
            <a:r>
              <a:rPr kumimoji="1" lang="zh-CN" altLang="en-US" b="1" dirty="0">
                <a:solidFill>
                  <a:schemeClr val="bg1"/>
                </a:solidFill>
                <a:latin typeface="+mn-ea"/>
                <a:sym typeface="Symbol" panose="05050102010706020507" pitchFamily="18" charset="2"/>
              </a:rPr>
              <a:t> </a:t>
            </a:r>
            <a:r>
              <a:rPr lang="en-US" altLang="zh-CN" b="1" dirty="0">
                <a:solidFill>
                  <a:schemeClr val="bg1"/>
                </a:solidFill>
                <a:latin typeface="+mn-ea"/>
              </a:rPr>
              <a:t>B</a:t>
            </a:r>
            <a:r>
              <a:rPr lang="zh-CN" altLang="en-US" b="1" dirty="0">
                <a:solidFill>
                  <a:schemeClr val="bg1"/>
                </a:solidFill>
                <a:latin typeface="+mn-ea"/>
              </a:rPr>
              <a:t>，此时，</a:t>
            </a:r>
            <a:r>
              <a:rPr lang="en-US" altLang="zh-CN" b="1" dirty="0">
                <a:solidFill>
                  <a:srgbClr val="FFFF00"/>
                </a:solidFill>
                <a:latin typeface="+mn-ea"/>
              </a:rPr>
              <a:t>A</a:t>
            </a:r>
            <a:r>
              <a:rPr lang="zh-CN" altLang="en-US" b="1" dirty="0">
                <a:solidFill>
                  <a:srgbClr val="FFFF00"/>
                </a:solidFill>
                <a:latin typeface="+mn-ea"/>
              </a:rPr>
              <a:t>称为关系</a:t>
            </a:r>
            <a:r>
              <a:rPr lang="en-US" altLang="zh-CN" b="1" dirty="0">
                <a:solidFill>
                  <a:srgbClr val="FFFF00"/>
                </a:solidFill>
                <a:latin typeface="+mn-ea"/>
              </a:rPr>
              <a:t>R</a:t>
            </a:r>
            <a:r>
              <a:rPr lang="zh-CN" altLang="en-US" b="1" dirty="0">
                <a:solidFill>
                  <a:srgbClr val="FFFF00"/>
                </a:solidFill>
                <a:latin typeface="+mn-ea"/>
              </a:rPr>
              <a:t>的前域，</a:t>
            </a:r>
            <a:r>
              <a:rPr lang="en-US" altLang="zh-CN" b="1" dirty="0">
                <a:solidFill>
                  <a:srgbClr val="FFFF00"/>
                </a:solidFill>
                <a:latin typeface="+mn-ea"/>
              </a:rPr>
              <a:t>B</a:t>
            </a:r>
            <a:r>
              <a:rPr lang="zh-CN" altLang="en-US" b="1" dirty="0">
                <a:solidFill>
                  <a:srgbClr val="FFFF00"/>
                </a:solidFill>
                <a:latin typeface="+mn-ea"/>
              </a:rPr>
              <a:t>称为关系</a:t>
            </a:r>
            <a:r>
              <a:rPr lang="en-US" altLang="zh-CN" b="1" dirty="0">
                <a:solidFill>
                  <a:srgbClr val="FFFF00"/>
                </a:solidFill>
                <a:latin typeface="+mn-ea"/>
              </a:rPr>
              <a:t>R</a:t>
            </a:r>
            <a:r>
              <a:rPr lang="zh-CN" altLang="en-US" b="1" dirty="0">
                <a:solidFill>
                  <a:srgbClr val="FFFF00"/>
                </a:solidFill>
                <a:latin typeface="+mn-ea"/>
              </a:rPr>
              <a:t>的后域</a:t>
            </a:r>
            <a:r>
              <a:rPr lang="zh-CN" altLang="en-US" b="1" dirty="0">
                <a:solidFill>
                  <a:schemeClr val="bg1"/>
                </a:solidFill>
                <a:latin typeface="+mn-ea"/>
              </a:rPr>
              <a:t>，</a:t>
            </a:r>
            <a:r>
              <a:rPr lang="en-US" altLang="zh-CN" b="1" dirty="0">
                <a:solidFill>
                  <a:srgbClr val="FFFF00"/>
                </a:solidFill>
                <a:latin typeface="+mn-ea"/>
              </a:rPr>
              <a:t>C</a:t>
            </a:r>
            <a:r>
              <a:rPr lang="zh-CN" altLang="en-US" b="1" dirty="0">
                <a:solidFill>
                  <a:srgbClr val="FFFF00"/>
                </a:solidFill>
                <a:latin typeface="+mn-ea"/>
              </a:rPr>
              <a:t>称为</a:t>
            </a:r>
            <a:r>
              <a:rPr lang="en-US" altLang="zh-CN" b="1" dirty="0">
                <a:solidFill>
                  <a:srgbClr val="FFFF00"/>
                </a:solidFill>
                <a:latin typeface="+mn-ea"/>
              </a:rPr>
              <a:t>R</a:t>
            </a:r>
            <a:r>
              <a:rPr lang="zh-CN" altLang="en-US" b="1" dirty="0">
                <a:solidFill>
                  <a:srgbClr val="FFFF00"/>
                </a:solidFill>
                <a:latin typeface="+mn-ea"/>
              </a:rPr>
              <a:t>的定义域</a:t>
            </a:r>
            <a:r>
              <a:rPr lang="en-US" altLang="zh-CN" b="1" dirty="0">
                <a:solidFill>
                  <a:schemeClr val="bg1"/>
                </a:solidFill>
                <a:latin typeface="+mn-ea"/>
              </a:rPr>
              <a:t>(Domain)</a:t>
            </a:r>
            <a:r>
              <a:rPr lang="zh-CN" altLang="en-US" b="1" dirty="0">
                <a:solidFill>
                  <a:schemeClr val="bg1"/>
                </a:solidFill>
                <a:latin typeface="+mn-ea"/>
              </a:rPr>
              <a:t>，记作</a:t>
            </a:r>
            <a:r>
              <a:rPr lang="en-US" altLang="zh-CN" b="1" dirty="0">
                <a:solidFill>
                  <a:schemeClr val="bg1"/>
                </a:solidFill>
                <a:latin typeface="+mn-ea"/>
              </a:rPr>
              <a:t>C</a:t>
            </a:r>
            <a:r>
              <a:rPr lang="zh-CN" altLang="en-US" b="1" dirty="0">
                <a:solidFill>
                  <a:schemeClr val="bg1"/>
                </a:solidFill>
                <a:latin typeface="+mn-ea"/>
              </a:rPr>
              <a:t>＝</a:t>
            </a:r>
            <a:r>
              <a:rPr lang="en-US" altLang="zh-CN" b="1" dirty="0" err="1">
                <a:solidFill>
                  <a:schemeClr val="bg1"/>
                </a:solidFill>
                <a:latin typeface="+mn-ea"/>
              </a:rPr>
              <a:t>domR</a:t>
            </a:r>
            <a:r>
              <a:rPr lang="zh-CN" altLang="en-US" b="1" dirty="0">
                <a:solidFill>
                  <a:schemeClr val="bg1"/>
                </a:solidFill>
                <a:latin typeface="+mn-ea"/>
              </a:rPr>
              <a:t>，</a:t>
            </a:r>
            <a:r>
              <a:rPr lang="en-US" altLang="zh-CN" b="1" dirty="0">
                <a:solidFill>
                  <a:srgbClr val="FFFF00"/>
                </a:solidFill>
                <a:latin typeface="+mn-ea"/>
              </a:rPr>
              <a:t>D</a:t>
            </a:r>
            <a:r>
              <a:rPr lang="zh-CN" altLang="en-US" b="1" dirty="0">
                <a:solidFill>
                  <a:srgbClr val="FFFF00"/>
                </a:solidFill>
                <a:latin typeface="+mn-ea"/>
              </a:rPr>
              <a:t>称为</a:t>
            </a:r>
            <a:r>
              <a:rPr lang="en-US" altLang="zh-CN" b="1" dirty="0">
                <a:solidFill>
                  <a:srgbClr val="FFFF00"/>
                </a:solidFill>
                <a:latin typeface="+mn-ea"/>
              </a:rPr>
              <a:t>R</a:t>
            </a:r>
            <a:r>
              <a:rPr lang="zh-CN" altLang="en-US" b="1" dirty="0">
                <a:solidFill>
                  <a:srgbClr val="FFFF00"/>
                </a:solidFill>
                <a:latin typeface="+mn-ea"/>
              </a:rPr>
              <a:t>的值域</a:t>
            </a:r>
            <a:r>
              <a:rPr lang="en-US" altLang="zh-CN" b="1" dirty="0">
                <a:solidFill>
                  <a:schemeClr val="bg1"/>
                </a:solidFill>
                <a:latin typeface="+mn-ea"/>
              </a:rPr>
              <a:t>(Range)</a:t>
            </a:r>
            <a:r>
              <a:rPr lang="zh-CN" altLang="en-US" b="1" dirty="0">
                <a:solidFill>
                  <a:schemeClr val="bg1"/>
                </a:solidFill>
                <a:latin typeface="+mn-ea"/>
              </a:rPr>
              <a:t>，记作</a:t>
            </a:r>
            <a:r>
              <a:rPr lang="en-US" altLang="zh-CN" b="1" dirty="0">
                <a:solidFill>
                  <a:schemeClr val="bg1"/>
                </a:solidFill>
                <a:latin typeface="+mn-ea"/>
              </a:rPr>
              <a:t>D</a:t>
            </a:r>
            <a:r>
              <a:rPr lang="zh-CN" altLang="en-US" b="1" dirty="0">
                <a:solidFill>
                  <a:schemeClr val="bg1"/>
                </a:solidFill>
                <a:latin typeface="+mn-ea"/>
              </a:rPr>
              <a:t>＝</a:t>
            </a:r>
            <a:r>
              <a:rPr lang="en-US" altLang="zh-CN" b="1" dirty="0" err="1">
                <a:solidFill>
                  <a:schemeClr val="bg1"/>
                </a:solidFill>
                <a:latin typeface="+mn-ea"/>
              </a:rPr>
              <a:t>ranR</a:t>
            </a:r>
            <a:r>
              <a:rPr lang="zh-CN" altLang="en-US" b="1" dirty="0">
                <a:solidFill>
                  <a:schemeClr val="bg1"/>
                </a:solidFill>
                <a:latin typeface="+mn-ea"/>
              </a:rPr>
              <a:t>，</a:t>
            </a:r>
            <a:r>
              <a:rPr lang="en-US" altLang="zh-CN" b="1" dirty="0" err="1">
                <a:solidFill>
                  <a:srgbClr val="FFFF00"/>
                </a:solidFill>
                <a:latin typeface="+mn-ea"/>
              </a:rPr>
              <a:t>fldR</a:t>
            </a:r>
            <a:r>
              <a:rPr lang="zh-CN" altLang="en-US" b="1" dirty="0">
                <a:solidFill>
                  <a:srgbClr val="FFFF00"/>
                </a:solidFill>
                <a:latin typeface="+mn-ea"/>
              </a:rPr>
              <a:t>＝</a:t>
            </a:r>
            <a:r>
              <a:rPr lang="en-US" altLang="zh-CN" b="1" dirty="0" err="1">
                <a:solidFill>
                  <a:srgbClr val="FFFF00"/>
                </a:solidFill>
                <a:latin typeface="+mn-ea"/>
              </a:rPr>
              <a:t>domR∪ranR</a:t>
            </a:r>
            <a:r>
              <a:rPr lang="zh-CN" altLang="en-US" b="1" dirty="0">
                <a:solidFill>
                  <a:srgbClr val="FFFF00"/>
                </a:solidFill>
                <a:latin typeface="+mn-ea"/>
              </a:rPr>
              <a:t>称为</a:t>
            </a:r>
            <a:r>
              <a:rPr lang="en-US" altLang="zh-CN" b="1" dirty="0">
                <a:solidFill>
                  <a:srgbClr val="FFFF00"/>
                </a:solidFill>
                <a:latin typeface="+mn-ea"/>
              </a:rPr>
              <a:t>R</a:t>
            </a:r>
            <a:r>
              <a:rPr lang="zh-CN" altLang="en-US" b="1" dirty="0">
                <a:solidFill>
                  <a:srgbClr val="FFFF00"/>
                </a:solidFill>
                <a:latin typeface="+mn-ea"/>
              </a:rPr>
              <a:t>的域</a:t>
            </a:r>
            <a:r>
              <a:rPr lang="en-US" altLang="zh-CN" b="1" dirty="0">
                <a:solidFill>
                  <a:schemeClr val="bg1"/>
                </a:solidFill>
                <a:latin typeface="+mn-ea"/>
              </a:rPr>
              <a:t>(Field)</a:t>
            </a:r>
            <a:endParaRPr lang="zh-CN" altLang="en-US" b="1" dirty="0">
              <a:solidFill>
                <a:schemeClr val="bg1"/>
              </a:solidFill>
              <a:latin typeface="+mn-ea"/>
            </a:endParaRPr>
          </a:p>
        </p:txBody>
      </p:sp>
    </p:spTree>
    <p:custDataLst>
      <p:tags r:id="rId1"/>
    </p:custDataLst>
    <p:extLst>
      <p:ext uri="{BB962C8B-B14F-4D97-AF65-F5344CB8AC3E}">
        <p14:creationId xmlns:p14="http://schemas.microsoft.com/office/powerpoint/2010/main" val="4163658063"/>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circle(in)">
                                      <p:cBhvr>
                                        <p:cTn id="10" dur="20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circle(in)">
                                      <p:cBhvr>
                                        <p:cTn id="15" dur="20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circle(in)">
                                      <p:cBhvr>
                                        <p:cTn id="20" dur="20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circle(in)">
                                      <p:cBhvr>
                                        <p:cTn id="25" dur="2000"/>
                                        <p:tgtEl>
                                          <p:spTgt spid="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animEffect transition="in" filter="circle(in)">
                                      <p:cBhvr>
                                        <p:cTn id="30" dur="2000"/>
                                        <p:tgtEl>
                                          <p:spTgt spid="8">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circle(in)">
                                      <p:cBhvr>
                                        <p:cTn id="35" dur="2000"/>
                                        <p:tgtEl>
                                          <p:spTgt spid="8">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0834" name="Rectangle 2"/>
          <p:cNvSpPr>
            <a:spLocks noGrp="1" noChangeArrowheads="1"/>
          </p:cNvSpPr>
          <p:nvPr>
            <p:ph type="body" idx="1"/>
          </p:nvPr>
        </p:nvSpPr>
        <p:spPr>
          <a:xfrm>
            <a:off x="384175" y="924968"/>
            <a:ext cx="11430000" cy="1349869"/>
          </a:xfrm>
        </p:spPr>
        <p:txBody>
          <a:bodyPr>
            <a:noAutofit/>
          </a:bodyPr>
          <a:lstStyle/>
          <a:p>
            <a:pPr marL="0" indent="0">
              <a:lnSpc>
                <a:spcPct val="150000"/>
              </a:lnSpc>
              <a:spcBef>
                <a:spcPct val="30000"/>
              </a:spcBef>
              <a:buNone/>
            </a:pPr>
            <a:r>
              <a:rPr lang="zh-CN" altLang="en-US" dirty="0">
                <a:solidFill>
                  <a:srgbClr val="C00000"/>
                </a:solidFill>
              </a:rPr>
              <a:t>例</a:t>
            </a:r>
            <a:r>
              <a:rPr lang="en-US" altLang="zh-CN" dirty="0">
                <a:solidFill>
                  <a:srgbClr val="C00000"/>
                </a:solidFill>
              </a:rPr>
              <a:t>4.8  </a:t>
            </a:r>
            <a:r>
              <a:rPr lang="zh-CN" altLang="zh-CN" dirty="0">
                <a:solidFill>
                  <a:schemeClr val="tx1"/>
                </a:solidFill>
              </a:rPr>
              <a:t>设</a:t>
            </a:r>
            <a:r>
              <a:rPr lang="en-US" altLang="zh-CN" dirty="0">
                <a:solidFill>
                  <a:schemeClr val="tx1"/>
                </a:solidFill>
              </a:rPr>
              <a:t>A</a:t>
            </a:r>
            <a:r>
              <a:rPr lang="es-ES" altLang="zh-CN" dirty="0">
                <a:solidFill>
                  <a:schemeClr val="tx1"/>
                </a:solidFill>
              </a:rPr>
              <a:t>={1</a:t>
            </a:r>
            <a:r>
              <a:rPr lang="zh-CN" altLang="zh-CN" dirty="0">
                <a:solidFill>
                  <a:schemeClr val="tx1"/>
                </a:solidFill>
              </a:rPr>
              <a:t>，</a:t>
            </a:r>
            <a:r>
              <a:rPr lang="es-ES" altLang="zh-CN" dirty="0">
                <a:solidFill>
                  <a:schemeClr val="tx1"/>
                </a:solidFill>
              </a:rPr>
              <a:t>2</a:t>
            </a:r>
            <a:r>
              <a:rPr lang="zh-CN" altLang="zh-CN" dirty="0">
                <a:solidFill>
                  <a:schemeClr val="tx1"/>
                </a:solidFill>
              </a:rPr>
              <a:t>，</a:t>
            </a:r>
            <a:r>
              <a:rPr lang="es-ES" altLang="zh-CN" dirty="0">
                <a:solidFill>
                  <a:schemeClr val="tx1"/>
                </a:solidFill>
              </a:rPr>
              <a:t>4</a:t>
            </a:r>
            <a:r>
              <a:rPr lang="zh-CN" altLang="zh-CN" dirty="0">
                <a:solidFill>
                  <a:schemeClr val="tx1"/>
                </a:solidFill>
              </a:rPr>
              <a:t>，</a:t>
            </a:r>
            <a:r>
              <a:rPr lang="es-ES" altLang="zh-CN" dirty="0">
                <a:solidFill>
                  <a:schemeClr val="tx1"/>
                </a:solidFill>
              </a:rPr>
              <a:t>8}</a:t>
            </a:r>
            <a:r>
              <a:rPr lang="zh-CN" altLang="zh-CN" dirty="0">
                <a:solidFill>
                  <a:schemeClr val="tx1"/>
                </a:solidFill>
              </a:rPr>
              <a:t>，</a:t>
            </a:r>
            <a:r>
              <a:rPr lang="es-ES" altLang="zh-CN" dirty="0">
                <a:solidFill>
                  <a:schemeClr val="tx1"/>
                </a:solidFill>
              </a:rPr>
              <a:t>R</a:t>
            </a:r>
            <a:r>
              <a:rPr lang="zh-CN" altLang="zh-CN" dirty="0">
                <a:solidFill>
                  <a:schemeClr val="tx1"/>
                </a:solidFill>
              </a:rPr>
              <a:t>是</a:t>
            </a:r>
            <a:r>
              <a:rPr lang="es-ES" altLang="zh-CN" dirty="0">
                <a:solidFill>
                  <a:schemeClr val="tx1"/>
                </a:solidFill>
              </a:rPr>
              <a:t>A</a:t>
            </a:r>
            <a:r>
              <a:rPr lang="zh-CN" altLang="zh-CN" dirty="0">
                <a:solidFill>
                  <a:schemeClr val="tx1"/>
                </a:solidFill>
              </a:rPr>
              <a:t>上的小于关系。试写出</a:t>
            </a:r>
            <a:r>
              <a:rPr lang="es-ES" altLang="zh-CN" dirty="0">
                <a:solidFill>
                  <a:schemeClr val="tx1"/>
                </a:solidFill>
              </a:rPr>
              <a:t>R</a:t>
            </a:r>
            <a:r>
              <a:rPr lang="zh-CN" altLang="zh-CN" dirty="0">
                <a:solidFill>
                  <a:schemeClr val="tx1"/>
                </a:solidFill>
              </a:rPr>
              <a:t>的元素，画出</a:t>
            </a:r>
            <a:r>
              <a:rPr lang="es-ES" altLang="zh-CN" dirty="0">
                <a:solidFill>
                  <a:schemeClr val="tx1"/>
                </a:solidFill>
              </a:rPr>
              <a:t>R</a:t>
            </a:r>
            <a:r>
              <a:rPr lang="zh-CN" altLang="zh-CN" dirty="0">
                <a:solidFill>
                  <a:schemeClr val="tx1"/>
                </a:solidFill>
              </a:rPr>
              <a:t>的关系图，并求出</a:t>
            </a:r>
            <a:r>
              <a:rPr lang="es-ES" altLang="zh-CN" dirty="0">
                <a:solidFill>
                  <a:schemeClr val="tx1"/>
                </a:solidFill>
              </a:rPr>
              <a:t>R</a:t>
            </a:r>
            <a:r>
              <a:rPr lang="zh-CN" altLang="zh-CN" dirty="0">
                <a:solidFill>
                  <a:schemeClr val="tx1"/>
                </a:solidFill>
              </a:rPr>
              <a:t>的定义域、值域和域。</a:t>
            </a:r>
            <a:endParaRPr lang="zh-CN" altLang="en-US" dirty="0">
              <a:solidFill>
                <a:schemeClr val="tx1"/>
              </a:solidFill>
            </a:endParaRPr>
          </a:p>
        </p:txBody>
      </p:sp>
      <p:sp>
        <p:nvSpPr>
          <p:cNvPr id="62468" name="Rectangle 3"/>
          <p:cNvSpPr>
            <a:spLocks noGrp="1" noChangeArrowheads="1"/>
          </p:cNvSpPr>
          <p:nvPr>
            <p:ph type="title"/>
          </p:nvPr>
        </p:nvSpPr>
        <p:spPr>
          <a:xfrm>
            <a:off x="765175" y="305594"/>
            <a:ext cx="8066367" cy="585923"/>
          </a:xfrm>
        </p:spPr>
        <p:txBody>
          <a:bodyPr/>
          <a:lstStyle/>
          <a:p>
            <a:pPr eaLnBrk="1" hangingPunct="1"/>
            <a:r>
              <a:rPr lang="zh-CN" altLang="zh-CN" dirty="0"/>
              <a:t>例</a:t>
            </a:r>
            <a:r>
              <a:rPr lang="en-US" altLang="zh-CN" dirty="0"/>
              <a:t>4.8</a:t>
            </a:r>
          </a:p>
        </p:txBody>
      </p:sp>
      <p:sp>
        <p:nvSpPr>
          <p:cNvPr id="4" name="矩形 3"/>
          <p:cNvSpPr/>
          <p:nvPr/>
        </p:nvSpPr>
        <p:spPr>
          <a:xfrm>
            <a:off x="536575" y="2274836"/>
            <a:ext cx="7086600" cy="3416320"/>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由题意可得，</a:t>
            </a:r>
            <a:r>
              <a:rPr lang="en-US" altLang="zh-CN" b="1" dirty="0">
                <a:latin typeface="+mn-ea"/>
              </a:rPr>
              <a:t>R={&lt;1,2&gt;,&lt;1,4&gt;,&lt;1,8&gt;,&lt;2,4&gt;,&lt;2,8&gt;,&lt;4,8&gt;}</a:t>
            </a:r>
            <a:r>
              <a:rPr lang="zh-CN" altLang="en-US" b="1" dirty="0">
                <a:latin typeface="+mn-ea"/>
              </a:rPr>
              <a:t>，</a:t>
            </a:r>
            <a:endParaRPr lang="en-US" altLang="zh-CN" b="1" dirty="0">
              <a:latin typeface="+mn-ea"/>
            </a:endParaRPr>
          </a:p>
          <a:p>
            <a:pPr>
              <a:lnSpc>
                <a:spcPct val="150000"/>
              </a:lnSpc>
            </a:pPr>
            <a:r>
              <a:rPr lang="zh-CN" altLang="en-US" b="1" dirty="0">
                <a:latin typeface="+mn-ea"/>
              </a:rPr>
              <a:t>关系图如右图所示。</a:t>
            </a:r>
            <a:endParaRPr lang="en-US" altLang="zh-CN" b="1" dirty="0">
              <a:latin typeface="+mn-ea"/>
            </a:endParaRPr>
          </a:p>
          <a:p>
            <a:pPr>
              <a:lnSpc>
                <a:spcPct val="150000"/>
              </a:lnSpc>
            </a:pPr>
            <a:r>
              <a:rPr lang="en-US" altLang="zh-CN" b="1" dirty="0" err="1">
                <a:latin typeface="+mn-ea"/>
              </a:rPr>
              <a:t>domR</a:t>
            </a:r>
            <a:r>
              <a:rPr lang="zh-CN" altLang="en-US" b="1" dirty="0">
                <a:latin typeface="+mn-ea"/>
              </a:rPr>
              <a:t>＝</a:t>
            </a:r>
            <a:r>
              <a:rPr lang="en-US" altLang="zh-CN" b="1" dirty="0">
                <a:latin typeface="+mn-ea"/>
              </a:rPr>
              <a:t>{x|&lt;x</a:t>
            </a:r>
            <a:r>
              <a:rPr lang="zh-CN" altLang="en-US" b="1" dirty="0">
                <a:latin typeface="+mn-ea"/>
              </a:rPr>
              <a:t>，</a:t>
            </a:r>
            <a:r>
              <a:rPr lang="en-US" altLang="zh-CN" b="1" dirty="0">
                <a:latin typeface="+mn-ea"/>
              </a:rPr>
              <a:t>y&gt;∈R}={1</a:t>
            </a:r>
            <a:r>
              <a:rPr lang="zh-CN" altLang="en-US" b="1" dirty="0">
                <a:latin typeface="+mn-ea"/>
              </a:rPr>
              <a:t>，</a:t>
            </a:r>
            <a:r>
              <a:rPr lang="en-US" altLang="zh-CN" b="1" dirty="0">
                <a:latin typeface="+mn-ea"/>
              </a:rPr>
              <a:t>2</a:t>
            </a:r>
            <a:r>
              <a:rPr lang="zh-CN" altLang="en-US" b="1" dirty="0">
                <a:latin typeface="+mn-ea"/>
              </a:rPr>
              <a:t>，</a:t>
            </a:r>
            <a:r>
              <a:rPr lang="en-US" altLang="zh-CN" b="1" dirty="0">
                <a:latin typeface="+mn-ea"/>
              </a:rPr>
              <a:t>4}</a:t>
            </a:r>
            <a:r>
              <a:rPr lang="zh-CN" altLang="en-US" b="1" dirty="0">
                <a:latin typeface="+mn-ea"/>
              </a:rPr>
              <a:t>，</a:t>
            </a:r>
            <a:endParaRPr lang="en-US" altLang="zh-CN" b="1" dirty="0">
              <a:latin typeface="+mn-ea"/>
            </a:endParaRPr>
          </a:p>
          <a:p>
            <a:pPr>
              <a:lnSpc>
                <a:spcPct val="150000"/>
              </a:lnSpc>
            </a:pPr>
            <a:r>
              <a:rPr lang="en-US" altLang="zh-CN" b="1" dirty="0" err="1">
                <a:latin typeface="+mn-ea"/>
              </a:rPr>
              <a:t>ranR</a:t>
            </a:r>
            <a:r>
              <a:rPr lang="zh-CN" altLang="en-US" b="1" dirty="0">
                <a:latin typeface="+mn-ea"/>
              </a:rPr>
              <a:t>＝</a:t>
            </a:r>
            <a:r>
              <a:rPr lang="en-US" altLang="zh-CN" b="1" dirty="0">
                <a:latin typeface="+mn-ea"/>
              </a:rPr>
              <a:t>{y|&lt;x</a:t>
            </a:r>
            <a:r>
              <a:rPr lang="zh-CN" altLang="en-US" b="1" dirty="0">
                <a:latin typeface="+mn-ea"/>
              </a:rPr>
              <a:t>，</a:t>
            </a:r>
            <a:r>
              <a:rPr lang="en-US" altLang="zh-CN" b="1" dirty="0">
                <a:latin typeface="+mn-ea"/>
              </a:rPr>
              <a:t>y&gt;∈R}</a:t>
            </a:r>
            <a:r>
              <a:rPr lang="zh-CN" altLang="en-US" b="1" dirty="0">
                <a:latin typeface="+mn-ea"/>
              </a:rPr>
              <a:t>＝</a:t>
            </a:r>
            <a:r>
              <a:rPr lang="en-US" altLang="zh-CN" b="1" dirty="0">
                <a:latin typeface="+mn-ea"/>
              </a:rPr>
              <a:t>{2</a:t>
            </a:r>
            <a:r>
              <a:rPr lang="zh-CN" altLang="en-US" b="1" dirty="0">
                <a:latin typeface="+mn-ea"/>
              </a:rPr>
              <a:t>，</a:t>
            </a:r>
            <a:r>
              <a:rPr lang="en-US" altLang="zh-CN" b="1" dirty="0">
                <a:latin typeface="+mn-ea"/>
              </a:rPr>
              <a:t>4</a:t>
            </a:r>
            <a:r>
              <a:rPr lang="zh-CN" altLang="en-US" b="1" dirty="0">
                <a:latin typeface="+mn-ea"/>
              </a:rPr>
              <a:t>，</a:t>
            </a:r>
            <a:r>
              <a:rPr lang="en-US" altLang="zh-CN" b="1" dirty="0">
                <a:latin typeface="+mn-ea"/>
              </a:rPr>
              <a:t>8}</a:t>
            </a:r>
            <a:r>
              <a:rPr lang="zh-CN" altLang="en-US" b="1" dirty="0">
                <a:latin typeface="+mn-ea"/>
              </a:rPr>
              <a:t>，</a:t>
            </a:r>
            <a:endParaRPr lang="en-US" altLang="zh-CN" b="1" dirty="0">
              <a:latin typeface="+mn-ea"/>
            </a:endParaRPr>
          </a:p>
          <a:p>
            <a:pPr>
              <a:lnSpc>
                <a:spcPct val="150000"/>
              </a:lnSpc>
            </a:pPr>
            <a:r>
              <a:rPr lang="en-US" altLang="zh-CN" b="1" dirty="0" err="1">
                <a:latin typeface="+mn-ea"/>
              </a:rPr>
              <a:t>fldR</a:t>
            </a:r>
            <a:r>
              <a:rPr lang="zh-CN" altLang="en-US" b="1" dirty="0">
                <a:latin typeface="+mn-ea"/>
              </a:rPr>
              <a:t>＝</a:t>
            </a:r>
            <a:r>
              <a:rPr lang="en-US" altLang="zh-CN" b="1" dirty="0" err="1">
                <a:latin typeface="+mn-ea"/>
              </a:rPr>
              <a:t>domR∪ranR</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a:t>
            </a:r>
            <a:r>
              <a:rPr lang="zh-CN" altLang="en-US" b="1" dirty="0">
                <a:latin typeface="+mn-ea"/>
              </a:rPr>
              <a:t>，</a:t>
            </a:r>
            <a:r>
              <a:rPr lang="en-US" altLang="zh-CN" b="1" dirty="0">
                <a:latin typeface="+mn-ea"/>
              </a:rPr>
              <a:t>4</a:t>
            </a:r>
            <a:r>
              <a:rPr lang="zh-CN" altLang="en-US" b="1" dirty="0">
                <a:latin typeface="+mn-ea"/>
              </a:rPr>
              <a:t>，</a:t>
            </a:r>
            <a:r>
              <a:rPr lang="en-US" altLang="zh-CN" b="1" dirty="0">
                <a:latin typeface="+mn-ea"/>
              </a:rPr>
              <a:t>8}</a:t>
            </a:r>
            <a:r>
              <a:rPr lang="zh-CN" altLang="en-US" b="1" dirty="0">
                <a:latin typeface="+mn-ea"/>
              </a:rPr>
              <a:t>。</a:t>
            </a:r>
          </a:p>
        </p:txBody>
      </p:sp>
      <p:grpSp>
        <p:nvGrpSpPr>
          <p:cNvPr id="40" name="Group 3056"/>
          <p:cNvGrpSpPr>
            <a:grpSpLocks/>
          </p:cNvGrpSpPr>
          <p:nvPr/>
        </p:nvGrpSpPr>
        <p:grpSpPr bwMode="auto">
          <a:xfrm>
            <a:off x="8689975" y="2336297"/>
            <a:ext cx="2906396" cy="3158462"/>
            <a:chOff x="8457" y="8008"/>
            <a:chExt cx="1637" cy="1750"/>
          </a:xfrm>
        </p:grpSpPr>
        <p:sp>
          <p:nvSpPr>
            <p:cNvPr id="48" name="Text Box 3043"/>
            <p:cNvSpPr txBox="1">
              <a:spLocks noChangeArrowheads="1"/>
            </p:cNvSpPr>
            <p:nvPr/>
          </p:nvSpPr>
          <p:spPr bwMode="auto">
            <a:xfrm>
              <a:off x="8457" y="9254"/>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2</a:t>
              </a:r>
              <a:endParaRPr lang="zh-CN" b="1" kern="100">
                <a:effectLst/>
                <a:latin typeface="+mn-ea"/>
                <a:cs typeface="宋体" panose="02010600030101010101" pitchFamily="2" charset="-122"/>
              </a:endParaRPr>
            </a:p>
          </p:txBody>
        </p:sp>
        <p:cxnSp>
          <p:nvCxnSpPr>
            <p:cNvPr id="41" name="AutoShape 3054"/>
            <p:cNvCxnSpPr>
              <a:cxnSpLocks noChangeShapeType="1"/>
            </p:cNvCxnSpPr>
            <p:nvPr/>
          </p:nvCxnSpPr>
          <p:spPr bwMode="auto">
            <a:xfrm flipH="1">
              <a:off x="8730" y="8265"/>
              <a:ext cx="920" cy="1235"/>
            </a:xfrm>
            <a:prstGeom prst="straightConnector1">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cxnSp>
        <p:sp>
          <p:nvSpPr>
            <p:cNvPr id="42" name="Text Box 3036"/>
            <p:cNvSpPr txBox="1">
              <a:spLocks noChangeArrowheads="1"/>
            </p:cNvSpPr>
            <p:nvPr/>
          </p:nvSpPr>
          <p:spPr bwMode="auto">
            <a:xfrm>
              <a:off x="8469" y="8022"/>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1</a:t>
              </a:r>
              <a:endParaRPr lang="zh-CN" b="1" kern="100">
                <a:effectLst/>
                <a:latin typeface="+mn-ea"/>
                <a:cs typeface="宋体" panose="02010600030101010101" pitchFamily="2" charset="-122"/>
              </a:endParaRPr>
            </a:p>
          </p:txBody>
        </p:sp>
        <p:sp>
          <p:nvSpPr>
            <p:cNvPr id="44" name="Text Box 3039"/>
            <p:cNvSpPr txBox="1">
              <a:spLocks noChangeArrowheads="1"/>
            </p:cNvSpPr>
            <p:nvPr/>
          </p:nvSpPr>
          <p:spPr bwMode="auto">
            <a:xfrm>
              <a:off x="9734" y="929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4</a:t>
              </a:r>
              <a:endParaRPr lang="zh-CN" b="1" kern="100">
                <a:effectLst/>
                <a:latin typeface="+mn-ea"/>
                <a:cs typeface="宋体" panose="02010600030101010101" pitchFamily="2" charset="-122"/>
              </a:endParaRPr>
            </a:p>
          </p:txBody>
        </p:sp>
        <p:sp>
          <p:nvSpPr>
            <p:cNvPr id="45" name="Oval 3040"/>
            <p:cNvSpPr>
              <a:spLocks noChangeArrowheads="1"/>
            </p:cNvSpPr>
            <p:nvPr/>
          </p:nvSpPr>
          <p:spPr bwMode="auto">
            <a:xfrm>
              <a:off x="8687" y="8225"/>
              <a:ext cx="57" cy="57"/>
            </a:xfrm>
            <a:prstGeom prst="ellipse">
              <a:avLst/>
            </a:prstGeom>
            <a:solidFill>
              <a:srgbClr val="FFFFFF"/>
            </a:solidFill>
            <a:ln w="25400">
              <a:solidFill>
                <a:srgbClr val="000000"/>
              </a:solidFill>
              <a:round/>
              <a:headEnd/>
              <a:tailEnd/>
            </a:ln>
          </p:spPr>
          <p:txBody>
            <a:bodyPr rot="0" vert="horz" wrap="square" lIns="91440" tIns="45720" rIns="91440" bIns="45720" anchor="t" anchorCtr="0" upright="1">
              <a:noAutofit/>
            </a:bodyPr>
            <a:lstStyle/>
            <a:p>
              <a:endParaRPr lang="zh-CN" altLang="en-US" b="1">
                <a:latin typeface="+mn-ea"/>
              </a:endParaRPr>
            </a:p>
          </p:txBody>
        </p:sp>
        <p:sp>
          <p:nvSpPr>
            <p:cNvPr id="46" name="Oval 3041"/>
            <p:cNvSpPr>
              <a:spLocks noChangeArrowheads="1"/>
            </p:cNvSpPr>
            <p:nvPr/>
          </p:nvSpPr>
          <p:spPr bwMode="auto">
            <a:xfrm>
              <a:off x="9635" y="8225"/>
              <a:ext cx="57" cy="57"/>
            </a:xfrm>
            <a:prstGeom prst="ellipse">
              <a:avLst/>
            </a:prstGeom>
            <a:solidFill>
              <a:srgbClr val="FFFFFF"/>
            </a:solidFill>
            <a:ln w="25400">
              <a:solidFill>
                <a:srgbClr val="000000"/>
              </a:solidFill>
              <a:round/>
              <a:headEnd/>
              <a:tailEnd/>
            </a:ln>
          </p:spPr>
          <p:txBody>
            <a:bodyPr rot="0" vert="horz" wrap="square" lIns="91440" tIns="45720" rIns="91440" bIns="45720" anchor="t" anchorCtr="0" upright="1">
              <a:noAutofit/>
            </a:bodyPr>
            <a:lstStyle/>
            <a:p>
              <a:endParaRPr lang="zh-CN" altLang="en-US" b="1">
                <a:latin typeface="+mn-ea"/>
              </a:endParaRPr>
            </a:p>
          </p:txBody>
        </p:sp>
        <p:sp>
          <p:nvSpPr>
            <p:cNvPr id="47" name="未知"/>
            <p:cNvSpPr>
              <a:spLocks/>
            </p:cNvSpPr>
            <p:nvPr/>
          </p:nvSpPr>
          <p:spPr bwMode="auto">
            <a:xfrm>
              <a:off x="8730" y="9508"/>
              <a:ext cx="910" cy="1"/>
            </a:xfrm>
            <a:custGeom>
              <a:avLst/>
              <a:gdLst>
                <a:gd name="T0" fmla="*/ 0 w 910"/>
                <a:gd name="T1" fmla="*/ 1 h 1"/>
                <a:gd name="T2" fmla="*/ 910 w 910"/>
                <a:gd name="T3" fmla="*/ 0 h 1"/>
              </a:gdLst>
              <a:ahLst/>
              <a:cxnLst>
                <a:cxn ang="0">
                  <a:pos x="T0" y="T1"/>
                </a:cxn>
                <a:cxn ang="0">
                  <a:pos x="T2" y="T3"/>
                </a:cxn>
              </a:cxnLst>
              <a:rect l="0" t="0" r="r" b="b"/>
              <a:pathLst>
                <a:path w="910" h="1">
                  <a:moveTo>
                    <a:pt x="0" y="1"/>
                  </a:moveTo>
                  <a:lnTo>
                    <a:pt x="910" y="0"/>
                  </a:lnTo>
                </a:path>
              </a:pathLst>
            </a:custGeom>
            <a:noFill/>
            <a:ln w="25400" cmpd="sng">
              <a:solidFill>
                <a:srgbClr val="000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mn-ea"/>
              </a:endParaRPr>
            </a:p>
          </p:txBody>
        </p:sp>
        <p:sp>
          <p:nvSpPr>
            <p:cNvPr id="49" name="未知"/>
            <p:cNvSpPr>
              <a:spLocks/>
            </p:cNvSpPr>
            <p:nvPr/>
          </p:nvSpPr>
          <p:spPr bwMode="auto">
            <a:xfrm>
              <a:off x="8712" y="8279"/>
              <a:ext cx="5" cy="1199"/>
            </a:xfrm>
            <a:custGeom>
              <a:avLst/>
              <a:gdLst>
                <a:gd name="T0" fmla="*/ 0 w 5"/>
                <a:gd name="T1" fmla="*/ 0 h 1199"/>
                <a:gd name="T2" fmla="*/ 5 w 5"/>
                <a:gd name="T3" fmla="*/ 1199 h 1199"/>
              </a:gdLst>
              <a:ahLst/>
              <a:cxnLst>
                <a:cxn ang="0">
                  <a:pos x="T0" y="T1"/>
                </a:cxn>
                <a:cxn ang="0">
                  <a:pos x="T2" y="T3"/>
                </a:cxn>
              </a:cxnLst>
              <a:rect l="0" t="0" r="r" b="b"/>
              <a:pathLst>
                <a:path w="5" h="1199">
                  <a:moveTo>
                    <a:pt x="0" y="0"/>
                  </a:moveTo>
                  <a:lnTo>
                    <a:pt x="5" y="1199"/>
                  </a:lnTo>
                </a:path>
              </a:pathLst>
            </a:custGeom>
            <a:noFill/>
            <a:ln w="25400" cmpd="sng">
              <a:solidFill>
                <a:srgbClr val="000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mn-ea"/>
              </a:endParaRPr>
            </a:p>
          </p:txBody>
        </p:sp>
        <p:sp>
          <p:nvSpPr>
            <p:cNvPr id="50" name="Text Box 3046"/>
            <p:cNvSpPr txBox="1">
              <a:spLocks noChangeArrowheads="1"/>
            </p:cNvSpPr>
            <p:nvPr/>
          </p:nvSpPr>
          <p:spPr bwMode="auto">
            <a:xfrm>
              <a:off x="9734" y="8008"/>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8</a:t>
              </a:r>
              <a:endParaRPr lang="zh-CN" b="1" kern="100">
                <a:effectLst/>
                <a:latin typeface="+mn-ea"/>
                <a:cs typeface="宋体" panose="02010600030101010101" pitchFamily="2" charset="-122"/>
              </a:endParaRPr>
            </a:p>
          </p:txBody>
        </p:sp>
        <p:sp>
          <p:nvSpPr>
            <p:cNvPr id="51" name="未知"/>
            <p:cNvSpPr>
              <a:spLocks/>
            </p:cNvSpPr>
            <p:nvPr/>
          </p:nvSpPr>
          <p:spPr bwMode="auto">
            <a:xfrm>
              <a:off x="8739" y="8243"/>
              <a:ext cx="898" cy="5"/>
            </a:xfrm>
            <a:custGeom>
              <a:avLst/>
              <a:gdLst>
                <a:gd name="T0" fmla="*/ 0 w 898"/>
                <a:gd name="T1" fmla="*/ 0 h 5"/>
                <a:gd name="T2" fmla="*/ 898 w 898"/>
                <a:gd name="T3" fmla="*/ 5 h 5"/>
              </a:gdLst>
              <a:ahLst/>
              <a:cxnLst>
                <a:cxn ang="0">
                  <a:pos x="T0" y="T1"/>
                </a:cxn>
                <a:cxn ang="0">
                  <a:pos x="T2" y="T3"/>
                </a:cxn>
              </a:cxnLst>
              <a:rect l="0" t="0" r="r" b="b"/>
              <a:pathLst>
                <a:path w="898" h="5">
                  <a:moveTo>
                    <a:pt x="0" y="0"/>
                  </a:moveTo>
                  <a:lnTo>
                    <a:pt x="898" y="5"/>
                  </a:lnTo>
                </a:path>
              </a:pathLst>
            </a:custGeom>
            <a:noFill/>
            <a:ln w="25400" cmpd="sng">
              <a:solidFill>
                <a:srgbClr val="000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mn-ea"/>
              </a:endParaRPr>
            </a:p>
          </p:txBody>
        </p:sp>
        <p:sp>
          <p:nvSpPr>
            <p:cNvPr id="52" name="未知"/>
            <p:cNvSpPr>
              <a:spLocks/>
            </p:cNvSpPr>
            <p:nvPr/>
          </p:nvSpPr>
          <p:spPr bwMode="auto">
            <a:xfrm>
              <a:off x="8740" y="8264"/>
              <a:ext cx="905" cy="1229"/>
            </a:xfrm>
            <a:custGeom>
              <a:avLst/>
              <a:gdLst>
                <a:gd name="T0" fmla="*/ 0 w 905"/>
                <a:gd name="T1" fmla="*/ 0 h 1229"/>
                <a:gd name="T2" fmla="*/ 905 w 905"/>
                <a:gd name="T3" fmla="*/ 1229 h 1229"/>
              </a:gdLst>
              <a:ahLst/>
              <a:cxnLst>
                <a:cxn ang="0">
                  <a:pos x="T0" y="T1"/>
                </a:cxn>
                <a:cxn ang="0">
                  <a:pos x="T2" y="T3"/>
                </a:cxn>
              </a:cxnLst>
              <a:rect l="0" t="0" r="r" b="b"/>
              <a:pathLst>
                <a:path w="905" h="1229">
                  <a:moveTo>
                    <a:pt x="0" y="0"/>
                  </a:moveTo>
                  <a:lnTo>
                    <a:pt x="905" y="1229"/>
                  </a:lnTo>
                </a:path>
              </a:pathLst>
            </a:custGeom>
            <a:noFill/>
            <a:ln w="25400" cmpd="sng">
              <a:solidFill>
                <a:srgbClr val="000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mn-ea"/>
              </a:endParaRPr>
            </a:p>
          </p:txBody>
        </p:sp>
        <p:sp>
          <p:nvSpPr>
            <p:cNvPr id="53" name="未知"/>
            <p:cNvSpPr>
              <a:spLocks/>
            </p:cNvSpPr>
            <p:nvPr/>
          </p:nvSpPr>
          <p:spPr bwMode="auto">
            <a:xfrm>
              <a:off x="9657" y="8274"/>
              <a:ext cx="15" cy="1269"/>
            </a:xfrm>
            <a:custGeom>
              <a:avLst/>
              <a:gdLst>
                <a:gd name="T0" fmla="*/ 15 w 15"/>
                <a:gd name="T1" fmla="*/ 0 h 1269"/>
                <a:gd name="T2" fmla="*/ 0 w 15"/>
                <a:gd name="T3" fmla="*/ 1269 h 1269"/>
              </a:gdLst>
              <a:ahLst/>
              <a:cxnLst>
                <a:cxn ang="0">
                  <a:pos x="T0" y="T1"/>
                </a:cxn>
                <a:cxn ang="0">
                  <a:pos x="T2" y="T3"/>
                </a:cxn>
              </a:cxnLst>
              <a:rect l="0" t="0" r="r" b="b"/>
              <a:pathLst>
                <a:path w="15" h="1269">
                  <a:moveTo>
                    <a:pt x="15" y="0"/>
                  </a:moveTo>
                  <a:lnTo>
                    <a:pt x="0" y="1269"/>
                  </a:lnTo>
                </a:path>
              </a:pathLst>
            </a:custGeom>
            <a:noFill/>
            <a:ln w="25400" cmpd="sng">
              <a:solidFill>
                <a:srgbClr val="000000"/>
              </a:solidFill>
              <a:round/>
              <a:headEnd type="triangle" w="lg" len="lg"/>
              <a:tailEnd type="non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mn-ea"/>
              </a:endParaRPr>
            </a:p>
          </p:txBody>
        </p:sp>
        <p:sp>
          <p:nvSpPr>
            <p:cNvPr id="55" name="Oval 3053"/>
            <p:cNvSpPr>
              <a:spLocks noChangeArrowheads="1"/>
            </p:cNvSpPr>
            <p:nvPr/>
          </p:nvSpPr>
          <p:spPr bwMode="auto">
            <a:xfrm>
              <a:off x="9635" y="9482"/>
              <a:ext cx="57" cy="57"/>
            </a:xfrm>
            <a:prstGeom prst="ellipse">
              <a:avLst/>
            </a:prstGeom>
            <a:solidFill>
              <a:srgbClr val="FFFFFF"/>
            </a:solidFill>
            <a:ln w="25400">
              <a:solidFill>
                <a:srgbClr val="000000"/>
              </a:solidFill>
              <a:round/>
              <a:headEnd/>
              <a:tailEnd/>
            </a:ln>
          </p:spPr>
          <p:txBody>
            <a:bodyPr rot="0" vert="horz" wrap="square" lIns="91440" tIns="45720" rIns="91440" bIns="45720" anchor="t" anchorCtr="0" upright="1">
              <a:noAutofit/>
            </a:bodyPr>
            <a:lstStyle/>
            <a:p>
              <a:endParaRPr lang="zh-CN" altLang="en-US" b="1">
                <a:latin typeface="+mn-ea"/>
              </a:endParaRPr>
            </a:p>
          </p:txBody>
        </p:sp>
        <p:sp>
          <p:nvSpPr>
            <p:cNvPr id="43" name="Oval 3038"/>
            <p:cNvSpPr>
              <a:spLocks noChangeArrowheads="1"/>
            </p:cNvSpPr>
            <p:nvPr/>
          </p:nvSpPr>
          <p:spPr bwMode="auto">
            <a:xfrm>
              <a:off x="8687" y="9473"/>
              <a:ext cx="57" cy="57"/>
            </a:xfrm>
            <a:prstGeom prst="ellipse">
              <a:avLst/>
            </a:prstGeom>
            <a:solidFill>
              <a:srgbClr val="FFFFFF"/>
            </a:solidFill>
            <a:ln w="25400">
              <a:solidFill>
                <a:srgbClr val="000000"/>
              </a:solidFill>
              <a:round/>
              <a:headEnd/>
              <a:tailEnd/>
            </a:ln>
          </p:spPr>
          <p:txBody>
            <a:bodyPr rot="0" vert="horz" wrap="square" lIns="91440" tIns="45720" rIns="91440" bIns="45720" anchor="t" anchorCtr="0" upright="1">
              <a:noAutofit/>
            </a:bodyPr>
            <a:lstStyle/>
            <a:p>
              <a:endParaRPr lang="zh-CN" altLang="en-US" b="1">
                <a:latin typeface="+mn-ea"/>
              </a:endParaRPr>
            </a:p>
          </p:txBody>
        </p:sp>
      </p:grpSp>
    </p:spTree>
    <p:custDataLst>
      <p:tags r:id="rId1"/>
    </p:custDataLst>
    <p:extLst>
      <p:ext uri="{BB962C8B-B14F-4D97-AF65-F5344CB8AC3E}">
        <p14:creationId xmlns:p14="http://schemas.microsoft.com/office/powerpoint/2010/main" val="1429627849"/>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heel(1)">
                                      <p:cBhvr>
                                        <p:cTn id="17" dur="20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1000"/>
                                        <p:tgtEl>
                                          <p:spTgt spid="4">
                                            <p:txEl>
                                              <p:pRg st="2" end="2"/>
                                            </p:txEl>
                                          </p:spTgt>
                                        </p:tgtEl>
                                      </p:cBhvr>
                                    </p:animEffect>
                                    <p:anim calcmode="lin" valueType="num">
                                      <p:cBhvr>
                                        <p:cTn id="2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1000"/>
                                        <p:tgtEl>
                                          <p:spTgt spid="4">
                                            <p:txEl>
                                              <p:pRg st="3" end="3"/>
                                            </p:txEl>
                                          </p:spTgt>
                                        </p:tgtEl>
                                      </p:cBhvr>
                                    </p:animEffect>
                                    <p:anim calcmode="lin" valueType="num">
                                      <p:cBhvr>
                                        <p:cTn id="3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circle(in)">
                                      <p:cBhvr>
                                        <p:cTn id="36"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zh-CN" altLang="en-US" dirty="0"/>
              <a:t>例</a:t>
            </a:r>
            <a:r>
              <a:rPr lang="en-US" altLang="zh-CN" dirty="0"/>
              <a:t>4.9</a:t>
            </a:r>
            <a:endParaRPr lang="zh-CN" altLang="en-US" dirty="0"/>
          </a:p>
        </p:txBody>
      </p:sp>
      <p:sp>
        <p:nvSpPr>
          <p:cNvPr id="1402883" name="Rectangle 3"/>
          <p:cNvSpPr>
            <a:spLocks noGrp="1" noChangeArrowheads="1"/>
          </p:cNvSpPr>
          <p:nvPr>
            <p:ph type="body" idx="1"/>
          </p:nvPr>
        </p:nvSpPr>
        <p:spPr>
          <a:xfrm>
            <a:off x="384175" y="1067595"/>
            <a:ext cx="11353800" cy="3048000"/>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4.9   </a:t>
            </a:r>
            <a:r>
              <a:rPr lang="zh-CN" altLang="en-US" dirty="0">
                <a:solidFill>
                  <a:schemeClr val="tx1"/>
                </a:solidFill>
              </a:rPr>
              <a:t>设</a:t>
            </a:r>
            <a:r>
              <a:rPr lang="en-US" altLang="zh-CN" dirty="0">
                <a:solidFill>
                  <a:schemeClr val="tx1"/>
                </a:solidFill>
              </a:rPr>
              <a:t>H={</a:t>
            </a:r>
            <a:r>
              <a:rPr lang="en-US" altLang="zh-CN" dirty="0" err="1">
                <a:solidFill>
                  <a:schemeClr val="tx1"/>
                </a:solidFill>
              </a:rPr>
              <a:t>f,m,s,d</a:t>
            </a:r>
            <a:r>
              <a:rPr lang="en-US" altLang="zh-CN" dirty="0">
                <a:solidFill>
                  <a:schemeClr val="tx1"/>
                </a:solidFill>
              </a:rPr>
              <a:t>}</a:t>
            </a:r>
            <a:r>
              <a:rPr lang="zh-CN" altLang="en-US" dirty="0">
                <a:solidFill>
                  <a:schemeClr val="tx1"/>
                </a:solidFill>
              </a:rPr>
              <a:t>表示一个家庭中父、母、子和女四个人的集合，确定</a:t>
            </a:r>
            <a:r>
              <a:rPr lang="en-US" altLang="zh-CN" dirty="0">
                <a:solidFill>
                  <a:schemeClr val="tx1"/>
                </a:solidFill>
              </a:rPr>
              <a:t>H</a:t>
            </a:r>
            <a:r>
              <a:rPr lang="zh-CN" altLang="en-US" dirty="0">
                <a:solidFill>
                  <a:schemeClr val="tx1"/>
                </a:solidFill>
              </a:rPr>
              <a:t>上的一个长幼关系</a:t>
            </a:r>
            <a:r>
              <a:rPr lang="en-US" altLang="zh-CN" dirty="0">
                <a:solidFill>
                  <a:schemeClr val="tx1"/>
                </a:solidFill>
              </a:rPr>
              <a:t>R</a:t>
            </a:r>
            <a:r>
              <a:rPr lang="en-US" altLang="zh-CN" baseline="-25000" dirty="0">
                <a:solidFill>
                  <a:schemeClr val="tx1"/>
                </a:solidFill>
              </a:rPr>
              <a:t>H</a:t>
            </a:r>
            <a:r>
              <a:rPr lang="zh-CN" altLang="en-US" dirty="0">
                <a:solidFill>
                  <a:schemeClr val="tx1"/>
                </a:solidFill>
              </a:rPr>
              <a:t>，指出该关系的定义域、值域和域。</a:t>
            </a:r>
          </a:p>
          <a:p>
            <a:pPr marL="0" indent="0">
              <a:lnSpc>
                <a:spcPct val="150000"/>
              </a:lnSpc>
              <a:buNone/>
            </a:pPr>
            <a:r>
              <a:rPr lang="zh-CN" altLang="en-US" dirty="0">
                <a:solidFill>
                  <a:srgbClr val="C00000"/>
                </a:solidFill>
              </a:rPr>
              <a:t>解</a:t>
            </a:r>
            <a:r>
              <a:rPr lang="zh-CN" altLang="en-US" dirty="0">
                <a:solidFill>
                  <a:srgbClr val="FF0000"/>
                </a:solidFill>
              </a:rPr>
              <a:t>   </a:t>
            </a:r>
            <a:r>
              <a:rPr lang="en-US" altLang="zh-CN" dirty="0">
                <a:solidFill>
                  <a:schemeClr val="tx1"/>
                </a:solidFill>
              </a:rPr>
              <a:t>R</a:t>
            </a:r>
            <a:r>
              <a:rPr lang="en-US" altLang="zh-CN" baseline="-25000" dirty="0">
                <a:solidFill>
                  <a:schemeClr val="tx1"/>
                </a:solidFill>
              </a:rPr>
              <a:t>H</a:t>
            </a:r>
            <a:r>
              <a:rPr lang="en-US" altLang="zh-CN" dirty="0">
                <a:solidFill>
                  <a:schemeClr val="tx1"/>
                </a:solidFill>
              </a:rPr>
              <a:t>={&lt;</a:t>
            </a:r>
            <a:r>
              <a:rPr lang="en-US" altLang="zh-CN" dirty="0" err="1">
                <a:solidFill>
                  <a:schemeClr val="tx1"/>
                </a:solidFill>
              </a:rPr>
              <a:t>f,s</a:t>
            </a:r>
            <a:r>
              <a:rPr lang="en-US" altLang="zh-CN" dirty="0">
                <a:solidFill>
                  <a:schemeClr val="tx1"/>
                </a:solidFill>
              </a:rPr>
              <a:t>&gt;,&lt;</a:t>
            </a:r>
            <a:r>
              <a:rPr lang="en-US" altLang="zh-CN" dirty="0" err="1">
                <a:solidFill>
                  <a:schemeClr val="tx1"/>
                </a:solidFill>
              </a:rPr>
              <a:t>f,d</a:t>
            </a:r>
            <a:r>
              <a:rPr lang="en-US" altLang="zh-CN" dirty="0">
                <a:solidFill>
                  <a:schemeClr val="tx1"/>
                </a:solidFill>
              </a:rPr>
              <a:t>&gt;,&lt;</a:t>
            </a:r>
            <a:r>
              <a:rPr lang="en-US" altLang="zh-CN" dirty="0" err="1">
                <a:solidFill>
                  <a:schemeClr val="tx1"/>
                </a:solidFill>
              </a:rPr>
              <a:t>m,s</a:t>
            </a:r>
            <a:r>
              <a:rPr lang="en-US" altLang="zh-CN" dirty="0">
                <a:solidFill>
                  <a:schemeClr val="tx1"/>
                </a:solidFill>
              </a:rPr>
              <a:t>&gt;,&lt;</a:t>
            </a:r>
            <a:r>
              <a:rPr lang="en-US" altLang="zh-CN" dirty="0" err="1">
                <a:solidFill>
                  <a:schemeClr val="tx1"/>
                </a:solidFill>
              </a:rPr>
              <a:t>m,d</a:t>
            </a:r>
            <a:r>
              <a:rPr lang="en-US" altLang="zh-CN" dirty="0">
                <a:solidFill>
                  <a:schemeClr val="tx1"/>
                </a:solidFill>
              </a:rPr>
              <a:t>&gt;}</a:t>
            </a:r>
            <a:endParaRPr lang="zh-CN" altLang="en-US" dirty="0">
              <a:solidFill>
                <a:schemeClr val="tx1"/>
              </a:solidFill>
            </a:endParaRPr>
          </a:p>
          <a:p>
            <a:pPr marL="0" indent="0">
              <a:lnSpc>
                <a:spcPct val="150000"/>
              </a:lnSpc>
              <a:buNone/>
            </a:pPr>
            <a:r>
              <a:rPr lang="en-US" altLang="zh-CN" dirty="0">
                <a:solidFill>
                  <a:schemeClr val="tx1"/>
                </a:solidFill>
              </a:rPr>
              <a:t>      </a:t>
            </a:r>
            <a:r>
              <a:rPr lang="en-US" altLang="zh-CN" dirty="0" err="1">
                <a:solidFill>
                  <a:schemeClr val="tx1"/>
                </a:solidFill>
              </a:rPr>
              <a:t>domR</a:t>
            </a:r>
            <a:r>
              <a:rPr lang="en-US" altLang="zh-CN" baseline="-25000" dirty="0" err="1">
                <a:solidFill>
                  <a:schemeClr val="tx1"/>
                </a:solidFill>
              </a:rPr>
              <a:t>H</a:t>
            </a:r>
            <a:r>
              <a:rPr lang="en-US" altLang="zh-CN" dirty="0">
                <a:solidFill>
                  <a:schemeClr val="tx1"/>
                </a:solidFill>
              </a:rPr>
              <a:t>={</a:t>
            </a:r>
            <a:r>
              <a:rPr lang="en-US" altLang="zh-CN" dirty="0" err="1">
                <a:solidFill>
                  <a:schemeClr val="tx1"/>
                </a:solidFill>
              </a:rPr>
              <a:t>f,m</a:t>
            </a:r>
            <a:r>
              <a:rPr lang="en-US" altLang="zh-CN" dirty="0">
                <a:solidFill>
                  <a:schemeClr val="tx1"/>
                </a:solidFill>
              </a:rPr>
              <a:t>},</a:t>
            </a:r>
            <a:r>
              <a:rPr lang="en-US" altLang="zh-CN" dirty="0" err="1">
                <a:solidFill>
                  <a:schemeClr val="tx1"/>
                </a:solidFill>
              </a:rPr>
              <a:t>ranR</a:t>
            </a:r>
            <a:r>
              <a:rPr lang="en-US" altLang="zh-CN" baseline="-25000" dirty="0" err="1">
                <a:solidFill>
                  <a:schemeClr val="tx1"/>
                </a:solidFill>
              </a:rPr>
              <a:t>H</a:t>
            </a:r>
            <a:r>
              <a:rPr lang="en-US" altLang="zh-CN" dirty="0">
                <a:solidFill>
                  <a:schemeClr val="tx1"/>
                </a:solidFill>
              </a:rPr>
              <a:t>={</a:t>
            </a:r>
            <a:r>
              <a:rPr lang="en-US" altLang="zh-CN" dirty="0" err="1">
                <a:solidFill>
                  <a:schemeClr val="tx1"/>
                </a:solidFill>
              </a:rPr>
              <a:t>s,d</a:t>
            </a:r>
            <a:r>
              <a:rPr lang="en-US" altLang="zh-CN" dirty="0">
                <a:solidFill>
                  <a:schemeClr val="tx1"/>
                </a:solidFill>
              </a:rPr>
              <a:t>}</a:t>
            </a:r>
          </a:p>
          <a:p>
            <a:pPr marL="0" indent="0">
              <a:lnSpc>
                <a:spcPct val="150000"/>
              </a:lnSpc>
              <a:buNone/>
            </a:pPr>
            <a:r>
              <a:rPr lang="en-US" altLang="zh-CN" dirty="0">
                <a:solidFill>
                  <a:schemeClr val="tx1"/>
                </a:solidFill>
              </a:rPr>
              <a:t>       </a:t>
            </a:r>
            <a:r>
              <a:rPr lang="en-US" altLang="zh-CN" dirty="0" err="1">
                <a:solidFill>
                  <a:schemeClr val="tx1"/>
                </a:solidFill>
              </a:rPr>
              <a:t>fldR</a:t>
            </a:r>
            <a:r>
              <a:rPr lang="en-US" altLang="zh-CN" baseline="-25000" dirty="0" err="1">
                <a:solidFill>
                  <a:schemeClr val="tx1"/>
                </a:solidFill>
              </a:rPr>
              <a:t>H</a:t>
            </a:r>
            <a:r>
              <a:rPr lang="en-US" altLang="zh-CN" dirty="0">
                <a:solidFill>
                  <a:schemeClr val="tx1"/>
                </a:solidFill>
              </a:rPr>
              <a:t>={</a:t>
            </a:r>
            <a:r>
              <a:rPr lang="en-US" altLang="zh-CN" dirty="0" err="1">
                <a:solidFill>
                  <a:schemeClr val="tx1"/>
                </a:solidFill>
              </a:rPr>
              <a:t>f,m,s,d</a:t>
            </a:r>
            <a:r>
              <a:rPr lang="en-US" altLang="zh-CN" dirty="0">
                <a:solidFill>
                  <a:schemeClr val="tx1"/>
                </a:solidFill>
              </a:rPr>
              <a:t>}</a:t>
            </a:r>
          </a:p>
        </p:txBody>
      </p:sp>
    </p:spTree>
    <p:custDataLst>
      <p:tags r:id="rId1"/>
    </p:custDataLst>
    <p:extLst>
      <p:ext uri="{BB962C8B-B14F-4D97-AF65-F5344CB8AC3E}">
        <p14:creationId xmlns:p14="http://schemas.microsoft.com/office/powerpoint/2010/main" val="651286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2883">
                                            <p:txEl>
                                              <p:pRg st="1" end="1"/>
                                            </p:txEl>
                                          </p:spTgt>
                                        </p:tgtEl>
                                        <p:attrNameLst>
                                          <p:attrName>style.visibility</p:attrName>
                                        </p:attrNameLst>
                                      </p:cBhvr>
                                      <p:to>
                                        <p:strVal val="visible"/>
                                      </p:to>
                                    </p:set>
                                    <p:anim calcmode="lin" valueType="num">
                                      <p:cBhvr additive="base">
                                        <p:cTn id="7" dur="500" fill="hold"/>
                                        <p:tgtEl>
                                          <p:spTgt spid="14028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28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02883">
                                            <p:txEl>
                                              <p:pRg st="2" end="2"/>
                                            </p:txEl>
                                          </p:spTgt>
                                        </p:tgtEl>
                                        <p:attrNameLst>
                                          <p:attrName>style.visibility</p:attrName>
                                        </p:attrNameLst>
                                      </p:cBhvr>
                                      <p:to>
                                        <p:strVal val="visible"/>
                                      </p:to>
                                    </p:set>
                                    <p:anim calcmode="lin" valueType="num">
                                      <p:cBhvr additive="base">
                                        <p:cTn id="13" dur="500" fill="hold"/>
                                        <p:tgtEl>
                                          <p:spTgt spid="14028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028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02883">
                                            <p:txEl>
                                              <p:pRg st="3" end="3"/>
                                            </p:txEl>
                                          </p:spTgt>
                                        </p:tgtEl>
                                        <p:attrNameLst>
                                          <p:attrName>style.visibility</p:attrName>
                                        </p:attrNameLst>
                                      </p:cBhvr>
                                      <p:to>
                                        <p:strVal val="visible"/>
                                      </p:to>
                                    </p:set>
                                    <p:anim calcmode="lin" valueType="num">
                                      <p:cBhvr additive="base">
                                        <p:cTn id="19" dur="500" fill="hold"/>
                                        <p:tgtEl>
                                          <p:spTgt spid="14028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028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88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5170" name="Rectangle 2"/>
          <p:cNvSpPr>
            <a:spLocks noGrp="1" noChangeArrowheads="1"/>
          </p:cNvSpPr>
          <p:nvPr>
            <p:ph type="body" idx="1"/>
          </p:nvPr>
        </p:nvSpPr>
        <p:spPr>
          <a:xfrm>
            <a:off x="384175" y="1111517"/>
            <a:ext cx="11506200" cy="3650060"/>
          </a:xfrm>
        </p:spPr>
        <p:txBody>
          <a:bodyPr>
            <a:normAutofit/>
          </a:bodyPr>
          <a:lstStyle/>
          <a:p>
            <a:pPr marL="0" indent="0">
              <a:lnSpc>
                <a:spcPct val="160000"/>
              </a:lnSpc>
              <a:spcBef>
                <a:spcPct val="0"/>
              </a:spcBef>
              <a:buNone/>
            </a:pPr>
            <a:r>
              <a:rPr lang="zh-CN" altLang="en-US" dirty="0"/>
              <a:t>设</a:t>
            </a:r>
            <a:r>
              <a:rPr lang="en-US" altLang="zh-CN" dirty="0"/>
              <a:t>A</a:t>
            </a:r>
            <a:r>
              <a:rPr lang="zh-CN" altLang="en-US" dirty="0"/>
              <a:t>＝</a:t>
            </a:r>
            <a:r>
              <a:rPr lang="en-US" altLang="zh-CN" dirty="0"/>
              <a:t>{a</a:t>
            </a:r>
            <a:r>
              <a:rPr lang="en-US" altLang="zh-CN" baseline="-25000" dirty="0"/>
              <a:t>1</a:t>
            </a:r>
            <a:r>
              <a:rPr lang="en-US" altLang="zh-CN" dirty="0"/>
              <a:t>,a</a:t>
            </a:r>
            <a:r>
              <a:rPr lang="en-US" altLang="zh-CN" baseline="-25000" dirty="0"/>
              <a:t>2</a:t>
            </a:r>
            <a:r>
              <a:rPr lang="en-US" altLang="zh-CN" dirty="0"/>
              <a:t>,</a:t>
            </a:r>
            <a:r>
              <a:rPr lang="en-US" altLang="zh-CN" dirty="0">
                <a:latin typeface="宋体" panose="02010600030101010101" pitchFamily="2" charset="-122"/>
              </a:rPr>
              <a:t>…</a:t>
            </a:r>
            <a:r>
              <a:rPr lang="en-US" altLang="zh-CN" dirty="0"/>
              <a:t>,a</a:t>
            </a:r>
            <a:r>
              <a:rPr lang="en-US" altLang="zh-CN" baseline="-25000" dirty="0"/>
              <a:t>n</a:t>
            </a:r>
            <a:r>
              <a:rPr lang="en-US" altLang="zh-CN" dirty="0"/>
              <a:t>}</a:t>
            </a:r>
            <a:r>
              <a:rPr lang="zh-CN" altLang="en-US" dirty="0"/>
              <a:t>，</a:t>
            </a:r>
            <a:r>
              <a:rPr lang="en-US" altLang="zh-CN" dirty="0"/>
              <a:t>B</a:t>
            </a:r>
            <a:r>
              <a:rPr lang="zh-CN" altLang="en-US" dirty="0"/>
              <a:t>＝</a:t>
            </a:r>
            <a:r>
              <a:rPr lang="en-US" altLang="zh-CN" dirty="0"/>
              <a:t>{b</a:t>
            </a:r>
            <a:r>
              <a:rPr lang="en-US" altLang="zh-CN" baseline="-25000" dirty="0"/>
              <a:t>1</a:t>
            </a:r>
            <a:r>
              <a:rPr lang="en-US" altLang="zh-CN" dirty="0"/>
              <a:t>,b</a:t>
            </a:r>
            <a:r>
              <a:rPr lang="en-US" altLang="zh-CN" baseline="-25000" dirty="0"/>
              <a:t>2</a:t>
            </a:r>
            <a:r>
              <a:rPr lang="en-US" altLang="zh-CN" dirty="0"/>
              <a:t>,</a:t>
            </a:r>
            <a:r>
              <a:rPr lang="en-US" altLang="zh-CN" dirty="0">
                <a:latin typeface="宋体" panose="02010600030101010101" pitchFamily="2" charset="-122"/>
              </a:rPr>
              <a:t>…</a:t>
            </a:r>
            <a:r>
              <a:rPr lang="en-US" altLang="zh-CN" dirty="0"/>
              <a:t>,</a:t>
            </a:r>
            <a:r>
              <a:rPr lang="en-US" altLang="zh-CN" dirty="0" err="1"/>
              <a:t>b</a:t>
            </a:r>
            <a:r>
              <a:rPr lang="en-US" altLang="zh-CN" baseline="-25000" dirty="0" err="1"/>
              <a:t>m</a:t>
            </a:r>
            <a:r>
              <a:rPr lang="en-US" altLang="zh-CN" dirty="0"/>
              <a:t>}</a:t>
            </a:r>
            <a:r>
              <a:rPr lang="zh-CN" altLang="en-US" dirty="0"/>
              <a:t>，</a:t>
            </a:r>
            <a:r>
              <a:rPr lang="en-US" altLang="zh-CN" dirty="0"/>
              <a:t>R</a:t>
            </a:r>
            <a:r>
              <a:rPr lang="zh-CN" altLang="en-US" dirty="0"/>
              <a:t>是从</a:t>
            </a:r>
            <a:r>
              <a:rPr lang="en-US" altLang="zh-CN" dirty="0"/>
              <a:t>A</a:t>
            </a:r>
            <a:r>
              <a:rPr lang="zh-CN" altLang="en-US" dirty="0"/>
              <a:t>到</a:t>
            </a:r>
            <a:r>
              <a:rPr lang="en-US" altLang="zh-CN" dirty="0"/>
              <a:t>B</a:t>
            </a:r>
            <a:r>
              <a:rPr lang="zh-CN" altLang="en-US" dirty="0"/>
              <a:t>的一个二元关系，称矩阵</a:t>
            </a:r>
            <a:r>
              <a:rPr lang="en-US" altLang="zh-CN" dirty="0"/>
              <a:t>M</a:t>
            </a:r>
            <a:r>
              <a:rPr lang="en-US" altLang="zh-CN" baseline="-25000" dirty="0"/>
              <a:t>R</a:t>
            </a:r>
            <a:r>
              <a:rPr lang="zh-CN" altLang="en-US" dirty="0"/>
              <a:t>＝（</a:t>
            </a:r>
            <a:r>
              <a:rPr lang="en-US" altLang="zh-CN" dirty="0" err="1"/>
              <a:t>m</a:t>
            </a:r>
            <a:r>
              <a:rPr lang="en-US" altLang="zh-CN" baseline="-25000" dirty="0" err="1"/>
              <a:t>ij</a:t>
            </a:r>
            <a:r>
              <a:rPr lang="en-US" altLang="zh-CN" dirty="0"/>
              <a:t>)</a:t>
            </a:r>
            <a:r>
              <a:rPr lang="en-US" altLang="zh-CN" baseline="-25000" dirty="0" err="1"/>
              <a:t>n×m</a:t>
            </a:r>
            <a:r>
              <a:rPr lang="zh-CN" altLang="en-US" dirty="0"/>
              <a:t>为关系</a:t>
            </a:r>
            <a:r>
              <a:rPr lang="en-US" altLang="zh-CN" dirty="0"/>
              <a:t>R</a:t>
            </a:r>
            <a:r>
              <a:rPr lang="zh-CN" altLang="en-US" dirty="0"/>
              <a:t>的</a:t>
            </a:r>
            <a:r>
              <a:rPr lang="zh-CN" altLang="en-US" dirty="0">
                <a:solidFill>
                  <a:srgbClr val="FF0000"/>
                </a:solidFill>
              </a:rPr>
              <a:t>关系矩阵</a:t>
            </a:r>
            <a:r>
              <a:rPr lang="en-US" altLang="zh-CN" dirty="0"/>
              <a:t>(Relation Matrix)</a:t>
            </a:r>
            <a:r>
              <a:rPr lang="zh-CN" altLang="en-US" dirty="0"/>
              <a:t>，其中</a:t>
            </a:r>
          </a:p>
          <a:p>
            <a:pPr marL="0" indent="0">
              <a:lnSpc>
                <a:spcPct val="115000"/>
              </a:lnSpc>
              <a:spcBef>
                <a:spcPct val="0"/>
              </a:spcBef>
              <a:buNone/>
            </a:pPr>
            <a:endParaRPr lang="zh-CN" altLang="en-US" dirty="0"/>
          </a:p>
          <a:p>
            <a:pPr marL="0" indent="0">
              <a:lnSpc>
                <a:spcPct val="115000"/>
              </a:lnSpc>
              <a:spcBef>
                <a:spcPct val="0"/>
              </a:spcBef>
              <a:buNone/>
            </a:pPr>
            <a:endParaRPr lang="en-US" altLang="zh-CN" dirty="0"/>
          </a:p>
          <a:p>
            <a:pPr marL="0" indent="0">
              <a:lnSpc>
                <a:spcPct val="115000"/>
              </a:lnSpc>
              <a:spcBef>
                <a:spcPct val="0"/>
              </a:spcBef>
              <a:buNone/>
            </a:pPr>
            <a:endParaRPr lang="en-US" altLang="zh-CN" dirty="0"/>
          </a:p>
          <a:p>
            <a:pPr marL="0" indent="0">
              <a:lnSpc>
                <a:spcPct val="115000"/>
              </a:lnSpc>
              <a:spcBef>
                <a:spcPct val="0"/>
              </a:spcBef>
              <a:buNone/>
            </a:pPr>
            <a:endParaRPr lang="zh-CN" altLang="en-US" dirty="0"/>
          </a:p>
          <a:p>
            <a:pPr marL="0" indent="0">
              <a:lnSpc>
                <a:spcPct val="115000"/>
              </a:lnSpc>
              <a:spcBef>
                <a:spcPct val="0"/>
              </a:spcBef>
              <a:buNone/>
            </a:pPr>
            <a:r>
              <a:rPr lang="en-US" altLang="zh-CN" dirty="0"/>
              <a:t>M</a:t>
            </a:r>
            <a:r>
              <a:rPr lang="en-US" altLang="zh-CN" baseline="-25000" dirty="0"/>
              <a:t>R</a:t>
            </a:r>
            <a:r>
              <a:rPr lang="zh-CN" altLang="en-US" dirty="0"/>
              <a:t>又被称为</a:t>
            </a:r>
            <a:r>
              <a:rPr lang="en-US" altLang="zh-CN" dirty="0"/>
              <a:t>R</a:t>
            </a:r>
            <a:r>
              <a:rPr lang="zh-CN" altLang="en-US" dirty="0"/>
              <a:t>的</a:t>
            </a:r>
            <a:r>
              <a:rPr lang="zh-CN" altLang="en-US" dirty="0">
                <a:solidFill>
                  <a:srgbClr val="FF0000"/>
                </a:solidFill>
              </a:rPr>
              <a:t>邻接矩阵</a:t>
            </a:r>
            <a:r>
              <a:rPr lang="en-US" altLang="zh-CN" dirty="0"/>
              <a:t>(Adjacency Matrix)</a:t>
            </a:r>
            <a:r>
              <a:rPr lang="zh-CN" altLang="en-US" dirty="0"/>
              <a:t>。</a:t>
            </a:r>
          </a:p>
        </p:txBody>
      </p:sp>
      <p:graphicFrame>
        <p:nvGraphicFramePr>
          <p:cNvPr id="1415171" name="Object 3"/>
          <p:cNvGraphicFramePr>
            <a:graphicFrameLocks noChangeAspect="1"/>
          </p:cNvGraphicFramePr>
          <p:nvPr>
            <p:extLst>
              <p:ext uri="{D42A27DB-BD31-4B8C-83A1-F6EECF244321}">
                <p14:modId xmlns:p14="http://schemas.microsoft.com/office/powerpoint/2010/main" val="791129760"/>
              </p:ext>
            </p:extLst>
          </p:nvPr>
        </p:nvGraphicFramePr>
        <p:xfrm>
          <a:off x="2183493" y="2579806"/>
          <a:ext cx="6770967" cy="1080732"/>
        </p:xfrm>
        <a:graphic>
          <a:graphicData uri="http://schemas.openxmlformats.org/presentationml/2006/ole">
            <mc:AlternateContent xmlns:mc="http://schemas.openxmlformats.org/markup-compatibility/2006">
              <mc:Choice xmlns:v="urn:schemas-microsoft-com:vml" Requires="v">
                <p:oleObj spid="_x0000_s26805" name="Equation" r:id="rId5" imgW="2844720" imgH="393480" progId="Equation.DSMT4">
                  <p:embed/>
                </p:oleObj>
              </mc:Choice>
              <mc:Fallback>
                <p:oleObj name="Equation" r:id="rId5" imgW="2844720" imgH="393480" progId="Equation.DSMT4">
                  <p:embed/>
                  <p:pic>
                    <p:nvPicPr>
                      <p:cNvPr id="1415171" name="Object 3"/>
                      <p:cNvPicPr>
                        <a:picLocks noChangeAspect="1" noChangeArrowheads="1"/>
                      </p:cNvPicPr>
                      <p:nvPr/>
                    </p:nvPicPr>
                    <p:blipFill>
                      <a:blip r:embed="rId6"/>
                      <a:srcRect/>
                      <a:stretch>
                        <a:fillRect/>
                      </a:stretch>
                    </p:blipFill>
                    <p:spPr bwMode="auto">
                      <a:xfrm>
                        <a:off x="2183493" y="2579806"/>
                        <a:ext cx="6770967" cy="1080732"/>
                      </a:xfrm>
                      <a:prstGeom prst="rect">
                        <a:avLst/>
                      </a:prstGeom>
                      <a:noFill/>
                      <a:ln>
                        <a:noFill/>
                      </a:ln>
                    </p:spPr>
                  </p:pic>
                </p:oleObj>
              </mc:Fallback>
            </mc:AlternateContent>
          </a:graphicData>
        </a:graphic>
      </p:graphicFrame>
      <p:sp>
        <p:nvSpPr>
          <p:cNvPr id="76805" name="Rectangle 4"/>
          <p:cNvSpPr>
            <a:spLocks noGrp="1" noChangeArrowheads="1"/>
          </p:cNvSpPr>
          <p:nvPr>
            <p:ph type="title"/>
          </p:nvPr>
        </p:nvSpPr>
        <p:spPr>
          <a:xfrm>
            <a:off x="917575" y="322346"/>
            <a:ext cx="8066367" cy="530348"/>
          </a:xfrm>
        </p:spPr>
        <p:txBody>
          <a:bodyPr/>
          <a:lstStyle/>
          <a:p>
            <a:pPr eaLnBrk="1" hangingPunct="1"/>
            <a:r>
              <a:rPr lang="zh-CN" altLang="en-US" dirty="0"/>
              <a:t>关系矩阵</a:t>
            </a:r>
          </a:p>
        </p:txBody>
      </p:sp>
      <p:sp>
        <p:nvSpPr>
          <p:cNvPr id="1415173" name="Rectangle 5"/>
          <p:cNvSpPr>
            <a:spLocks noChangeArrowheads="1"/>
          </p:cNvSpPr>
          <p:nvPr/>
        </p:nvSpPr>
        <p:spPr bwMode="auto">
          <a:xfrm>
            <a:off x="1637672" y="4724929"/>
            <a:ext cx="6626171" cy="180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457200" indent="-4572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800080"/>
              </a:buClr>
              <a:buFont typeface="Wingdings" panose="05000000000000000000" pitchFamily="2" charset="2"/>
              <a:buAutoNum type="arabicPeriod"/>
            </a:pPr>
            <a:r>
              <a:rPr kumimoji="1" lang="zh-CN" altLang="en-US" sz="2400" dirty="0">
                <a:solidFill>
                  <a:srgbClr val="3333FF"/>
                </a:solidFill>
                <a:latin typeface="+mn-ea"/>
                <a:ea typeface="+mn-ea"/>
              </a:rPr>
              <a:t>必须先对集合</a:t>
            </a:r>
            <a:r>
              <a:rPr kumimoji="1" lang="en-US" altLang="zh-CN" sz="2400" dirty="0">
                <a:solidFill>
                  <a:srgbClr val="3333FF"/>
                </a:solidFill>
                <a:latin typeface="+mn-ea"/>
                <a:ea typeface="+mn-ea"/>
              </a:rPr>
              <a:t>A,B</a:t>
            </a:r>
            <a:r>
              <a:rPr kumimoji="1" lang="zh-CN" altLang="en-US" sz="2400" dirty="0">
                <a:solidFill>
                  <a:srgbClr val="3333FF"/>
                </a:solidFill>
                <a:latin typeface="+mn-ea"/>
                <a:ea typeface="+mn-ea"/>
              </a:rPr>
              <a:t>中的元素排序</a:t>
            </a:r>
            <a:r>
              <a:rPr kumimoji="1" lang="zh-CN" altLang="en-US" sz="2400" dirty="0">
                <a:solidFill>
                  <a:schemeClr val="tx1"/>
                </a:solidFill>
                <a:latin typeface="+mn-ea"/>
                <a:ea typeface="+mn-ea"/>
              </a:rPr>
              <a:t>。</a:t>
            </a:r>
          </a:p>
          <a:p>
            <a:pPr algn="l" eaLnBrk="1" hangingPunct="1">
              <a:spcBef>
                <a:spcPct val="0"/>
              </a:spcBef>
              <a:buClr>
                <a:srgbClr val="800080"/>
              </a:buClr>
              <a:buFont typeface="Wingdings" panose="05000000000000000000" pitchFamily="2" charset="2"/>
              <a:buAutoNum type="arabicPeriod"/>
            </a:pPr>
            <a:r>
              <a:rPr kumimoji="1" lang="en-US" altLang="zh-CN" sz="2400" dirty="0">
                <a:solidFill>
                  <a:srgbClr val="0000FF"/>
                </a:solidFill>
                <a:latin typeface="+mn-ea"/>
                <a:ea typeface="+mn-ea"/>
              </a:rPr>
              <a:t>A</a:t>
            </a:r>
            <a:r>
              <a:rPr kumimoji="1" lang="zh-CN" altLang="en-US" sz="2400" dirty="0">
                <a:solidFill>
                  <a:srgbClr val="0000FF"/>
                </a:solidFill>
                <a:latin typeface="+mn-ea"/>
                <a:ea typeface="+mn-ea"/>
              </a:rPr>
              <a:t>中元素序号</a:t>
            </a:r>
            <a:r>
              <a:rPr kumimoji="1" lang="zh-CN" altLang="en-US" sz="2400" dirty="0">
                <a:solidFill>
                  <a:schemeClr val="tx1"/>
                </a:solidFill>
                <a:latin typeface="+mn-ea"/>
                <a:ea typeface="+mn-ea"/>
              </a:rPr>
              <a:t>对应矩阵元素的</a:t>
            </a:r>
            <a:r>
              <a:rPr kumimoji="1" lang="zh-CN" altLang="en-US" sz="2400" dirty="0">
                <a:solidFill>
                  <a:srgbClr val="0000FF"/>
                </a:solidFill>
                <a:latin typeface="+mn-ea"/>
                <a:ea typeface="+mn-ea"/>
              </a:rPr>
              <a:t>行下标</a:t>
            </a:r>
            <a:r>
              <a:rPr kumimoji="1" lang="zh-CN" altLang="en-US" sz="2400" dirty="0">
                <a:solidFill>
                  <a:schemeClr val="tx1"/>
                </a:solidFill>
                <a:latin typeface="+mn-ea"/>
                <a:ea typeface="+mn-ea"/>
              </a:rPr>
              <a:t>。</a:t>
            </a:r>
          </a:p>
          <a:p>
            <a:pPr algn="l" eaLnBrk="1" hangingPunct="1">
              <a:spcBef>
                <a:spcPct val="0"/>
              </a:spcBef>
              <a:buClr>
                <a:srgbClr val="800080"/>
              </a:buClr>
              <a:buFont typeface="Wingdings" panose="05000000000000000000" pitchFamily="2" charset="2"/>
              <a:buAutoNum type="arabicPeriod"/>
            </a:pPr>
            <a:r>
              <a:rPr kumimoji="1" lang="en-US" altLang="zh-CN" sz="2400" dirty="0">
                <a:solidFill>
                  <a:srgbClr val="0000FF"/>
                </a:solidFill>
                <a:latin typeface="+mn-ea"/>
                <a:ea typeface="+mn-ea"/>
              </a:rPr>
              <a:t>B</a:t>
            </a:r>
            <a:r>
              <a:rPr kumimoji="1" lang="zh-CN" altLang="en-US" sz="2400" dirty="0">
                <a:solidFill>
                  <a:srgbClr val="0000FF"/>
                </a:solidFill>
                <a:latin typeface="+mn-ea"/>
                <a:ea typeface="+mn-ea"/>
              </a:rPr>
              <a:t>中元素序号</a:t>
            </a:r>
            <a:r>
              <a:rPr kumimoji="1" lang="zh-CN" altLang="en-US" sz="2400" dirty="0">
                <a:solidFill>
                  <a:schemeClr val="tx1"/>
                </a:solidFill>
                <a:latin typeface="+mn-ea"/>
                <a:ea typeface="+mn-ea"/>
              </a:rPr>
              <a:t>对应矩阵元素的</a:t>
            </a:r>
            <a:r>
              <a:rPr kumimoji="1" lang="zh-CN" altLang="en-US" sz="2400" dirty="0">
                <a:solidFill>
                  <a:srgbClr val="0000FF"/>
                </a:solidFill>
                <a:latin typeface="+mn-ea"/>
                <a:ea typeface="+mn-ea"/>
              </a:rPr>
              <a:t>列下标</a:t>
            </a:r>
            <a:r>
              <a:rPr kumimoji="1" lang="zh-CN" altLang="en-US" sz="2400" dirty="0">
                <a:solidFill>
                  <a:schemeClr val="tx1"/>
                </a:solidFill>
                <a:latin typeface="+mn-ea"/>
                <a:ea typeface="+mn-ea"/>
              </a:rPr>
              <a:t>。</a:t>
            </a:r>
          </a:p>
          <a:p>
            <a:pPr algn="l" eaLnBrk="1" hangingPunct="1">
              <a:spcBef>
                <a:spcPct val="0"/>
              </a:spcBef>
              <a:buClr>
                <a:srgbClr val="800080"/>
              </a:buClr>
              <a:buFont typeface="Wingdings" panose="05000000000000000000" pitchFamily="2" charset="2"/>
              <a:buAutoNum type="arabicPeriod"/>
            </a:pPr>
            <a:r>
              <a:rPr kumimoji="1" lang="zh-CN" altLang="en-US" sz="2400" dirty="0">
                <a:solidFill>
                  <a:schemeClr val="tx1"/>
                </a:solidFill>
                <a:latin typeface="+mn-ea"/>
                <a:ea typeface="+mn-ea"/>
              </a:rPr>
              <a:t>关系矩阵是</a:t>
            </a:r>
            <a:r>
              <a:rPr kumimoji="1" lang="en-US" altLang="zh-CN" sz="2400" dirty="0">
                <a:solidFill>
                  <a:schemeClr val="tx1"/>
                </a:solidFill>
                <a:latin typeface="+mn-ea"/>
                <a:ea typeface="+mn-ea"/>
              </a:rPr>
              <a:t>0-1</a:t>
            </a:r>
            <a:r>
              <a:rPr kumimoji="1" lang="zh-CN" altLang="en-US" sz="2400" dirty="0">
                <a:solidFill>
                  <a:schemeClr val="tx1"/>
                </a:solidFill>
                <a:latin typeface="+mn-ea"/>
                <a:ea typeface="+mn-ea"/>
              </a:rPr>
              <a:t>矩阵，称为</a:t>
            </a:r>
            <a:r>
              <a:rPr kumimoji="1" lang="zh-CN" altLang="en-US" sz="2400" dirty="0">
                <a:solidFill>
                  <a:srgbClr val="0000CC"/>
                </a:solidFill>
                <a:latin typeface="+mn-ea"/>
                <a:ea typeface="+mn-ea"/>
              </a:rPr>
              <a:t>布尔矩阵</a:t>
            </a:r>
            <a:r>
              <a:rPr kumimoji="1" lang="zh-CN" altLang="en-US" sz="2400" dirty="0">
                <a:solidFill>
                  <a:schemeClr val="tx1"/>
                </a:solidFill>
                <a:latin typeface="+mn-ea"/>
                <a:ea typeface="+mn-ea"/>
              </a:rPr>
              <a:t>。</a:t>
            </a:r>
            <a:r>
              <a:rPr kumimoji="1" lang="zh-CN" altLang="en-US" sz="2400" dirty="0">
                <a:solidFill>
                  <a:srgbClr val="FF0000"/>
                </a:solidFill>
                <a:latin typeface="+mn-ea"/>
                <a:ea typeface="+mn-ea"/>
              </a:rPr>
              <a:t> </a:t>
            </a:r>
          </a:p>
        </p:txBody>
      </p:sp>
      <p:sp>
        <p:nvSpPr>
          <p:cNvPr id="1415174" name="Rectangle 6"/>
          <p:cNvSpPr>
            <a:spLocks noChangeArrowheads="1"/>
          </p:cNvSpPr>
          <p:nvPr/>
        </p:nvSpPr>
        <p:spPr bwMode="auto">
          <a:xfrm>
            <a:off x="629376" y="5296561"/>
            <a:ext cx="576395" cy="10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kumimoji="1" lang="zh-CN" altLang="en-US" sz="3201">
                <a:solidFill>
                  <a:srgbClr val="FF0000"/>
                </a:solidFill>
              </a:rPr>
              <a:t>注意</a:t>
            </a:r>
          </a:p>
        </p:txBody>
      </p:sp>
      <p:sp>
        <p:nvSpPr>
          <p:cNvPr id="1415175" name="AutoShape 7"/>
          <p:cNvSpPr>
            <a:spLocks/>
          </p:cNvSpPr>
          <p:nvPr/>
        </p:nvSpPr>
        <p:spPr bwMode="auto">
          <a:xfrm>
            <a:off x="1167663" y="5037738"/>
            <a:ext cx="431900" cy="1584692"/>
          </a:xfrm>
          <a:prstGeom prst="leftBrace">
            <a:avLst>
              <a:gd name="adj1" fmla="val 30576"/>
              <a:gd name="adj2" fmla="val 50000"/>
            </a:avLst>
          </a:prstGeom>
          <a:noFill/>
          <a:ln w="31750">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 name="云形标注 1"/>
          <p:cNvSpPr/>
          <p:nvPr/>
        </p:nvSpPr>
        <p:spPr>
          <a:xfrm>
            <a:off x="8385175" y="2014491"/>
            <a:ext cx="2895600" cy="956411"/>
          </a:xfrm>
          <a:prstGeom prst="cloudCallout">
            <a:avLst>
              <a:gd name="adj1" fmla="val -110495"/>
              <a:gd name="adj2" fmla="val 642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布尔矩阵</a:t>
            </a:r>
          </a:p>
        </p:txBody>
      </p:sp>
    </p:spTree>
    <p:custDataLst>
      <p:tags r:id="rId2"/>
    </p:custDataLst>
    <p:extLst>
      <p:ext uri="{BB962C8B-B14F-4D97-AF65-F5344CB8AC3E}">
        <p14:creationId xmlns:p14="http://schemas.microsoft.com/office/powerpoint/2010/main" val="358490782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5175"/>
                                        </p:tgtEl>
                                        <p:attrNameLst>
                                          <p:attrName>style.visibility</p:attrName>
                                        </p:attrNameLst>
                                      </p:cBhvr>
                                      <p:to>
                                        <p:strVal val="visible"/>
                                      </p:to>
                                    </p:set>
                                    <p:animEffect transition="in" filter="wipe(left)">
                                      <p:cBhvr>
                                        <p:cTn id="12" dur="500"/>
                                        <p:tgtEl>
                                          <p:spTgt spid="141517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415174"/>
                                        </p:tgtEl>
                                        <p:attrNameLst>
                                          <p:attrName>style.visibility</p:attrName>
                                        </p:attrNameLst>
                                      </p:cBhvr>
                                      <p:to>
                                        <p:strVal val="visible"/>
                                      </p:to>
                                    </p:set>
                                    <p:animEffect transition="in" filter="wipe(left)">
                                      <p:cBhvr>
                                        <p:cTn id="15" dur="500"/>
                                        <p:tgtEl>
                                          <p:spTgt spid="1415174"/>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1415173">
                                            <p:txEl>
                                              <p:pRg st="0" end="0"/>
                                            </p:txEl>
                                          </p:spTgt>
                                        </p:tgtEl>
                                        <p:attrNameLst>
                                          <p:attrName>style.visibility</p:attrName>
                                        </p:attrNameLst>
                                      </p:cBhvr>
                                      <p:to>
                                        <p:strVal val="visible"/>
                                      </p:to>
                                    </p:set>
                                    <p:animEffect transition="in" filter="diamond(in)">
                                      <p:cBhvr>
                                        <p:cTn id="20" dur="2000"/>
                                        <p:tgtEl>
                                          <p:spTgt spid="1415173">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1415173">
                                            <p:txEl>
                                              <p:pRg st="1" end="1"/>
                                            </p:txEl>
                                          </p:spTgt>
                                        </p:tgtEl>
                                        <p:attrNameLst>
                                          <p:attrName>style.visibility</p:attrName>
                                        </p:attrNameLst>
                                      </p:cBhvr>
                                      <p:to>
                                        <p:strVal val="visible"/>
                                      </p:to>
                                    </p:set>
                                    <p:animEffect transition="in" filter="diamond(in)">
                                      <p:cBhvr>
                                        <p:cTn id="25" dur="2000"/>
                                        <p:tgtEl>
                                          <p:spTgt spid="1415173">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1415173">
                                            <p:txEl>
                                              <p:pRg st="2" end="2"/>
                                            </p:txEl>
                                          </p:spTgt>
                                        </p:tgtEl>
                                        <p:attrNameLst>
                                          <p:attrName>style.visibility</p:attrName>
                                        </p:attrNameLst>
                                      </p:cBhvr>
                                      <p:to>
                                        <p:strVal val="visible"/>
                                      </p:to>
                                    </p:set>
                                    <p:animEffect transition="in" filter="diamond(in)">
                                      <p:cBhvr>
                                        <p:cTn id="30" dur="2000"/>
                                        <p:tgtEl>
                                          <p:spTgt spid="1415173">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1415173">
                                            <p:txEl>
                                              <p:pRg st="3" end="3"/>
                                            </p:txEl>
                                          </p:spTgt>
                                        </p:tgtEl>
                                        <p:attrNameLst>
                                          <p:attrName>style.visibility</p:attrName>
                                        </p:attrNameLst>
                                      </p:cBhvr>
                                      <p:to>
                                        <p:strVal val="visible"/>
                                      </p:to>
                                    </p:set>
                                    <p:animEffect transition="in" filter="diamond(in)">
                                      <p:cBhvr>
                                        <p:cTn id="35" dur="2000"/>
                                        <p:tgtEl>
                                          <p:spTgt spid="14151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5173" grpId="0" build="p"/>
      <p:bldP spid="1415174" grpId="0"/>
      <p:bldP spid="1415175" grpId="0" animBg="1"/>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a:xfrm>
            <a:off x="414610" y="982891"/>
            <a:ext cx="8056840" cy="536699"/>
          </a:xfrm>
        </p:spPr>
        <p:txBody>
          <a:bodyPr/>
          <a:lstStyle/>
          <a:p>
            <a:r>
              <a:rPr lang="zh-CN" altLang="en-US" sz="2400" dirty="0">
                <a:solidFill>
                  <a:srgbClr val="C00000"/>
                </a:solidFill>
              </a:rPr>
              <a:t>例</a:t>
            </a:r>
            <a:r>
              <a:rPr lang="en-US" altLang="zh-CN" sz="2400" dirty="0">
                <a:solidFill>
                  <a:srgbClr val="C00000"/>
                </a:solidFill>
              </a:rPr>
              <a:t>4.10  </a:t>
            </a:r>
            <a:r>
              <a:rPr lang="zh-CN" altLang="en-US" sz="2400" dirty="0">
                <a:solidFill>
                  <a:schemeClr val="tx1"/>
                </a:solidFill>
              </a:rPr>
              <a:t>试用关系矩阵表示例</a:t>
            </a:r>
            <a:r>
              <a:rPr lang="en-US" altLang="zh-CN" sz="2400" dirty="0">
                <a:solidFill>
                  <a:schemeClr val="tx1"/>
                </a:solidFill>
              </a:rPr>
              <a:t>4.6</a:t>
            </a:r>
            <a:r>
              <a:rPr lang="zh-CN" altLang="en-US" sz="2400" dirty="0">
                <a:solidFill>
                  <a:schemeClr val="tx1"/>
                </a:solidFill>
              </a:rPr>
              <a:t>的关系。</a:t>
            </a:r>
          </a:p>
        </p:txBody>
      </p:sp>
      <p:graphicFrame>
        <p:nvGraphicFramePr>
          <p:cNvPr id="5" name="Object 6"/>
          <p:cNvGraphicFramePr>
            <a:graphicFrameLocks noChangeAspect="1"/>
          </p:cNvGraphicFramePr>
          <p:nvPr>
            <p:extLst>
              <p:ext uri="{D42A27DB-BD31-4B8C-83A1-F6EECF244321}">
                <p14:modId xmlns:p14="http://schemas.microsoft.com/office/powerpoint/2010/main" val="1289930063"/>
              </p:ext>
            </p:extLst>
          </p:nvPr>
        </p:nvGraphicFramePr>
        <p:xfrm>
          <a:off x="803638" y="2957752"/>
          <a:ext cx="3890275" cy="1951489"/>
        </p:xfrm>
        <a:graphic>
          <a:graphicData uri="http://schemas.openxmlformats.org/presentationml/2006/ole">
            <mc:AlternateContent xmlns:mc="http://schemas.openxmlformats.org/markup-compatibility/2006">
              <mc:Choice xmlns:v="urn:schemas-microsoft-com:vml" Requires="v">
                <p:oleObj spid="_x0000_s28670" name="Equation" r:id="rId5" imgW="1117600" imgH="558800" progId="Equation.DSMT4">
                  <p:embed/>
                </p:oleObj>
              </mc:Choice>
              <mc:Fallback>
                <p:oleObj name="Equation" r:id="rId5" imgW="1117600" imgH="558800" progId="Equation.DSMT4">
                  <p:embed/>
                  <p:pic>
                    <p:nvPicPr>
                      <p:cNvPr id="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638" y="2957752"/>
                        <a:ext cx="3890275" cy="1951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9"/>
          <p:cNvGraphicFramePr>
            <a:graphicFrameLocks noChangeAspect="1"/>
          </p:cNvGraphicFramePr>
          <p:nvPr>
            <p:extLst>
              <p:ext uri="{D42A27DB-BD31-4B8C-83A1-F6EECF244321}">
                <p14:modId xmlns:p14="http://schemas.microsoft.com/office/powerpoint/2010/main" val="1156082370"/>
              </p:ext>
            </p:extLst>
          </p:nvPr>
        </p:nvGraphicFramePr>
        <p:xfrm>
          <a:off x="1634093" y="2441695"/>
          <a:ext cx="2808937" cy="516057"/>
        </p:xfrm>
        <a:graphic>
          <a:graphicData uri="http://schemas.openxmlformats.org/presentationml/2006/ole">
            <mc:AlternateContent xmlns:mc="http://schemas.openxmlformats.org/markup-compatibility/2006">
              <mc:Choice xmlns:v="urn:schemas-microsoft-com:vml" Requires="v">
                <p:oleObj spid="_x0000_s28671" name="Equation" r:id="rId7" imgW="1574117" imgH="215806" progId="Equation.DSMT4">
                  <p:embed/>
                </p:oleObj>
              </mc:Choice>
              <mc:Fallback>
                <p:oleObj name="Equation" r:id="rId7" imgW="1574117" imgH="215806" progId="Equation.DSMT4">
                  <p:embed/>
                  <p:pic>
                    <p:nvPicPr>
                      <p:cNvPr id="6"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4093" y="2441695"/>
                        <a:ext cx="2808937" cy="51605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0"/>
          <p:cNvGraphicFramePr>
            <a:graphicFrameLocks noChangeAspect="1"/>
          </p:cNvGraphicFramePr>
          <p:nvPr>
            <p:extLst>
              <p:ext uri="{D42A27DB-BD31-4B8C-83A1-F6EECF244321}">
                <p14:modId xmlns:p14="http://schemas.microsoft.com/office/powerpoint/2010/main" val="633181827"/>
              </p:ext>
            </p:extLst>
          </p:nvPr>
        </p:nvGraphicFramePr>
        <p:xfrm>
          <a:off x="1361774" y="3097370"/>
          <a:ext cx="544638" cy="1818108"/>
        </p:xfrm>
        <a:graphic>
          <a:graphicData uri="http://schemas.openxmlformats.org/presentationml/2006/ole">
            <mc:AlternateContent xmlns:mc="http://schemas.openxmlformats.org/markup-compatibility/2006">
              <mc:Choice xmlns:v="urn:schemas-microsoft-com:vml" Requires="v">
                <p:oleObj spid="_x0000_s277504" name="Equation" r:id="rId9" imgW="317362" imgH="977476" progId="Equation.DSMT4">
                  <p:embed/>
                </p:oleObj>
              </mc:Choice>
              <mc:Fallback>
                <p:oleObj name="Equation" r:id="rId9" imgW="317362" imgH="977476" progId="Equation.DSMT4">
                  <p:embed/>
                  <p:pic>
                    <p:nvPicPr>
                      <p:cNvPr id="7"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1774" y="3097370"/>
                        <a:ext cx="544638" cy="181810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4"/>
          <p:cNvSpPr txBox="1">
            <a:spLocks noChangeArrowheads="1"/>
          </p:cNvSpPr>
          <p:nvPr/>
        </p:nvSpPr>
        <p:spPr>
          <a:xfrm>
            <a:off x="792759" y="326522"/>
            <a:ext cx="8066367" cy="530348"/>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4.10</a:t>
            </a:r>
            <a:endParaRPr lang="zh-CN" altLang="en-US" dirty="0"/>
          </a:p>
        </p:txBody>
      </p:sp>
      <p:sp>
        <p:nvSpPr>
          <p:cNvPr id="2" name="内容占位符 1"/>
          <p:cNvSpPr>
            <a:spLocks noGrp="1"/>
          </p:cNvSpPr>
          <p:nvPr>
            <p:ph idx="1"/>
          </p:nvPr>
        </p:nvSpPr>
        <p:spPr>
          <a:xfrm>
            <a:off x="450442" y="1652971"/>
            <a:ext cx="8534400" cy="599093"/>
          </a:xfrm>
        </p:spPr>
        <p:txBody>
          <a:bodyPr/>
          <a:lstStyle/>
          <a:p>
            <a:pPr marL="0" indent="0">
              <a:buNone/>
            </a:pPr>
            <a:r>
              <a:rPr lang="zh-CN" altLang="zh-CN" dirty="0">
                <a:solidFill>
                  <a:srgbClr val="C00000"/>
                </a:solidFill>
              </a:rPr>
              <a:t>解</a:t>
            </a:r>
            <a:r>
              <a:rPr lang="zh-CN" altLang="zh-CN" dirty="0"/>
              <a:t>  </a:t>
            </a:r>
            <a:r>
              <a:rPr lang="zh-CN" altLang="zh-CN"/>
              <a:t>设</a:t>
            </a:r>
            <a:r>
              <a:rPr lang="en-US" altLang="zh-CN"/>
              <a:t>R</a:t>
            </a:r>
            <a:r>
              <a:rPr lang="zh-CN" altLang="zh-CN"/>
              <a:t>，</a:t>
            </a:r>
            <a:r>
              <a:rPr lang="en-US" altLang="zh-CN"/>
              <a:t>S</a:t>
            </a:r>
            <a:r>
              <a:rPr lang="zh-CN" altLang="zh-CN" dirty="0"/>
              <a:t>的关系矩阵分别</a:t>
            </a:r>
            <a:r>
              <a:rPr lang="zh-CN" altLang="zh-CN"/>
              <a:t>为</a:t>
            </a:r>
            <a:r>
              <a:rPr lang="en-US" altLang="zh-CN"/>
              <a:t>M</a:t>
            </a:r>
            <a:r>
              <a:rPr lang="en-US" altLang="zh-CN" baseline="-25000"/>
              <a:t>R</a:t>
            </a:r>
            <a:r>
              <a:rPr lang="zh-CN" altLang="zh-CN"/>
              <a:t>，</a:t>
            </a:r>
            <a:r>
              <a:rPr lang="en-US" altLang="zh-CN"/>
              <a:t>M</a:t>
            </a:r>
            <a:r>
              <a:rPr lang="en-US" altLang="zh-CN" baseline="-25000"/>
              <a:t>s</a:t>
            </a:r>
            <a:r>
              <a:rPr lang="zh-CN" altLang="zh-CN"/>
              <a:t>，则</a:t>
            </a:r>
            <a:r>
              <a:rPr lang="zh-CN" altLang="zh-CN" dirty="0"/>
              <a:t>有</a:t>
            </a:r>
          </a:p>
          <a:p>
            <a:endParaRPr lang="zh-CN" altLang="en-US" dirty="0"/>
          </a:p>
        </p:txBody>
      </p:sp>
      <p:graphicFrame>
        <p:nvGraphicFramePr>
          <p:cNvPr id="9" name="Object 7"/>
          <p:cNvGraphicFramePr>
            <a:graphicFrameLocks noChangeAspect="1"/>
          </p:cNvGraphicFramePr>
          <p:nvPr>
            <p:extLst>
              <p:ext uri="{D42A27DB-BD31-4B8C-83A1-F6EECF244321}">
                <p14:modId xmlns:p14="http://schemas.microsoft.com/office/powerpoint/2010/main" val="2389043645"/>
              </p:ext>
            </p:extLst>
          </p:nvPr>
        </p:nvGraphicFramePr>
        <p:xfrm>
          <a:off x="5992405" y="2974875"/>
          <a:ext cx="2992437" cy="2321632"/>
        </p:xfrm>
        <a:graphic>
          <a:graphicData uri="http://schemas.openxmlformats.org/presentationml/2006/ole">
            <mc:AlternateContent xmlns:mc="http://schemas.openxmlformats.org/markup-compatibility/2006">
              <mc:Choice xmlns:v="urn:schemas-microsoft-com:vml" Requires="v">
                <p:oleObj spid="_x0000_s277505" name="Equation" r:id="rId11" imgW="838080" imgH="647640" progId="Equation.DSMT4">
                  <p:embed/>
                </p:oleObj>
              </mc:Choice>
              <mc:Fallback>
                <p:oleObj name="Equation" r:id="rId11" imgW="838080" imgH="647640" progId="Equation.DSMT4">
                  <p:embed/>
                  <p:pic>
                    <p:nvPicPr>
                      <p:cNvPr id="1419271" name="Object 7"/>
                      <p:cNvPicPr>
                        <a:picLocks noChangeAspect="1" noChangeArrowheads="1"/>
                      </p:cNvPicPr>
                      <p:nvPr/>
                    </p:nvPicPr>
                    <p:blipFill>
                      <a:blip r:embed="rId12"/>
                      <a:srcRect/>
                      <a:stretch>
                        <a:fillRect/>
                      </a:stretch>
                    </p:blipFill>
                    <p:spPr bwMode="auto">
                      <a:xfrm>
                        <a:off x="5992405" y="2974875"/>
                        <a:ext cx="2992437" cy="2321632"/>
                      </a:xfrm>
                      <a:prstGeom prst="rect">
                        <a:avLst/>
                      </a:prstGeom>
                      <a:noFill/>
                      <a:ln>
                        <a:noFill/>
                      </a:ln>
                    </p:spPr>
                  </p:pic>
                </p:oleObj>
              </mc:Fallback>
            </mc:AlternateContent>
          </a:graphicData>
        </a:graphic>
      </p:graphicFrame>
      <p:graphicFrame>
        <p:nvGraphicFramePr>
          <p:cNvPr id="10" name="Object 11"/>
          <p:cNvGraphicFramePr>
            <a:graphicFrameLocks noChangeAspect="1"/>
          </p:cNvGraphicFramePr>
          <p:nvPr>
            <p:extLst>
              <p:ext uri="{D42A27DB-BD31-4B8C-83A1-F6EECF244321}">
                <p14:modId xmlns:p14="http://schemas.microsoft.com/office/powerpoint/2010/main" val="292677720"/>
              </p:ext>
            </p:extLst>
          </p:nvPr>
        </p:nvGraphicFramePr>
        <p:xfrm>
          <a:off x="7161458" y="2562373"/>
          <a:ext cx="1697668" cy="608154"/>
        </p:xfrm>
        <a:graphic>
          <a:graphicData uri="http://schemas.openxmlformats.org/presentationml/2006/ole">
            <mc:AlternateContent xmlns:mc="http://schemas.openxmlformats.org/markup-compatibility/2006">
              <mc:Choice xmlns:v="urn:schemas-microsoft-com:vml" Requires="v">
                <p:oleObj spid="_x0000_s277506" name="Equation" r:id="rId13" imgW="558360" imgH="253800" progId="Equation.DSMT4">
                  <p:embed/>
                </p:oleObj>
              </mc:Choice>
              <mc:Fallback>
                <p:oleObj name="Equation" r:id="rId13" imgW="558360" imgH="253800" progId="Equation.DSMT4">
                  <p:embed/>
                  <p:pic>
                    <p:nvPicPr>
                      <p:cNvPr id="1419275"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1458" y="2562373"/>
                        <a:ext cx="1697668" cy="608154"/>
                      </a:xfrm>
                      <a:prstGeom prst="rect">
                        <a:avLst/>
                      </a:prstGeom>
                      <a:noFill/>
                      <a:ln>
                        <a:noFill/>
                      </a:ln>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3737340259"/>
              </p:ext>
            </p:extLst>
          </p:nvPr>
        </p:nvGraphicFramePr>
        <p:xfrm>
          <a:off x="6654929" y="3010151"/>
          <a:ext cx="342979" cy="2286356"/>
        </p:xfrm>
        <a:graphic>
          <a:graphicData uri="http://schemas.openxmlformats.org/presentationml/2006/ole">
            <mc:AlternateContent xmlns:mc="http://schemas.openxmlformats.org/markup-compatibility/2006">
              <mc:Choice xmlns:v="urn:schemas-microsoft-com:vml" Requires="v">
                <p:oleObj spid="_x0000_s277507" name="Equation" r:id="rId15" imgW="139680" imgH="812160" progId="Equation.DSMT4">
                  <p:embed/>
                </p:oleObj>
              </mc:Choice>
              <mc:Fallback>
                <p:oleObj name="Equation" r:id="rId15" imgW="139680" imgH="812160" progId="Equation.DSMT4">
                  <p:embed/>
                  <p:pic>
                    <p:nvPicPr>
                      <p:cNvPr id="1419276"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54929" y="3010151"/>
                        <a:ext cx="342979" cy="2286356"/>
                      </a:xfrm>
                      <a:prstGeom prst="rect">
                        <a:avLst/>
                      </a:prstGeom>
                      <a:noFill/>
                      <a:ln>
                        <a:noFill/>
                      </a:ln>
                    </p:spPr>
                  </p:pic>
                </p:oleObj>
              </mc:Fallback>
            </mc:AlternateContent>
          </a:graphicData>
        </a:graphic>
      </p:graphicFrame>
      <p:sp>
        <p:nvSpPr>
          <p:cNvPr id="3" name="矩形 2"/>
          <p:cNvSpPr/>
          <p:nvPr/>
        </p:nvSpPr>
        <p:spPr>
          <a:xfrm>
            <a:off x="612775" y="5862453"/>
            <a:ext cx="11201400" cy="461665"/>
          </a:xfrm>
          <a:prstGeom prst="rect">
            <a:avLst/>
          </a:prstGeom>
          <a:solidFill>
            <a:schemeClr val="accent1"/>
          </a:solidFill>
        </p:spPr>
        <p:txBody>
          <a:bodyPr wrap="square">
            <a:spAutoFit/>
          </a:bodyPr>
          <a:lstStyle/>
          <a:p>
            <a:pPr indent="267970" algn="just">
              <a:spcAft>
                <a:spcPts val="0"/>
              </a:spcAft>
            </a:pPr>
            <a:r>
              <a:rPr lang="zh-CN" altLang="zh-CN" b="1" kern="0" dirty="0">
                <a:solidFill>
                  <a:srgbClr val="FFFF00"/>
                </a:solidFill>
                <a:latin typeface="+mn-ea"/>
              </a:rPr>
              <a:t>注意</a:t>
            </a:r>
            <a:r>
              <a:rPr lang="zh-CN" altLang="zh-CN" b="1" kern="0" dirty="0">
                <a:latin typeface="+mn-ea"/>
              </a:rPr>
              <a:t>  </a:t>
            </a:r>
            <a:r>
              <a:rPr lang="en-US" altLang="zh-CN" b="1" kern="0" dirty="0">
                <a:latin typeface="+mn-ea"/>
              </a:rPr>
              <a:t>  </a:t>
            </a:r>
            <a:r>
              <a:rPr lang="zh-CN" altLang="zh-CN" b="1" kern="0" dirty="0">
                <a:solidFill>
                  <a:schemeClr val="bg1"/>
                </a:solidFill>
                <a:latin typeface="+mn-ea"/>
              </a:rPr>
              <a:t>关系矩阵</a:t>
            </a:r>
            <a:r>
              <a:rPr lang="zh-CN" altLang="zh-CN" b="1" kern="100" dirty="0">
                <a:solidFill>
                  <a:schemeClr val="bg1"/>
                </a:solidFill>
                <a:latin typeface="+mn-ea"/>
              </a:rPr>
              <a:t>中</a:t>
            </a:r>
            <a:r>
              <a:rPr lang="en-US" altLang="zh-CN" b="1" kern="100" dirty="0">
                <a:solidFill>
                  <a:schemeClr val="bg1"/>
                </a:solidFill>
                <a:latin typeface="+mn-ea"/>
              </a:rPr>
              <a:t>1</a:t>
            </a:r>
            <a:r>
              <a:rPr lang="zh-CN" altLang="zh-CN" b="1" kern="100" dirty="0">
                <a:solidFill>
                  <a:schemeClr val="bg1"/>
                </a:solidFill>
                <a:latin typeface="+mn-ea"/>
              </a:rPr>
              <a:t>的数量与</a:t>
            </a:r>
            <a:r>
              <a:rPr lang="zh-CN" altLang="en-US" b="1" kern="100" dirty="0">
                <a:solidFill>
                  <a:schemeClr val="bg1"/>
                </a:solidFill>
                <a:latin typeface="+mn-ea"/>
              </a:rPr>
              <a:t>对应关系</a:t>
            </a:r>
            <a:r>
              <a:rPr lang="zh-CN" altLang="zh-CN" b="1" kern="100" dirty="0">
                <a:solidFill>
                  <a:schemeClr val="bg1"/>
                </a:solidFill>
                <a:latin typeface="+mn-ea"/>
              </a:rPr>
              <a:t>中的序偶数量是相等的。</a:t>
            </a:r>
          </a:p>
        </p:txBody>
      </p:sp>
      <p:sp>
        <p:nvSpPr>
          <p:cNvPr id="14" name="矩形 13">
            <a:extLst>
              <a:ext uri="{FF2B5EF4-FFF2-40B4-BE49-F238E27FC236}">
                <a16:creationId xmlns:a16="http://schemas.microsoft.com/office/drawing/2014/main" id="{970172D2-A47F-4C89-8708-2DD95A120E1E}"/>
              </a:ext>
            </a:extLst>
          </p:cNvPr>
          <p:cNvSpPr/>
          <p:nvPr/>
        </p:nvSpPr>
        <p:spPr>
          <a:xfrm>
            <a:off x="424210" y="5208455"/>
            <a:ext cx="11586815" cy="1689052"/>
          </a:xfrm>
          <a:prstGeom prst="rect">
            <a:avLst/>
          </a:prstGeom>
          <a:solidFill>
            <a:schemeClr val="accent1"/>
          </a:solidFill>
        </p:spPr>
        <p:txBody>
          <a:bodyPr wrap="square">
            <a:spAutoFit/>
          </a:bodyPr>
          <a:lstStyle/>
          <a:p>
            <a:pPr algn="just">
              <a:lnSpc>
                <a:spcPct val="150000"/>
              </a:lnSpc>
              <a:spcAft>
                <a:spcPts val="0"/>
              </a:spcAft>
            </a:pPr>
            <a:r>
              <a:rPr lang="zh-CN" altLang="zh-CN" b="1" kern="100" spc="-25" dirty="0">
                <a:solidFill>
                  <a:schemeClr val="bg1"/>
                </a:solidFill>
                <a:latin typeface="+mn-ea"/>
              </a:rPr>
              <a:t>父子关系</a:t>
            </a:r>
            <a:r>
              <a:rPr lang="en-US" altLang="zh-CN" b="1" kern="100" spc="-25" dirty="0">
                <a:solidFill>
                  <a:schemeClr val="bg1"/>
                </a:solidFill>
                <a:latin typeface="+mn-ea"/>
              </a:rPr>
              <a:t>R=</a:t>
            </a:r>
            <a:r>
              <a:rPr lang="en-US" altLang="zh-CN" b="1" kern="100" dirty="0">
                <a:solidFill>
                  <a:schemeClr val="bg1"/>
                </a:solidFill>
                <a:latin typeface="+mn-ea"/>
              </a:rPr>
              <a:t>{&lt;</a:t>
            </a:r>
            <a:r>
              <a:rPr lang="zh-CN" altLang="zh-CN" b="1" kern="100" dirty="0">
                <a:solidFill>
                  <a:schemeClr val="bg1"/>
                </a:solidFill>
                <a:latin typeface="+mn-ea"/>
              </a:rPr>
              <a:t>李华，李美</a:t>
            </a:r>
            <a:r>
              <a:rPr lang="en-US" altLang="zh-CN" b="1" kern="100" dirty="0">
                <a:solidFill>
                  <a:schemeClr val="bg1"/>
                </a:solidFill>
                <a:latin typeface="+mn-ea"/>
              </a:rPr>
              <a:t>&gt;</a:t>
            </a:r>
            <a:r>
              <a:rPr lang="zh-CN" altLang="zh-CN" b="1" kern="100" dirty="0">
                <a:solidFill>
                  <a:schemeClr val="bg1"/>
                </a:solidFill>
                <a:latin typeface="+mn-ea"/>
              </a:rPr>
              <a:t>，</a:t>
            </a:r>
            <a:r>
              <a:rPr lang="en-US" altLang="zh-CN" b="1" kern="100" dirty="0">
                <a:solidFill>
                  <a:schemeClr val="bg1"/>
                </a:solidFill>
                <a:latin typeface="+mn-ea"/>
              </a:rPr>
              <a:t>&lt;</a:t>
            </a:r>
            <a:r>
              <a:rPr lang="zh-CN" altLang="zh-CN" b="1" kern="100" dirty="0">
                <a:solidFill>
                  <a:schemeClr val="bg1"/>
                </a:solidFill>
                <a:latin typeface="+mn-ea"/>
              </a:rPr>
              <a:t>李华，李想</a:t>
            </a:r>
            <a:r>
              <a:rPr lang="en-US" altLang="zh-CN" b="1" kern="100" dirty="0">
                <a:solidFill>
                  <a:schemeClr val="bg1"/>
                </a:solidFill>
                <a:latin typeface="+mn-ea"/>
              </a:rPr>
              <a:t>&gt;</a:t>
            </a:r>
            <a:r>
              <a:rPr lang="zh-CN" altLang="zh-CN" b="1" kern="100" dirty="0">
                <a:solidFill>
                  <a:schemeClr val="bg1"/>
                </a:solidFill>
                <a:latin typeface="+mn-ea"/>
              </a:rPr>
              <a:t>，</a:t>
            </a:r>
            <a:r>
              <a:rPr lang="en-US" altLang="zh-CN" b="1" kern="100" dirty="0">
                <a:solidFill>
                  <a:schemeClr val="bg1"/>
                </a:solidFill>
                <a:latin typeface="+mn-ea"/>
              </a:rPr>
              <a:t>&lt;</a:t>
            </a:r>
            <a:r>
              <a:rPr lang="zh-CN" altLang="zh-CN" b="1" kern="100" dirty="0">
                <a:solidFill>
                  <a:schemeClr val="bg1"/>
                </a:solidFill>
                <a:latin typeface="+mn-ea"/>
              </a:rPr>
              <a:t>王云，王良</a:t>
            </a:r>
            <a:r>
              <a:rPr lang="en-US" altLang="zh-CN" b="1" kern="100" dirty="0">
                <a:solidFill>
                  <a:schemeClr val="bg1"/>
                </a:solidFill>
                <a:latin typeface="+mn-ea"/>
              </a:rPr>
              <a:t>&gt;</a:t>
            </a:r>
            <a:r>
              <a:rPr lang="zh-CN" altLang="zh-CN" b="1" kern="100" dirty="0">
                <a:solidFill>
                  <a:schemeClr val="bg1"/>
                </a:solidFill>
                <a:latin typeface="+mn-ea"/>
              </a:rPr>
              <a:t>，</a:t>
            </a:r>
            <a:r>
              <a:rPr lang="en-US" altLang="zh-CN" b="1" kern="100" dirty="0">
                <a:solidFill>
                  <a:schemeClr val="bg1"/>
                </a:solidFill>
                <a:latin typeface="+mn-ea"/>
              </a:rPr>
              <a:t>&lt;</a:t>
            </a:r>
            <a:r>
              <a:rPr lang="zh-CN" altLang="zh-CN" b="1" kern="100" dirty="0">
                <a:solidFill>
                  <a:schemeClr val="bg1"/>
                </a:solidFill>
                <a:latin typeface="+mn-ea"/>
              </a:rPr>
              <a:t>王云，王珊</a:t>
            </a:r>
            <a:r>
              <a:rPr lang="en-US" altLang="zh-CN" b="1" kern="100" dirty="0">
                <a:solidFill>
                  <a:schemeClr val="bg1"/>
                </a:solidFill>
                <a:latin typeface="+mn-ea"/>
              </a:rPr>
              <a:t>&gt;}</a:t>
            </a:r>
            <a:r>
              <a:rPr lang="zh-CN" altLang="zh-CN" b="1" kern="100" spc="-25" dirty="0">
                <a:solidFill>
                  <a:schemeClr val="bg1"/>
                </a:solidFill>
                <a:latin typeface="+mn-ea"/>
              </a:rPr>
              <a:t>。</a:t>
            </a:r>
            <a:r>
              <a:rPr lang="en-US" altLang="zh-CN" b="1" kern="100" dirty="0">
                <a:solidFill>
                  <a:schemeClr val="bg1"/>
                </a:solidFill>
                <a:latin typeface="+mn-ea"/>
              </a:rPr>
              <a:t>A</a:t>
            </a:r>
            <a:r>
              <a:rPr lang="zh-CN" altLang="zh-CN" b="1" kern="100" dirty="0">
                <a:solidFill>
                  <a:schemeClr val="bg1"/>
                </a:solidFill>
                <a:latin typeface="+mn-ea"/>
              </a:rPr>
              <a:t>上的大于等于关系</a:t>
            </a:r>
            <a:r>
              <a:rPr lang="en-US" altLang="zh-CN" b="1" kern="100" dirty="0">
                <a:solidFill>
                  <a:schemeClr val="bg1"/>
                </a:solidFill>
                <a:latin typeface="+mn-ea"/>
              </a:rPr>
              <a:t>S</a:t>
            </a:r>
            <a:r>
              <a:rPr lang="zh-CN" altLang="zh-CN" b="1" kern="100" dirty="0">
                <a:solidFill>
                  <a:schemeClr val="bg1"/>
                </a:solidFill>
                <a:latin typeface="+mn-ea"/>
              </a:rPr>
              <a:t>＝</a:t>
            </a:r>
            <a:r>
              <a:rPr lang="en-US" altLang="zh-CN" b="1" kern="100" dirty="0">
                <a:solidFill>
                  <a:schemeClr val="bg1"/>
                </a:solidFill>
                <a:latin typeface="+mn-ea"/>
              </a:rPr>
              <a:t>{&lt;1</a:t>
            </a:r>
            <a:r>
              <a:rPr lang="zh-CN" altLang="zh-CN" b="1" kern="100" dirty="0">
                <a:solidFill>
                  <a:schemeClr val="bg1"/>
                </a:solidFill>
                <a:latin typeface="+mn-ea"/>
              </a:rPr>
              <a:t>，</a:t>
            </a:r>
            <a:r>
              <a:rPr lang="en-US" altLang="zh-CN" b="1" kern="100" dirty="0">
                <a:solidFill>
                  <a:schemeClr val="bg1"/>
                </a:solidFill>
                <a:latin typeface="+mn-ea"/>
              </a:rPr>
              <a:t>1&gt;,&lt;2</a:t>
            </a:r>
            <a:r>
              <a:rPr lang="zh-CN" altLang="zh-CN" b="1" kern="100" dirty="0">
                <a:solidFill>
                  <a:schemeClr val="bg1"/>
                </a:solidFill>
                <a:latin typeface="+mn-ea"/>
              </a:rPr>
              <a:t>，</a:t>
            </a:r>
            <a:r>
              <a:rPr lang="en-US" altLang="zh-CN" b="1" kern="100" dirty="0">
                <a:solidFill>
                  <a:schemeClr val="bg1"/>
                </a:solidFill>
                <a:latin typeface="+mn-ea"/>
              </a:rPr>
              <a:t>2&gt;,&lt;3</a:t>
            </a:r>
            <a:r>
              <a:rPr lang="zh-CN" altLang="zh-CN" b="1" kern="100" dirty="0">
                <a:solidFill>
                  <a:schemeClr val="bg1"/>
                </a:solidFill>
                <a:latin typeface="+mn-ea"/>
              </a:rPr>
              <a:t>，</a:t>
            </a:r>
            <a:r>
              <a:rPr lang="en-US" altLang="zh-CN" b="1" kern="100" dirty="0">
                <a:solidFill>
                  <a:schemeClr val="bg1"/>
                </a:solidFill>
                <a:latin typeface="+mn-ea"/>
              </a:rPr>
              <a:t>3&gt;,&lt;4</a:t>
            </a:r>
            <a:r>
              <a:rPr lang="zh-CN" altLang="zh-CN" b="1" kern="100" dirty="0">
                <a:solidFill>
                  <a:schemeClr val="bg1"/>
                </a:solidFill>
                <a:latin typeface="+mn-ea"/>
              </a:rPr>
              <a:t>，</a:t>
            </a:r>
            <a:r>
              <a:rPr lang="en-US" altLang="zh-CN" b="1" kern="100" dirty="0">
                <a:solidFill>
                  <a:schemeClr val="bg1"/>
                </a:solidFill>
                <a:latin typeface="+mn-ea"/>
              </a:rPr>
              <a:t>4&gt;,&lt;2</a:t>
            </a:r>
            <a:r>
              <a:rPr lang="zh-CN" altLang="zh-CN" b="1" kern="100" dirty="0">
                <a:solidFill>
                  <a:schemeClr val="bg1"/>
                </a:solidFill>
                <a:latin typeface="+mn-ea"/>
              </a:rPr>
              <a:t>，</a:t>
            </a:r>
            <a:r>
              <a:rPr lang="en-US" altLang="zh-CN" b="1" kern="100" dirty="0">
                <a:solidFill>
                  <a:schemeClr val="bg1"/>
                </a:solidFill>
                <a:latin typeface="+mn-ea"/>
              </a:rPr>
              <a:t>1&gt;,&lt;3</a:t>
            </a:r>
            <a:r>
              <a:rPr lang="zh-CN" altLang="zh-CN" b="1" kern="100" dirty="0">
                <a:solidFill>
                  <a:schemeClr val="bg1"/>
                </a:solidFill>
                <a:latin typeface="+mn-ea"/>
              </a:rPr>
              <a:t>，</a:t>
            </a:r>
            <a:r>
              <a:rPr lang="en-US" altLang="zh-CN" b="1" kern="100" dirty="0">
                <a:solidFill>
                  <a:schemeClr val="bg1"/>
                </a:solidFill>
                <a:latin typeface="+mn-ea"/>
              </a:rPr>
              <a:t>1&gt;,&lt;4</a:t>
            </a:r>
            <a:r>
              <a:rPr lang="zh-CN" altLang="zh-CN" b="1" kern="100" dirty="0">
                <a:solidFill>
                  <a:schemeClr val="bg1"/>
                </a:solidFill>
                <a:latin typeface="+mn-ea"/>
              </a:rPr>
              <a:t>，</a:t>
            </a:r>
            <a:r>
              <a:rPr lang="en-US" altLang="zh-CN" b="1" kern="100" dirty="0">
                <a:solidFill>
                  <a:schemeClr val="bg1"/>
                </a:solidFill>
                <a:latin typeface="+mn-ea"/>
              </a:rPr>
              <a:t>1&gt;,&lt;3</a:t>
            </a:r>
            <a:r>
              <a:rPr lang="zh-CN" altLang="zh-CN" b="1" kern="100" dirty="0">
                <a:solidFill>
                  <a:schemeClr val="bg1"/>
                </a:solidFill>
                <a:latin typeface="+mn-ea"/>
              </a:rPr>
              <a:t>，</a:t>
            </a:r>
            <a:r>
              <a:rPr lang="en-US" altLang="zh-CN" b="1" kern="100" dirty="0">
                <a:solidFill>
                  <a:schemeClr val="bg1"/>
                </a:solidFill>
                <a:latin typeface="+mn-ea"/>
              </a:rPr>
              <a:t>2&gt;,&lt;4</a:t>
            </a:r>
            <a:r>
              <a:rPr lang="zh-CN" altLang="zh-CN" b="1" kern="100" dirty="0">
                <a:solidFill>
                  <a:schemeClr val="bg1"/>
                </a:solidFill>
                <a:latin typeface="+mn-ea"/>
              </a:rPr>
              <a:t>，</a:t>
            </a:r>
            <a:r>
              <a:rPr lang="en-US" altLang="zh-CN" b="1" kern="100" dirty="0">
                <a:solidFill>
                  <a:schemeClr val="bg1"/>
                </a:solidFill>
                <a:latin typeface="+mn-ea"/>
              </a:rPr>
              <a:t>2&gt;,&lt;4</a:t>
            </a:r>
            <a:r>
              <a:rPr lang="zh-CN" altLang="zh-CN" b="1" kern="100" dirty="0">
                <a:solidFill>
                  <a:schemeClr val="bg1"/>
                </a:solidFill>
                <a:latin typeface="+mn-ea"/>
              </a:rPr>
              <a:t>，</a:t>
            </a:r>
            <a:r>
              <a:rPr lang="en-US" altLang="zh-CN" b="1" kern="100" dirty="0">
                <a:solidFill>
                  <a:schemeClr val="bg1"/>
                </a:solidFill>
                <a:latin typeface="+mn-ea"/>
              </a:rPr>
              <a:t>3&gt;}</a:t>
            </a:r>
            <a:r>
              <a:rPr lang="zh-CN" altLang="zh-CN" b="1" kern="100" dirty="0">
                <a:solidFill>
                  <a:schemeClr val="bg1"/>
                </a:solidFill>
                <a:latin typeface="+mn-ea"/>
              </a:rPr>
              <a:t>。</a:t>
            </a:r>
          </a:p>
        </p:txBody>
      </p:sp>
    </p:spTree>
    <p:custDataLst>
      <p:tags r:id="rId2"/>
    </p:custDataLst>
    <p:extLst>
      <p:ext uri="{BB962C8B-B14F-4D97-AF65-F5344CB8AC3E}">
        <p14:creationId xmlns:p14="http://schemas.microsoft.com/office/powerpoint/2010/main" val="390763732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5"/>
                                        </p:tgtEl>
                                      </p:cBhvr>
                                    </p:animEffect>
                                  </p:childTnLst>
                                </p:cTn>
                              </p:par>
                              <p:par>
                                <p:cTn id="20" presetID="25"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5" dur="1000" fill="hold"/>
                                        <p:tgtEl>
                                          <p:spTgt spid="6"/>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6"/>
                                        </p:tgtEl>
                                      </p:cBhvr>
                                    </p:animEffect>
                                  </p:childTnLst>
                                </p:cTn>
                              </p:par>
                              <p:par>
                                <p:cTn id="30" presetID="25"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3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3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35" dur="1000" fill="hold"/>
                                        <p:tgtEl>
                                          <p:spTgt spid="7"/>
                                        </p:tgtEl>
                                        <p:attrNameLst>
                                          <p:attrName>ppt_h</p:attrName>
                                        </p:attrNameLst>
                                      </p:cBhvr>
                                      <p:tavLst>
                                        <p:tav tm="0">
                                          <p:val>
                                            <p:strVal val="#ppt_h"/>
                                          </p:val>
                                        </p:tav>
                                        <p:tav tm="100000">
                                          <p:val>
                                            <p:strVal val="#ppt_h"/>
                                          </p:val>
                                        </p:tav>
                                      </p:tavLst>
                                    </p:anim>
                                    <p:anim calcmode="lin" valueType="num">
                                      <p:cBhvr>
                                        <p:cTn id="3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3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3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39" dur="1000" decel="50000">
                                          <p:stCondLst>
                                            <p:cond delay="0"/>
                                          </p:stCondLst>
                                        </p:cTn>
                                        <p:tgtEl>
                                          <p:spTgt spid="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5" presetClass="exit" presetSubtype="0" fill="hold" nodeType="clickEffect">
                                  <p:stCondLst>
                                    <p:cond delay="0"/>
                                  </p:stCondLst>
                                  <p:childTnLst>
                                    <p:animEffect transition="out" filter="fade">
                                      <p:cBhvr>
                                        <p:cTn id="43" dur="1000" accel="50000">
                                          <p:stCondLst>
                                            <p:cond delay="0"/>
                                          </p:stCondLst>
                                        </p:cTn>
                                        <p:tgtEl>
                                          <p:spTgt spid="6"/>
                                        </p:tgtEl>
                                      </p:cBhvr>
                                    </p:animEffect>
                                    <p:anim calcmode="lin" valueType="num">
                                      <p:cBhvr>
                                        <p:cTn id="44" dur="500" accel="50000">
                                          <p:stCondLst>
                                            <p:cond delay="0"/>
                                          </p:stCondLst>
                                        </p:cTn>
                                        <p:tgtEl>
                                          <p:spTgt spid="6"/>
                                        </p:tgtEl>
                                        <p:attrNameLst>
                                          <p:attrName>ppt_y</p:attrName>
                                        </p:attrNameLst>
                                      </p:cBhvr>
                                      <p:tavLst>
                                        <p:tav tm="0">
                                          <p:val>
                                            <p:strVal val="ppt_y"/>
                                          </p:val>
                                        </p:tav>
                                        <p:tav tm="100000">
                                          <p:val>
                                            <p:strVal val="ppt_y+.1"/>
                                          </p:val>
                                        </p:tav>
                                      </p:tavLst>
                                    </p:anim>
                                    <p:anim calcmode="lin" valueType="num">
                                      <p:cBhvr>
                                        <p:cTn id="45" dur="500" decel="50000">
                                          <p:stCondLst>
                                            <p:cond delay="500"/>
                                          </p:stCondLst>
                                        </p:cTn>
                                        <p:tgtEl>
                                          <p:spTgt spid="6"/>
                                        </p:tgtEl>
                                        <p:attrNameLst>
                                          <p:attrName>ppt_y</p:attrName>
                                        </p:attrNameLst>
                                      </p:cBhvr>
                                      <p:tavLst>
                                        <p:tav tm="0">
                                          <p:val>
                                            <p:strVal val="ppt_y"/>
                                          </p:val>
                                        </p:tav>
                                        <p:tav tm="100000">
                                          <p:val>
                                            <p:strVal val="ppt_y-.1"/>
                                          </p:val>
                                        </p:tav>
                                      </p:tavLst>
                                    </p:anim>
                                    <p:anim calcmode="lin" valueType="num">
                                      <p:cBhvr>
                                        <p:cTn id="46" dur="500" accel="50000">
                                          <p:stCondLst>
                                            <p:cond delay="500"/>
                                          </p:stCondLst>
                                        </p:cTn>
                                        <p:tgtEl>
                                          <p:spTgt spid="6"/>
                                        </p:tgtEl>
                                        <p:attrNameLst>
                                          <p:attrName>ppt_x</p:attrName>
                                        </p:attrNameLst>
                                      </p:cBhvr>
                                      <p:tavLst>
                                        <p:tav tm="0">
                                          <p:val>
                                            <p:strVal val="ppt_x"/>
                                          </p:val>
                                        </p:tav>
                                        <p:tav tm="100000">
                                          <p:val>
                                            <p:strVal val="ppt_x+.4"/>
                                          </p:val>
                                        </p:tav>
                                      </p:tavLst>
                                    </p:anim>
                                    <p:anim calcmode="lin" valueType="num">
                                      <p:cBhvr>
                                        <p:cTn id="47" dur="1000"/>
                                        <p:tgtEl>
                                          <p:spTgt spid="6"/>
                                        </p:tgtEl>
                                        <p:attrNameLst>
                                          <p:attrName>ppt_h</p:attrName>
                                        </p:attrNameLst>
                                      </p:cBhvr>
                                      <p:tavLst>
                                        <p:tav tm="0">
                                          <p:val>
                                            <p:strVal val="ppt_h"/>
                                          </p:val>
                                        </p:tav>
                                        <p:tav tm="100000">
                                          <p:val>
                                            <p:strVal val="ppt_h"/>
                                          </p:val>
                                        </p:tav>
                                      </p:tavLst>
                                    </p:anim>
                                    <p:anim calcmode="lin" valueType="num">
                                      <p:cBhvr>
                                        <p:cTn id="48" dur="500" accel="50000">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49" dur="500" decel="50000">
                                          <p:stCondLst>
                                            <p:cond delay="500"/>
                                          </p:stCondLst>
                                        </p:cTn>
                                        <p:tgtEl>
                                          <p:spTgt spid="6"/>
                                        </p:tgtEl>
                                        <p:attrNameLst>
                                          <p:attrName>ppt_w</p:attrName>
                                        </p:attrNameLst>
                                      </p:cBhvr>
                                      <p:tavLst>
                                        <p:tav tm="0">
                                          <p:val>
                                            <p:strVal val="ppt_w"/>
                                          </p:val>
                                        </p:tav>
                                        <p:tav tm="100000">
                                          <p:val>
                                            <p:strVal val="ppt_w/.05"/>
                                          </p:val>
                                        </p:tav>
                                      </p:tavLst>
                                    </p:anim>
                                    <p:anim calcmode="lin" valueType="num">
                                      <p:cBhvr>
                                        <p:cTn id="50" dur="500" accel="50000">
                                          <p:stCondLst>
                                            <p:cond delay="500"/>
                                          </p:stCondLst>
                                        </p:cTn>
                                        <p:tgtEl>
                                          <p:spTgt spid="6"/>
                                        </p:tgtEl>
                                        <p:attrNameLst>
                                          <p:attrName>style.rotation</p:attrName>
                                        </p:attrNameLst>
                                      </p:cBhvr>
                                      <p:tavLst>
                                        <p:tav tm="0">
                                          <p:val>
                                            <p:fltVal val="0"/>
                                          </p:val>
                                        </p:tav>
                                        <p:tav tm="100000">
                                          <p:val>
                                            <p:fltVal val="-90"/>
                                          </p:val>
                                        </p:tav>
                                      </p:tavLst>
                                    </p:anim>
                                    <p:set>
                                      <p:cBhvr>
                                        <p:cTn id="51" dur="1" fill="hold">
                                          <p:stCondLst>
                                            <p:cond delay="999"/>
                                          </p:stCondLst>
                                        </p:cTn>
                                        <p:tgtEl>
                                          <p:spTgt spid="6"/>
                                        </p:tgtEl>
                                        <p:attrNameLst>
                                          <p:attrName>style.visibility</p:attrName>
                                        </p:attrNameLst>
                                      </p:cBhvr>
                                      <p:to>
                                        <p:strVal val="hidden"/>
                                      </p:to>
                                    </p:set>
                                  </p:childTnLst>
                                </p:cTn>
                              </p:par>
                              <p:par>
                                <p:cTn id="52" presetID="25" presetClass="exit" presetSubtype="0" fill="hold" nodeType="withEffect">
                                  <p:stCondLst>
                                    <p:cond delay="0"/>
                                  </p:stCondLst>
                                  <p:childTnLst>
                                    <p:animEffect transition="out" filter="fade">
                                      <p:cBhvr>
                                        <p:cTn id="53" dur="1000" accel="50000">
                                          <p:stCondLst>
                                            <p:cond delay="0"/>
                                          </p:stCondLst>
                                        </p:cTn>
                                        <p:tgtEl>
                                          <p:spTgt spid="7"/>
                                        </p:tgtEl>
                                      </p:cBhvr>
                                    </p:animEffect>
                                    <p:anim calcmode="lin" valueType="num">
                                      <p:cBhvr>
                                        <p:cTn id="54" dur="500" accel="50000">
                                          <p:stCondLst>
                                            <p:cond delay="0"/>
                                          </p:stCondLst>
                                        </p:cTn>
                                        <p:tgtEl>
                                          <p:spTgt spid="7"/>
                                        </p:tgtEl>
                                        <p:attrNameLst>
                                          <p:attrName>ppt_y</p:attrName>
                                        </p:attrNameLst>
                                      </p:cBhvr>
                                      <p:tavLst>
                                        <p:tav tm="0">
                                          <p:val>
                                            <p:strVal val="ppt_y"/>
                                          </p:val>
                                        </p:tav>
                                        <p:tav tm="100000">
                                          <p:val>
                                            <p:strVal val="ppt_y+.1"/>
                                          </p:val>
                                        </p:tav>
                                      </p:tavLst>
                                    </p:anim>
                                    <p:anim calcmode="lin" valueType="num">
                                      <p:cBhvr>
                                        <p:cTn id="55" dur="500" decel="50000">
                                          <p:stCondLst>
                                            <p:cond delay="500"/>
                                          </p:stCondLst>
                                        </p:cTn>
                                        <p:tgtEl>
                                          <p:spTgt spid="7"/>
                                        </p:tgtEl>
                                        <p:attrNameLst>
                                          <p:attrName>ppt_y</p:attrName>
                                        </p:attrNameLst>
                                      </p:cBhvr>
                                      <p:tavLst>
                                        <p:tav tm="0">
                                          <p:val>
                                            <p:strVal val="ppt_y"/>
                                          </p:val>
                                        </p:tav>
                                        <p:tav tm="100000">
                                          <p:val>
                                            <p:strVal val="ppt_y-.1"/>
                                          </p:val>
                                        </p:tav>
                                      </p:tavLst>
                                    </p:anim>
                                    <p:anim calcmode="lin" valueType="num">
                                      <p:cBhvr>
                                        <p:cTn id="56" dur="500" accel="50000">
                                          <p:stCondLst>
                                            <p:cond delay="500"/>
                                          </p:stCondLst>
                                        </p:cTn>
                                        <p:tgtEl>
                                          <p:spTgt spid="7"/>
                                        </p:tgtEl>
                                        <p:attrNameLst>
                                          <p:attrName>ppt_x</p:attrName>
                                        </p:attrNameLst>
                                      </p:cBhvr>
                                      <p:tavLst>
                                        <p:tav tm="0">
                                          <p:val>
                                            <p:strVal val="ppt_x"/>
                                          </p:val>
                                        </p:tav>
                                        <p:tav tm="100000">
                                          <p:val>
                                            <p:strVal val="ppt_x+.4"/>
                                          </p:val>
                                        </p:tav>
                                      </p:tavLst>
                                    </p:anim>
                                    <p:anim calcmode="lin" valueType="num">
                                      <p:cBhvr>
                                        <p:cTn id="57" dur="1000"/>
                                        <p:tgtEl>
                                          <p:spTgt spid="7"/>
                                        </p:tgtEl>
                                        <p:attrNameLst>
                                          <p:attrName>ppt_h</p:attrName>
                                        </p:attrNameLst>
                                      </p:cBhvr>
                                      <p:tavLst>
                                        <p:tav tm="0">
                                          <p:val>
                                            <p:strVal val="ppt_h"/>
                                          </p:val>
                                        </p:tav>
                                        <p:tav tm="100000">
                                          <p:val>
                                            <p:strVal val="ppt_h"/>
                                          </p:val>
                                        </p:tav>
                                      </p:tavLst>
                                    </p:anim>
                                    <p:anim calcmode="lin" valueType="num">
                                      <p:cBhvr>
                                        <p:cTn id="58" dur="500" accel="50000">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59" dur="500" decel="50000">
                                          <p:stCondLst>
                                            <p:cond delay="500"/>
                                          </p:stCondLst>
                                        </p:cTn>
                                        <p:tgtEl>
                                          <p:spTgt spid="7"/>
                                        </p:tgtEl>
                                        <p:attrNameLst>
                                          <p:attrName>ppt_w</p:attrName>
                                        </p:attrNameLst>
                                      </p:cBhvr>
                                      <p:tavLst>
                                        <p:tav tm="0">
                                          <p:val>
                                            <p:strVal val="ppt_w"/>
                                          </p:val>
                                        </p:tav>
                                        <p:tav tm="100000">
                                          <p:val>
                                            <p:strVal val="ppt_w/.05"/>
                                          </p:val>
                                        </p:tav>
                                      </p:tavLst>
                                    </p:anim>
                                    <p:anim calcmode="lin" valueType="num">
                                      <p:cBhvr>
                                        <p:cTn id="60" dur="500" accel="50000">
                                          <p:stCondLst>
                                            <p:cond delay="500"/>
                                          </p:stCondLst>
                                        </p:cTn>
                                        <p:tgtEl>
                                          <p:spTgt spid="7"/>
                                        </p:tgtEl>
                                        <p:attrNameLst>
                                          <p:attrName>style.rotation</p:attrName>
                                        </p:attrNameLst>
                                      </p:cBhvr>
                                      <p:tavLst>
                                        <p:tav tm="0">
                                          <p:val>
                                            <p:fltVal val="0"/>
                                          </p:val>
                                        </p:tav>
                                        <p:tav tm="100000">
                                          <p:val>
                                            <p:fltVal val="-90"/>
                                          </p:val>
                                        </p:tav>
                                      </p:tavLst>
                                    </p:anim>
                                    <p:set>
                                      <p:cBhvr>
                                        <p:cTn id="61" dur="1" fill="hold">
                                          <p:stCondLst>
                                            <p:cond delay="999"/>
                                          </p:stCondLst>
                                        </p:cTn>
                                        <p:tgtEl>
                                          <p:spTgt spid="7"/>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5" presetClass="entr" presetSubtype="0" fill="hold" nodeType="clickEffect">
                                  <p:stCondLst>
                                    <p:cond delay="0"/>
                                  </p:stCondLst>
                                  <p:childTnLst>
                                    <p:set>
                                      <p:cBhvr>
                                        <p:cTn id="65" dur="1" fill="hold">
                                          <p:stCondLst>
                                            <p:cond delay="0"/>
                                          </p:stCondLst>
                                        </p:cTn>
                                        <p:tgtEl>
                                          <p:spTgt spid="9"/>
                                        </p:tgtEl>
                                        <p:attrNameLst>
                                          <p:attrName>style.visibility</p:attrName>
                                        </p:attrNameLst>
                                      </p:cBhvr>
                                      <p:to>
                                        <p:strVal val="visible"/>
                                      </p:to>
                                    </p:set>
                                    <p:anim calcmode="lin" valueType="num">
                                      <p:cBhvr>
                                        <p:cTn id="66"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67"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68"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69" dur="1000" fill="hold"/>
                                        <p:tgtEl>
                                          <p:spTgt spid="9"/>
                                        </p:tgtEl>
                                        <p:attrNameLst>
                                          <p:attrName>ppt_h</p:attrName>
                                        </p:attrNameLst>
                                      </p:cBhvr>
                                      <p:tavLst>
                                        <p:tav tm="0">
                                          <p:val>
                                            <p:strVal val="#ppt_h"/>
                                          </p:val>
                                        </p:tav>
                                        <p:tav tm="100000">
                                          <p:val>
                                            <p:strVal val="#ppt_h"/>
                                          </p:val>
                                        </p:tav>
                                      </p:tavLst>
                                    </p:anim>
                                    <p:anim calcmode="lin" valueType="num">
                                      <p:cBhvr>
                                        <p:cTn id="70"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71"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72"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73" dur="1000" decel="50000">
                                          <p:stCondLst>
                                            <p:cond delay="0"/>
                                          </p:stCondLst>
                                        </p:cTn>
                                        <p:tgtEl>
                                          <p:spTgt spid="9"/>
                                        </p:tgtEl>
                                      </p:cBhvr>
                                    </p:animEffect>
                                  </p:childTnLst>
                                </p:cTn>
                              </p:par>
                              <p:par>
                                <p:cTn id="74" presetID="25" presetClass="entr" presetSubtype="0" fill="hold" nodeType="withEffect">
                                  <p:stCondLst>
                                    <p:cond delay="0"/>
                                  </p:stCondLst>
                                  <p:childTnLst>
                                    <p:set>
                                      <p:cBhvr>
                                        <p:cTn id="75" dur="1" fill="hold">
                                          <p:stCondLst>
                                            <p:cond delay="0"/>
                                          </p:stCondLst>
                                        </p:cTn>
                                        <p:tgtEl>
                                          <p:spTgt spid="10"/>
                                        </p:tgtEl>
                                        <p:attrNameLst>
                                          <p:attrName>style.visibility</p:attrName>
                                        </p:attrNameLst>
                                      </p:cBhvr>
                                      <p:to>
                                        <p:strVal val="visible"/>
                                      </p:to>
                                    </p:set>
                                    <p:anim calcmode="lin" valueType="num">
                                      <p:cBhvr>
                                        <p:cTn id="76"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77"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78"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79" dur="1000" fill="hold"/>
                                        <p:tgtEl>
                                          <p:spTgt spid="10"/>
                                        </p:tgtEl>
                                        <p:attrNameLst>
                                          <p:attrName>ppt_h</p:attrName>
                                        </p:attrNameLst>
                                      </p:cBhvr>
                                      <p:tavLst>
                                        <p:tav tm="0">
                                          <p:val>
                                            <p:strVal val="#ppt_h"/>
                                          </p:val>
                                        </p:tav>
                                        <p:tav tm="100000">
                                          <p:val>
                                            <p:strVal val="#ppt_h"/>
                                          </p:val>
                                        </p:tav>
                                      </p:tavLst>
                                    </p:anim>
                                    <p:anim calcmode="lin" valueType="num">
                                      <p:cBhvr>
                                        <p:cTn id="80"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81"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82"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83" dur="1000" decel="50000">
                                          <p:stCondLst>
                                            <p:cond delay="0"/>
                                          </p:stCondLst>
                                        </p:cTn>
                                        <p:tgtEl>
                                          <p:spTgt spid="10"/>
                                        </p:tgtEl>
                                      </p:cBhvr>
                                    </p:animEffect>
                                  </p:childTnLst>
                                </p:cTn>
                              </p:par>
                              <p:par>
                                <p:cTn id="84" presetID="25" presetClass="entr" presetSubtype="0" fill="hold"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p:cTn id="86"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87"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88"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89" dur="1000" fill="hold"/>
                                        <p:tgtEl>
                                          <p:spTgt spid="11"/>
                                        </p:tgtEl>
                                        <p:attrNameLst>
                                          <p:attrName>ppt_h</p:attrName>
                                        </p:attrNameLst>
                                      </p:cBhvr>
                                      <p:tavLst>
                                        <p:tav tm="0">
                                          <p:val>
                                            <p:strVal val="#ppt_h"/>
                                          </p:val>
                                        </p:tav>
                                        <p:tav tm="100000">
                                          <p:val>
                                            <p:strVal val="#ppt_h"/>
                                          </p:val>
                                        </p:tav>
                                      </p:tavLst>
                                    </p:anim>
                                    <p:anim calcmode="lin" valueType="num">
                                      <p:cBhvr>
                                        <p:cTn id="90"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91"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92"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93" dur="1000" decel="50000">
                                          <p:stCondLst>
                                            <p:cond delay="0"/>
                                          </p:stCondLst>
                                        </p:cTn>
                                        <p:tgtEl>
                                          <p:spTgt spid="11"/>
                                        </p:tgtEl>
                                      </p:cBhvr>
                                    </p:animEffect>
                                  </p:childTnLst>
                                </p:cTn>
                              </p:par>
                            </p:childTnLst>
                          </p:cTn>
                        </p:par>
                      </p:childTnLst>
                    </p:cTn>
                  </p:par>
                  <p:par>
                    <p:cTn id="94" fill="hold">
                      <p:stCondLst>
                        <p:cond delay="indefinite"/>
                      </p:stCondLst>
                      <p:childTnLst>
                        <p:par>
                          <p:cTn id="95" fill="hold">
                            <p:stCondLst>
                              <p:cond delay="0"/>
                            </p:stCondLst>
                            <p:childTnLst>
                              <p:par>
                                <p:cTn id="96" presetID="25" presetClass="exit" presetSubtype="0" fill="hold" nodeType="clickEffect">
                                  <p:stCondLst>
                                    <p:cond delay="0"/>
                                  </p:stCondLst>
                                  <p:childTnLst>
                                    <p:animEffect transition="out" filter="fade">
                                      <p:cBhvr>
                                        <p:cTn id="97" dur="1000" accel="50000">
                                          <p:stCondLst>
                                            <p:cond delay="0"/>
                                          </p:stCondLst>
                                        </p:cTn>
                                        <p:tgtEl>
                                          <p:spTgt spid="10"/>
                                        </p:tgtEl>
                                      </p:cBhvr>
                                    </p:animEffect>
                                    <p:anim calcmode="lin" valueType="num">
                                      <p:cBhvr>
                                        <p:cTn id="98" dur="500" accel="50000">
                                          <p:stCondLst>
                                            <p:cond delay="0"/>
                                          </p:stCondLst>
                                        </p:cTn>
                                        <p:tgtEl>
                                          <p:spTgt spid="10"/>
                                        </p:tgtEl>
                                        <p:attrNameLst>
                                          <p:attrName>ppt_y</p:attrName>
                                        </p:attrNameLst>
                                      </p:cBhvr>
                                      <p:tavLst>
                                        <p:tav tm="0">
                                          <p:val>
                                            <p:strVal val="ppt_y"/>
                                          </p:val>
                                        </p:tav>
                                        <p:tav tm="100000">
                                          <p:val>
                                            <p:strVal val="ppt_y+.1"/>
                                          </p:val>
                                        </p:tav>
                                      </p:tavLst>
                                    </p:anim>
                                    <p:anim calcmode="lin" valueType="num">
                                      <p:cBhvr>
                                        <p:cTn id="99" dur="500" decel="50000">
                                          <p:stCondLst>
                                            <p:cond delay="500"/>
                                          </p:stCondLst>
                                        </p:cTn>
                                        <p:tgtEl>
                                          <p:spTgt spid="10"/>
                                        </p:tgtEl>
                                        <p:attrNameLst>
                                          <p:attrName>ppt_y</p:attrName>
                                        </p:attrNameLst>
                                      </p:cBhvr>
                                      <p:tavLst>
                                        <p:tav tm="0">
                                          <p:val>
                                            <p:strVal val="ppt_y"/>
                                          </p:val>
                                        </p:tav>
                                        <p:tav tm="100000">
                                          <p:val>
                                            <p:strVal val="ppt_y-.1"/>
                                          </p:val>
                                        </p:tav>
                                      </p:tavLst>
                                    </p:anim>
                                    <p:anim calcmode="lin" valueType="num">
                                      <p:cBhvr>
                                        <p:cTn id="100" dur="500" accel="50000">
                                          <p:stCondLst>
                                            <p:cond delay="500"/>
                                          </p:stCondLst>
                                        </p:cTn>
                                        <p:tgtEl>
                                          <p:spTgt spid="10"/>
                                        </p:tgtEl>
                                        <p:attrNameLst>
                                          <p:attrName>ppt_x</p:attrName>
                                        </p:attrNameLst>
                                      </p:cBhvr>
                                      <p:tavLst>
                                        <p:tav tm="0">
                                          <p:val>
                                            <p:strVal val="ppt_x"/>
                                          </p:val>
                                        </p:tav>
                                        <p:tav tm="100000">
                                          <p:val>
                                            <p:strVal val="ppt_x+.4"/>
                                          </p:val>
                                        </p:tav>
                                      </p:tavLst>
                                    </p:anim>
                                    <p:anim calcmode="lin" valueType="num">
                                      <p:cBhvr>
                                        <p:cTn id="101" dur="1000"/>
                                        <p:tgtEl>
                                          <p:spTgt spid="10"/>
                                        </p:tgtEl>
                                        <p:attrNameLst>
                                          <p:attrName>ppt_h</p:attrName>
                                        </p:attrNameLst>
                                      </p:cBhvr>
                                      <p:tavLst>
                                        <p:tav tm="0">
                                          <p:val>
                                            <p:strVal val="ppt_h"/>
                                          </p:val>
                                        </p:tav>
                                        <p:tav tm="100000">
                                          <p:val>
                                            <p:strVal val="ppt_h"/>
                                          </p:val>
                                        </p:tav>
                                      </p:tavLst>
                                    </p:anim>
                                    <p:anim calcmode="lin" valueType="num">
                                      <p:cBhvr>
                                        <p:cTn id="102" dur="500" accel="50000">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03" dur="500" decel="50000">
                                          <p:stCondLst>
                                            <p:cond delay="500"/>
                                          </p:stCondLst>
                                        </p:cTn>
                                        <p:tgtEl>
                                          <p:spTgt spid="10"/>
                                        </p:tgtEl>
                                        <p:attrNameLst>
                                          <p:attrName>ppt_w</p:attrName>
                                        </p:attrNameLst>
                                      </p:cBhvr>
                                      <p:tavLst>
                                        <p:tav tm="0">
                                          <p:val>
                                            <p:strVal val="ppt_w"/>
                                          </p:val>
                                        </p:tav>
                                        <p:tav tm="100000">
                                          <p:val>
                                            <p:strVal val="ppt_w/.05"/>
                                          </p:val>
                                        </p:tav>
                                      </p:tavLst>
                                    </p:anim>
                                    <p:anim calcmode="lin" valueType="num">
                                      <p:cBhvr>
                                        <p:cTn id="104" dur="500" accel="50000">
                                          <p:stCondLst>
                                            <p:cond delay="500"/>
                                          </p:stCondLst>
                                        </p:cTn>
                                        <p:tgtEl>
                                          <p:spTgt spid="10"/>
                                        </p:tgtEl>
                                        <p:attrNameLst>
                                          <p:attrName>style.rotation</p:attrName>
                                        </p:attrNameLst>
                                      </p:cBhvr>
                                      <p:tavLst>
                                        <p:tav tm="0">
                                          <p:val>
                                            <p:fltVal val="0"/>
                                          </p:val>
                                        </p:tav>
                                        <p:tav tm="100000">
                                          <p:val>
                                            <p:fltVal val="-90"/>
                                          </p:val>
                                        </p:tav>
                                      </p:tavLst>
                                    </p:anim>
                                    <p:set>
                                      <p:cBhvr>
                                        <p:cTn id="105" dur="1" fill="hold">
                                          <p:stCondLst>
                                            <p:cond delay="999"/>
                                          </p:stCondLst>
                                        </p:cTn>
                                        <p:tgtEl>
                                          <p:spTgt spid="10"/>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6" presetClass="entr" presetSubtype="16" fill="hold" grpId="0" nodeType="clickEffect">
                                  <p:stCondLst>
                                    <p:cond delay="0"/>
                                  </p:stCondLst>
                                  <p:childTnLst>
                                    <p:set>
                                      <p:cBhvr>
                                        <p:cTn id="109" dur="1" fill="hold">
                                          <p:stCondLst>
                                            <p:cond delay="0"/>
                                          </p:stCondLst>
                                        </p:cTn>
                                        <p:tgtEl>
                                          <p:spTgt spid="3"/>
                                        </p:tgtEl>
                                        <p:attrNameLst>
                                          <p:attrName>style.visibility</p:attrName>
                                        </p:attrNameLst>
                                      </p:cBhvr>
                                      <p:to>
                                        <p:strVal val="visible"/>
                                      </p:to>
                                    </p:set>
                                    <p:animEffect transition="in" filter="circle(in)">
                                      <p:cBhvr>
                                        <p:cTn id="110" dur="2000"/>
                                        <p:tgtEl>
                                          <p:spTgt spid="3"/>
                                        </p:tgtEl>
                                      </p:cBhvr>
                                    </p:animEffect>
                                  </p:childTnLst>
                                </p:cTn>
                              </p:par>
                              <p:par>
                                <p:cTn id="111" presetID="25" presetClass="exit" presetSubtype="0" fill="hold" nodeType="withEffect">
                                  <p:stCondLst>
                                    <p:cond delay="0"/>
                                  </p:stCondLst>
                                  <p:childTnLst>
                                    <p:animEffect transition="out" filter="fade">
                                      <p:cBhvr>
                                        <p:cTn id="112" dur="1000" accel="50000">
                                          <p:stCondLst>
                                            <p:cond delay="0"/>
                                          </p:stCondLst>
                                        </p:cTn>
                                        <p:tgtEl>
                                          <p:spTgt spid="11"/>
                                        </p:tgtEl>
                                      </p:cBhvr>
                                    </p:animEffect>
                                    <p:anim calcmode="lin" valueType="num">
                                      <p:cBhvr>
                                        <p:cTn id="113" dur="500" accel="50000">
                                          <p:stCondLst>
                                            <p:cond delay="0"/>
                                          </p:stCondLst>
                                        </p:cTn>
                                        <p:tgtEl>
                                          <p:spTgt spid="11"/>
                                        </p:tgtEl>
                                        <p:attrNameLst>
                                          <p:attrName>ppt_y</p:attrName>
                                        </p:attrNameLst>
                                      </p:cBhvr>
                                      <p:tavLst>
                                        <p:tav tm="0">
                                          <p:val>
                                            <p:strVal val="ppt_y"/>
                                          </p:val>
                                        </p:tav>
                                        <p:tav tm="100000">
                                          <p:val>
                                            <p:strVal val="ppt_y+.1"/>
                                          </p:val>
                                        </p:tav>
                                      </p:tavLst>
                                    </p:anim>
                                    <p:anim calcmode="lin" valueType="num">
                                      <p:cBhvr>
                                        <p:cTn id="114" dur="500" decel="50000">
                                          <p:stCondLst>
                                            <p:cond delay="500"/>
                                          </p:stCondLst>
                                        </p:cTn>
                                        <p:tgtEl>
                                          <p:spTgt spid="11"/>
                                        </p:tgtEl>
                                        <p:attrNameLst>
                                          <p:attrName>ppt_y</p:attrName>
                                        </p:attrNameLst>
                                      </p:cBhvr>
                                      <p:tavLst>
                                        <p:tav tm="0">
                                          <p:val>
                                            <p:strVal val="ppt_y"/>
                                          </p:val>
                                        </p:tav>
                                        <p:tav tm="100000">
                                          <p:val>
                                            <p:strVal val="ppt_y-.1"/>
                                          </p:val>
                                        </p:tav>
                                      </p:tavLst>
                                    </p:anim>
                                    <p:anim calcmode="lin" valueType="num">
                                      <p:cBhvr>
                                        <p:cTn id="115" dur="500" accel="50000">
                                          <p:stCondLst>
                                            <p:cond delay="500"/>
                                          </p:stCondLst>
                                        </p:cTn>
                                        <p:tgtEl>
                                          <p:spTgt spid="11"/>
                                        </p:tgtEl>
                                        <p:attrNameLst>
                                          <p:attrName>ppt_x</p:attrName>
                                        </p:attrNameLst>
                                      </p:cBhvr>
                                      <p:tavLst>
                                        <p:tav tm="0">
                                          <p:val>
                                            <p:strVal val="ppt_x"/>
                                          </p:val>
                                        </p:tav>
                                        <p:tav tm="100000">
                                          <p:val>
                                            <p:strVal val="ppt_x+.4"/>
                                          </p:val>
                                        </p:tav>
                                      </p:tavLst>
                                    </p:anim>
                                    <p:anim calcmode="lin" valueType="num">
                                      <p:cBhvr>
                                        <p:cTn id="116" dur="1000"/>
                                        <p:tgtEl>
                                          <p:spTgt spid="11"/>
                                        </p:tgtEl>
                                        <p:attrNameLst>
                                          <p:attrName>ppt_h</p:attrName>
                                        </p:attrNameLst>
                                      </p:cBhvr>
                                      <p:tavLst>
                                        <p:tav tm="0">
                                          <p:val>
                                            <p:strVal val="ppt_h"/>
                                          </p:val>
                                        </p:tav>
                                        <p:tav tm="100000">
                                          <p:val>
                                            <p:strVal val="ppt_h"/>
                                          </p:val>
                                        </p:tav>
                                      </p:tavLst>
                                    </p:anim>
                                    <p:anim calcmode="lin" valueType="num">
                                      <p:cBhvr>
                                        <p:cTn id="117" dur="500" accel="50000">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118" dur="500" decel="50000">
                                          <p:stCondLst>
                                            <p:cond delay="500"/>
                                          </p:stCondLst>
                                        </p:cTn>
                                        <p:tgtEl>
                                          <p:spTgt spid="11"/>
                                        </p:tgtEl>
                                        <p:attrNameLst>
                                          <p:attrName>ppt_w</p:attrName>
                                        </p:attrNameLst>
                                      </p:cBhvr>
                                      <p:tavLst>
                                        <p:tav tm="0">
                                          <p:val>
                                            <p:strVal val="ppt_w"/>
                                          </p:val>
                                        </p:tav>
                                        <p:tav tm="100000">
                                          <p:val>
                                            <p:strVal val="ppt_w/.05"/>
                                          </p:val>
                                        </p:tav>
                                      </p:tavLst>
                                    </p:anim>
                                    <p:anim calcmode="lin" valueType="num">
                                      <p:cBhvr>
                                        <p:cTn id="119" dur="500" accel="50000">
                                          <p:stCondLst>
                                            <p:cond delay="500"/>
                                          </p:stCondLst>
                                        </p:cTn>
                                        <p:tgtEl>
                                          <p:spTgt spid="11"/>
                                        </p:tgtEl>
                                        <p:attrNameLst>
                                          <p:attrName>style.rotation</p:attrName>
                                        </p:attrNameLst>
                                      </p:cBhvr>
                                      <p:tavLst>
                                        <p:tav tm="0">
                                          <p:val>
                                            <p:fltVal val="0"/>
                                          </p:val>
                                        </p:tav>
                                        <p:tav tm="100000">
                                          <p:val>
                                            <p:fltVal val="-90"/>
                                          </p:val>
                                        </p:tav>
                                      </p:tavLst>
                                    </p:anim>
                                    <p:set>
                                      <p:cBhvr>
                                        <p:cTn id="120" dur="1" fill="hold">
                                          <p:stCondLst>
                                            <p:cond delay="999"/>
                                          </p:stCondLst>
                                        </p:cTn>
                                        <p:tgtEl>
                                          <p:spTgt spid="11"/>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4" presetClass="exit" presetSubtype="10" fill="hold" grpId="0" nodeType="clickEffect">
                                  <p:stCondLst>
                                    <p:cond delay="0"/>
                                  </p:stCondLst>
                                  <p:childTnLst>
                                    <p:animEffect transition="out" filter="randombar(horizontal)">
                                      <p:cBhvr>
                                        <p:cTn id="124" dur="500"/>
                                        <p:tgtEl>
                                          <p:spTgt spid="14"/>
                                        </p:tgtEl>
                                      </p:cBhvr>
                                    </p:animEffect>
                                    <p:set>
                                      <p:cBhvr>
                                        <p:cTn id="125"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zh-CN" altLang="en-US" dirty="0"/>
              <a:t>例</a:t>
            </a:r>
            <a:r>
              <a:rPr lang="en-US" altLang="zh-CN" dirty="0"/>
              <a:t>4.11</a:t>
            </a:r>
            <a:r>
              <a:rPr lang="en-US" altLang="zh-CN" dirty="0">
                <a:latin typeface="宋体" panose="02010600030101010101" pitchFamily="2" charset="-122"/>
              </a:rPr>
              <a:t> </a:t>
            </a:r>
            <a:endParaRPr lang="zh-CN" altLang="en-US" dirty="0"/>
          </a:p>
        </p:txBody>
      </p:sp>
      <p:sp>
        <p:nvSpPr>
          <p:cNvPr id="1417219" name="Rectangle 3"/>
          <p:cNvSpPr>
            <a:spLocks noGrp="1" noChangeArrowheads="1"/>
          </p:cNvSpPr>
          <p:nvPr>
            <p:ph type="body" idx="1"/>
          </p:nvPr>
        </p:nvSpPr>
        <p:spPr>
          <a:xfrm>
            <a:off x="231775" y="863439"/>
            <a:ext cx="10820400" cy="1911802"/>
          </a:xfrm>
        </p:spPr>
        <p:txBody>
          <a:bodyPr>
            <a:normAutofit/>
          </a:bodyPr>
          <a:lstStyle/>
          <a:p>
            <a:pPr marL="0" indent="0">
              <a:lnSpc>
                <a:spcPct val="150000"/>
              </a:lnSpc>
              <a:buNone/>
            </a:pPr>
            <a:r>
              <a:rPr lang="zh-CN" altLang="zh-CN" dirty="0">
                <a:solidFill>
                  <a:srgbClr val="C00000"/>
                </a:solidFill>
              </a:rPr>
              <a:t>例</a:t>
            </a:r>
            <a:r>
              <a:rPr lang="en-US" altLang="zh-CN" dirty="0">
                <a:solidFill>
                  <a:srgbClr val="C00000"/>
                </a:solidFill>
              </a:rPr>
              <a:t>4.11  </a:t>
            </a:r>
            <a:r>
              <a:rPr lang="zh-CN" altLang="zh-CN" dirty="0">
                <a:solidFill>
                  <a:schemeClr val="tx1"/>
                </a:solidFill>
              </a:rPr>
              <a:t>设</a:t>
            </a:r>
            <a:r>
              <a:rPr lang="en-US" altLang="zh-CN" dirty="0">
                <a:solidFill>
                  <a:schemeClr val="tx1"/>
                </a:solidFill>
              </a:rPr>
              <a:t>A</a:t>
            </a:r>
            <a:r>
              <a:rPr lang="zh-CN" altLang="zh-CN" dirty="0">
                <a:solidFill>
                  <a:schemeClr val="tx1"/>
                </a:solidFill>
              </a:rPr>
              <a:t>＝</a:t>
            </a:r>
            <a:r>
              <a:rPr lang="en-US" altLang="zh-CN" dirty="0">
                <a:solidFill>
                  <a:schemeClr val="tx1"/>
                </a:solidFill>
              </a:rPr>
              <a:t>{1</a:t>
            </a:r>
            <a:r>
              <a:rPr lang="zh-CN" altLang="zh-CN" dirty="0">
                <a:solidFill>
                  <a:schemeClr val="tx1"/>
                </a:solidFill>
              </a:rPr>
              <a:t>，</a:t>
            </a:r>
            <a:r>
              <a:rPr lang="en-US" altLang="zh-CN" dirty="0">
                <a:solidFill>
                  <a:schemeClr val="tx1"/>
                </a:solidFill>
              </a:rPr>
              <a:t>2}</a:t>
            </a:r>
            <a:r>
              <a:rPr lang="zh-CN" altLang="zh-CN" dirty="0">
                <a:solidFill>
                  <a:schemeClr val="tx1"/>
                </a:solidFill>
              </a:rPr>
              <a:t>，考虑</a:t>
            </a:r>
            <a:r>
              <a:rPr lang="en-US" altLang="zh-CN" dirty="0">
                <a:solidFill>
                  <a:schemeClr val="tx1"/>
                </a:solidFill>
              </a:rPr>
              <a:t>P(A)</a:t>
            </a:r>
            <a:r>
              <a:rPr lang="zh-CN" altLang="zh-CN" dirty="0">
                <a:solidFill>
                  <a:schemeClr val="tx1"/>
                </a:solidFill>
              </a:rPr>
              <a:t>上的包含关系</a:t>
            </a:r>
            <a:r>
              <a:rPr lang="en-US" altLang="zh-CN" dirty="0">
                <a:solidFill>
                  <a:schemeClr val="tx1"/>
                </a:solidFill>
              </a:rPr>
              <a:t>R</a:t>
            </a:r>
            <a:r>
              <a:rPr lang="zh-CN" altLang="zh-CN" dirty="0">
                <a:solidFill>
                  <a:schemeClr val="tx1"/>
                </a:solidFill>
              </a:rPr>
              <a:t>和真包含关系</a:t>
            </a:r>
            <a:r>
              <a:rPr lang="en-US" altLang="zh-CN" dirty="0">
                <a:solidFill>
                  <a:schemeClr val="tx1"/>
                </a:solidFill>
              </a:rPr>
              <a:t>S</a:t>
            </a:r>
            <a:r>
              <a:rPr lang="zh-CN" altLang="zh-CN" dirty="0">
                <a:solidFill>
                  <a:schemeClr val="tx1"/>
                </a:solidFill>
              </a:rPr>
              <a:t>。</a:t>
            </a:r>
          </a:p>
          <a:p>
            <a:pPr marL="0" indent="0">
              <a:lnSpc>
                <a:spcPct val="150000"/>
              </a:lnSpc>
              <a:buNone/>
            </a:pPr>
            <a:r>
              <a:rPr lang="zh-CN" altLang="zh-CN" dirty="0">
                <a:solidFill>
                  <a:schemeClr val="tx1"/>
                </a:solidFill>
              </a:rPr>
              <a:t>（</a:t>
            </a:r>
            <a:r>
              <a:rPr lang="en-US" altLang="zh-CN" dirty="0">
                <a:solidFill>
                  <a:schemeClr val="tx1"/>
                </a:solidFill>
              </a:rPr>
              <a:t>1</a:t>
            </a:r>
            <a:r>
              <a:rPr lang="zh-CN" altLang="zh-CN" dirty="0">
                <a:solidFill>
                  <a:schemeClr val="tx1"/>
                </a:solidFill>
              </a:rPr>
              <a:t>）试写出</a:t>
            </a:r>
            <a:r>
              <a:rPr lang="en-US" altLang="zh-CN" dirty="0">
                <a:solidFill>
                  <a:schemeClr val="tx1"/>
                </a:solidFill>
              </a:rPr>
              <a:t>R</a:t>
            </a:r>
            <a:r>
              <a:rPr lang="zh-CN" altLang="zh-CN" dirty="0">
                <a:solidFill>
                  <a:schemeClr val="tx1"/>
                </a:solidFill>
              </a:rPr>
              <a:t>和</a:t>
            </a:r>
            <a:r>
              <a:rPr lang="en-US" altLang="zh-CN" dirty="0">
                <a:solidFill>
                  <a:schemeClr val="tx1"/>
                </a:solidFill>
              </a:rPr>
              <a:t>S</a:t>
            </a:r>
            <a:r>
              <a:rPr lang="zh-CN" altLang="zh-CN" dirty="0">
                <a:solidFill>
                  <a:schemeClr val="tx1"/>
                </a:solidFill>
              </a:rPr>
              <a:t>中的所有元素</a:t>
            </a:r>
            <a:r>
              <a:rPr lang="zh-CN" altLang="en-US" dirty="0">
                <a:solidFill>
                  <a:schemeClr val="tx1"/>
                </a:solidFill>
              </a:rPr>
              <a:t>。</a:t>
            </a:r>
            <a:r>
              <a:rPr lang="en-US" altLang="zh-CN" dirty="0">
                <a:solidFill>
                  <a:schemeClr val="tx1"/>
                </a:solidFill>
              </a:rPr>
              <a:t>     </a:t>
            </a:r>
          </a:p>
          <a:p>
            <a:pPr marL="0" indent="0">
              <a:lnSpc>
                <a:spcPct val="150000"/>
              </a:lnSpc>
              <a:buNone/>
            </a:pPr>
            <a:r>
              <a:rPr lang="zh-CN" altLang="zh-CN" dirty="0">
                <a:solidFill>
                  <a:schemeClr val="tx1"/>
                </a:solidFill>
              </a:rPr>
              <a:t>（</a:t>
            </a:r>
            <a:r>
              <a:rPr lang="en-US" altLang="zh-CN" dirty="0">
                <a:solidFill>
                  <a:schemeClr val="tx1"/>
                </a:solidFill>
              </a:rPr>
              <a:t>2</a:t>
            </a:r>
            <a:r>
              <a:rPr lang="zh-CN" altLang="zh-CN" dirty="0">
                <a:solidFill>
                  <a:schemeClr val="tx1"/>
                </a:solidFill>
              </a:rPr>
              <a:t>）试写出</a:t>
            </a:r>
            <a:r>
              <a:rPr lang="en-US" altLang="zh-CN" dirty="0">
                <a:solidFill>
                  <a:schemeClr val="tx1"/>
                </a:solidFill>
              </a:rPr>
              <a:t>R</a:t>
            </a:r>
            <a:r>
              <a:rPr lang="zh-CN" altLang="zh-CN" dirty="0">
                <a:solidFill>
                  <a:schemeClr val="tx1"/>
                </a:solidFill>
              </a:rPr>
              <a:t>和</a:t>
            </a:r>
            <a:r>
              <a:rPr lang="en-US" altLang="zh-CN" dirty="0">
                <a:solidFill>
                  <a:schemeClr val="tx1"/>
                </a:solidFill>
              </a:rPr>
              <a:t>S</a:t>
            </a:r>
            <a:r>
              <a:rPr lang="zh-CN" altLang="zh-CN" dirty="0">
                <a:solidFill>
                  <a:schemeClr val="tx1"/>
                </a:solidFill>
              </a:rPr>
              <a:t>的关系矩阵。</a:t>
            </a:r>
          </a:p>
        </p:txBody>
      </p:sp>
      <p:sp>
        <p:nvSpPr>
          <p:cNvPr id="80901" name="Rectangle 4"/>
          <p:cNvSpPr>
            <a:spLocks noChangeArrowheads="1"/>
          </p:cNvSpPr>
          <p:nvPr/>
        </p:nvSpPr>
        <p:spPr bwMode="auto">
          <a:xfrm>
            <a:off x="1526117" y="2775241"/>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 name="矩形 1"/>
          <p:cNvSpPr/>
          <p:nvPr/>
        </p:nvSpPr>
        <p:spPr>
          <a:xfrm>
            <a:off x="355600" y="2775241"/>
            <a:ext cx="11506200" cy="3613490"/>
          </a:xfrm>
          <a:prstGeom prst="rect">
            <a:avLst/>
          </a:prstGeom>
        </p:spPr>
        <p:txBody>
          <a:bodyPr wrap="square">
            <a:spAutoFit/>
          </a:bodyPr>
          <a:lstStyle/>
          <a:p>
            <a:pPr>
              <a:lnSpc>
                <a:spcPct val="150000"/>
              </a:lnSpc>
            </a:pPr>
            <a:r>
              <a:rPr lang="zh-CN" altLang="en-US" b="1" dirty="0">
                <a:solidFill>
                  <a:srgbClr val="C00000"/>
                </a:solidFill>
                <a:latin typeface="+mn-ea"/>
              </a:rPr>
              <a:t>解  </a:t>
            </a:r>
            <a:r>
              <a:rPr lang="zh-CN" altLang="en-US" b="1" dirty="0">
                <a:latin typeface="+mn-ea"/>
              </a:rPr>
              <a:t>（</a:t>
            </a:r>
            <a:r>
              <a:rPr lang="en-US" altLang="zh-CN" b="1" dirty="0">
                <a:latin typeface="+mn-ea"/>
              </a:rPr>
              <a:t>1</a:t>
            </a:r>
            <a:r>
              <a:rPr lang="zh-CN" altLang="en-US" b="1" dirty="0">
                <a:latin typeface="+mn-ea"/>
              </a:rPr>
              <a:t>）因为</a:t>
            </a:r>
            <a:r>
              <a:rPr lang="en-US" altLang="zh-CN" b="1" dirty="0">
                <a:latin typeface="+mn-ea"/>
              </a:rPr>
              <a:t>P(A)</a:t>
            </a:r>
            <a:r>
              <a:rPr lang="zh-CN" altLang="en-US" b="1" dirty="0">
                <a:latin typeface="+mn-ea"/>
              </a:rPr>
              <a:t>＝</a:t>
            </a:r>
            <a:r>
              <a:rPr lang="en-US" altLang="zh-CN" b="1" dirty="0">
                <a:latin typeface="+mn-ea"/>
              </a:rPr>
              <a:t>{</a:t>
            </a:r>
            <a:r>
              <a:rPr lang="el-GR" altLang="zh-CN" sz="2800" kern="0" dirty="0"/>
              <a:t>Φ </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a:t>
            </a:r>
            <a:r>
              <a:rPr lang="zh-CN" altLang="en-US" b="1" dirty="0">
                <a:latin typeface="+mn-ea"/>
              </a:rPr>
              <a:t>，所以</a:t>
            </a:r>
          </a:p>
          <a:p>
            <a:pPr>
              <a:lnSpc>
                <a:spcPct val="150000"/>
              </a:lnSpc>
            </a:pPr>
            <a:r>
              <a:rPr lang="en-US" altLang="zh-CN" b="1" dirty="0">
                <a:latin typeface="+mn-ea"/>
              </a:rPr>
              <a:t>R</a:t>
            </a:r>
            <a:r>
              <a:rPr lang="zh-CN" altLang="en-US" b="1" dirty="0">
                <a:latin typeface="+mn-ea"/>
              </a:rPr>
              <a:t>＝</a:t>
            </a:r>
            <a:r>
              <a:rPr lang="en-US" altLang="zh-CN" b="1" dirty="0">
                <a:latin typeface="+mn-ea"/>
              </a:rPr>
              <a:t>{&lt;X,Y&gt;|X,Y</a:t>
            </a:r>
            <a:r>
              <a:rPr lang="en-US" altLang="zh-CN" b="1" dirty="0">
                <a:latin typeface="微软雅黑" panose="020B0503020204020204" pitchFamily="34" charset="-122"/>
                <a:ea typeface="微软雅黑" panose="020B0503020204020204" pitchFamily="34" charset="-122"/>
              </a:rPr>
              <a:t>∈</a:t>
            </a:r>
            <a:r>
              <a:rPr lang="en-US" altLang="zh-CN" b="1" dirty="0">
                <a:latin typeface="+mn-ea"/>
              </a:rPr>
              <a:t>P(A)</a:t>
            </a:r>
            <a:r>
              <a:rPr lang="zh-CN" altLang="en-US" b="1" dirty="0">
                <a:latin typeface="+mn-ea"/>
              </a:rPr>
              <a:t>且</a:t>
            </a:r>
            <a:r>
              <a:rPr lang="en-US" altLang="zh-CN" b="1" dirty="0">
                <a:latin typeface="+mn-ea"/>
              </a:rPr>
              <a:t>X    Y}</a:t>
            </a:r>
          </a:p>
          <a:p>
            <a:pPr>
              <a:lnSpc>
                <a:spcPct val="150000"/>
              </a:lnSpc>
            </a:pPr>
            <a:r>
              <a:rPr lang="en-US" altLang="zh-CN" b="1" dirty="0">
                <a:latin typeface="+mn-ea"/>
              </a:rPr>
              <a:t>   ={&lt; </a:t>
            </a:r>
            <a:r>
              <a:rPr lang="el-GR" altLang="zh-CN" sz="2800" kern="0" dirty="0"/>
              <a:t>Φ</a:t>
            </a:r>
            <a:r>
              <a:rPr lang="zh-CN" altLang="en-US" b="1" dirty="0">
                <a:latin typeface="+mn-ea"/>
              </a:rPr>
              <a:t>，</a:t>
            </a:r>
            <a:r>
              <a:rPr lang="el-GR" altLang="zh-CN" sz="2800" kern="0" dirty="0"/>
              <a:t>Φ</a:t>
            </a:r>
            <a:r>
              <a:rPr lang="en-US" altLang="zh-CN" b="1" dirty="0">
                <a:latin typeface="+mn-ea"/>
              </a:rPr>
              <a:t>&gt;</a:t>
            </a:r>
            <a:r>
              <a:rPr lang="zh-CN" altLang="en-US" b="1" dirty="0">
                <a:latin typeface="+mn-ea"/>
              </a:rPr>
              <a:t>，</a:t>
            </a:r>
            <a:r>
              <a:rPr lang="en-US" altLang="zh-CN" b="1" dirty="0">
                <a:latin typeface="+mn-ea"/>
              </a:rPr>
              <a:t>&lt;</a:t>
            </a:r>
            <a:r>
              <a:rPr lang="el-GR" altLang="zh-CN" sz="2800" kern="0" dirty="0"/>
              <a:t>Φ</a:t>
            </a:r>
            <a:r>
              <a:rPr lang="en-US" altLang="zh-CN" b="1" dirty="0">
                <a:latin typeface="+mn-ea"/>
              </a:rPr>
              <a:t> </a:t>
            </a:r>
            <a:r>
              <a:rPr lang="zh-CN" altLang="en-US" b="1" dirty="0">
                <a:latin typeface="+mn-ea"/>
              </a:rPr>
              <a:t>，</a:t>
            </a:r>
            <a:r>
              <a:rPr lang="en-US" altLang="zh-CN" b="1" dirty="0">
                <a:latin typeface="+mn-ea"/>
              </a:rPr>
              <a:t>{1}&gt;</a:t>
            </a:r>
            <a:r>
              <a:rPr lang="zh-CN" altLang="en-US" b="1" dirty="0">
                <a:latin typeface="+mn-ea"/>
              </a:rPr>
              <a:t>，</a:t>
            </a:r>
            <a:r>
              <a:rPr lang="en-US" altLang="zh-CN" b="1" dirty="0">
                <a:latin typeface="+mn-ea"/>
              </a:rPr>
              <a:t>&lt;</a:t>
            </a:r>
            <a:r>
              <a:rPr lang="el-GR" altLang="zh-CN" sz="2800" kern="0" dirty="0"/>
              <a:t>Φ</a:t>
            </a:r>
            <a:r>
              <a:rPr lang="en-US" altLang="zh-CN" b="1" dirty="0">
                <a:latin typeface="+mn-ea"/>
              </a:rPr>
              <a:t> </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a:t>
            </a:r>
            <a:r>
              <a:rPr lang="el-GR" altLang="zh-CN" sz="2800" kern="0" dirty="0"/>
              <a:t>Φ </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&lt;{1}</a:t>
            </a:r>
            <a:r>
              <a:rPr lang="zh-CN" altLang="en-US" b="1" dirty="0">
                <a:latin typeface="+mn-ea"/>
              </a:rPr>
              <a:t>，</a:t>
            </a:r>
            <a:r>
              <a:rPr lang="en-US" altLang="zh-CN" b="1" dirty="0">
                <a:latin typeface="+mn-ea"/>
              </a:rPr>
              <a:t>{1}&gt;</a:t>
            </a:r>
            <a:r>
              <a:rPr lang="zh-CN" altLang="en-US" b="1" dirty="0">
                <a:latin typeface="+mn-ea"/>
              </a:rPr>
              <a:t>，</a:t>
            </a:r>
            <a:endParaRPr lang="en-US" altLang="zh-CN" b="1" dirty="0">
              <a:latin typeface="+mn-ea"/>
            </a:endParaRPr>
          </a:p>
          <a:p>
            <a:pPr>
              <a:lnSpc>
                <a:spcPct val="150000"/>
              </a:lnSpc>
            </a:pPr>
            <a:r>
              <a:rPr lang="en-US" altLang="zh-CN" b="1" dirty="0">
                <a:latin typeface="+mn-ea"/>
              </a:rPr>
              <a:t>       &lt;{1}</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2}&gt;,&lt;{2}</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&lt;{2}</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2}&gt;,&lt;{1</a:t>
            </a:r>
            <a:r>
              <a:rPr lang="zh-CN" altLang="en-US" b="1" dirty="0">
                <a:latin typeface="+mn-ea"/>
              </a:rPr>
              <a:t>，</a:t>
            </a:r>
            <a:r>
              <a:rPr lang="en-US" altLang="zh-CN" b="1" dirty="0">
                <a:latin typeface="+mn-ea"/>
              </a:rPr>
              <a:t>2}</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2}&gt;}</a:t>
            </a:r>
          </a:p>
          <a:p>
            <a:pPr>
              <a:lnSpc>
                <a:spcPct val="150000"/>
              </a:lnSpc>
            </a:pPr>
            <a:r>
              <a:rPr lang="en-US" altLang="zh-CN" b="1" dirty="0">
                <a:latin typeface="+mn-ea"/>
              </a:rPr>
              <a:t>S</a:t>
            </a:r>
            <a:r>
              <a:rPr lang="zh-CN" altLang="en-US" b="1" dirty="0">
                <a:latin typeface="+mn-ea"/>
              </a:rPr>
              <a:t>＝</a:t>
            </a:r>
            <a:r>
              <a:rPr lang="en-US" altLang="zh-CN" b="1" dirty="0">
                <a:latin typeface="+mn-ea"/>
              </a:rPr>
              <a:t>{&lt;X,Y&gt;|X,Y</a:t>
            </a:r>
            <a:r>
              <a:rPr lang="en-US" altLang="zh-CN" b="1" dirty="0">
                <a:latin typeface="微软雅黑" panose="020B0503020204020204" pitchFamily="34" charset="-122"/>
                <a:ea typeface="微软雅黑" panose="020B0503020204020204" pitchFamily="34" charset="-122"/>
              </a:rPr>
              <a:t>∈</a:t>
            </a:r>
            <a:r>
              <a:rPr lang="en-US" altLang="zh-CN" b="1" dirty="0">
                <a:latin typeface="+mn-ea"/>
              </a:rPr>
              <a:t>P(A)</a:t>
            </a:r>
            <a:r>
              <a:rPr lang="zh-CN" altLang="en-US" b="1" dirty="0">
                <a:latin typeface="+mn-ea"/>
              </a:rPr>
              <a:t>且</a:t>
            </a:r>
            <a:r>
              <a:rPr lang="en-US" altLang="zh-CN" b="1" dirty="0">
                <a:latin typeface="+mn-ea"/>
              </a:rPr>
              <a:t>X    Y}</a:t>
            </a:r>
          </a:p>
          <a:p>
            <a:pPr>
              <a:lnSpc>
                <a:spcPct val="150000"/>
              </a:lnSpc>
            </a:pPr>
            <a:r>
              <a:rPr lang="en-US" altLang="zh-CN" b="1" dirty="0">
                <a:latin typeface="+mn-ea"/>
              </a:rPr>
              <a:t>   = {&lt;</a:t>
            </a:r>
            <a:r>
              <a:rPr lang="el-GR" altLang="zh-CN" sz="2800" kern="0" dirty="0"/>
              <a:t>Φ</a:t>
            </a:r>
            <a:r>
              <a:rPr lang="zh-CN" altLang="en-US" b="1" dirty="0">
                <a:latin typeface="+mn-ea"/>
              </a:rPr>
              <a:t>，</a:t>
            </a:r>
            <a:r>
              <a:rPr lang="en-US" altLang="zh-CN" b="1" dirty="0">
                <a:latin typeface="+mn-ea"/>
              </a:rPr>
              <a:t>{1}&gt;</a:t>
            </a:r>
            <a:r>
              <a:rPr lang="zh-CN" altLang="en-US" b="1" dirty="0">
                <a:latin typeface="+mn-ea"/>
              </a:rPr>
              <a:t>，</a:t>
            </a:r>
            <a:r>
              <a:rPr lang="en-US" altLang="zh-CN" b="1" dirty="0">
                <a:latin typeface="+mn-ea"/>
              </a:rPr>
              <a:t>&lt;</a:t>
            </a:r>
            <a:r>
              <a:rPr lang="el-GR" altLang="zh-CN" sz="2800" kern="0" dirty="0"/>
              <a:t>Φ</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a:t>
            </a:r>
            <a:r>
              <a:rPr lang="el-GR" altLang="zh-CN" sz="2800" kern="0" dirty="0"/>
              <a:t>Φ </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&lt;{1}</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&lt;{2}</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2}&gt;}</a:t>
            </a:r>
          </a:p>
        </p:txBody>
      </p:sp>
      <p:graphicFrame>
        <p:nvGraphicFramePr>
          <p:cNvPr id="3" name="对象 2">
            <a:extLst>
              <a:ext uri="{FF2B5EF4-FFF2-40B4-BE49-F238E27FC236}">
                <a16:creationId xmlns:a16="http://schemas.microsoft.com/office/drawing/2014/main" id="{F1341CCB-184E-4BBC-85E8-B3F28BC0E7DE}"/>
              </a:ext>
            </a:extLst>
          </p:cNvPr>
          <p:cNvGraphicFramePr>
            <a:graphicFrameLocks noChangeAspect="1"/>
          </p:cNvGraphicFramePr>
          <p:nvPr>
            <p:extLst>
              <p:ext uri="{D42A27DB-BD31-4B8C-83A1-F6EECF244321}">
                <p14:modId xmlns:p14="http://schemas.microsoft.com/office/powerpoint/2010/main" val="2522952135"/>
              </p:ext>
            </p:extLst>
          </p:nvPr>
        </p:nvGraphicFramePr>
        <p:xfrm>
          <a:off x="4102100" y="3582988"/>
          <a:ext cx="412750" cy="379412"/>
        </p:xfrm>
        <a:graphic>
          <a:graphicData uri="http://schemas.openxmlformats.org/presentationml/2006/ole">
            <mc:AlternateContent xmlns:mc="http://schemas.openxmlformats.org/markup-compatibility/2006">
              <mc:Choice xmlns:v="urn:schemas-microsoft-com:vml" Requires="v">
                <p:oleObj spid="_x0000_s275468" name="Equation" r:id="rId5" imgW="164880" imgH="152280" progId="Equation.DSMT4">
                  <p:embed/>
                </p:oleObj>
              </mc:Choice>
              <mc:Fallback>
                <p:oleObj name="Equation" r:id="rId5" imgW="164880" imgH="152280" progId="Equation.DSMT4">
                  <p:embed/>
                  <p:pic>
                    <p:nvPicPr>
                      <p:cNvPr id="0" name=""/>
                      <p:cNvPicPr/>
                      <p:nvPr/>
                    </p:nvPicPr>
                    <p:blipFill>
                      <a:blip r:embed="rId6"/>
                      <a:stretch>
                        <a:fillRect/>
                      </a:stretch>
                    </p:blipFill>
                    <p:spPr>
                      <a:xfrm>
                        <a:off x="4102100" y="3582988"/>
                        <a:ext cx="412750" cy="379412"/>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8322375C-494F-41CC-A748-E056E3196EA4}"/>
              </a:ext>
            </a:extLst>
          </p:cNvPr>
          <p:cNvGraphicFramePr>
            <a:graphicFrameLocks noChangeAspect="1"/>
          </p:cNvGraphicFramePr>
          <p:nvPr>
            <p:extLst>
              <p:ext uri="{D42A27DB-BD31-4B8C-83A1-F6EECF244321}">
                <p14:modId xmlns:p14="http://schemas.microsoft.com/office/powerpoint/2010/main" val="194973512"/>
              </p:ext>
            </p:extLst>
          </p:nvPr>
        </p:nvGraphicFramePr>
        <p:xfrm>
          <a:off x="4102100" y="5308072"/>
          <a:ext cx="412750" cy="315912"/>
        </p:xfrm>
        <a:graphic>
          <a:graphicData uri="http://schemas.openxmlformats.org/presentationml/2006/ole">
            <mc:AlternateContent xmlns:mc="http://schemas.openxmlformats.org/markup-compatibility/2006">
              <mc:Choice xmlns:v="urn:schemas-microsoft-com:vml" Requires="v">
                <p:oleObj spid="_x0000_s275469" name="Equation" r:id="rId7" imgW="164880" imgH="126720" progId="Equation.DSMT4">
                  <p:embed/>
                </p:oleObj>
              </mc:Choice>
              <mc:Fallback>
                <p:oleObj name="Equation" r:id="rId7" imgW="164880" imgH="126720" progId="Equation.DSMT4">
                  <p:embed/>
                  <p:pic>
                    <p:nvPicPr>
                      <p:cNvPr id="3" name="对象 2">
                        <a:extLst>
                          <a:ext uri="{FF2B5EF4-FFF2-40B4-BE49-F238E27FC236}">
                            <a16:creationId xmlns:a16="http://schemas.microsoft.com/office/drawing/2014/main" id="{F1341CCB-184E-4BBC-85E8-B3F28BC0E7DE}"/>
                          </a:ext>
                        </a:extLst>
                      </p:cNvPr>
                      <p:cNvPicPr/>
                      <p:nvPr/>
                    </p:nvPicPr>
                    <p:blipFill>
                      <a:blip r:embed="rId8"/>
                      <a:stretch>
                        <a:fillRect/>
                      </a:stretch>
                    </p:blipFill>
                    <p:spPr>
                      <a:xfrm>
                        <a:off x="4102100" y="5308072"/>
                        <a:ext cx="412750" cy="315912"/>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91667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circle(in)">
                                      <p:cBhvr>
                                        <p:cTn id="20" dur="2000"/>
                                        <p:tgtEl>
                                          <p:spTgt spid="2">
                                            <p:txEl>
                                              <p:pRg st="2" end="2"/>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circle(in)">
                                      <p:cBhvr>
                                        <p:cTn id="23" dur="2000"/>
                                        <p:tgtEl>
                                          <p:spTgt spid="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wheel(1)">
                                      <p:cBhvr>
                                        <p:cTn id="28" dur="2000"/>
                                        <p:tgtEl>
                                          <p:spTgt spid="2">
                                            <p:txEl>
                                              <p:pRg st="4" end="4"/>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wheel(1)">
                                      <p:cBhvr>
                                        <p:cTn id="36"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dirty="0"/>
              <a:t>本章导读</a:t>
            </a:r>
          </a:p>
        </p:txBody>
      </p:sp>
      <p:sp>
        <p:nvSpPr>
          <p:cNvPr id="1347587" name="Rectangle 3"/>
          <p:cNvSpPr>
            <a:spLocks noGrp="1" noChangeArrowheads="1"/>
          </p:cNvSpPr>
          <p:nvPr>
            <p:ph type="body" idx="1"/>
          </p:nvPr>
        </p:nvSpPr>
        <p:spPr>
          <a:xfrm>
            <a:off x="536575" y="991394"/>
            <a:ext cx="10668000" cy="5262276"/>
          </a:xfrm>
        </p:spPr>
        <p:txBody>
          <a:bodyPr>
            <a:noAutofit/>
          </a:bodyPr>
          <a:lstStyle/>
          <a:p>
            <a:pPr marL="0" indent="0">
              <a:lnSpc>
                <a:spcPct val="200000"/>
              </a:lnSpc>
              <a:buNone/>
            </a:pPr>
            <a:r>
              <a:rPr lang="zh-CN" altLang="en-US" dirty="0">
                <a:solidFill>
                  <a:srgbClr val="3333FF"/>
                </a:solidFill>
              </a:rPr>
              <a:t>关系理论被广泛地应用于计算机科学与技术</a:t>
            </a:r>
            <a:endParaRPr lang="en-US" altLang="zh-CN" dirty="0">
              <a:solidFill>
                <a:srgbClr val="3333FF"/>
              </a:solidFill>
            </a:endParaRPr>
          </a:p>
          <a:p>
            <a:pPr indent="0">
              <a:lnSpc>
                <a:spcPct val="200000"/>
              </a:lnSpc>
              <a:buFont typeface="Wingdings" panose="05000000000000000000" pitchFamily="2" charset="2"/>
              <a:buChar char="u"/>
            </a:pPr>
            <a:r>
              <a:rPr lang="zh-CN" altLang="en-US" dirty="0"/>
              <a:t> 计算机程序的输入、输出关系</a:t>
            </a:r>
            <a:endParaRPr lang="en-US" altLang="zh-CN" dirty="0"/>
          </a:p>
          <a:p>
            <a:pPr indent="0">
              <a:lnSpc>
                <a:spcPct val="200000"/>
              </a:lnSpc>
              <a:buFont typeface="Wingdings" panose="05000000000000000000" pitchFamily="2" charset="2"/>
              <a:buChar char="u"/>
            </a:pPr>
            <a:r>
              <a:rPr lang="en-US" altLang="zh-CN" dirty="0"/>
              <a:t> </a:t>
            </a:r>
            <a:r>
              <a:rPr lang="zh-CN" altLang="en-US" dirty="0"/>
              <a:t>以关系为核心的关系数据库</a:t>
            </a:r>
            <a:endParaRPr lang="en-US" altLang="zh-CN" dirty="0"/>
          </a:p>
          <a:p>
            <a:pPr indent="0">
              <a:lnSpc>
                <a:spcPct val="200000"/>
              </a:lnSpc>
              <a:buFont typeface="Wingdings" panose="05000000000000000000" pitchFamily="2" charset="2"/>
              <a:buChar char="u"/>
            </a:pPr>
            <a:r>
              <a:rPr lang="zh-CN" altLang="en-US" dirty="0"/>
              <a:t> 用于分析编程语言的句法</a:t>
            </a:r>
            <a:endParaRPr lang="en-US" altLang="zh-CN" dirty="0"/>
          </a:p>
          <a:p>
            <a:pPr indent="0">
              <a:lnSpc>
                <a:spcPct val="200000"/>
              </a:lnSpc>
              <a:buFont typeface="Wingdings" panose="05000000000000000000" pitchFamily="2" charset="2"/>
              <a:buChar char="u"/>
            </a:pPr>
            <a:r>
              <a:rPr lang="zh-CN" altLang="en-US" dirty="0"/>
              <a:t> 表示信息之间的联系以实现信息检索</a:t>
            </a:r>
            <a:endParaRPr lang="en-US" altLang="zh-CN" dirty="0"/>
          </a:p>
          <a:p>
            <a:pPr indent="0">
              <a:lnSpc>
                <a:spcPct val="200000"/>
              </a:lnSpc>
              <a:buFont typeface="Wingdings" panose="05000000000000000000" pitchFamily="2" charset="2"/>
              <a:buChar char="u"/>
            </a:pPr>
            <a:r>
              <a:rPr lang="zh-CN" altLang="en-US" dirty="0"/>
              <a:t> 关系理念也是数据结构、情报检索、数据库、算法分析、计算机理论等计算机学科的数学工具</a:t>
            </a:r>
          </a:p>
        </p:txBody>
      </p:sp>
      <p:sp>
        <p:nvSpPr>
          <p:cNvPr id="2" name="流程图: 可选过程 1">
            <a:extLst>
              <a:ext uri="{FF2B5EF4-FFF2-40B4-BE49-F238E27FC236}">
                <a16:creationId xmlns:a16="http://schemas.microsoft.com/office/drawing/2014/main" id="{59279C1B-A942-46FC-AF59-2F310B4BA080}"/>
              </a:ext>
            </a:extLst>
          </p:cNvPr>
          <p:cNvSpPr/>
          <p:nvPr/>
        </p:nvSpPr>
        <p:spPr>
          <a:xfrm>
            <a:off x="6480175" y="1677194"/>
            <a:ext cx="5554865" cy="2743200"/>
          </a:xfrm>
          <a:prstGeom prst="flowChartAlternateProcess">
            <a:avLst/>
          </a:prstGeom>
          <a:solidFill>
            <a:srgbClr val="1157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pPr>
            <a:r>
              <a:rPr lang="zh-CN" altLang="en-US" b="1" dirty="0"/>
              <a:t>在某种</a:t>
            </a:r>
            <a:r>
              <a:rPr lang="zh-CN" altLang="en-US" b="1"/>
              <a:t>意义下，</a:t>
            </a:r>
            <a:r>
              <a:rPr lang="zh-CN" altLang="en-US" b="1">
                <a:solidFill>
                  <a:srgbClr val="FFFF00"/>
                </a:solidFill>
              </a:rPr>
              <a:t>关系</a:t>
            </a:r>
            <a:r>
              <a:rPr lang="zh-CN" altLang="en-US" b="1" dirty="0">
                <a:solidFill>
                  <a:srgbClr val="FFFF00"/>
                </a:solidFill>
              </a:rPr>
              <a:t>可以理解为有联系的一些对象相互之间的比较行为。</a:t>
            </a:r>
            <a:r>
              <a:rPr lang="zh-CN" altLang="en-US" b="1" dirty="0"/>
              <a:t>而根据比较结果来执行不同任务的能力是计算机最重要的属性之一。</a:t>
            </a:r>
          </a:p>
        </p:txBody>
      </p:sp>
    </p:spTree>
    <p:custDataLst>
      <p:tags r:id="rId1"/>
    </p:custDataLst>
    <p:extLst>
      <p:ext uri="{BB962C8B-B14F-4D97-AF65-F5344CB8AC3E}">
        <p14:creationId xmlns:p14="http://schemas.microsoft.com/office/powerpoint/2010/main" val="398932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7587">
                                            <p:txEl>
                                              <p:pRg st="1" end="1"/>
                                            </p:txEl>
                                          </p:spTgt>
                                        </p:tgtEl>
                                        <p:attrNameLst>
                                          <p:attrName>style.visibility</p:attrName>
                                        </p:attrNameLst>
                                      </p:cBhvr>
                                      <p:to>
                                        <p:strVal val="visible"/>
                                      </p:to>
                                    </p:set>
                                    <p:anim calcmode="lin" valueType="num">
                                      <p:cBhvr additive="base">
                                        <p:cTn id="7" dur="500" fill="hold"/>
                                        <p:tgtEl>
                                          <p:spTgt spid="13475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75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47587">
                                            <p:txEl>
                                              <p:pRg st="2" end="2"/>
                                            </p:txEl>
                                          </p:spTgt>
                                        </p:tgtEl>
                                        <p:attrNameLst>
                                          <p:attrName>style.visibility</p:attrName>
                                        </p:attrNameLst>
                                      </p:cBhvr>
                                      <p:to>
                                        <p:strVal val="visible"/>
                                      </p:to>
                                    </p:set>
                                    <p:anim calcmode="lin" valueType="num">
                                      <p:cBhvr additive="base">
                                        <p:cTn id="13" dur="500" fill="hold"/>
                                        <p:tgtEl>
                                          <p:spTgt spid="13475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475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47587">
                                            <p:txEl>
                                              <p:pRg st="3" end="3"/>
                                            </p:txEl>
                                          </p:spTgt>
                                        </p:tgtEl>
                                        <p:attrNameLst>
                                          <p:attrName>style.visibility</p:attrName>
                                        </p:attrNameLst>
                                      </p:cBhvr>
                                      <p:to>
                                        <p:strVal val="visible"/>
                                      </p:to>
                                    </p:set>
                                    <p:anim calcmode="lin" valueType="num">
                                      <p:cBhvr additive="base">
                                        <p:cTn id="19" dur="500" fill="hold"/>
                                        <p:tgtEl>
                                          <p:spTgt spid="13475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475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47587">
                                            <p:txEl>
                                              <p:pRg st="4" end="4"/>
                                            </p:txEl>
                                          </p:spTgt>
                                        </p:tgtEl>
                                        <p:attrNameLst>
                                          <p:attrName>style.visibility</p:attrName>
                                        </p:attrNameLst>
                                      </p:cBhvr>
                                      <p:to>
                                        <p:strVal val="visible"/>
                                      </p:to>
                                    </p:set>
                                    <p:anim calcmode="lin" valueType="num">
                                      <p:cBhvr additive="base">
                                        <p:cTn id="25" dur="500" fill="hold"/>
                                        <p:tgtEl>
                                          <p:spTgt spid="13475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475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47587">
                                            <p:txEl>
                                              <p:pRg st="5" end="5"/>
                                            </p:txEl>
                                          </p:spTgt>
                                        </p:tgtEl>
                                        <p:attrNameLst>
                                          <p:attrName>style.visibility</p:attrName>
                                        </p:attrNameLst>
                                      </p:cBhvr>
                                      <p:to>
                                        <p:strVal val="visible"/>
                                      </p:to>
                                    </p:set>
                                    <p:anim calcmode="lin" valueType="num">
                                      <p:cBhvr additive="base">
                                        <p:cTn id="31" dur="500" fill="hold"/>
                                        <p:tgtEl>
                                          <p:spTgt spid="13475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475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animEffect transition="in" filter="fad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7587" grpId="0" uiExpand="1" build="p"/>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7" name="Rectangle 3"/>
          <p:cNvSpPr>
            <a:spLocks noGrp="1" noChangeArrowheads="1"/>
          </p:cNvSpPr>
          <p:nvPr>
            <p:ph type="body" idx="1"/>
          </p:nvPr>
        </p:nvSpPr>
        <p:spPr>
          <a:xfrm>
            <a:off x="44518" y="1212243"/>
            <a:ext cx="8444279" cy="938022"/>
          </a:xfrm>
        </p:spPr>
        <p:txBody>
          <a:bodyPr>
            <a:normAutofit/>
          </a:bodyPr>
          <a:lstStyle/>
          <a:p>
            <a:pPr marL="0" indent="0">
              <a:spcBef>
                <a:spcPct val="0"/>
              </a:spcBef>
              <a:buNone/>
            </a:pPr>
            <a:r>
              <a:rPr lang="zh-CN" altLang="en-US" dirty="0">
                <a:solidFill>
                  <a:schemeClr val="tx1"/>
                </a:solidFill>
              </a:rPr>
              <a:t>（</a:t>
            </a:r>
            <a:r>
              <a:rPr lang="en-US" altLang="zh-CN" dirty="0">
                <a:solidFill>
                  <a:schemeClr val="tx1"/>
                </a:solidFill>
              </a:rPr>
              <a:t>2</a:t>
            </a:r>
            <a:r>
              <a:rPr lang="zh-CN" altLang="en-US" dirty="0">
                <a:solidFill>
                  <a:schemeClr val="tx1"/>
                </a:solidFill>
              </a:rPr>
              <a:t>）设</a:t>
            </a:r>
            <a:r>
              <a:rPr lang="en-US" altLang="zh-CN" dirty="0">
                <a:solidFill>
                  <a:schemeClr val="tx1"/>
                </a:solidFill>
              </a:rPr>
              <a:t>R</a:t>
            </a:r>
            <a:r>
              <a:rPr lang="zh-CN" altLang="en-US" dirty="0">
                <a:solidFill>
                  <a:schemeClr val="tx1"/>
                </a:solidFill>
              </a:rPr>
              <a:t>和</a:t>
            </a:r>
            <a:r>
              <a:rPr lang="en-US" altLang="zh-CN" dirty="0">
                <a:solidFill>
                  <a:schemeClr val="tx1"/>
                </a:solidFill>
              </a:rPr>
              <a:t>S</a:t>
            </a:r>
            <a:r>
              <a:rPr lang="zh-CN" altLang="en-US" dirty="0">
                <a:solidFill>
                  <a:schemeClr val="tx1"/>
                </a:solidFill>
              </a:rPr>
              <a:t>的关系矩阵分别为</a:t>
            </a:r>
            <a:r>
              <a:rPr lang="en-US" altLang="zh-CN" dirty="0">
                <a:solidFill>
                  <a:schemeClr val="tx1"/>
                </a:solidFill>
              </a:rPr>
              <a:t>M</a:t>
            </a:r>
            <a:r>
              <a:rPr lang="en-US" altLang="zh-CN" baseline="-25000" dirty="0">
                <a:solidFill>
                  <a:schemeClr val="tx1"/>
                </a:solidFill>
              </a:rPr>
              <a:t>R</a:t>
            </a:r>
            <a:r>
              <a:rPr lang="zh-CN" altLang="en-US" dirty="0">
                <a:solidFill>
                  <a:schemeClr val="tx1"/>
                </a:solidFill>
              </a:rPr>
              <a:t>和</a:t>
            </a:r>
            <a:r>
              <a:rPr lang="en-US" altLang="zh-CN" dirty="0">
                <a:solidFill>
                  <a:schemeClr val="tx1"/>
                </a:solidFill>
              </a:rPr>
              <a:t>M</a:t>
            </a:r>
            <a:r>
              <a:rPr lang="en-US" altLang="zh-CN" baseline="-25000" dirty="0">
                <a:solidFill>
                  <a:schemeClr val="tx1"/>
                </a:solidFill>
              </a:rPr>
              <a:t>S</a:t>
            </a:r>
            <a:r>
              <a:rPr lang="zh-CN" altLang="en-US" dirty="0">
                <a:solidFill>
                  <a:schemeClr val="tx1"/>
                </a:solidFill>
              </a:rPr>
              <a:t>，则有</a:t>
            </a:r>
            <a:r>
              <a:rPr lang="en-US" altLang="zh-CN" dirty="0">
                <a:solidFill>
                  <a:schemeClr val="tx1"/>
                </a:solidFill>
              </a:rPr>
              <a:t> </a:t>
            </a:r>
            <a:endParaRPr lang="zh-CN" altLang="en-US" dirty="0">
              <a:solidFill>
                <a:schemeClr val="tx1"/>
              </a:solidFill>
            </a:endParaRPr>
          </a:p>
        </p:txBody>
      </p:sp>
      <p:sp>
        <p:nvSpPr>
          <p:cNvPr id="82949" name="Rectangle 4"/>
          <p:cNvSpPr>
            <a:spLocks noChangeArrowheads="1"/>
          </p:cNvSpPr>
          <p:nvPr/>
        </p:nvSpPr>
        <p:spPr bwMode="auto">
          <a:xfrm>
            <a:off x="1526117" y="2775241"/>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aphicFrame>
        <p:nvGraphicFramePr>
          <p:cNvPr id="1419270" name="Object 6"/>
          <p:cNvGraphicFramePr>
            <a:graphicFrameLocks noChangeAspect="1"/>
          </p:cNvGraphicFramePr>
          <p:nvPr>
            <p:extLst>
              <p:ext uri="{D42A27DB-BD31-4B8C-83A1-F6EECF244321}">
                <p14:modId xmlns:p14="http://schemas.microsoft.com/office/powerpoint/2010/main" val="2440202075"/>
              </p:ext>
            </p:extLst>
          </p:nvPr>
        </p:nvGraphicFramePr>
        <p:xfrm>
          <a:off x="931228" y="2453796"/>
          <a:ext cx="2336800" cy="1812968"/>
        </p:xfrm>
        <a:graphic>
          <a:graphicData uri="http://schemas.openxmlformats.org/presentationml/2006/ole">
            <mc:AlternateContent xmlns:mc="http://schemas.openxmlformats.org/markup-compatibility/2006">
              <mc:Choice xmlns:v="urn:schemas-microsoft-com:vml" Requires="v">
                <p:oleObj spid="_x0000_s29570" name="Equation" r:id="rId5" imgW="838080" imgH="647640" progId="Equation.DSMT4">
                  <p:embed/>
                </p:oleObj>
              </mc:Choice>
              <mc:Fallback>
                <p:oleObj name="Equation" r:id="rId5" imgW="838080" imgH="647640" progId="Equation.DSMT4">
                  <p:embed/>
                  <p:pic>
                    <p:nvPicPr>
                      <p:cNvPr id="1419270" name="Object 6"/>
                      <p:cNvPicPr>
                        <a:picLocks noChangeAspect="1" noChangeArrowheads="1"/>
                      </p:cNvPicPr>
                      <p:nvPr/>
                    </p:nvPicPr>
                    <p:blipFill>
                      <a:blip r:embed="rId6"/>
                      <a:srcRect/>
                      <a:stretch>
                        <a:fillRect/>
                      </a:stretch>
                    </p:blipFill>
                    <p:spPr bwMode="auto">
                      <a:xfrm>
                        <a:off x="931228" y="2453796"/>
                        <a:ext cx="2336800" cy="1812968"/>
                      </a:xfrm>
                      <a:prstGeom prst="rect">
                        <a:avLst/>
                      </a:prstGeom>
                      <a:noFill/>
                      <a:ln>
                        <a:noFill/>
                      </a:ln>
                    </p:spPr>
                  </p:pic>
                </p:oleObj>
              </mc:Fallback>
            </mc:AlternateContent>
          </a:graphicData>
        </a:graphic>
      </p:graphicFrame>
      <p:graphicFrame>
        <p:nvGraphicFramePr>
          <p:cNvPr id="1419271" name="Object 7"/>
          <p:cNvGraphicFramePr>
            <a:graphicFrameLocks noChangeAspect="1"/>
          </p:cNvGraphicFramePr>
          <p:nvPr>
            <p:extLst>
              <p:ext uri="{D42A27DB-BD31-4B8C-83A1-F6EECF244321}">
                <p14:modId xmlns:p14="http://schemas.microsoft.com/office/powerpoint/2010/main" val="1592175194"/>
              </p:ext>
            </p:extLst>
          </p:nvPr>
        </p:nvGraphicFramePr>
        <p:xfrm>
          <a:off x="4117975" y="2298622"/>
          <a:ext cx="2511094" cy="1889919"/>
        </p:xfrm>
        <a:graphic>
          <a:graphicData uri="http://schemas.openxmlformats.org/presentationml/2006/ole">
            <mc:AlternateContent xmlns:mc="http://schemas.openxmlformats.org/markup-compatibility/2006">
              <mc:Choice xmlns:v="urn:schemas-microsoft-com:vml" Requires="v">
                <p:oleObj spid="_x0000_s29571" name="Equation" r:id="rId7" imgW="863280" imgH="647640" progId="Equation.DSMT4">
                  <p:embed/>
                </p:oleObj>
              </mc:Choice>
              <mc:Fallback>
                <p:oleObj name="Equation" r:id="rId7" imgW="863280" imgH="647640" progId="Equation.DSMT4">
                  <p:embed/>
                  <p:pic>
                    <p:nvPicPr>
                      <p:cNvPr id="1419271" name="Object 7"/>
                      <p:cNvPicPr>
                        <a:picLocks noChangeAspect="1" noChangeArrowheads="1"/>
                      </p:cNvPicPr>
                      <p:nvPr/>
                    </p:nvPicPr>
                    <p:blipFill>
                      <a:blip r:embed="rId8"/>
                      <a:srcRect/>
                      <a:stretch>
                        <a:fillRect/>
                      </a:stretch>
                    </p:blipFill>
                    <p:spPr bwMode="auto">
                      <a:xfrm>
                        <a:off x="4117975" y="2298622"/>
                        <a:ext cx="2511094" cy="1889919"/>
                      </a:xfrm>
                      <a:prstGeom prst="rect">
                        <a:avLst/>
                      </a:prstGeom>
                      <a:noFill/>
                      <a:ln>
                        <a:noFill/>
                      </a:ln>
                    </p:spPr>
                  </p:pic>
                </p:oleObj>
              </mc:Fallback>
            </mc:AlternateContent>
          </a:graphicData>
        </a:graphic>
      </p:graphicFrame>
      <p:sp>
        <p:nvSpPr>
          <p:cNvPr id="2" name="标题 1"/>
          <p:cNvSpPr>
            <a:spLocks noGrp="1"/>
          </p:cNvSpPr>
          <p:nvPr>
            <p:ph type="title"/>
          </p:nvPr>
        </p:nvSpPr>
        <p:spPr/>
        <p:txBody>
          <a:bodyPr/>
          <a:lstStyle/>
          <a:p>
            <a:r>
              <a:rPr lang="zh-CN" altLang="en-US" dirty="0"/>
              <a:t>例</a:t>
            </a:r>
            <a:r>
              <a:rPr lang="en-US" altLang="zh-CN" dirty="0"/>
              <a:t>4.11</a:t>
            </a:r>
            <a:r>
              <a:rPr lang="zh-CN" altLang="en-US" dirty="0"/>
              <a:t>（续）</a:t>
            </a:r>
          </a:p>
        </p:txBody>
      </p:sp>
    </p:spTree>
    <p:custDataLst>
      <p:tags r:id="rId2"/>
    </p:custDataLst>
    <p:extLst>
      <p:ext uri="{BB962C8B-B14F-4D97-AF65-F5344CB8AC3E}">
        <p14:creationId xmlns:p14="http://schemas.microsoft.com/office/powerpoint/2010/main" val="683161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1419270"/>
                                        </p:tgtEl>
                                        <p:attrNameLst>
                                          <p:attrName>style.visibility</p:attrName>
                                        </p:attrNameLst>
                                      </p:cBhvr>
                                      <p:to>
                                        <p:strVal val="visible"/>
                                      </p:to>
                                    </p:set>
                                    <p:anim calcmode="lin" valueType="num">
                                      <p:cBhvr>
                                        <p:cTn id="7" dur="500" decel="50000" fill="hold">
                                          <p:stCondLst>
                                            <p:cond delay="0"/>
                                          </p:stCondLst>
                                        </p:cTn>
                                        <p:tgtEl>
                                          <p:spTgt spid="141927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41927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419270"/>
                                        </p:tgtEl>
                                        <p:attrNameLst>
                                          <p:attrName>ppt_w</p:attrName>
                                        </p:attrNameLst>
                                      </p:cBhvr>
                                      <p:tavLst>
                                        <p:tav tm="0">
                                          <p:val>
                                            <p:strVal val="#ppt_w*.05"/>
                                          </p:val>
                                        </p:tav>
                                        <p:tav tm="100000">
                                          <p:val>
                                            <p:strVal val="#ppt_w"/>
                                          </p:val>
                                        </p:tav>
                                      </p:tavLst>
                                    </p:anim>
                                    <p:anim calcmode="lin" valueType="num">
                                      <p:cBhvr>
                                        <p:cTn id="10" dur="1000" fill="hold"/>
                                        <p:tgtEl>
                                          <p:spTgt spid="141927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41927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41927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41927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41927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1419271"/>
                                        </p:tgtEl>
                                        <p:attrNameLst>
                                          <p:attrName>style.visibility</p:attrName>
                                        </p:attrNameLst>
                                      </p:cBhvr>
                                      <p:to>
                                        <p:strVal val="visible"/>
                                      </p:to>
                                    </p:set>
                                    <p:anim calcmode="lin" valueType="num">
                                      <p:cBhvr>
                                        <p:cTn id="19" dur="500" decel="50000" fill="hold">
                                          <p:stCondLst>
                                            <p:cond delay="0"/>
                                          </p:stCondLst>
                                        </p:cTn>
                                        <p:tgtEl>
                                          <p:spTgt spid="1419271"/>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1419271"/>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1419271"/>
                                        </p:tgtEl>
                                        <p:attrNameLst>
                                          <p:attrName>ppt_w</p:attrName>
                                        </p:attrNameLst>
                                      </p:cBhvr>
                                      <p:tavLst>
                                        <p:tav tm="0">
                                          <p:val>
                                            <p:strVal val="#ppt_w*.05"/>
                                          </p:val>
                                        </p:tav>
                                        <p:tav tm="100000">
                                          <p:val>
                                            <p:strVal val="#ppt_w"/>
                                          </p:val>
                                        </p:tav>
                                      </p:tavLst>
                                    </p:anim>
                                    <p:anim calcmode="lin" valueType="num">
                                      <p:cBhvr>
                                        <p:cTn id="22" dur="1000" fill="hold"/>
                                        <p:tgtEl>
                                          <p:spTgt spid="1419271"/>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1419271"/>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1419271"/>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1419271"/>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1419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a:xfrm>
            <a:off x="757356" y="290450"/>
            <a:ext cx="10758267" cy="585924"/>
          </a:xfrm>
        </p:spPr>
        <p:txBody>
          <a:bodyPr/>
          <a:lstStyle/>
          <a:p>
            <a:pPr eaLnBrk="1" hangingPunct="1"/>
            <a:r>
              <a:rPr lang="zh-CN" altLang="en-US" dirty="0"/>
              <a:t>布尔矩阵的运算</a:t>
            </a:r>
            <a:endParaRPr lang="en-US" altLang="zh-CN" dirty="0"/>
          </a:p>
        </p:txBody>
      </p:sp>
      <p:sp>
        <p:nvSpPr>
          <p:cNvPr id="1421315" name="Rectangle 3"/>
          <p:cNvSpPr>
            <a:spLocks noGrp="1" noChangeArrowheads="1"/>
          </p:cNvSpPr>
          <p:nvPr>
            <p:ph type="body" sz="half" idx="1"/>
          </p:nvPr>
        </p:nvSpPr>
        <p:spPr>
          <a:xfrm>
            <a:off x="281731" y="914744"/>
            <a:ext cx="11201400" cy="1314818"/>
          </a:xfrm>
        </p:spPr>
        <p:txBody>
          <a:bodyPr>
            <a:normAutofit/>
          </a:bodyPr>
          <a:lstStyle/>
          <a:p>
            <a:pPr marL="0" indent="0">
              <a:buNone/>
            </a:pPr>
            <a:r>
              <a:rPr lang="zh-CN" altLang="zh-CN" dirty="0">
                <a:solidFill>
                  <a:srgbClr val="C00000"/>
                </a:solidFill>
              </a:rPr>
              <a:t>定义</a:t>
            </a:r>
            <a:r>
              <a:rPr lang="en-US" altLang="zh-CN" dirty="0">
                <a:solidFill>
                  <a:srgbClr val="C00000"/>
                </a:solidFill>
              </a:rPr>
              <a:t>4.7 </a:t>
            </a:r>
            <a:r>
              <a:rPr lang="zh-CN" altLang="en-US" dirty="0"/>
              <a:t>（</a:t>
            </a:r>
            <a:r>
              <a:rPr lang="en-US" altLang="zh-CN" dirty="0"/>
              <a:t>1</a:t>
            </a:r>
            <a:r>
              <a:rPr lang="zh-CN" altLang="en-US" dirty="0"/>
              <a:t>）如果</a:t>
            </a:r>
            <a:r>
              <a:rPr lang="en-US" altLang="zh-CN" dirty="0"/>
              <a:t>A=(</a:t>
            </a:r>
            <a:r>
              <a:rPr lang="en-US" altLang="zh-CN" dirty="0" err="1"/>
              <a:t>a</a:t>
            </a:r>
            <a:r>
              <a:rPr lang="en-US" altLang="zh-CN" baseline="-25000" dirty="0" err="1"/>
              <a:t>ij</a:t>
            </a:r>
            <a:r>
              <a:rPr lang="en-US" altLang="zh-CN" dirty="0"/>
              <a:t>)</a:t>
            </a:r>
            <a:r>
              <a:rPr lang="zh-CN" altLang="en-US" dirty="0"/>
              <a:t>和</a:t>
            </a:r>
            <a:r>
              <a:rPr lang="en-US" altLang="zh-CN" dirty="0"/>
              <a:t>B=(</a:t>
            </a:r>
            <a:r>
              <a:rPr lang="en-US" altLang="zh-CN" dirty="0" err="1"/>
              <a:t>b</a:t>
            </a:r>
            <a:r>
              <a:rPr lang="en-US" altLang="zh-CN" baseline="-25000" dirty="0" err="1"/>
              <a:t>ij</a:t>
            </a:r>
            <a:r>
              <a:rPr lang="en-US" altLang="zh-CN" dirty="0"/>
              <a:t>)</a:t>
            </a:r>
            <a:r>
              <a:rPr lang="zh-CN" altLang="en-US" dirty="0"/>
              <a:t>是两个</a:t>
            </a:r>
            <a:r>
              <a:rPr lang="en-US" altLang="zh-CN" dirty="0" err="1"/>
              <a:t>m×n</a:t>
            </a:r>
            <a:r>
              <a:rPr lang="zh-CN" altLang="zh-CN" dirty="0"/>
              <a:t>阶</a:t>
            </a:r>
            <a:r>
              <a:rPr lang="zh-CN" altLang="en-US" dirty="0"/>
              <a:t>布尔矩阵，则</a:t>
            </a:r>
            <a:r>
              <a:rPr lang="en-US" altLang="zh-CN" dirty="0">
                <a:solidFill>
                  <a:srgbClr val="3333FF"/>
                </a:solidFill>
              </a:rPr>
              <a:t>A</a:t>
            </a:r>
            <a:r>
              <a:rPr lang="zh-CN" altLang="en-US" dirty="0">
                <a:solidFill>
                  <a:srgbClr val="3333FF"/>
                </a:solidFill>
              </a:rPr>
              <a:t>和</a:t>
            </a:r>
            <a:r>
              <a:rPr lang="en-US" altLang="zh-CN" dirty="0">
                <a:solidFill>
                  <a:srgbClr val="3333FF"/>
                </a:solidFill>
              </a:rPr>
              <a:t>B</a:t>
            </a:r>
            <a:r>
              <a:rPr lang="zh-CN" altLang="en-US" dirty="0">
                <a:solidFill>
                  <a:srgbClr val="3333FF"/>
                </a:solidFill>
              </a:rPr>
              <a:t>的布尔并</a:t>
            </a:r>
            <a:r>
              <a:rPr lang="en-US" altLang="zh-CN" dirty="0"/>
              <a:t>(Boolean Join)</a:t>
            </a:r>
            <a:r>
              <a:rPr lang="zh-CN" altLang="zh-CN" dirty="0"/>
              <a:t>也是</a:t>
            </a:r>
            <a:r>
              <a:rPr lang="en-US" altLang="zh-CN" dirty="0" err="1"/>
              <a:t>m×n</a:t>
            </a:r>
            <a:r>
              <a:rPr lang="zh-CN" altLang="zh-CN" dirty="0"/>
              <a:t>阶矩阵，记作</a:t>
            </a:r>
            <a:r>
              <a:rPr lang="en-US" altLang="zh-CN" dirty="0"/>
              <a:t>A∨B</a:t>
            </a:r>
            <a:r>
              <a:rPr lang="zh-CN" altLang="en-US" dirty="0"/>
              <a:t>。若</a:t>
            </a:r>
            <a:r>
              <a:rPr lang="en-US" altLang="zh-CN" dirty="0"/>
              <a:t>A∨B =C=(</a:t>
            </a:r>
            <a:r>
              <a:rPr lang="en-US" altLang="zh-CN" dirty="0" err="1"/>
              <a:t>c</a:t>
            </a:r>
            <a:r>
              <a:rPr lang="en-US" altLang="zh-CN" baseline="-25000" dirty="0" err="1"/>
              <a:t>ij</a:t>
            </a:r>
            <a:r>
              <a:rPr lang="en-US" altLang="zh-CN" dirty="0"/>
              <a:t>)</a:t>
            </a:r>
            <a:r>
              <a:rPr lang="zh-CN" altLang="en-US" dirty="0"/>
              <a:t>，则：</a:t>
            </a:r>
            <a:endParaRPr lang="en-US" altLang="zh-CN" dirty="0"/>
          </a:p>
        </p:txBody>
      </p:sp>
      <p:sp>
        <p:nvSpPr>
          <p:cNvPr id="1421317" name="Rectangle 5"/>
          <p:cNvSpPr>
            <a:spLocks noChangeArrowheads="1"/>
          </p:cNvSpPr>
          <p:nvPr/>
        </p:nvSpPr>
        <p:spPr bwMode="auto">
          <a:xfrm>
            <a:off x="536575" y="3843364"/>
            <a:ext cx="11125200" cy="1082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latin typeface="+mn-ea"/>
                <a:ea typeface="+mn-ea"/>
              </a:rPr>
              <a:t>（</a:t>
            </a:r>
            <a:r>
              <a:rPr lang="en-US" altLang="zh-CN" sz="2400" dirty="0">
                <a:latin typeface="+mn-ea"/>
                <a:ea typeface="+mn-ea"/>
              </a:rPr>
              <a:t>2</a:t>
            </a:r>
            <a:r>
              <a:rPr lang="zh-CN" altLang="en-US" sz="2400" dirty="0">
                <a:latin typeface="+mn-ea"/>
                <a:ea typeface="+mn-ea"/>
              </a:rPr>
              <a:t>） 如果</a:t>
            </a:r>
            <a:r>
              <a:rPr lang="en-US" altLang="zh-CN" sz="2400" dirty="0">
                <a:latin typeface="+mn-ea"/>
                <a:ea typeface="+mn-ea"/>
              </a:rPr>
              <a:t>A=(</a:t>
            </a:r>
            <a:r>
              <a:rPr lang="en-US" altLang="zh-CN" sz="2400" dirty="0" err="1">
                <a:latin typeface="+mn-ea"/>
                <a:ea typeface="+mn-ea"/>
              </a:rPr>
              <a:t>a</a:t>
            </a:r>
            <a:r>
              <a:rPr lang="en-US" altLang="zh-CN" sz="2400" baseline="-25000" dirty="0" err="1">
                <a:latin typeface="+mn-ea"/>
                <a:ea typeface="+mn-ea"/>
              </a:rPr>
              <a:t>ij</a:t>
            </a:r>
            <a:r>
              <a:rPr lang="en-US" altLang="zh-CN" sz="2400" dirty="0">
                <a:latin typeface="+mn-ea"/>
                <a:ea typeface="+mn-ea"/>
              </a:rPr>
              <a:t>)</a:t>
            </a:r>
            <a:r>
              <a:rPr lang="zh-CN" altLang="en-US" sz="2400" dirty="0">
                <a:latin typeface="+mn-ea"/>
                <a:ea typeface="+mn-ea"/>
              </a:rPr>
              <a:t>和</a:t>
            </a:r>
            <a:r>
              <a:rPr lang="en-US" altLang="zh-CN" sz="2400" dirty="0">
                <a:latin typeface="+mn-ea"/>
                <a:ea typeface="+mn-ea"/>
              </a:rPr>
              <a:t>B=(</a:t>
            </a:r>
            <a:r>
              <a:rPr lang="en-US" altLang="zh-CN" sz="2400" dirty="0" err="1">
                <a:latin typeface="+mn-ea"/>
                <a:ea typeface="+mn-ea"/>
              </a:rPr>
              <a:t>b</a:t>
            </a:r>
            <a:r>
              <a:rPr lang="en-US" altLang="zh-CN" sz="2400" baseline="-25000" dirty="0" err="1">
                <a:latin typeface="+mn-ea"/>
                <a:ea typeface="+mn-ea"/>
              </a:rPr>
              <a:t>ij</a:t>
            </a:r>
            <a:r>
              <a:rPr lang="en-US" altLang="zh-CN" sz="2400" dirty="0">
                <a:latin typeface="+mn-ea"/>
                <a:ea typeface="+mn-ea"/>
              </a:rPr>
              <a:t>)</a:t>
            </a:r>
            <a:r>
              <a:rPr lang="zh-CN" altLang="en-US" sz="2400" dirty="0">
                <a:latin typeface="+mn-ea"/>
                <a:ea typeface="+mn-ea"/>
              </a:rPr>
              <a:t>是两个</a:t>
            </a:r>
            <a:r>
              <a:rPr lang="en-US" altLang="zh-CN" sz="2400" dirty="0" err="1">
                <a:latin typeface="+mn-ea"/>
                <a:ea typeface="+mn-ea"/>
              </a:rPr>
              <a:t>m×n</a:t>
            </a:r>
            <a:r>
              <a:rPr lang="zh-CN" altLang="zh-CN" dirty="0">
                <a:latin typeface="+mn-ea"/>
                <a:ea typeface="+mn-ea"/>
              </a:rPr>
              <a:t>阶</a:t>
            </a:r>
            <a:r>
              <a:rPr lang="zh-CN" altLang="en-US" sz="2400" dirty="0">
                <a:latin typeface="+mn-ea"/>
                <a:ea typeface="+mn-ea"/>
              </a:rPr>
              <a:t>矩阵，则</a:t>
            </a:r>
            <a:r>
              <a:rPr lang="en-US" altLang="zh-CN" sz="2400" dirty="0">
                <a:solidFill>
                  <a:srgbClr val="FF0000"/>
                </a:solidFill>
                <a:latin typeface="+mn-ea"/>
                <a:ea typeface="+mn-ea"/>
              </a:rPr>
              <a:t>A</a:t>
            </a:r>
            <a:r>
              <a:rPr lang="zh-CN" altLang="en-US" sz="2400" dirty="0">
                <a:solidFill>
                  <a:srgbClr val="FF0000"/>
                </a:solidFill>
                <a:latin typeface="+mn-ea"/>
                <a:ea typeface="+mn-ea"/>
              </a:rPr>
              <a:t>和</a:t>
            </a:r>
            <a:r>
              <a:rPr lang="en-US" altLang="zh-CN" sz="2400" dirty="0">
                <a:solidFill>
                  <a:srgbClr val="FF0000"/>
                </a:solidFill>
                <a:latin typeface="+mn-ea"/>
                <a:ea typeface="+mn-ea"/>
              </a:rPr>
              <a:t>B</a:t>
            </a:r>
            <a:r>
              <a:rPr lang="zh-CN" altLang="en-US" sz="2400" dirty="0">
                <a:solidFill>
                  <a:srgbClr val="FF0000"/>
                </a:solidFill>
                <a:latin typeface="+mn-ea"/>
                <a:ea typeface="+mn-ea"/>
              </a:rPr>
              <a:t>的布尔交</a:t>
            </a:r>
            <a:r>
              <a:rPr lang="en-US" altLang="zh-CN" sz="2400" dirty="0">
                <a:latin typeface="+mn-ea"/>
                <a:ea typeface="+mn-ea"/>
              </a:rPr>
              <a:t>(</a:t>
            </a:r>
            <a:r>
              <a:rPr lang="en-US" altLang="zh-CN" dirty="0">
                <a:latin typeface="+mn-ea"/>
                <a:ea typeface="+mn-ea"/>
              </a:rPr>
              <a:t>Boolean Meet</a:t>
            </a:r>
            <a:r>
              <a:rPr lang="en-US" altLang="zh-CN" sz="2400" dirty="0">
                <a:latin typeface="+mn-ea"/>
                <a:ea typeface="+mn-ea"/>
              </a:rPr>
              <a:t>)</a:t>
            </a:r>
            <a:r>
              <a:rPr lang="zh-CN" altLang="zh-CN" sz="2400" dirty="0">
                <a:latin typeface="+mn-ea"/>
                <a:ea typeface="+mn-ea"/>
              </a:rPr>
              <a:t>也是</a:t>
            </a:r>
            <a:r>
              <a:rPr lang="en-US" altLang="zh-CN" sz="2400" dirty="0" err="1">
                <a:latin typeface="+mn-ea"/>
                <a:ea typeface="+mn-ea"/>
              </a:rPr>
              <a:t>m×n</a:t>
            </a:r>
            <a:r>
              <a:rPr lang="zh-CN" altLang="zh-CN" sz="2400" dirty="0">
                <a:latin typeface="+mn-ea"/>
                <a:ea typeface="+mn-ea"/>
              </a:rPr>
              <a:t>阶矩阵，记作</a:t>
            </a:r>
            <a:r>
              <a:rPr lang="en-US" altLang="zh-CN" sz="2400" dirty="0">
                <a:latin typeface="+mn-ea"/>
                <a:ea typeface="+mn-ea"/>
              </a:rPr>
              <a:t>A∧B</a:t>
            </a:r>
            <a:r>
              <a:rPr lang="zh-CN" altLang="en-US" sz="2400" dirty="0">
                <a:latin typeface="+mn-ea"/>
                <a:ea typeface="+mn-ea"/>
              </a:rPr>
              <a:t>。如果</a:t>
            </a:r>
            <a:r>
              <a:rPr lang="en-US" altLang="zh-CN" sz="2400" dirty="0">
                <a:latin typeface="+mn-ea"/>
                <a:ea typeface="+mn-ea"/>
              </a:rPr>
              <a:t>A∧B=D=(</a:t>
            </a:r>
            <a:r>
              <a:rPr lang="en-US" altLang="zh-CN" sz="2400" dirty="0" err="1">
                <a:latin typeface="+mn-ea"/>
                <a:ea typeface="+mn-ea"/>
              </a:rPr>
              <a:t>d</a:t>
            </a:r>
            <a:r>
              <a:rPr lang="en-US" altLang="zh-CN" sz="2400" baseline="-25000" dirty="0" err="1">
                <a:latin typeface="+mn-ea"/>
                <a:ea typeface="+mn-ea"/>
              </a:rPr>
              <a:t>ij</a:t>
            </a:r>
            <a:r>
              <a:rPr lang="en-US" altLang="zh-CN" sz="2400" dirty="0">
                <a:latin typeface="+mn-ea"/>
                <a:ea typeface="+mn-ea"/>
              </a:rPr>
              <a:t>)</a:t>
            </a:r>
            <a:r>
              <a:rPr lang="zh-CN" altLang="en-US" sz="2400" dirty="0">
                <a:latin typeface="+mn-ea"/>
                <a:ea typeface="+mn-ea"/>
              </a:rPr>
              <a:t>，其中：</a:t>
            </a:r>
            <a:endParaRPr lang="en-US" altLang="zh-CN" sz="2400" dirty="0">
              <a:latin typeface="+mn-ea"/>
              <a:ea typeface="+mn-ea"/>
            </a:endParaRPr>
          </a:p>
        </p:txBody>
      </p:sp>
      <p:graphicFrame>
        <p:nvGraphicFramePr>
          <p:cNvPr id="1421318" name="Object 6"/>
          <p:cNvGraphicFramePr>
            <a:graphicFrameLocks noChangeAspect="1"/>
          </p:cNvGraphicFramePr>
          <p:nvPr>
            <p:extLst>
              <p:ext uri="{D42A27DB-BD31-4B8C-83A1-F6EECF244321}">
                <p14:modId xmlns:p14="http://schemas.microsoft.com/office/powerpoint/2010/main" val="1511870956"/>
              </p:ext>
            </p:extLst>
          </p:nvPr>
        </p:nvGraphicFramePr>
        <p:xfrm>
          <a:off x="1649413" y="4884738"/>
          <a:ext cx="7453312" cy="1038225"/>
        </p:xfrm>
        <a:graphic>
          <a:graphicData uri="http://schemas.openxmlformats.org/presentationml/2006/ole">
            <mc:AlternateContent xmlns:mc="http://schemas.openxmlformats.org/markup-compatibility/2006">
              <mc:Choice xmlns:v="urn:schemas-microsoft-com:vml" Requires="v">
                <p:oleObj spid="_x0000_s30066" name="Equation" r:id="rId5" imgW="3720960" imgH="507960" progId="Equation.DSMT4">
                  <p:embed/>
                </p:oleObj>
              </mc:Choice>
              <mc:Fallback>
                <p:oleObj name="Equation" r:id="rId5" imgW="3720960" imgH="507960" progId="Equation.DSMT4">
                  <p:embed/>
                  <p:pic>
                    <p:nvPicPr>
                      <p:cNvPr id="1421318" name="Object 6"/>
                      <p:cNvPicPr>
                        <a:picLocks noChangeAspect="1" noChangeArrowheads="1"/>
                      </p:cNvPicPr>
                      <p:nvPr/>
                    </p:nvPicPr>
                    <p:blipFill>
                      <a:blip r:embed="rId6"/>
                      <a:srcRect/>
                      <a:stretch>
                        <a:fillRect/>
                      </a:stretch>
                    </p:blipFill>
                    <p:spPr bwMode="auto">
                      <a:xfrm>
                        <a:off x="1649413" y="4884738"/>
                        <a:ext cx="7453312"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21320" name="Object 8"/>
          <p:cNvGraphicFramePr>
            <a:graphicFrameLocks noChangeAspect="1"/>
          </p:cNvGraphicFramePr>
          <p:nvPr>
            <p:extLst>
              <p:ext uri="{D42A27DB-BD31-4B8C-83A1-F6EECF244321}">
                <p14:modId xmlns:p14="http://schemas.microsoft.com/office/powerpoint/2010/main" val="4255575242"/>
              </p:ext>
            </p:extLst>
          </p:nvPr>
        </p:nvGraphicFramePr>
        <p:xfrm>
          <a:off x="1004888" y="2341563"/>
          <a:ext cx="8066087" cy="1065212"/>
        </p:xfrm>
        <a:graphic>
          <a:graphicData uri="http://schemas.openxmlformats.org/presentationml/2006/ole">
            <mc:AlternateContent xmlns:mc="http://schemas.openxmlformats.org/markup-compatibility/2006">
              <mc:Choice xmlns:v="urn:schemas-microsoft-com:vml" Requires="v">
                <p:oleObj spid="_x0000_s30067" name="Equation" r:id="rId7" imgW="3848040" imgH="507960" progId="Equation.DSMT4">
                  <p:embed/>
                </p:oleObj>
              </mc:Choice>
              <mc:Fallback>
                <p:oleObj name="Equation" r:id="rId7" imgW="3848040" imgH="507960" progId="Equation.DSMT4">
                  <p:embed/>
                  <p:pic>
                    <p:nvPicPr>
                      <p:cNvPr id="1421320" name="Object 8"/>
                      <p:cNvPicPr>
                        <a:picLocks noChangeAspect="1" noChangeArrowheads="1"/>
                      </p:cNvPicPr>
                      <p:nvPr/>
                    </p:nvPicPr>
                    <p:blipFill>
                      <a:blip r:embed="rId8"/>
                      <a:srcRect/>
                      <a:stretch>
                        <a:fillRect/>
                      </a:stretch>
                    </p:blipFill>
                    <p:spPr bwMode="auto">
                      <a:xfrm>
                        <a:off x="1004888" y="2341563"/>
                        <a:ext cx="8066087"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21321" name="AutoShape 9"/>
          <p:cNvSpPr>
            <a:spLocks noChangeArrowheads="1"/>
          </p:cNvSpPr>
          <p:nvPr/>
        </p:nvSpPr>
        <p:spPr bwMode="auto">
          <a:xfrm>
            <a:off x="314224" y="3294103"/>
            <a:ext cx="2203552" cy="549261"/>
          </a:xfrm>
          <a:prstGeom prst="wedgeRectCallout">
            <a:avLst>
              <a:gd name="adj1" fmla="val -11154"/>
              <a:gd name="adj2" fmla="val -78711"/>
            </a:avLst>
          </a:prstGeom>
          <a:solidFill>
            <a:srgbClr val="FFFF66"/>
          </a:solidFill>
          <a:ln w="12700" algn="ctr">
            <a:solidFill>
              <a:srgbClr val="003300"/>
            </a:solidFill>
            <a:miter lim="800000"/>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dirty="0">
                <a:solidFill>
                  <a:srgbClr val="FF0000"/>
                </a:solidFill>
                <a:latin typeface="+mn-ea"/>
                <a:ea typeface="+mn-ea"/>
              </a:rPr>
              <a:t>即</a:t>
            </a:r>
            <a:r>
              <a:rPr lang="en-US" altLang="zh-CN" sz="2400" dirty="0" err="1">
                <a:solidFill>
                  <a:srgbClr val="FF0000"/>
                </a:solidFill>
                <a:latin typeface="+mn-ea"/>
                <a:ea typeface="+mn-ea"/>
              </a:rPr>
              <a:t>c</a:t>
            </a:r>
            <a:r>
              <a:rPr lang="en-US" altLang="zh-CN" sz="2400" baseline="-25000" dirty="0" err="1">
                <a:solidFill>
                  <a:srgbClr val="FF0000"/>
                </a:solidFill>
                <a:latin typeface="+mn-ea"/>
                <a:ea typeface="+mn-ea"/>
              </a:rPr>
              <a:t>ij</a:t>
            </a:r>
            <a:r>
              <a:rPr lang="en-US" altLang="zh-CN" sz="2400" baseline="-25000" dirty="0">
                <a:solidFill>
                  <a:srgbClr val="FF0000"/>
                </a:solidFill>
                <a:latin typeface="+mn-ea"/>
                <a:ea typeface="+mn-ea"/>
              </a:rPr>
              <a:t> </a:t>
            </a:r>
            <a:r>
              <a:rPr lang="en-US" altLang="zh-CN" sz="2400" dirty="0">
                <a:solidFill>
                  <a:srgbClr val="FF0000"/>
                </a:solidFill>
                <a:latin typeface="+mn-ea"/>
                <a:ea typeface="+mn-ea"/>
              </a:rPr>
              <a:t>= </a:t>
            </a:r>
            <a:r>
              <a:rPr lang="en-US" altLang="zh-CN" sz="2400" dirty="0" err="1">
                <a:solidFill>
                  <a:srgbClr val="FF0000"/>
                </a:solidFill>
                <a:latin typeface="+mn-ea"/>
                <a:ea typeface="+mn-ea"/>
              </a:rPr>
              <a:t>a</a:t>
            </a:r>
            <a:r>
              <a:rPr lang="en-US" altLang="zh-CN" sz="2400" baseline="-25000" dirty="0" err="1">
                <a:solidFill>
                  <a:srgbClr val="FF0000"/>
                </a:solidFill>
                <a:latin typeface="+mn-ea"/>
                <a:ea typeface="+mn-ea"/>
              </a:rPr>
              <a:t>ij</a:t>
            </a:r>
            <a:r>
              <a:rPr lang="en-US" altLang="zh-CN" sz="2400" dirty="0" err="1">
                <a:solidFill>
                  <a:srgbClr val="0000FF"/>
                </a:solidFill>
                <a:latin typeface="+mn-ea"/>
                <a:ea typeface="+mn-ea"/>
              </a:rPr>
              <a:t>∨</a:t>
            </a:r>
            <a:r>
              <a:rPr lang="en-US" altLang="zh-CN" sz="2400" dirty="0" err="1">
                <a:solidFill>
                  <a:srgbClr val="FF0000"/>
                </a:solidFill>
                <a:latin typeface="+mn-ea"/>
                <a:ea typeface="+mn-ea"/>
              </a:rPr>
              <a:t>b</a:t>
            </a:r>
            <a:r>
              <a:rPr lang="en-US" altLang="zh-CN" sz="2400" baseline="-25000" dirty="0" err="1">
                <a:solidFill>
                  <a:srgbClr val="FF0000"/>
                </a:solidFill>
                <a:latin typeface="+mn-ea"/>
                <a:ea typeface="+mn-ea"/>
              </a:rPr>
              <a:t>ij</a:t>
            </a:r>
            <a:r>
              <a:rPr lang="en-US" altLang="zh-CN" sz="2400" dirty="0">
                <a:solidFill>
                  <a:srgbClr val="FF0000"/>
                </a:solidFill>
                <a:latin typeface="+mn-ea"/>
                <a:ea typeface="+mn-ea"/>
              </a:rPr>
              <a:t> </a:t>
            </a:r>
          </a:p>
        </p:txBody>
      </p:sp>
      <p:sp>
        <p:nvSpPr>
          <p:cNvPr id="1421322" name="AutoShape 10"/>
          <p:cNvSpPr>
            <a:spLocks noChangeArrowheads="1"/>
          </p:cNvSpPr>
          <p:nvPr/>
        </p:nvSpPr>
        <p:spPr bwMode="auto">
          <a:xfrm>
            <a:off x="333728" y="5884523"/>
            <a:ext cx="2184048" cy="652614"/>
          </a:xfrm>
          <a:prstGeom prst="wedgeRectCallout">
            <a:avLst>
              <a:gd name="adj1" fmla="val 14493"/>
              <a:gd name="adj2" fmla="val -108461"/>
            </a:avLst>
          </a:prstGeom>
          <a:solidFill>
            <a:srgbClr val="FFFF66"/>
          </a:solidFill>
          <a:ln w="12700" algn="ctr">
            <a:solidFill>
              <a:srgbClr val="003300"/>
            </a:solidFill>
            <a:miter lim="800000"/>
            <a:headEnd/>
            <a:tailEnd/>
          </a:ln>
        </p:spPr>
        <p:txBody>
          <a:bodyPr t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dirty="0">
                <a:solidFill>
                  <a:srgbClr val="FF0000"/>
                </a:solidFill>
                <a:latin typeface="+mn-ea"/>
                <a:ea typeface="+mn-ea"/>
              </a:rPr>
              <a:t>即</a:t>
            </a:r>
            <a:r>
              <a:rPr lang="en-US" altLang="zh-CN" sz="2400" dirty="0" err="1">
                <a:solidFill>
                  <a:srgbClr val="FF0000"/>
                </a:solidFill>
                <a:latin typeface="+mn-ea"/>
                <a:ea typeface="+mn-ea"/>
              </a:rPr>
              <a:t>d</a:t>
            </a:r>
            <a:r>
              <a:rPr lang="en-US" altLang="zh-CN" sz="2400" baseline="-25000" dirty="0" err="1">
                <a:solidFill>
                  <a:srgbClr val="FF0000"/>
                </a:solidFill>
                <a:latin typeface="+mn-ea"/>
                <a:ea typeface="+mn-ea"/>
              </a:rPr>
              <a:t>ij</a:t>
            </a:r>
            <a:r>
              <a:rPr lang="en-US" altLang="zh-CN" sz="2400" baseline="-25000" dirty="0">
                <a:solidFill>
                  <a:srgbClr val="FF0000"/>
                </a:solidFill>
                <a:latin typeface="+mn-ea"/>
                <a:ea typeface="+mn-ea"/>
              </a:rPr>
              <a:t> </a:t>
            </a:r>
            <a:r>
              <a:rPr lang="en-US" altLang="zh-CN" sz="2400" dirty="0">
                <a:solidFill>
                  <a:srgbClr val="FF0000"/>
                </a:solidFill>
                <a:latin typeface="+mn-ea"/>
                <a:ea typeface="+mn-ea"/>
              </a:rPr>
              <a:t>= </a:t>
            </a:r>
            <a:r>
              <a:rPr lang="en-US" altLang="zh-CN" sz="2400" dirty="0" err="1">
                <a:solidFill>
                  <a:srgbClr val="FF0000"/>
                </a:solidFill>
                <a:latin typeface="+mn-ea"/>
                <a:ea typeface="+mn-ea"/>
              </a:rPr>
              <a:t>a</a:t>
            </a:r>
            <a:r>
              <a:rPr lang="en-US" altLang="zh-CN" sz="2400" baseline="-25000" dirty="0" err="1">
                <a:solidFill>
                  <a:srgbClr val="FF0000"/>
                </a:solidFill>
                <a:latin typeface="+mn-ea"/>
                <a:ea typeface="+mn-ea"/>
              </a:rPr>
              <a:t>ij</a:t>
            </a:r>
            <a:r>
              <a:rPr lang="en-US" altLang="zh-CN" sz="2400" dirty="0" err="1">
                <a:solidFill>
                  <a:srgbClr val="0000FF"/>
                </a:solidFill>
                <a:latin typeface="+mn-ea"/>
                <a:ea typeface="+mn-ea"/>
              </a:rPr>
              <a:t>∧</a:t>
            </a:r>
            <a:r>
              <a:rPr lang="en-US" altLang="zh-CN" sz="2400" dirty="0" err="1">
                <a:solidFill>
                  <a:srgbClr val="FF0000"/>
                </a:solidFill>
                <a:latin typeface="+mn-ea"/>
                <a:ea typeface="+mn-ea"/>
              </a:rPr>
              <a:t>b</a:t>
            </a:r>
            <a:r>
              <a:rPr lang="en-US" altLang="zh-CN" sz="2400" baseline="-25000" dirty="0" err="1">
                <a:solidFill>
                  <a:srgbClr val="FF0000"/>
                </a:solidFill>
                <a:latin typeface="+mn-ea"/>
                <a:ea typeface="+mn-ea"/>
              </a:rPr>
              <a:t>ij</a:t>
            </a:r>
            <a:r>
              <a:rPr lang="en-US" altLang="zh-CN" sz="2400" dirty="0">
                <a:solidFill>
                  <a:srgbClr val="FF0000"/>
                </a:solidFill>
                <a:latin typeface="+mn-ea"/>
                <a:ea typeface="+mn-ea"/>
              </a:rPr>
              <a:t> </a:t>
            </a:r>
          </a:p>
        </p:txBody>
      </p:sp>
    </p:spTree>
    <p:custDataLst>
      <p:tags r:id="rId2"/>
    </p:custDataLst>
    <p:extLst>
      <p:ext uri="{BB962C8B-B14F-4D97-AF65-F5344CB8AC3E}">
        <p14:creationId xmlns:p14="http://schemas.microsoft.com/office/powerpoint/2010/main" val="324257162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21320"/>
                                        </p:tgtEl>
                                        <p:attrNameLst>
                                          <p:attrName>style.visibility</p:attrName>
                                        </p:attrNameLst>
                                      </p:cBhvr>
                                      <p:to>
                                        <p:strVal val="visible"/>
                                      </p:to>
                                    </p:set>
                                    <p:anim calcmode="lin" valueType="num">
                                      <p:cBhvr additive="base">
                                        <p:cTn id="7" dur="500" fill="hold"/>
                                        <p:tgtEl>
                                          <p:spTgt spid="1421320"/>
                                        </p:tgtEl>
                                        <p:attrNameLst>
                                          <p:attrName>ppt_x</p:attrName>
                                        </p:attrNameLst>
                                      </p:cBhvr>
                                      <p:tavLst>
                                        <p:tav tm="0">
                                          <p:val>
                                            <p:strVal val="#ppt_x"/>
                                          </p:val>
                                        </p:tav>
                                        <p:tav tm="100000">
                                          <p:val>
                                            <p:strVal val="#ppt_x"/>
                                          </p:val>
                                        </p:tav>
                                      </p:tavLst>
                                    </p:anim>
                                    <p:anim calcmode="lin" valueType="num">
                                      <p:cBhvr additive="base">
                                        <p:cTn id="8" dur="500" fill="hold"/>
                                        <p:tgtEl>
                                          <p:spTgt spid="14213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21321"/>
                                        </p:tgtEl>
                                        <p:attrNameLst>
                                          <p:attrName>style.visibility</p:attrName>
                                        </p:attrNameLst>
                                      </p:cBhvr>
                                      <p:to>
                                        <p:strVal val="visible"/>
                                      </p:to>
                                    </p:set>
                                    <p:anim calcmode="lin" valueType="num">
                                      <p:cBhvr additive="base">
                                        <p:cTn id="13" dur="500" fill="hold"/>
                                        <p:tgtEl>
                                          <p:spTgt spid="1421321"/>
                                        </p:tgtEl>
                                        <p:attrNameLst>
                                          <p:attrName>ppt_x</p:attrName>
                                        </p:attrNameLst>
                                      </p:cBhvr>
                                      <p:tavLst>
                                        <p:tav tm="0">
                                          <p:val>
                                            <p:strVal val="#ppt_x"/>
                                          </p:val>
                                        </p:tav>
                                        <p:tav tm="100000">
                                          <p:val>
                                            <p:strVal val="#ppt_x"/>
                                          </p:val>
                                        </p:tav>
                                      </p:tavLst>
                                    </p:anim>
                                    <p:anim calcmode="lin" valueType="num">
                                      <p:cBhvr additive="base">
                                        <p:cTn id="14" dur="500" fill="hold"/>
                                        <p:tgtEl>
                                          <p:spTgt spid="142132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xit" presetSubtype="0" fill="hold" grpId="1" nodeType="clickEffect">
                                  <p:stCondLst>
                                    <p:cond delay="0"/>
                                  </p:stCondLst>
                                  <p:childTnLst>
                                    <p:animEffect transition="out" filter="fade">
                                      <p:cBhvr>
                                        <p:cTn id="18" dur="1000" accel="50000">
                                          <p:stCondLst>
                                            <p:cond delay="0"/>
                                          </p:stCondLst>
                                        </p:cTn>
                                        <p:tgtEl>
                                          <p:spTgt spid="1421321"/>
                                        </p:tgtEl>
                                      </p:cBhvr>
                                    </p:animEffect>
                                    <p:anim calcmode="lin" valueType="num">
                                      <p:cBhvr>
                                        <p:cTn id="19" dur="500" accel="50000">
                                          <p:stCondLst>
                                            <p:cond delay="0"/>
                                          </p:stCondLst>
                                        </p:cTn>
                                        <p:tgtEl>
                                          <p:spTgt spid="1421321"/>
                                        </p:tgtEl>
                                        <p:attrNameLst>
                                          <p:attrName>ppt_y</p:attrName>
                                        </p:attrNameLst>
                                      </p:cBhvr>
                                      <p:tavLst>
                                        <p:tav tm="0">
                                          <p:val>
                                            <p:strVal val="ppt_y"/>
                                          </p:val>
                                        </p:tav>
                                        <p:tav tm="100000">
                                          <p:val>
                                            <p:strVal val="ppt_y+.1"/>
                                          </p:val>
                                        </p:tav>
                                      </p:tavLst>
                                    </p:anim>
                                    <p:anim calcmode="lin" valueType="num">
                                      <p:cBhvr>
                                        <p:cTn id="20" dur="500" decel="50000">
                                          <p:stCondLst>
                                            <p:cond delay="500"/>
                                          </p:stCondLst>
                                        </p:cTn>
                                        <p:tgtEl>
                                          <p:spTgt spid="1421321"/>
                                        </p:tgtEl>
                                        <p:attrNameLst>
                                          <p:attrName>ppt_y</p:attrName>
                                        </p:attrNameLst>
                                      </p:cBhvr>
                                      <p:tavLst>
                                        <p:tav tm="0">
                                          <p:val>
                                            <p:strVal val="ppt_y"/>
                                          </p:val>
                                        </p:tav>
                                        <p:tav tm="100000">
                                          <p:val>
                                            <p:strVal val="ppt_y-.1"/>
                                          </p:val>
                                        </p:tav>
                                      </p:tavLst>
                                    </p:anim>
                                    <p:anim calcmode="lin" valueType="num">
                                      <p:cBhvr>
                                        <p:cTn id="21" dur="500" accel="50000">
                                          <p:stCondLst>
                                            <p:cond delay="500"/>
                                          </p:stCondLst>
                                        </p:cTn>
                                        <p:tgtEl>
                                          <p:spTgt spid="1421321"/>
                                        </p:tgtEl>
                                        <p:attrNameLst>
                                          <p:attrName>ppt_x</p:attrName>
                                        </p:attrNameLst>
                                      </p:cBhvr>
                                      <p:tavLst>
                                        <p:tav tm="0">
                                          <p:val>
                                            <p:strVal val="ppt_x"/>
                                          </p:val>
                                        </p:tav>
                                        <p:tav tm="100000">
                                          <p:val>
                                            <p:strVal val="ppt_x+.4"/>
                                          </p:val>
                                        </p:tav>
                                      </p:tavLst>
                                    </p:anim>
                                    <p:anim calcmode="lin" valueType="num">
                                      <p:cBhvr>
                                        <p:cTn id="22" dur="1000"/>
                                        <p:tgtEl>
                                          <p:spTgt spid="1421321"/>
                                        </p:tgtEl>
                                        <p:attrNameLst>
                                          <p:attrName>ppt_h</p:attrName>
                                        </p:attrNameLst>
                                      </p:cBhvr>
                                      <p:tavLst>
                                        <p:tav tm="0">
                                          <p:val>
                                            <p:strVal val="ppt_h"/>
                                          </p:val>
                                        </p:tav>
                                        <p:tav tm="100000">
                                          <p:val>
                                            <p:strVal val="ppt_h"/>
                                          </p:val>
                                        </p:tav>
                                      </p:tavLst>
                                    </p:anim>
                                    <p:anim calcmode="lin" valueType="num">
                                      <p:cBhvr>
                                        <p:cTn id="23" dur="500" accel="50000">
                                          <p:stCondLst>
                                            <p:cond delay="0"/>
                                          </p:stCondLst>
                                        </p:cTn>
                                        <p:tgtEl>
                                          <p:spTgt spid="1421321"/>
                                        </p:tgtEl>
                                        <p:attrNameLst>
                                          <p:attrName>ppt_w</p:attrName>
                                        </p:attrNameLst>
                                      </p:cBhvr>
                                      <p:tavLst>
                                        <p:tav tm="0">
                                          <p:val>
                                            <p:strVal val="ppt_w"/>
                                          </p:val>
                                        </p:tav>
                                        <p:tav tm="100000">
                                          <p:val>
                                            <p:strVal val="ppt_w*.05"/>
                                          </p:val>
                                        </p:tav>
                                      </p:tavLst>
                                    </p:anim>
                                    <p:anim calcmode="lin" valueType="num">
                                      <p:cBhvr>
                                        <p:cTn id="24" dur="500" decel="50000">
                                          <p:stCondLst>
                                            <p:cond delay="500"/>
                                          </p:stCondLst>
                                        </p:cTn>
                                        <p:tgtEl>
                                          <p:spTgt spid="1421321"/>
                                        </p:tgtEl>
                                        <p:attrNameLst>
                                          <p:attrName>ppt_w</p:attrName>
                                        </p:attrNameLst>
                                      </p:cBhvr>
                                      <p:tavLst>
                                        <p:tav tm="0">
                                          <p:val>
                                            <p:strVal val="ppt_w"/>
                                          </p:val>
                                        </p:tav>
                                        <p:tav tm="100000">
                                          <p:val>
                                            <p:strVal val="ppt_w/.05"/>
                                          </p:val>
                                        </p:tav>
                                      </p:tavLst>
                                    </p:anim>
                                    <p:anim calcmode="lin" valueType="num">
                                      <p:cBhvr>
                                        <p:cTn id="25" dur="500" accel="50000">
                                          <p:stCondLst>
                                            <p:cond delay="500"/>
                                          </p:stCondLst>
                                        </p:cTn>
                                        <p:tgtEl>
                                          <p:spTgt spid="1421321"/>
                                        </p:tgtEl>
                                        <p:attrNameLst>
                                          <p:attrName>style.rotation</p:attrName>
                                        </p:attrNameLst>
                                      </p:cBhvr>
                                      <p:tavLst>
                                        <p:tav tm="0">
                                          <p:val>
                                            <p:fltVal val="0"/>
                                          </p:val>
                                        </p:tav>
                                        <p:tav tm="100000">
                                          <p:val>
                                            <p:fltVal val="-90"/>
                                          </p:val>
                                        </p:tav>
                                      </p:tavLst>
                                    </p:anim>
                                    <p:set>
                                      <p:cBhvr>
                                        <p:cTn id="26" dur="1" fill="hold">
                                          <p:stCondLst>
                                            <p:cond delay="999"/>
                                          </p:stCondLst>
                                        </p:cTn>
                                        <p:tgtEl>
                                          <p:spTgt spid="1421321"/>
                                        </p:tgtEl>
                                        <p:attrNameLst>
                                          <p:attrName>style.visibility</p:attrName>
                                        </p:attrNameLst>
                                      </p:cBhvr>
                                      <p:to>
                                        <p:strVal val="hidden"/>
                                      </p:to>
                                    </p:set>
                                  </p:childTnLst>
                                </p:cTn>
                              </p:par>
                            </p:childTnLst>
                          </p:cTn>
                        </p:par>
                        <p:par>
                          <p:cTn id="27" fill="hold" nodeType="afterGroup">
                            <p:stCondLst>
                              <p:cond delay="1000"/>
                            </p:stCondLst>
                            <p:childTnLst>
                              <p:par>
                                <p:cTn id="28" presetID="2" presetClass="entr" presetSubtype="4" fill="hold" grpId="0" nodeType="afterEffect">
                                  <p:stCondLst>
                                    <p:cond delay="0"/>
                                  </p:stCondLst>
                                  <p:childTnLst>
                                    <p:set>
                                      <p:cBhvr>
                                        <p:cTn id="29" dur="1" fill="hold">
                                          <p:stCondLst>
                                            <p:cond delay="0"/>
                                          </p:stCondLst>
                                        </p:cTn>
                                        <p:tgtEl>
                                          <p:spTgt spid="1421317"/>
                                        </p:tgtEl>
                                        <p:attrNameLst>
                                          <p:attrName>style.visibility</p:attrName>
                                        </p:attrNameLst>
                                      </p:cBhvr>
                                      <p:to>
                                        <p:strVal val="visible"/>
                                      </p:to>
                                    </p:set>
                                    <p:anim calcmode="lin" valueType="num">
                                      <p:cBhvr additive="base">
                                        <p:cTn id="30" dur="500" fill="hold"/>
                                        <p:tgtEl>
                                          <p:spTgt spid="1421317"/>
                                        </p:tgtEl>
                                        <p:attrNameLst>
                                          <p:attrName>ppt_x</p:attrName>
                                        </p:attrNameLst>
                                      </p:cBhvr>
                                      <p:tavLst>
                                        <p:tav tm="0">
                                          <p:val>
                                            <p:strVal val="#ppt_x"/>
                                          </p:val>
                                        </p:tav>
                                        <p:tav tm="100000">
                                          <p:val>
                                            <p:strVal val="#ppt_x"/>
                                          </p:val>
                                        </p:tav>
                                      </p:tavLst>
                                    </p:anim>
                                    <p:anim calcmode="lin" valueType="num">
                                      <p:cBhvr additive="base">
                                        <p:cTn id="31" dur="500" fill="hold"/>
                                        <p:tgtEl>
                                          <p:spTgt spid="1421317"/>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1500"/>
                            </p:stCondLst>
                            <p:childTnLst>
                              <p:par>
                                <p:cTn id="33" presetID="2" presetClass="entr" presetSubtype="4" fill="hold" nodeType="afterEffect">
                                  <p:stCondLst>
                                    <p:cond delay="0"/>
                                  </p:stCondLst>
                                  <p:childTnLst>
                                    <p:set>
                                      <p:cBhvr>
                                        <p:cTn id="34" dur="1" fill="hold">
                                          <p:stCondLst>
                                            <p:cond delay="0"/>
                                          </p:stCondLst>
                                        </p:cTn>
                                        <p:tgtEl>
                                          <p:spTgt spid="1421318"/>
                                        </p:tgtEl>
                                        <p:attrNameLst>
                                          <p:attrName>style.visibility</p:attrName>
                                        </p:attrNameLst>
                                      </p:cBhvr>
                                      <p:to>
                                        <p:strVal val="visible"/>
                                      </p:to>
                                    </p:set>
                                    <p:anim calcmode="lin" valueType="num">
                                      <p:cBhvr additive="base">
                                        <p:cTn id="35" dur="500" fill="hold"/>
                                        <p:tgtEl>
                                          <p:spTgt spid="1421318"/>
                                        </p:tgtEl>
                                        <p:attrNameLst>
                                          <p:attrName>ppt_x</p:attrName>
                                        </p:attrNameLst>
                                      </p:cBhvr>
                                      <p:tavLst>
                                        <p:tav tm="0">
                                          <p:val>
                                            <p:strVal val="#ppt_x"/>
                                          </p:val>
                                        </p:tav>
                                        <p:tav tm="100000">
                                          <p:val>
                                            <p:strVal val="#ppt_x"/>
                                          </p:val>
                                        </p:tav>
                                      </p:tavLst>
                                    </p:anim>
                                    <p:anim calcmode="lin" valueType="num">
                                      <p:cBhvr additive="base">
                                        <p:cTn id="36" dur="500" fill="hold"/>
                                        <p:tgtEl>
                                          <p:spTgt spid="1421318"/>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421322"/>
                                        </p:tgtEl>
                                        <p:attrNameLst>
                                          <p:attrName>style.visibility</p:attrName>
                                        </p:attrNameLst>
                                      </p:cBhvr>
                                      <p:to>
                                        <p:strVal val="visible"/>
                                      </p:to>
                                    </p:set>
                                    <p:anim calcmode="lin" valueType="num">
                                      <p:cBhvr additive="base">
                                        <p:cTn id="41" dur="500" fill="hold"/>
                                        <p:tgtEl>
                                          <p:spTgt spid="1421322"/>
                                        </p:tgtEl>
                                        <p:attrNameLst>
                                          <p:attrName>ppt_x</p:attrName>
                                        </p:attrNameLst>
                                      </p:cBhvr>
                                      <p:tavLst>
                                        <p:tav tm="0">
                                          <p:val>
                                            <p:strVal val="#ppt_x"/>
                                          </p:val>
                                        </p:tav>
                                        <p:tav tm="100000">
                                          <p:val>
                                            <p:strVal val="#ppt_x"/>
                                          </p:val>
                                        </p:tav>
                                      </p:tavLst>
                                    </p:anim>
                                    <p:anim calcmode="lin" valueType="num">
                                      <p:cBhvr additive="base">
                                        <p:cTn id="42" dur="500" fill="hold"/>
                                        <p:tgtEl>
                                          <p:spTgt spid="1421322"/>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5" presetClass="exit" presetSubtype="0" fill="hold" grpId="1" nodeType="clickEffect">
                                  <p:stCondLst>
                                    <p:cond delay="0"/>
                                  </p:stCondLst>
                                  <p:childTnLst>
                                    <p:animEffect transition="out" filter="fade">
                                      <p:cBhvr>
                                        <p:cTn id="46" dur="1000" accel="50000">
                                          <p:stCondLst>
                                            <p:cond delay="0"/>
                                          </p:stCondLst>
                                        </p:cTn>
                                        <p:tgtEl>
                                          <p:spTgt spid="1421322"/>
                                        </p:tgtEl>
                                      </p:cBhvr>
                                    </p:animEffect>
                                    <p:anim calcmode="lin" valueType="num">
                                      <p:cBhvr>
                                        <p:cTn id="47" dur="500" accel="50000">
                                          <p:stCondLst>
                                            <p:cond delay="0"/>
                                          </p:stCondLst>
                                        </p:cTn>
                                        <p:tgtEl>
                                          <p:spTgt spid="1421322"/>
                                        </p:tgtEl>
                                        <p:attrNameLst>
                                          <p:attrName>ppt_y</p:attrName>
                                        </p:attrNameLst>
                                      </p:cBhvr>
                                      <p:tavLst>
                                        <p:tav tm="0">
                                          <p:val>
                                            <p:strVal val="ppt_y"/>
                                          </p:val>
                                        </p:tav>
                                        <p:tav tm="100000">
                                          <p:val>
                                            <p:strVal val="ppt_y+.1"/>
                                          </p:val>
                                        </p:tav>
                                      </p:tavLst>
                                    </p:anim>
                                    <p:anim calcmode="lin" valueType="num">
                                      <p:cBhvr>
                                        <p:cTn id="48" dur="500" decel="50000">
                                          <p:stCondLst>
                                            <p:cond delay="500"/>
                                          </p:stCondLst>
                                        </p:cTn>
                                        <p:tgtEl>
                                          <p:spTgt spid="1421322"/>
                                        </p:tgtEl>
                                        <p:attrNameLst>
                                          <p:attrName>ppt_y</p:attrName>
                                        </p:attrNameLst>
                                      </p:cBhvr>
                                      <p:tavLst>
                                        <p:tav tm="0">
                                          <p:val>
                                            <p:strVal val="ppt_y"/>
                                          </p:val>
                                        </p:tav>
                                        <p:tav tm="100000">
                                          <p:val>
                                            <p:strVal val="ppt_y-.1"/>
                                          </p:val>
                                        </p:tav>
                                      </p:tavLst>
                                    </p:anim>
                                    <p:anim calcmode="lin" valueType="num">
                                      <p:cBhvr>
                                        <p:cTn id="49" dur="500" accel="50000">
                                          <p:stCondLst>
                                            <p:cond delay="500"/>
                                          </p:stCondLst>
                                        </p:cTn>
                                        <p:tgtEl>
                                          <p:spTgt spid="1421322"/>
                                        </p:tgtEl>
                                        <p:attrNameLst>
                                          <p:attrName>ppt_x</p:attrName>
                                        </p:attrNameLst>
                                      </p:cBhvr>
                                      <p:tavLst>
                                        <p:tav tm="0">
                                          <p:val>
                                            <p:strVal val="ppt_x"/>
                                          </p:val>
                                        </p:tav>
                                        <p:tav tm="100000">
                                          <p:val>
                                            <p:strVal val="ppt_x+.4"/>
                                          </p:val>
                                        </p:tav>
                                      </p:tavLst>
                                    </p:anim>
                                    <p:anim calcmode="lin" valueType="num">
                                      <p:cBhvr>
                                        <p:cTn id="50" dur="1000"/>
                                        <p:tgtEl>
                                          <p:spTgt spid="1421322"/>
                                        </p:tgtEl>
                                        <p:attrNameLst>
                                          <p:attrName>ppt_h</p:attrName>
                                        </p:attrNameLst>
                                      </p:cBhvr>
                                      <p:tavLst>
                                        <p:tav tm="0">
                                          <p:val>
                                            <p:strVal val="ppt_h"/>
                                          </p:val>
                                        </p:tav>
                                        <p:tav tm="100000">
                                          <p:val>
                                            <p:strVal val="ppt_h"/>
                                          </p:val>
                                        </p:tav>
                                      </p:tavLst>
                                    </p:anim>
                                    <p:anim calcmode="lin" valueType="num">
                                      <p:cBhvr>
                                        <p:cTn id="51" dur="500" accel="50000">
                                          <p:stCondLst>
                                            <p:cond delay="0"/>
                                          </p:stCondLst>
                                        </p:cTn>
                                        <p:tgtEl>
                                          <p:spTgt spid="1421322"/>
                                        </p:tgtEl>
                                        <p:attrNameLst>
                                          <p:attrName>ppt_w</p:attrName>
                                        </p:attrNameLst>
                                      </p:cBhvr>
                                      <p:tavLst>
                                        <p:tav tm="0">
                                          <p:val>
                                            <p:strVal val="ppt_w"/>
                                          </p:val>
                                        </p:tav>
                                        <p:tav tm="100000">
                                          <p:val>
                                            <p:strVal val="ppt_w*.05"/>
                                          </p:val>
                                        </p:tav>
                                      </p:tavLst>
                                    </p:anim>
                                    <p:anim calcmode="lin" valueType="num">
                                      <p:cBhvr>
                                        <p:cTn id="52" dur="500" decel="50000">
                                          <p:stCondLst>
                                            <p:cond delay="500"/>
                                          </p:stCondLst>
                                        </p:cTn>
                                        <p:tgtEl>
                                          <p:spTgt spid="1421322"/>
                                        </p:tgtEl>
                                        <p:attrNameLst>
                                          <p:attrName>ppt_w</p:attrName>
                                        </p:attrNameLst>
                                      </p:cBhvr>
                                      <p:tavLst>
                                        <p:tav tm="0">
                                          <p:val>
                                            <p:strVal val="ppt_w"/>
                                          </p:val>
                                        </p:tav>
                                        <p:tav tm="100000">
                                          <p:val>
                                            <p:strVal val="ppt_w/.05"/>
                                          </p:val>
                                        </p:tav>
                                      </p:tavLst>
                                    </p:anim>
                                    <p:anim calcmode="lin" valueType="num">
                                      <p:cBhvr>
                                        <p:cTn id="53" dur="500" accel="50000">
                                          <p:stCondLst>
                                            <p:cond delay="500"/>
                                          </p:stCondLst>
                                        </p:cTn>
                                        <p:tgtEl>
                                          <p:spTgt spid="1421322"/>
                                        </p:tgtEl>
                                        <p:attrNameLst>
                                          <p:attrName>style.rotation</p:attrName>
                                        </p:attrNameLst>
                                      </p:cBhvr>
                                      <p:tavLst>
                                        <p:tav tm="0">
                                          <p:val>
                                            <p:fltVal val="0"/>
                                          </p:val>
                                        </p:tav>
                                        <p:tav tm="100000">
                                          <p:val>
                                            <p:fltVal val="-90"/>
                                          </p:val>
                                        </p:tav>
                                      </p:tavLst>
                                    </p:anim>
                                    <p:set>
                                      <p:cBhvr>
                                        <p:cTn id="54" dur="1" fill="hold">
                                          <p:stCondLst>
                                            <p:cond delay="999"/>
                                          </p:stCondLst>
                                        </p:cTn>
                                        <p:tgtEl>
                                          <p:spTgt spid="14213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1317" grpId="0"/>
      <p:bldP spid="1421321" grpId="0" animBg="1"/>
      <p:bldP spid="1421321" grpId="1" animBg="1"/>
      <p:bldP spid="1421322" grpId="0" animBg="1"/>
      <p:bldP spid="142132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a:xfrm>
            <a:off x="792289" y="281053"/>
            <a:ext cx="10758267" cy="585924"/>
          </a:xfrm>
        </p:spPr>
        <p:txBody>
          <a:bodyPr/>
          <a:lstStyle/>
          <a:p>
            <a:pPr eaLnBrk="1" hangingPunct="1"/>
            <a:r>
              <a:rPr lang="zh-CN" altLang="en-US" dirty="0"/>
              <a:t>布尔矩阵的运算</a:t>
            </a:r>
            <a:r>
              <a:rPr lang="en-US" altLang="zh-CN" dirty="0"/>
              <a:t>(</a:t>
            </a:r>
            <a:r>
              <a:rPr lang="zh-CN" altLang="en-US" dirty="0"/>
              <a:t>续</a:t>
            </a:r>
            <a:r>
              <a:rPr lang="en-US" altLang="zh-CN" dirty="0"/>
              <a:t>)</a:t>
            </a:r>
          </a:p>
        </p:txBody>
      </p:sp>
      <p:sp>
        <p:nvSpPr>
          <p:cNvPr id="87044" name="Rectangle 3"/>
          <p:cNvSpPr>
            <a:spLocks noGrp="1" noChangeArrowheads="1"/>
          </p:cNvSpPr>
          <p:nvPr>
            <p:ph type="body" sz="half" idx="1"/>
          </p:nvPr>
        </p:nvSpPr>
        <p:spPr>
          <a:xfrm>
            <a:off x="453511" y="1002739"/>
            <a:ext cx="11360664" cy="2072961"/>
          </a:xfrm>
        </p:spPr>
        <p:txBody>
          <a:bodyPr>
            <a:normAutofit/>
          </a:bodyPr>
          <a:lstStyle/>
          <a:p>
            <a:pPr marL="0" indent="0">
              <a:buNone/>
            </a:pPr>
            <a:r>
              <a:rPr lang="zh-CN" altLang="en-US" dirty="0"/>
              <a:t>（</a:t>
            </a:r>
            <a:r>
              <a:rPr lang="en-US" altLang="zh-CN" dirty="0"/>
              <a:t>3</a:t>
            </a:r>
            <a:r>
              <a:rPr lang="zh-CN" altLang="en-US" dirty="0"/>
              <a:t>）如果矩阵</a:t>
            </a:r>
            <a:r>
              <a:rPr lang="en-US" altLang="zh-CN" dirty="0"/>
              <a:t>A=(</a:t>
            </a:r>
            <a:r>
              <a:rPr lang="en-US" altLang="zh-CN" dirty="0" err="1"/>
              <a:t>a</a:t>
            </a:r>
            <a:r>
              <a:rPr lang="en-US" altLang="zh-CN" baseline="-25000" dirty="0" err="1"/>
              <a:t>ij</a:t>
            </a:r>
            <a:r>
              <a:rPr lang="en-US" altLang="zh-CN" dirty="0"/>
              <a:t>)</a:t>
            </a:r>
            <a:r>
              <a:rPr lang="zh-CN" altLang="en-US" dirty="0"/>
              <a:t>是</a:t>
            </a:r>
            <a:r>
              <a:rPr lang="en-US" altLang="zh-CN" dirty="0" err="1"/>
              <a:t>m×p</a:t>
            </a:r>
            <a:r>
              <a:rPr lang="zh-CN" altLang="zh-CN" dirty="0"/>
              <a:t>阶</a:t>
            </a:r>
            <a:r>
              <a:rPr lang="zh-CN" altLang="en-US" dirty="0"/>
              <a:t>布尔矩阵，</a:t>
            </a:r>
            <a:r>
              <a:rPr lang="en-US" altLang="zh-CN" dirty="0"/>
              <a:t>B=(</a:t>
            </a:r>
            <a:r>
              <a:rPr lang="en-US" altLang="zh-CN" dirty="0" err="1"/>
              <a:t>b</a:t>
            </a:r>
            <a:r>
              <a:rPr lang="en-US" altLang="zh-CN" baseline="-25000" dirty="0" err="1"/>
              <a:t>ij</a:t>
            </a:r>
            <a:r>
              <a:rPr lang="en-US" altLang="zh-CN" dirty="0"/>
              <a:t>)</a:t>
            </a:r>
            <a:r>
              <a:rPr lang="zh-CN" altLang="en-US" dirty="0"/>
              <a:t>是</a:t>
            </a:r>
            <a:r>
              <a:rPr lang="en-US" altLang="zh-CN" dirty="0" err="1"/>
              <a:t>p×n</a:t>
            </a:r>
            <a:r>
              <a:rPr lang="zh-CN" altLang="zh-CN" dirty="0"/>
              <a:t>阶</a:t>
            </a:r>
            <a:r>
              <a:rPr lang="zh-CN" altLang="en-US" dirty="0"/>
              <a:t>布尔矩阵，则</a:t>
            </a:r>
            <a:r>
              <a:rPr lang="en-US" altLang="zh-CN" dirty="0">
                <a:solidFill>
                  <a:srgbClr val="FF0000"/>
                </a:solidFill>
              </a:rPr>
              <a:t>A</a:t>
            </a:r>
            <a:r>
              <a:rPr lang="zh-CN" altLang="en-US" dirty="0">
                <a:solidFill>
                  <a:srgbClr val="FF0000"/>
                </a:solidFill>
              </a:rPr>
              <a:t>和</a:t>
            </a:r>
            <a:r>
              <a:rPr lang="en-US" altLang="zh-CN" dirty="0">
                <a:solidFill>
                  <a:srgbClr val="FF0000"/>
                </a:solidFill>
              </a:rPr>
              <a:t>B</a:t>
            </a:r>
            <a:r>
              <a:rPr lang="zh-CN" altLang="en-US" dirty="0">
                <a:solidFill>
                  <a:srgbClr val="FF0000"/>
                </a:solidFill>
              </a:rPr>
              <a:t>的布尔积</a:t>
            </a:r>
            <a:r>
              <a:rPr lang="en-US" altLang="zh-CN" dirty="0"/>
              <a:t>(Boolean Product)</a:t>
            </a:r>
            <a:r>
              <a:rPr lang="zh-CN" altLang="en-US" dirty="0"/>
              <a:t>是</a:t>
            </a:r>
            <a:r>
              <a:rPr lang="en-US" altLang="zh-CN" dirty="0" err="1"/>
              <a:t>m×n</a:t>
            </a:r>
            <a:r>
              <a:rPr lang="zh-CN" altLang="zh-CN" dirty="0"/>
              <a:t>阶</a:t>
            </a:r>
            <a:r>
              <a:rPr lang="zh-CN" altLang="en-US" dirty="0"/>
              <a:t>布尔矩阵，记作</a:t>
            </a:r>
            <a:r>
              <a:rPr lang="en-US" altLang="zh-CN" dirty="0"/>
              <a:t>A</a:t>
            </a:r>
            <a:r>
              <a:rPr lang="en-US" altLang="en-US" dirty="0"/>
              <a:t>⊙</a:t>
            </a:r>
            <a:r>
              <a:rPr lang="en-US" altLang="zh-CN" dirty="0"/>
              <a:t>B</a:t>
            </a:r>
            <a:r>
              <a:rPr lang="zh-CN" altLang="en-US" dirty="0"/>
              <a:t>，若</a:t>
            </a:r>
            <a:r>
              <a:rPr lang="en-US" altLang="zh-CN" dirty="0"/>
              <a:t>A</a:t>
            </a:r>
            <a:r>
              <a:rPr lang="en-US" altLang="en-US" dirty="0"/>
              <a:t>⊙</a:t>
            </a:r>
            <a:r>
              <a:rPr lang="en-US" altLang="zh-CN" dirty="0"/>
              <a:t>B =E=(</a:t>
            </a:r>
            <a:r>
              <a:rPr lang="en-US" altLang="zh-CN" dirty="0" err="1"/>
              <a:t>e</a:t>
            </a:r>
            <a:r>
              <a:rPr lang="en-US" altLang="zh-CN" baseline="-25000" dirty="0" err="1"/>
              <a:t>ij</a:t>
            </a:r>
            <a:r>
              <a:rPr lang="en-US" altLang="zh-CN" dirty="0"/>
              <a:t>)</a:t>
            </a:r>
            <a:r>
              <a:rPr lang="zh-CN" altLang="en-US" dirty="0"/>
              <a:t>，则：</a:t>
            </a:r>
          </a:p>
        </p:txBody>
      </p:sp>
      <p:graphicFrame>
        <p:nvGraphicFramePr>
          <p:cNvPr id="87045" name="Object 4"/>
          <p:cNvGraphicFramePr>
            <a:graphicFrameLocks noGrp="1" noChangeAspect="1"/>
          </p:cNvGraphicFramePr>
          <p:nvPr>
            <p:ph sz="half" idx="2"/>
            <p:extLst>
              <p:ext uri="{D42A27DB-BD31-4B8C-83A1-F6EECF244321}">
                <p14:modId xmlns:p14="http://schemas.microsoft.com/office/powerpoint/2010/main" val="1029687120"/>
              </p:ext>
            </p:extLst>
          </p:nvPr>
        </p:nvGraphicFramePr>
        <p:xfrm>
          <a:off x="2438400" y="2630488"/>
          <a:ext cx="7089775" cy="784225"/>
        </p:xfrm>
        <a:graphic>
          <a:graphicData uri="http://schemas.openxmlformats.org/presentationml/2006/ole">
            <mc:AlternateContent xmlns:mc="http://schemas.openxmlformats.org/markup-compatibility/2006">
              <mc:Choice xmlns:v="urn:schemas-microsoft-com:vml" Requires="v">
                <p:oleObj spid="_x0000_s30920" name="Equation" r:id="rId5" imgW="3555720" imgH="393480" progId="Equation.DSMT4">
                  <p:embed/>
                </p:oleObj>
              </mc:Choice>
              <mc:Fallback>
                <p:oleObj name="Equation" r:id="rId5" imgW="3555720" imgH="393480" progId="Equation.DSMT4">
                  <p:embed/>
                  <p:pic>
                    <p:nvPicPr>
                      <p:cNvPr id="87045" name="Object 4"/>
                      <p:cNvPicPr>
                        <a:picLocks noGrp="1" noChangeAspect="1" noChangeArrowheads="1"/>
                      </p:cNvPicPr>
                      <p:nvPr/>
                    </p:nvPicPr>
                    <p:blipFill>
                      <a:blip r:embed="rId6"/>
                      <a:srcRect/>
                      <a:stretch>
                        <a:fillRect/>
                      </a:stretch>
                    </p:blipFill>
                    <p:spPr bwMode="auto">
                      <a:xfrm>
                        <a:off x="2438400" y="2630488"/>
                        <a:ext cx="7089775" cy="784225"/>
                      </a:xfrm>
                      <a:prstGeom prst="rect">
                        <a:avLst/>
                      </a:prstGeom>
                      <a:noFill/>
                      <a:ln>
                        <a:noFill/>
                      </a:ln>
                    </p:spPr>
                  </p:pic>
                </p:oleObj>
              </mc:Fallback>
            </mc:AlternateContent>
          </a:graphicData>
        </a:graphic>
      </p:graphicFrame>
      <p:sp>
        <p:nvSpPr>
          <p:cNvPr id="1423365" name="AutoShape 5"/>
          <p:cNvSpPr>
            <a:spLocks noChangeArrowheads="1"/>
          </p:cNvSpPr>
          <p:nvPr/>
        </p:nvSpPr>
        <p:spPr bwMode="auto">
          <a:xfrm>
            <a:off x="197976" y="3377341"/>
            <a:ext cx="11871734" cy="3201194"/>
          </a:xfrm>
          <a:prstGeom prst="horizontalScroll">
            <a:avLst>
              <a:gd name="adj" fmla="val 12500"/>
            </a:avLst>
          </a:prstGeom>
          <a:solidFill>
            <a:srgbClr val="1157AB"/>
          </a:solidFill>
          <a:ln w="12700">
            <a:solidFill>
              <a:srgbClr val="003300"/>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r>
              <a:rPr lang="zh-CN" altLang="en-US" sz="2400" dirty="0">
                <a:solidFill>
                  <a:schemeClr val="bg1"/>
                </a:solidFill>
                <a:latin typeface="+mn-ea"/>
                <a:ea typeface="+mn-ea"/>
              </a:rPr>
              <a:t>注意：（</a:t>
            </a:r>
            <a:r>
              <a:rPr lang="en-US" altLang="zh-CN" sz="2400" dirty="0">
                <a:solidFill>
                  <a:schemeClr val="bg1"/>
                </a:solidFill>
                <a:latin typeface="+mn-ea"/>
                <a:ea typeface="+mn-ea"/>
              </a:rPr>
              <a:t>1</a:t>
            </a:r>
            <a:r>
              <a:rPr lang="zh-CN" altLang="en-US" sz="2400" dirty="0">
                <a:solidFill>
                  <a:schemeClr val="bg1"/>
                </a:solidFill>
                <a:latin typeface="+mn-ea"/>
                <a:ea typeface="+mn-ea"/>
              </a:rPr>
              <a:t>）两个布尔矩阵的行数和列数分别相同时才能进行布尔并和布尔交。</a:t>
            </a:r>
          </a:p>
          <a:p>
            <a:pPr algn="l">
              <a:lnSpc>
                <a:spcPct val="150000"/>
              </a:lnSpc>
              <a:spcBef>
                <a:spcPct val="0"/>
              </a:spcBef>
              <a:buClrTx/>
              <a:buNone/>
            </a:pPr>
            <a:r>
              <a:rPr lang="zh-CN" altLang="en-US" sz="2400" dirty="0">
                <a:solidFill>
                  <a:schemeClr val="bg1"/>
                </a:solidFill>
                <a:latin typeface="+mn-ea"/>
                <a:ea typeface="+mn-ea"/>
              </a:rPr>
              <a:t>（</a:t>
            </a:r>
            <a:r>
              <a:rPr lang="en-US" altLang="zh-CN" sz="2400" dirty="0">
                <a:solidFill>
                  <a:schemeClr val="bg1"/>
                </a:solidFill>
                <a:latin typeface="+mn-ea"/>
                <a:ea typeface="+mn-ea"/>
              </a:rPr>
              <a:t>2</a:t>
            </a:r>
            <a:r>
              <a:rPr lang="zh-CN" altLang="en-US" sz="2400" dirty="0">
                <a:solidFill>
                  <a:schemeClr val="bg1"/>
                </a:solidFill>
                <a:latin typeface="+mn-ea"/>
                <a:ea typeface="+mn-ea"/>
              </a:rPr>
              <a:t>）当第一个布尔矩阵的列数等于第二个布尔矩阵的行数时，它们才能进行布尔积。</a:t>
            </a:r>
          </a:p>
          <a:p>
            <a:pPr algn="l">
              <a:lnSpc>
                <a:spcPct val="150000"/>
              </a:lnSpc>
              <a:spcBef>
                <a:spcPct val="0"/>
              </a:spcBef>
              <a:buClrTx/>
              <a:buNone/>
            </a:pPr>
            <a:r>
              <a:rPr lang="zh-CN" altLang="en-US" sz="2400" dirty="0">
                <a:solidFill>
                  <a:schemeClr val="bg1"/>
                </a:solidFill>
                <a:latin typeface="+mn-ea"/>
                <a:ea typeface="+mn-ea"/>
              </a:rPr>
              <a:t>（</a:t>
            </a:r>
            <a:r>
              <a:rPr lang="en-US" altLang="zh-CN" sz="2400" dirty="0">
                <a:solidFill>
                  <a:schemeClr val="bg1"/>
                </a:solidFill>
                <a:latin typeface="+mn-ea"/>
                <a:ea typeface="+mn-ea"/>
              </a:rPr>
              <a:t>3</a:t>
            </a:r>
            <a:r>
              <a:rPr lang="zh-CN" altLang="en-US" sz="2400" dirty="0">
                <a:solidFill>
                  <a:schemeClr val="bg1"/>
                </a:solidFill>
                <a:latin typeface="+mn-ea"/>
                <a:ea typeface="+mn-ea"/>
              </a:rPr>
              <a:t>）式</a:t>
            </a:r>
            <a:r>
              <a:rPr lang="en-US" altLang="zh-CN" sz="2400" dirty="0">
                <a:solidFill>
                  <a:schemeClr val="bg1"/>
                </a:solidFill>
                <a:latin typeface="+mn-ea"/>
                <a:ea typeface="+mn-ea"/>
              </a:rPr>
              <a:t>(4-6)</a:t>
            </a:r>
            <a:r>
              <a:rPr lang="zh-CN" altLang="en-US" sz="2400" dirty="0">
                <a:solidFill>
                  <a:schemeClr val="bg1"/>
                </a:solidFill>
                <a:latin typeface="+mn-ea"/>
                <a:ea typeface="+mn-ea"/>
              </a:rPr>
              <a:t>中的“∧”</a:t>
            </a:r>
            <a:r>
              <a:rPr lang="en-US" altLang="zh-CN" sz="2400" dirty="0">
                <a:solidFill>
                  <a:schemeClr val="bg1"/>
                </a:solidFill>
                <a:latin typeface="+mn-ea"/>
                <a:ea typeface="+mn-ea"/>
              </a:rPr>
              <a:t>,“∨”</a:t>
            </a:r>
            <a:r>
              <a:rPr lang="zh-CN" altLang="en-US" sz="2400" dirty="0">
                <a:solidFill>
                  <a:schemeClr val="bg1"/>
                </a:solidFill>
                <a:latin typeface="+mn-ea"/>
                <a:ea typeface="+mn-ea"/>
              </a:rPr>
              <a:t>分别对应“</a:t>
            </a:r>
            <a:r>
              <a:rPr lang="en-US" altLang="zh-CN" sz="2400" dirty="0">
                <a:solidFill>
                  <a:schemeClr val="bg1"/>
                </a:solidFill>
                <a:latin typeface="+mn-ea"/>
                <a:ea typeface="+mn-ea"/>
              </a:rPr>
              <a:t>×”,“+”</a:t>
            </a:r>
            <a:r>
              <a:rPr lang="zh-CN" altLang="en-US" sz="2400" dirty="0">
                <a:solidFill>
                  <a:schemeClr val="bg1"/>
                </a:solidFill>
                <a:latin typeface="+mn-ea"/>
                <a:ea typeface="+mn-ea"/>
              </a:rPr>
              <a:t>时，即得普通矩阵乘法计算</a:t>
            </a:r>
            <a:endParaRPr lang="en-US" altLang="zh-CN" sz="2400" dirty="0">
              <a:solidFill>
                <a:schemeClr val="bg1"/>
              </a:solidFill>
              <a:latin typeface="+mn-ea"/>
              <a:ea typeface="+mn-ea"/>
            </a:endParaRPr>
          </a:p>
          <a:p>
            <a:pPr algn="l">
              <a:lnSpc>
                <a:spcPct val="150000"/>
              </a:lnSpc>
              <a:spcBef>
                <a:spcPct val="0"/>
              </a:spcBef>
              <a:buClrTx/>
              <a:buNone/>
            </a:pPr>
            <a:r>
              <a:rPr lang="zh-CN" altLang="en-US" sz="2400" dirty="0">
                <a:solidFill>
                  <a:schemeClr val="bg1"/>
                </a:solidFill>
                <a:latin typeface="+mn-ea"/>
                <a:ea typeface="+mn-ea"/>
              </a:rPr>
              <a:t>公式。</a:t>
            </a:r>
          </a:p>
        </p:txBody>
      </p:sp>
    </p:spTree>
    <p:custDataLst>
      <p:tags r:id="rId2"/>
    </p:custDataLst>
    <p:extLst>
      <p:ext uri="{BB962C8B-B14F-4D97-AF65-F5344CB8AC3E}">
        <p14:creationId xmlns:p14="http://schemas.microsoft.com/office/powerpoint/2010/main" val="151244472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23365"/>
                                        </p:tgtEl>
                                        <p:attrNameLst>
                                          <p:attrName>style.visibility</p:attrName>
                                        </p:attrNameLst>
                                      </p:cBhvr>
                                      <p:to>
                                        <p:strVal val="visible"/>
                                      </p:to>
                                    </p:set>
                                    <p:animEffect transition="in" filter="wipe(down)">
                                      <p:cBhvr>
                                        <p:cTn id="7" dur="500"/>
                                        <p:tgtEl>
                                          <p:spTgt spid="142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6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pPr eaLnBrk="1" hangingPunct="1"/>
            <a:r>
              <a:rPr lang="zh-CN" altLang="en-US" dirty="0"/>
              <a:t>例</a:t>
            </a:r>
            <a:r>
              <a:rPr lang="en-US" altLang="zh-CN" dirty="0"/>
              <a:t>4.12</a:t>
            </a:r>
            <a:endParaRPr lang="zh-CN" altLang="en-US" dirty="0"/>
          </a:p>
        </p:txBody>
      </p:sp>
      <p:sp>
        <p:nvSpPr>
          <p:cNvPr id="1425411" name="Rectangle 3"/>
          <p:cNvSpPr>
            <a:spLocks noGrp="1" noChangeArrowheads="1"/>
          </p:cNvSpPr>
          <p:nvPr>
            <p:ph type="body" idx="1"/>
          </p:nvPr>
        </p:nvSpPr>
        <p:spPr>
          <a:xfrm>
            <a:off x="460375" y="1143794"/>
            <a:ext cx="10439400" cy="4495800"/>
          </a:xfrm>
        </p:spPr>
        <p:txBody>
          <a:bodyPr>
            <a:normAutofit/>
          </a:bodyPr>
          <a:lstStyle/>
          <a:p>
            <a:pPr marL="0" indent="0">
              <a:buNone/>
            </a:pPr>
            <a:endParaRPr lang="zh-CN" altLang="en-US" dirty="0"/>
          </a:p>
          <a:p>
            <a:pPr marL="0" indent="0">
              <a:buNone/>
            </a:pPr>
            <a:r>
              <a:rPr lang="zh-CN" altLang="en-US" dirty="0">
                <a:solidFill>
                  <a:srgbClr val="C00000"/>
                </a:solidFill>
              </a:rPr>
              <a:t>例</a:t>
            </a:r>
            <a:r>
              <a:rPr lang="en-US" altLang="zh-CN" dirty="0">
                <a:solidFill>
                  <a:srgbClr val="C00000"/>
                </a:solidFill>
              </a:rPr>
              <a:t>4.12  </a:t>
            </a:r>
            <a:r>
              <a:rPr lang="zh-CN" altLang="en-US" dirty="0"/>
              <a:t>令                       、                         和                       。</a:t>
            </a:r>
          </a:p>
          <a:p>
            <a:pPr marL="0" indent="0">
              <a:buNone/>
            </a:pPr>
            <a:endParaRPr lang="zh-CN" altLang="en-US" dirty="0"/>
          </a:p>
          <a:p>
            <a:pPr marL="0" indent="0">
              <a:spcBef>
                <a:spcPct val="50000"/>
              </a:spcBef>
              <a:buNone/>
            </a:pPr>
            <a:r>
              <a:rPr lang="zh-CN" altLang="en-US" dirty="0">
                <a:solidFill>
                  <a:srgbClr val="C00000"/>
                </a:solidFill>
              </a:rPr>
              <a:t>计算</a:t>
            </a:r>
          </a:p>
          <a:p>
            <a:pPr marL="0" indent="0">
              <a:buNone/>
            </a:pPr>
            <a:endParaRPr lang="en-US" altLang="zh-CN" dirty="0">
              <a:solidFill>
                <a:srgbClr val="0000CC"/>
              </a:solidFill>
            </a:endParaRPr>
          </a:p>
          <a:p>
            <a:pPr marL="0" indent="0">
              <a:lnSpc>
                <a:spcPct val="150000"/>
              </a:lnSpc>
              <a:buNone/>
            </a:pPr>
            <a:r>
              <a:rPr lang="zh-CN" altLang="en-US" dirty="0">
                <a:solidFill>
                  <a:srgbClr val="0000CC"/>
                </a:solidFill>
              </a:rPr>
              <a:t>（</a:t>
            </a:r>
            <a:r>
              <a:rPr lang="en-US" altLang="zh-CN" dirty="0">
                <a:solidFill>
                  <a:srgbClr val="0000CC"/>
                </a:solidFill>
              </a:rPr>
              <a:t>1</a:t>
            </a:r>
            <a:r>
              <a:rPr lang="zh-CN" altLang="en-US" dirty="0">
                <a:solidFill>
                  <a:srgbClr val="0000CC"/>
                </a:solidFill>
              </a:rPr>
              <a:t>）</a:t>
            </a:r>
            <a:r>
              <a:rPr lang="en-US" altLang="zh-CN" dirty="0">
                <a:solidFill>
                  <a:srgbClr val="0000CC"/>
                </a:solidFill>
              </a:rPr>
              <a:t>A∨B</a:t>
            </a:r>
            <a:r>
              <a:rPr lang="zh-CN" altLang="en-US" dirty="0">
                <a:solidFill>
                  <a:srgbClr val="0000CC"/>
                </a:solidFill>
              </a:rPr>
              <a:t>；     </a:t>
            </a:r>
            <a:endParaRPr lang="en-US" altLang="zh-CN" dirty="0">
              <a:solidFill>
                <a:srgbClr val="0000CC"/>
              </a:solidFill>
            </a:endParaRPr>
          </a:p>
          <a:p>
            <a:pPr marL="0" indent="0">
              <a:lnSpc>
                <a:spcPct val="150000"/>
              </a:lnSpc>
              <a:buNone/>
            </a:pPr>
            <a:r>
              <a:rPr lang="zh-CN" altLang="en-US" dirty="0">
                <a:solidFill>
                  <a:srgbClr val="0000CC"/>
                </a:solidFill>
              </a:rPr>
              <a:t>（</a:t>
            </a:r>
            <a:r>
              <a:rPr lang="en-US" altLang="zh-CN" dirty="0">
                <a:solidFill>
                  <a:srgbClr val="0000CC"/>
                </a:solidFill>
              </a:rPr>
              <a:t>2</a:t>
            </a:r>
            <a:r>
              <a:rPr lang="zh-CN" altLang="en-US" dirty="0">
                <a:solidFill>
                  <a:srgbClr val="0000CC"/>
                </a:solidFill>
              </a:rPr>
              <a:t>）</a:t>
            </a:r>
            <a:r>
              <a:rPr lang="en-US" altLang="zh-CN" dirty="0">
                <a:solidFill>
                  <a:srgbClr val="0000CC"/>
                </a:solidFill>
              </a:rPr>
              <a:t>A∧B</a:t>
            </a:r>
            <a:r>
              <a:rPr lang="zh-CN" altLang="en-US" dirty="0">
                <a:solidFill>
                  <a:srgbClr val="0000CC"/>
                </a:solidFill>
              </a:rPr>
              <a:t>；    </a:t>
            </a:r>
            <a:endParaRPr lang="en-US" altLang="zh-CN" dirty="0">
              <a:solidFill>
                <a:srgbClr val="0000CC"/>
              </a:solidFill>
            </a:endParaRPr>
          </a:p>
          <a:p>
            <a:pPr marL="0" indent="0">
              <a:lnSpc>
                <a:spcPct val="150000"/>
              </a:lnSpc>
              <a:buNone/>
            </a:pPr>
            <a:r>
              <a:rPr lang="zh-CN" altLang="en-US" dirty="0">
                <a:solidFill>
                  <a:srgbClr val="0000CC"/>
                </a:solidFill>
              </a:rPr>
              <a:t>（</a:t>
            </a:r>
            <a:r>
              <a:rPr lang="en-US" altLang="zh-CN" dirty="0">
                <a:solidFill>
                  <a:srgbClr val="0000CC"/>
                </a:solidFill>
              </a:rPr>
              <a:t>3</a:t>
            </a:r>
            <a:r>
              <a:rPr lang="zh-CN" altLang="en-US" dirty="0">
                <a:solidFill>
                  <a:srgbClr val="0000CC"/>
                </a:solidFill>
              </a:rPr>
              <a:t>）</a:t>
            </a:r>
            <a:r>
              <a:rPr lang="en-US" altLang="zh-CN" dirty="0">
                <a:solidFill>
                  <a:srgbClr val="0000CC"/>
                </a:solidFill>
              </a:rPr>
              <a:t>A⊙C</a:t>
            </a:r>
            <a:r>
              <a:rPr lang="zh-CN" altLang="en-US" dirty="0">
                <a:solidFill>
                  <a:srgbClr val="0000CC"/>
                </a:solidFill>
              </a:rPr>
              <a:t>。</a:t>
            </a:r>
          </a:p>
        </p:txBody>
      </p:sp>
      <p:graphicFrame>
        <p:nvGraphicFramePr>
          <p:cNvPr id="1425413" name="Object 5"/>
          <p:cNvGraphicFramePr>
            <a:graphicFrameLocks noChangeAspect="1"/>
          </p:cNvGraphicFramePr>
          <p:nvPr>
            <p:extLst>
              <p:ext uri="{D42A27DB-BD31-4B8C-83A1-F6EECF244321}">
                <p14:modId xmlns:p14="http://schemas.microsoft.com/office/powerpoint/2010/main" val="3418384777"/>
              </p:ext>
            </p:extLst>
          </p:nvPr>
        </p:nvGraphicFramePr>
        <p:xfrm>
          <a:off x="2024971" y="1215346"/>
          <a:ext cx="2058987" cy="1370012"/>
        </p:xfrm>
        <a:graphic>
          <a:graphicData uri="http://schemas.openxmlformats.org/presentationml/2006/ole">
            <mc:AlternateContent xmlns:mc="http://schemas.openxmlformats.org/markup-compatibility/2006">
              <mc:Choice xmlns:v="urn:schemas-microsoft-com:vml" Requires="v">
                <p:oleObj spid="_x0000_s32280" name="Equation" r:id="rId4" imgW="812520" imgH="545760" progId="Equation.DSMT4">
                  <p:embed/>
                </p:oleObj>
              </mc:Choice>
              <mc:Fallback>
                <p:oleObj name="Equation" r:id="rId4" imgW="812520" imgH="545760" progId="Equation.DSMT4">
                  <p:embed/>
                  <p:pic>
                    <p:nvPicPr>
                      <p:cNvPr id="1425413" name="Object 5"/>
                      <p:cNvPicPr>
                        <a:picLocks noChangeAspect="1" noChangeArrowheads="1"/>
                      </p:cNvPicPr>
                      <p:nvPr/>
                    </p:nvPicPr>
                    <p:blipFill>
                      <a:blip r:embed="rId5"/>
                      <a:srcRect/>
                      <a:stretch>
                        <a:fillRect/>
                      </a:stretch>
                    </p:blipFill>
                    <p:spPr bwMode="auto">
                      <a:xfrm>
                        <a:off x="2024971" y="1215346"/>
                        <a:ext cx="2058987"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25417" name="Object 9"/>
          <p:cNvGraphicFramePr>
            <a:graphicFrameLocks noChangeAspect="1"/>
          </p:cNvGraphicFramePr>
          <p:nvPr>
            <p:extLst>
              <p:ext uri="{D42A27DB-BD31-4B8C-83A1-F6EECF244321}">
                <p14:modId xmlns:p14="http://schemas.microsoft.com/office/powerpoint/2010/main" val="1692899129"/>
              </p:ext>
            </p:extLst>
          </p:nvPr>
        </p:nvGraphicFramePr>
        <p:xfrm>
          <a:off x="7097033" y="1019175"/>
          <a:ext cx="1797050" cy="1754187"/>
        </p:xfrm>
        <a:graphic>
          <a:graphicData uri="http://schemas.openxmlformats.org/presentationml/2006/ole">
            <mc:AlternateContent xmlns:mc="http://schemas.openxmlformats.org/markup-compatibility/2006">
              <mc:Choice xmlns:v="urn:schemas-microsoft-com:vml" Requires="v">
                <p:oleObj spid="_x0000_s32281" name="Equation" r:id="rId6" imgW="711000" imgH="698400" progId="Equation.DSMT4">
                  <p:embed/>
                </p:oleObj>
              </mc:Choice>
              <mc:Fallback>
                <p:oleObj name="Equation" r:id="rId6" imgW="711000" imgH="698400" progId="Equation.DSMT4">
                  <p:embed/>
                  <p:pic>
                    <p:nvPicPr>
                      <p:cNvPr id="1425417" name="Object 9"/>
                      <p:cNvPicPr>
                        <a:picLocks noChangeAspect="1" noChangeArrowheads="1"/>
                      </p:cNvPicPr>
                      <p:nvPr/>
                    </p:nvPicPr>
                    <p:blipFill>
                      <a:blip r:embed="rId7"/>
                      <a:srcRect/>
                      <a:stretch>
                        <a:fillRect/>
                      </a:stretch>
                    </p:blipFill>
                    <p:spPr bwMode="auto">
                      <a:xfrm>
                        <a:off x="7097033" y="1019175"/>
                        <a:ext cx="179705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613481520"/>
              </p:ext>
            </p:extLst>
          </p:nvPr>
        </p:nvGraphicFramePr>
        <p:xfrm>
          <a:off x="4371975" y="1211263"/>
          <a:ext cx="2124075" cy="1370012"/>
        </p:xfrm>
        <a:graphic>
          <a:graphicData uri="http://schemas.openxmlformats.org/presentationml/2006/ole">
            <mc:AlternateContent xmlns:mc="http://schemas.openxmlformats.org/markup-compatibility/2006">
              <mc:Choice xmlns:v="urn:schemas-microsoft-com:vml" Requires="v">
                <p:oleObj spid="_x0000_s32282" name="Equation" r:id="rId8" imgW="838080" imgH="545760" progId="Equation.DSMT4">
                  <p:embed/>
                </p:oleObj>
              </mc:Choice>
              <mc:Fallback>
                <p:oleObj name="Equation" r:id="rId8" imgW="838080" imgH="545760" progId="Equation.DSMT4">
                  <p:embed/>
                  <p:pic>
                    <p:nvPicPr>
                      <p:cNvPr id="1425413" name="Object 5"/>
                      <p:cNvPicPr>
                        <a:picLocks noChangeAspect="1" noChangeArrowheads="1"/>
                      </p:cNvPicPr>
                      <p:nvPr/>
                    </p:nvPicPr>
                    <p:blipFill>
                      <a:blip r:embed="rId9"/>
                      <a:srcRect/>
                      <a:stretch>
                        <a:fillRect/>
                      </a:stretch>
                    </p:blipFill>
                    <p:spPr bwMode="auto">
                      <a:xfrm>
                        <a:off x="4371975" y="1211263"/>
                        <a:ext cx="2124075"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84858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r>
              <a:rPr lang="zh-CN" altLang="en-US" dirty="0"/>
              <a:t>例</a:t>
            </a:r>
            <a:r>
              <a:rPr lang="en-US" altLang="zh-CN" dirty="0"/>
              <a:t>4.12</a:t>
            </a:r>
            <a:r>
              <a:rPr lang="zh-CN" altLang="en-US" dirty="0"/>
              <a:t>（续）</a:t>
            </a:r>
          </a:p>
        </p:txBody>
      </p:sp>
      <p:sp>
        <p:nvSpPr>
          <p:cNvPr id="91140" name="Rectangle 3"/>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91141" name="Rectangle 4"/>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91142" name="Rectangle 5"/>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470687127"/>
              </p:ext>
            </p:extLst>
          </p:nvPr>
        </p:nvGraphicFramePr>
        <p:xfrm>
          <a:off x="1220909" y="1589548"/>
          <a:ext cx="9433764" cy="1354470"/>
        </p:xfrm>
        <a:graphic>
          <a:graphicData uri="http://schemas.openxmlformats.org/presentationml/2006/ole">
            <mc:AlternateContent xmlns:mc="http://schemas.openxmlformats.org/markup-compatibility/2006">
              <mc:Choice xmlns:v="urn:schemas-microsoft-com:vml" Requires="v">
                <p:oleObj spid="_x0000_s33308" name="Equation" r:id="rId5" imgW="3797300" imgH="546100" progId="Equation.DSMT4">
                  <p:embed/>
                </p:oleObj>
              </mc:Choice>
              <mc:Fallback>
                <p:oleObj name="Equation" r:id="rId5" imgW="3797300" imgH="546100" progId="Equation.DSMT4">
                  <p:embed/>
                  <p:pic>
                    <p:nvPicPr>
                      <p:cNvPr id="0"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0909" y="1589548"/>
                        <a:ext cx="9433764" cy="1354470"/>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88839364"/>
              </p:ext>
            </p:extLst>
          </p:nvPr>
        </p:nvGraphicFramePr>
        <p:xfrm>
          <a:off x="993775" y="3563065"/>
          <a:ext cx="9660898" cy="1366430"/>
        </p:xfrm>
        <a:graphic>
          <a:graphicData uri="http://schemas.openxmlformats.org/presentationml/2006/ole">
            <mc:AlternateContent xmlns:mc="http://schemas.openxmlformats.org/markup-compatibility/2006">
              <mc:Choice xmlns:v="urn:schemas-microsoft-com:vml" Requires="v">
                <p:oleObj spid="_x0000_s33309" name="Equation" r:id="rId7" imgW="3835400" imgH="546100" progId="Equation.DSMT4">
                  <p:embed/>
                </p:oleObj>
              </mc:Choice>
              <mc:Fallback>
                <p:oleObj name="Equation" r:id="rId7" imgW="3835400" imgH="546100" progId="Equation.DSMT4">
                  <p:embed/>
                  <p:pic>
                    <p:nvPicPr>
                      <p:cNvPr id="0" name="Object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3775" y="3563065"/>
                        <a:ext cx="9660898" cy="1366430"/>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279895797"/>
              </p:ext>
            </p:extLst>
          </p:nvPr>
        </p:nvGraphicFramePr>
        <p:xfrm>
          <a:off x="4041775" y="5061006"/>
          <a:ext cx="5638800" cy="1798582"/>
        </p:xfrm>
        <a:graphic>
          <a:graphicData uri="http://schemas.openxmlformats.org/presentationml/2006/ole">
            <mc:AlternateContent xmlns:mc="http://schemas.openxmlformats.org/markup-compatibility/2006">
              <mc:Choice xmlns:v="urn:schemas-microsoft-com:vml" Requires="v">
                <p:oleObj spid="_x0000_s33310" name="Equation" r:id="rId9" imgW="2209800" imgH="698500" progId="Equation.DSMT4">
                  <p:embed/>
                </p:oleObj>
              </mc:Choice>
              <mc:Fallback>
                <p:oleObj name="Equation" r:id="rId9" imgW="2209800" imgH="698500" progId="Equation.DSMT4">
                  <p:embed/>
                  <p:pic>
                    <p:nvPicPr>
                      <p:cNvPr id="0"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1775" y="5061006"/>
                        <a:ext cx="5638800" cy="1798582"/>
                      </a:xfrm>
                      <a:prstGeom prst="rect">
                        <a:avLst/>
                      </a:prstGeom>
                      <a:noFill/>
                    </p:spPr>
                  </p:pic>
                </p:oleObj>
              </mc:Fallback>
            </mc:AlternateContent>
          </a:graphicData>
        </a:graphic>
      </p:graphicFrame>
      <p:sp>
        <p:nvSpPr>
          <p:cNvPr id="8" name="Rectangle 50"/>
          <p:cNvSpPr>
            <a:spLocks noChangeArrowheads="1"/>
          </p:cNvSpPr>
          <p:nvPr/>
        </p:nvSpPr>
        <p:spPr bwMode="auto">
          <a:xfrm>
            <a:off x="-24039" y="1026109"/>
            <a:ext cx="6670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57175"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C00000"/>
                </a:solidFill>
                <a:effectLst/>
                <a:latin typeface="+mn-ea"/>
                <a:cs typeface="Times New Roman" panose="02020603050405020304" pitchFamily="18" charset="0"/>
              </a:rPr>
              <a:t>解</a:t>
            </a:r>
            <a:r>
              <a:rPr kumimoji="0" lang="zh-CN" altLang="zh-CN" b="1" i="0" u="none" strike="noStrike" cap="none" normalizeH="0" baseline="0" dirty="0">
                <a:ln>
                  <a:noFill/>
                </a:ln>
                <a:solidFill>
                  <a:schemeClr val="tx1"/>
                </a:solidFill>
                <a:effectLst/>
                <a:latin typeface="+mn-ea"/>
                <a:cs typeface="Times New Roman" panose="02020603050405020304" pitchFamily="18" charset="0"/>
              </a:rPr>
              <a:t> （</a:t>
            </a:r>
            <a:r>
              <a:rPr kumimoji="0" lang="en-US" altLang="zh-CN" b="1" i="0" u="none" strike="noStrike" cap="none" normalizeH="0" baseline="0" dirty="0">
                <a:ln>
                  <a:noFill/>
                </a:ln>
                <a:solidFill>
                  <a:schemeClr val="tx1"/>
                </a:solidFill>
                <a:effectLst/>
                <a:latin typeface="+mn-ea"/>
                <a:cs typeface="Times New Roman" panose="02020603050405020304" pitchFamily="18" charset="0"/>
              </a:rPr>
              <a:t>1</a:t>
            </a:r>
            <a:r>
              <a:rPr kumimoji="0" lang="zh-CN" altLang="en-US" b="1" i="0" u="none" strike="noStrike" cap="none" normalizeH="0" baseline="0" dirty="0">
                <a:ln>
                  <a:noFill/>
                </a:ln>
                <a:solidFill>
                  <a:schemeClr val="tx1"/>
                </a:solidFill>
                <a:effectLst/>
                <a:latin typeface="+mn-ea"/>
                <a:cs typeface="Times New Roman" panose="02020603050405020304" pitchFamily="18" charset="0"/>
              </a:rPr>
              <a:t>）根据式</a:t>
            </a:r>
            <a:r>
              <a:rPr kumimoji="0" lang="en-US" altLang="zh-CN" b="1" i="0" u="none" strike="noStrike" cap="none" normalizeH="0" baseline="0" dirty="0">
                <a:ln>
                  <a:noFill/>
                </a:ln>
                <a:solidFill>
                  <a:schemeClr val="tx1"/>
                </a:solidFill>
                <a:effectLst/>
                <a:latin typeface="+mn-ea"/>
                <a:cs typeface="Times New Roman" panose="02020603050405020304" pitchFamily="18" charset="0"/>
              </a:rPr>
              <a:t>(4-4)</a:t>
            </a:r>
            <a:r>
              <a:rPr kumimoji="0" lang="zh-CN" altLang="en-US" b="1" i="0" u="none" strike="noStrike" cap="none" normalizeH="0" baseline="0" dirty="0">
                <a:ln>
                  <a:noFill/>
                </a:ln>
                <a:solidFill>
                  <a:schemeClr val="tx1"/>
                </a:solidFill>
                <a:effectLst/>
                <a:latin typeface="+mn-ea"/>
                <a:cs typeface="Times New Roman" panose="02020603050405020304" pitchFamily="18" charset="0"/>
              </a:rPr>
              <a:t>，有</a:t>
            </a:r>
            <a:endParaRPr kumimoji="0" lang="zh-CN" altLang="en-US" b="1" i="0" u="none" strike="noStrike" cap="none" normalizeH="0" baseline="0" dirty="0">
              <a:ln>
                <a:noFill/>
              </a:ln>
              <a:solidFill>
                <a:schemeClr val="tx1"/>
              </a:solidFill>
              <a:effectLst/>
              <a:latin typeface="+mn-ea"/>
            </a:endParaRPr>
          </a:p>
        </p:txBody>
      </p:sp>
      <p:sp>
        <p:nvSpPr>
          <p:cNvPr id="9" name="Rectangle 51"/>
          <p:cNvSpPr>
            <a:spLocks noChangeArrowheads="1"/>
          </p:cNvSpPr>
          <p:nvPr/>
        </p:nvSpPr>
        <p:spPr bwMode="auto">
          <a:xfrm>
            <a:off x="491670" y="3089720"/>
            <a:ext cx="37820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mn-ea"/>
                <a:cs typeface="Times New Roman" panose="02020603050405020304" pitchFamily="18" charset="0"/>
              </a:rPr>
              <a:t>（</a:t>
            </a:r>
            <a:r>
              <a:rPr kumimoji="0" lang="en-US" altLang="zh-CN" b="1" i="0" u="none" strike="noStrike" cap="none" normalizeH="0" baseline="0" dirty="0">
                <a:ln>
                  <a:noFill/>
                </a:ln>
                <a:solidFill>
                  <a:schemeClr val="tx1"/>
                </a:solidFill>
                <a:effectLst/>
                <a:latin typeface="+mn-ea"/>
                <a:cs typeface="Times New Roman" panose="02020603050405020304" pitchFamily="18" charset="0"/>
              </a:rPr>
              <a:t>2</a:t>
            </a:r>
            <a:r>
              <a:rPr kumimoji="0" lang="zh-CN" altLang="en-US" b="1" i="0" u="none" strike="noStrike" cap="none" normalizeH="0" baseline="0" dirty="0">
                <a:ln>
                  <a:noFill/>
                </a:ln>
                <a:solidFill>
                  <a:schemeClr val="tx1"/>
                </a:solidFill>
                <a:effectLst/>
                <a:latin typeface="+mn-ea"/>
                <a:cs typeface="Times New Roman" panose="02020603050405020304" pitchFamily="18" charset="0"/>
              </a:rPr>
              <a:t>）根据式</a:t>
            </a:r>
            <a:r>
              <a:rPr kumimoji="0" lang="en-US" altLang="zh-CN" b="1" i="0" u="none" strike="noStrike" cap="none" normalizeH="0" baseline="0" dirty="0">
                <a:ln>
                  <a:noFill/>
                </a:ln>
                <a:solidFill>
                  <a:schemeClr val="tx1"/>
                </a:solidFill>
                <a:effectLst/>
                <a:latin typeface="+mn-ea"/>
                <a:cs typeface="Times New Roman" panose="02020603050405020304" pitchFamily="18" charset="0"/>
              </a:rPr>
              <a:t>(4-5)</a:t>
            </a:r>
            <a:r>
              <a:rPr kumimoji="0" lang="zh-CN" altLang="en-US" b="1" i="0" u="none" strike="noStrike" cap="none" normalizeH="0" baseline="0" dirty="0">
                <a:ln>
                  <a:noFill/>
                </a:ln>
                <a:solidFill>
                  <a:schemeClr val="tx1"/>
                </a:solidFill>
                <a:effectLst/>
                <a:latin typeface="+mn-ea"/>
                <a:cs typeface="Times New Roman" panose="02020603050405020304" pitchFamily="18" charset="0"/>
              </a:rPr>
              <a:t>，有</a:t>
            </a:r>
            <a:endParaRPr kumimoji="0" lang="zh-CN" altLang="en-US" b="1" i="0" u="none" strike="noStrike" cap="none" normalizeH="0" baseline="0" dirty="0">
              <a:ln>
                <a:noFill/>
              </a:ln>
              <a:solidFill>
                <a:schemeClr val="tx1"/>
              </a:solidFill>
              <a:effectLst/>
              <a:latin typeface="+mn-ea"/>
            </a:endParaRPr>
          </a:p>
        </p:txBody>
      </p:sp>
      <p:sp>
        <p:nvSpPr>
          <p:cNvPr id="10" name="Rectangle 52"/>
          <p:cNvSpPr>
            <a:spLocks noChangeArrowheads="1"/>
          </p:cNvSpPr>
          <p:nvPr/>
        </p:nvSpPr>
        <p:spPr bwMode="auto">
          <a:xfrm>
            <a:off x="612775" y="5133043"/>
            <a:ext cx="50355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mn-ea"/>
                <a:cs typeface="Times New Roman" panose="02020603050405020304" pitchFamily="18" charset="0"/>
              </a:rPr>
              <a:t>（</a:t>
            </a:r>
            <a:r>
              <a:rPr kumimoji="0" lang="en-US" altLang="zh-CN" b="1" i="0" u="none" strike="noStrike" cap="none" normalizeH="0" baseline="0" dirty="0">
                <a:ln>
                  <a:noFill/>
                </a:ln>
                <a:solidFill>
                  <a:schemeClr val="tx1"/>
                </a:solidFill>
                <a:effectLst/>
                <a:latin typeface="+mn-ea"/>
                <a:cs typeface="Times New Roman" panose="02020603050405020304" pitchFamily="18" charset="0"/>
              </a:rPr>
              <a:t>3</a:t>
            </a:r>
            <a:r>
              <a:rPr kumimoji="0" lang="zh-CN" altLang="en-US" b="1" i="0" u="none" strike="noStrike" cap="none" normalizeH="0" baseline="0" dirty="0">
                <a:ln>
                  <a:noFill/>
                </a:ln>
                <a:solidFill>
                  <a:schemeClr val="tx1"/>
                </a:solidFill>
                <a:effectLst/>
                <a:latin typeface="+mn-ea"/>
                <a:cs typeface="Times New Roman" panose="02020603050405020304" pitchFamily="18" charset="0"/>
              </a:rPr>
              <a:t>）根据式</a:t>
            </a:r>
            <a:r>
              <a:rPr kumimoji="0" lang="en-US" altLang="zh-CN" b="1" i="0" u="none" strike="noStrike" cap="none" normalizeH="0" baseline="0" dirty="0">
                <a:ln>
                  <a:noFill/>
                </a:ln>
                <a:solidFill>
                  <a:schemeClr val="tx1"/>
                </a:solidFill>
                <a:effectLst/>
                <a:latin typeface="+mn-ea"/>
                <a:cs typeface="Times New Roman" panose="02020603050405020304" pitchFamily="18" charset="0"/>
              </a:rPr>
              <a:t>(4-6)</a:t>
            </a:r>
            <a:r>
              <a:rPr kumimoji="0" lang="zh-CN" altLang="en-US" b="1" i="0" u="none" strike="noStrike" cap="none" normalizeH="0" baseline="0" dirty="0">
                <a:ln>
                  <a:noFill/>
                </a:ln>
                <a:solidFill>
                  <a:schemeClr val="tx1"/>
                </a:solidFill>
                <a:effectLst/>
                <a:latin typeface="+mn-ea"/>
                <a:cs typeface="Times New Roman" panose="02020603050405020304" pitchFamily="18" charset="0"/>
              </a:rPr>
              <a:t>，有</a:t>
            </a:r>
            <a:endParaRPr kumimoji="0" lang="zh-CN" altLang="en-US" b="1" i="0" u="none" strike="noStrike" cap="none" normalizeH="0" baseline="0" dirty="0">
              <a:ln>
                <a:noFill/>
              </a:ln>
              <a:solidFill>
                <a:schemeClr val="tx1"/>
              </a:solidFill>
              <a:effectLst/>
              <a:latin typeface="+mn-ea"/>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b="1" i="0" u="none" strike="noStrike" cap="none" normalizeH="0" baseline="0" dirty="0">
              <a:ln>
                <a:noFill/>
              </a:ln>
              <a:solidFill>
                <a:schemeClr val="tx1"/>
              </a:solidFill>
              <a:effectLst/>
              <a:latin typeface="+mn-ea"/>
            </a:endParaRPr>
          </a:p>
        </p:txBody>
      </p:sp>
      <p:sp>
        <p:nvSpPr>
          <p:cNvPr id="11" name="Rectangle 53"/>
          <p:cNvSpPr>
            <a:spLocks noChangeArrowheads="1"/>
          </p:cNvSpPr>
          <p:nvPr/>
        </p:nvSpPr>
        <p:spPr bwMode="auto">
          <a:xfrm>
            <a:off x="799646" y="4191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ustDataLst>
      <p:tags r:id="rId2"/>
    </p:custDataLst>
    <p:extLst>
      <p:ext uri="{BB962C8B-B14F-4D97-AF65-F5344CB8AC3E}">
        <p14:creationId xmlns:p14="http://schemas.microsoft.com/office/powerpoint/2010/main" val="202224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par>
                                <p:cTn id="13" presetID="21"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2000"/>
                                        <p:tgtEl>
                                          <p:spTgt spid="10"/>
                                        </p:tgtEl>
                                      </p:cBhvr>
                                    </p:animEffect>
                                  </p:childTnLst>
                                </p:cTn>
                              </p:par>
                              <p:par>
                                <p:cTn id="21" presetID="21" presetClass="entr" presetSubtype="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heel(1)">
                                      <p:cBhvr>
                                        <p:cTn id="2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noChangeArrowheads="1"/>
          </p:cNvSpPr>
          <p:nvPr>
            <p:ph type="title"/>
          </p:nvPr>
        </p:nvSpPr>
        <p:spPr/>
        <p:txBody>
          <a:bodyPr/>
          <a:lstStyle/>
          <a:p>
            <a:r>
              <a:rPr lang="zh-CN" altLang="en-US" dirty="0"/>
              <a:t>定理</a:t>
            </a:r>
            <a:r>
              <a:rPr lang="en-US" altLang="zh-CN" dirty="0"/>
              <a:t>4.3</a:t>
            </a:r>
            <a:endParaRPr lang="zh-CN" altLang="en-US" dirty="0"/>
          </a:p>
        </p:txBody>
      </p:sp>
      <p:sp>
        <p:nvSpPr>
          <p:cNvPr id="5" name="Rectangle 1">
            <a:extLst>
              <a:ext uri="{FF2B5EF4-FFF2-40B4-BE49-F238E27FC236}">
                <a16:creationId xmlns:a16="http://schemas.microsoft.com/office/drawing/2014/main" id="{A233B56F-DC54-4A5E-9D4B-C3056CE081D4}"/>
              </a:ext>
            </a:extLst>
          </p:cNvPr>
          <p:cNvSpPr>
            <a:spLocks noGrp="1" noChangeArrowheads="1"/>
          </p:cNvSpPr>
          <p:nvPr>
            <p:ph idx="1"/>
          </p:nvPr>
        </p:nvSpPr>
        <p:spPr>
          <a:xfrm>
            <a:off x="384175" y="991394"/>
            <a:ext cx="11277600" cy="4893808"/>
          </a:xfrm>
          <a:effectLst>
            <a:prstShdw prst="shdw12">
              <a:schemeClr val="bg2">
                <a:alpha val="50000"/>
              </a:schemeClr>
            </a:prstShdw>
          </a:effectLst>
        </p:spPr>
        <p:txBody>
          <a:bodyPr wrap="none" anchor="ctr">
            <a:normAutofit/>
          </a:bodyPr>
          <a:lstStyle>
            <a:lvl1pPr indent="600075" eaLnBrk="0" hangingPunct="0">
              <a:defRPr sz="3200">
                <a:solidFill>
                  <a:srgbClr val="FF0000"/>
                </a:solidFill>
                <a:latin typeface="黑体" panose="02010609060101010101" pitchFamily="49" charset="-122"/>
                <a:ea typeface="黑体" panose="02010609060101010101" pitchFamily="49" charset="-122"/>
              </a:defRPr>
            </a:lvl1pPr>
            <a:lvl2pPr eaLnBrk="0" hangingPunct="0">
              <a:defRPr sz="3200">
                <a:solidFill>
                  <a:srgbClr val="FF0000"/>
                </a:solidFill>
                <a:latin typeface="黑体" panose="02010609060101010101" pitchFamily="49" charset="-122"/>
                <a:ea typeface="黑体" panose="02010609060101010101" pitchFamily="49" charset="-122"/>
              </a:defRPr>
            </a:lvl2pPr>
            <a:lvl3pPr eaLnBrk="0" hangingPunct="0">
              <a:defRPr sz="3200">
                <a:solidFill>
                  <a:srgbClr val="FF0000"/>
                </a:solidFill>
                <a:latin typeface="黑体" panose="02010609060101010101" pitchFamily="49" charset="-122"/>
                <a:ea typeface="黑体" panose="02010609060101010101" pitchFamily="49" charset="-122"/>
              </a:defRPr>
            </a:lvl3pPr>
            <a:lvl4pPr eaLnBrk="0" hangingPunct="0">
              <a:defRPr sz="3200">
                <a:solidFill>
                  <a:srgbClr val="FF0000"/>
                </a:solidFill>
                <a:latin typeface="黑体" panose="02010609060101010101" pitchFamily="49" charset="-122"/>
                <a:ea typeface="黑体" panose="02010609060101010101" pitchFamily="49" charset="-122"/>
              </a:defRPr>
            </a:lvl4pPr>
            <a:lvl5pPr eaLnBrk="0" hangingPunct="0">
              <a:defRPr sz="3200">
                <a:solidFill>
                  <a:srgbClr val="FF0000"/>
                </a:solidFill>
                <a:latin typeface="黑体" panose="02010609060101010101" pitchFamily="49" charset="-122"/>
                <a:ea typeface="黑体" panose="02010609060101010101" pitchFamily="49" charset="-122"/>
              </a:defRPr>
            </a:lvl5pPr>
            <a:lvl6pPr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marL="0" indent="257226">
              <a:lnSpc>
                <a:spcPct val="150000"/>
              </a:lnSpc>
              <a:spcBef>
                <a:spcPct val="0"/>
              </a:spcBef>
              <a:buNone/>
              <a:defRPr/>
            </a:pPr>
            <a:r>
              <a:rPr lang="zh-CN" altLang="en-US" sz="2400" dirty="0">
                <a:solidFill>
                  <a:srgbClr val="C00000"/>
                </a:solidFill>
                <a:latin typeface="+mn-ea"/>
                <a:ea typeface="+mn-ea"/>
                <a:cs typeface="Times New Roman" panose="02020603050405020304" pitchFamily="18" charset="0"/>
              </a:rPr>
              <a:t>定理</a:t>
            </a:r>
            <a:r>
              <a:rPr lang="en-US" altLang="zh-CN" sz="2400" dirty="0">
                <a:solidFill>
                  <a:srgbClr val="C00000"/>
                </a:solidFill>
                <a:latin typeface="+mn-ea"/>
                <a:ea typeface="+mn-ea"/>
                <a:cs typeface="Times New Roman" panose="02020603050405020304" pitchFamily="18" charset="0"/>
              </a:rPr>
              <a:t>4.3  </a:t>
            </a:r>
            <a:r>
              <a:rPr lang="zh-CN" altLang="en-US" sz="2400" dirty="0">
                <a:solidFill>
                  <a:srgbClr val="0000FF"/>
                </a:solidFill>
                <a:latin typeface="+mn-ea"/>
                <a:ea typeface="+mn-ea"/>
                <a:cs typeface="Times New Roman" panose="02020603050405020304" pitchFamily="18" charset="0"/>
              </a:rPr>
              <a:t>假设</a:t>
            </a:r>
            <a:r>
              <a:rPr lang="en-US" altLang="zh-CN" sz="2400" dirty="0">
                <a:solidFill>
                  <a:srgbClr val="0000FF"/>
                </a:solidFill>
                <a:latin typeface="+mn-ea"/>
                <a:ea typeface="+mn-ea"/>
                <a:cs typeface="Times New Roman" panose="02020603050405020304" pitchFamily="18" charset="0"/>
              </a:rPr>
              <a:t>A</a:t>
            </a:r>
            <a:r>
              <a:rPr lang="zh-CN" altLang="en-US" sz="2400" dirty="0">
                <a:solidFill>
                  <a:srgbClr val="0000FF"/>
                </a:solidFill>
                <a:latin typeface="+mn-ea"/>
                <a:ea typeface="+mn-ea"/>
                <a:cs typeface="Times New Roman" panose="02020603050405020304" pitchFamily="18" charset="0"/>
              </a:rPr>
              <a:t>、</a:t>
            </a:r>
            <a:r>
              <a:rPr lang="en-US" altLang="zh-CN" sz="2400" dirty="0">
                <a:solidFill>
                  <a:srgbClr val="0000FF"/>
                </a:solidFill>
                <a:latin typeface="+mn-ea"/>
                <a:ea typeface="+mn-ea"/>
                <a:cs typeface="Times New Roman" panose="02020603050405020304" pitchFamily="18" charset="0"/>
              </a:rPr>
              <a:t>B</a:t>
            </a:r>
            <a:r>
              <a:rPr lang="zh-CN" altLang="en-US" sz="2400" dirty="0">
                <a:solidFill>
                  <a:srgbClr val="0000FF"/>
                </a:solidFill>
                <a:latin typeface="+mn-ea"/>
                <a:ea typeface="+mn-ea"/>
                <a:cs typeface="Times New Roman" panose="02020603050405020304" pitchFamily="18" charset="0"/>
              </a:rPr>
              <a:t>和</a:t>
            </a:r>
            <a:r>
              <a:rPr lang="en-US" altLang="zh-CN" sz="2400" dirty="0">
                <a:solidFill>
                  <a:srgbClr val="0000FF"/>
                </a:solidFill>
                <a:latin typeface="+mn-ea"/>
                <a:ea typeface="+mn-ea"/>
                <a:cs typeface="Times New Roman" panose="02020603050405020304" pitchFamily="18" charset="0"/>
              </a:rPr>
              <a:t>C</a:t>
            </a:r>
            <a:r>
              <a:rPr lang="zh-CN" altLang="en-US" sz="2400" dirty="0">
                <a:solidFill>
                  <a:srgbClr val="0000FF"/>
                </a:solidFill>
                <a:latin typeface="+mn-ea"/>
                <a:ea typeface="+mn-ea"/>
                <a:cs typeface="Times New Roman" panose="02020603050405020304" pitchFamily="18" charset="0"/>
              </a:rPr>
              <a:t>是</a:t>
            </a:r>
            <a:r>
              <a:rPr lang="en-US" altLang="zh-CN" sz="2400" dirty="0" err="1">
                <a:solidFill>
                  <a:srgbClr val="0000FF"/>
                </a:solidFill>
                <a:latin typeface="+mn-ea"/>
                <a:ea typeface="+mn-ea"/>
                <a:cs typeface="Times New Roman" panose="02020603050405020304" pitchFamily="18" charset="0"/>
              </a:rPr>
              <a:t>n×n</a:t>
            </a:r>
            <a:r>
              <a:rPr lang="zh-CN" altLang="en-US" sz="2400" dirty="0">
                <a:solidFill>
                  <a:srgbClr val="0000FF"/>
                </a:solidFill>
                <a:latin typeface="+mn-ea"/>
                <a:ea typeface="+mn-ea"/>
                <a:cs typeface="Times New Roman" panose="02020603050405020304" pitchFamily="18" charset="0"/>
              </a:rPr>
              <a:t>阶布尔矩阵，则</a:t>
            </a:r>
            <a:endParaRPr lang="en-US" altLang="zh-CN" sz="2400" dirty="0">
              <a:solidFill>
                <a:srgbClr val="0000FF"/>
              </a:solidFill>
              <a:latin typeface="+mn-ea"/>
              <a:ea typeface="+mn-ea"/>
              <a:cs typeface="Times New Roman" panose="02020603050405020304" pitchFamily="18" charset="0"/>
            </a:endParaRPr>
          </a:p>
          <a:p>
            <a:pPr marL="0" indent="257226">
              <a:lnSpc>
                <a:spcPct val="150000"/>
              </a:lnSpc>
              <a:spcBef>
                <a:spcPct val="0"/>
              </a:spcBef>
              <a:buNone/>
              <a:defRPr/>
            </a:pPr>
            <a:r>
              <a:rPr lang="zh-CN" altLang="en-US" sz="2400" dirty="0">
                <a:solidFill>
                  <a:srgbClr val="000000"/>
                </a:solidFill>
                <a:latin typeface="+mn-ea"/>
                <a:ea typeface="+mn-ea"/>
                <a:cs typeface="Times New Roman" panose="02020603050405020304" pitchFamily="18" charset="0"/>
              </a:rPr>
              <a:t>     （</a:t>
            </a:r>
            <a:r>
              <a:rPr lang="en-US" altLang="zh-CN" sz="2400" dirty="0">
                <a:solidFill>
                  <a:srgbClr val="000000"/>
                </a:solidFill>
                <a:latin typeface="+mn-ea"/>
                <a:ea typeface="+mn-ea"/>
                <a:cs typeface="Times New Roman" panose="02020603050405020304" pitchFamily="18" charset="0"/>
              </a:rPr>
              <a:t>1</a:t>
            </a: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A∨B</a:t>
            </a: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B∨A     </a:t>
            </a:r>
            <a:r>
              <a:rPr lang="zh-CN" altLang="en-US" sz="2400" dirty="0">
                <a:solidFill>
                  <a:srgbClr val="000000"/>
                </a:solidFill>
                <a:latin typeface="+mn-ea"/>
                <a:ea typeface="+mn-ea"/>
                <a:cs typeface="Times New Roman" panose="02020603050405020304" pitchFamily="18" charset="0"/>
              </a:rPr>
              <a:t>　　                     </a:t>
            </a:r>
            <a:r>
              <a:rPr lang="en-US" altLang="zh-CN" sz="2400" dirty="0">
                <a:solidFill>
                  <a:srgbClr val="000000"/>
                </a:solidFill>
                <a:latin typeface="+mn-ea"/>
                <a:ea typeface="+mn-ea"/>
                <a:cs typeface="Times New Roman" panose="02020603050405020304" pitchFamily="18" charset="0"/>
              </a:rPr>
              <a:t>(</a:t>
            </a:r>
            <a:r>
              <a:rPr lang="zh-CN" altLang="en-US" sz="2400" dirty="0">
                <a:solidFill>
                  <a:srgbClr val="000000"/>
                </a:solidFill>
                <a:latin typeface="+mn-ea"/>
                <a:ea typeface="+mn-ea"/>
                <a:cs typeface="Times New Roman" panose="02020603050405020304" pitchFamily="18" charset="0"/>
              </a:rPr>
              <a:t>交换律</a:t>
            </a:r>
            <a:r>
              <a:rPr lang="en-US" altLang="zh-CN" sz="2400" dirty="0">
                <a:solidFill>
                  <a:srgbClr val="000000"/>
                </a:solidFill>
                <a:latin typeface="+mn-ea"/>
                <a:ea typeface="+mn-ea"/>
                <a:cs typeface="Times New Roman" panose="02020603050405020304" pitchFamily="18" charset="0"/>
              </a:rPr>
              <a:t>)</a:t>
            </a:r>
            <a:endParaRPr lang="en-US" altLang="zh-CN" sz="2400" dirty="0">
              <a:solidFill>
                <a:srgbClr val="000000"/>
              </a:solidFill>
              <a:latin typeface="+mn-ea"/>
              <a:ea typeface="+mn-ea"/>
            </a:endParaRPr>
          </a:p>
          <a:p>
            <a:pPr marL="0">
              <a:lnSpc>
                <a:spcPct val="150000"/>
              </a:lnSpc>
              <a:spcBef>
                <a:spcPct val="0"/>
              </a:spcBef>
              <a:buNone/>
              <a:defRPr/>
            </a:pPr>
            <a:r>
              <a:rPr lang="zh-CN" altLang="en-US" sz="2400" dirty="0">
                <a:solidFill>
                  <a:srgbClr val="000000"/>
                </a:solidFill>
                <a:latin typeface="+mn-ea"/>
                <a:ea typeface="+mn-ea"/>
                <a:cs typeface="Times New Roman" panose="02020603050405020304" pitchFamily="18" charset="0"/>
              </a:rPr>
              <a:t>　  </a:t>
            </a:r>
            <a:r>
              <a:rPr lang="en-US" altLang="zh-CN" sz="2400" dirty="0">
                <a:solidFill>
                  <a:srgbClr val="000000"/>
                </a:solidFill>
                <a:latin typeface="+mn-ea"/>
                <a:ea typeface="+mn-ea"/>
                <a:cs typeface="Times New Roman" panose="02020603050405020304" pitchFamily="18" charset="0"/>
              </a:rPr>
              <a:t>A∧B</a:t>
            </a: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B∧A </a:t>
            </a:r>
            <a:endParaRPr lang="en-US" altLang="zh-CN" sz="2400" dirty="0">
              <a:solidFill>
                <a:srgbClr val="000000"/>
              </a:solidFill>
              <a:latin typeface="+mn-ea"/>
              <a:ea typeface="+mn-ea"/>
            </a:endParaRPr>
          </a:p>
          <a:p>
            <a:pPr marL="0">
              <a:lnSpc>
                <a:spcPct val="150000"/>
              </a:lnSpc>
              <a:spcBef>
                <a:spcPct val="0"/>
              </a:spcBef>
              <a:buNone/>
              <a:defRPr/>
            </a:pP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2</a:t>
            </a: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(A∨B)∨C</a:t>
            </a: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A∨(B∨C)   </a:t>
            </a:r>
            <a:r>
              <a:rPr lang="zh-CN" altLang="en-US" sz="2400" dirty="0">
                <a:solidFill>
                  <a:srgbClr val="000000"/>
                </a:solidFill>
                <a:latin typeface="+mn-ea"/>
                <a:ea typeface="+mn-ea"/>
                <a:cs typeface="Times New Roman" panose="02020603050405020304" pitchFamily="18" charset="0"/>
              </a:rPr>
              <a:t>　             </a:t>
            </a:r>
            <a:r>
              <a:rPr lang="en-US" altLang="zh-CN" sz="2400" dirty="0">
                <a:solidFill>
                  <a:srgbClr val="000000"/>
                </a:solidFill>
                <a:latin typeface="+mn-ea"/>
                <a:ea typeface="+mn-ea"/>
                <a:cs typeface="Times New Roman" panose="02020603050405020304" pitchFamily="18" charset="0"/>
              </a:rPr>
              <a:t>(</a:t>
            </a:r>
            <a:r>
              <a:rPr lang="zh-CN" altLang="en-US" sz="2400" dirty="0">
                <a:solidFill>
                  <a:srgbClr val="000000"/>
                </a:solidFill>
                <a:latin typeface="+mn-ea"/>
                <a:ea typeface="+mn-ea"/>
                <a:cs typeface="Times New Roman" panose="02020603050405020304" pitchFamily="18" charset="0"/>
              </a:rPr>
              <a:t>结合律</a:t>
            </a:r>
            <a:r>
              <a:rPr lang="en-US" altLang="zh-CN" sz="2400" dirty="0">
                <a:solidFill>
                  <a:srgbClr val="000000"/>
                </a:solidFill>
                <a:latin typeface="+mn-ea"/>
                <a:ea typeface="+mn-ea"/>
                <a:cs typeface="Times New Roman" panose="02020603050405020304" pitchFamily="18" charset="0"/>
              </a:rPr>
              <a:t>)</a:t>
            </a:r>
            <a:endParaRPr lang="en-US" altLang="zh-CN" sz="2400" dirty="0">
              <a:solidFill>
                <a:srgbClr val="000000"/>
              </a:solidFill>
              <a:latin typeface="+mn-ea"/>
              <a:ea typeface="+mn-ea"/>
            </a:endParaRPr>
          </a:p>
          <a:p>
            <a:pPr marL="0">
              <a:lnSpc>
                <a:spcPct val="150000"/>
              </a:lnSpc>
              <a:spcBef>
                <a:spcPct val="0"/>
              </a:spcBef>
              <a:buNone/>
              <a:defRPr/>
            </a:pPr>
            <a:r>
              <a:rPr lang="en-US" altLang="zh-CN" sz="2400" dirty="0">
                <a:solidFill>
                  <a:srgbClr val="000000"/>
                </a:solidFill>
                <a:latin typeface="+mn-ea"/>
                <a:ea typeface="+mn-ea"/>
                <a:cs typeface="Times New Roman" panose="02020603050405020304" pitchFamily="18" charset="0"/>
              </a:rPr>
              <a:t>          (A∧B)∧C</a:t>
            </a: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A∧(B∧C)</a:t>
            </a:r>
            <a:endParaRPr lang="en-US" altLang="zh-CN" sz="2400" dirty="0">
              <a:solidFill>
                <a:srgbClr val="000000"/>
              </a:solidFill>
              <a:latin typeface="+mn-ea"/>
              <a:ea typeface="+mn-ea"/>
            </a:endParaRPr>
          </a:p>
          <a:p>
            <a:pPr marL="0">
              <a:lnSpc>
                <a:spcPct val="150000"/>
              </a:lnSpc>
              <a:spcBef>
                <a:spcPct val="0"/>
              </a:spcBef>
              <a:buNone/>
              <a:defRPr/>
            </a:pPr>
            <a:r>
              <a:rPr lang="en-US" altLang="zh-CN" sz="2400" dirty="0">
                <a:solidFill>
                  <a:srgbClr val="000000"/>
                </a:solidFill>
                <a:latin typeface="+mn-ea"/>
                <a:ea typeface="+mn-ea"/>
                <a:cs typeface="Times New Roman" panose="02020603050405020304" pitchFamily="18" charset="0"/>
              </a:rPr>
              <a:t>         (A⊙B)⊙C</a:t>
            </a: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A⊙(B⊙C)</a:t>
            </a:r>
            <a:endParaRPr lang="en-US" altLang="zh-CN" sz="2400" dirty="0">
              <a:solidFill>
                <a:srgbClr val="000000"/>
              </a:solidFill>
              <a:latin typeface="+mn-ea"/>
              <a:ea typeface="+mn-ea"/>
            </a:endParaRPr>
          </a:p>
          <a:p>
            <a:pPr marL="0">
              <a:lnSpc>
                <a:spcPct val="150000"/>
              </a:lnSpc>
              <a:spcBef>
                <a:spcPct val="0"/>
              </a:spcBef>
              <a:buNone/>
              <a:defRPr/>
            </a:pP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3</a:t>
            </a: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A∧(B∨C)</a:t>
            </a: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(A∧B)∨(A∧C) </a:t>
            </a:r>
            <a:r>
              <a:rPr lang="zh-CN" altLang="en-US" sz="2400" dirty="0">
                <a:solidFill>
                  <a:srgbClr val="000000"/>
                </a:solidFill>
                <a:latin typeface="+mn-ea"/>
                <a:ea typeface="+mn-ea"/>
                <a:cs typeface="Times New Roman" panose="02020603050405020304" pitchFamily="18" charset="0"/>
              </a:rPr>
              <a:t>           </a:t>
            </a:r>
            <a:r>
              <a:rPr lang="en-US" altLang="zh-CN" sz="2400" dirty="0">
                <a:solidFill>
                  <a:srgbClr val="000000"/>
                </a:solidFill>
                <a:latin typeface="+mn-ea"/>
                <a:ea typeface="+mn-ea"/>
                <a:cs typeface="Times New Roman" panose="02020603050405020304" pitchFamily="18" charset="0"/>
              </a:rPr>
              <a:t>(</a:t>
            </a:r>
            <a:r>
              <a:rPr lang="zh-CN" altLang="en-US" sz="2400" dirty="0">
                <a:solidFill>
                  <a:srgbClr val="000000"/>
                </a:solidFill>
                <a:latin typeface="+mn-ea"/>
                <a:ea typeface="+mn-ea"/>
                <a:cs typeface="Times New Roman" panose="02020603050405020304" pitchFamily="18" charset="0"/>
              </a:rPr>
              <a:t>分配律</a:t>
            </a:r>
            <a:r>
              <a:rPr lang="en-US" altLang="zh-CN" sz="2400" dirty="0">
                <a:solidFill>
                  <a:srgbClr val="000000"/>
                </a:solidFill>
                <a:latin typeface="+mn-ea"/>
                <a:ea typeface="+mn-ea"/>
                <a:cs typeface="Times New Roman" panose="02020603050405020304" pitchFamily="18" charset="0"/>
              </a:rPr>
              <a:t>)</a:t>
            </a:r>
            <a:endParaRPr lang="en-US" altLang="zh-CN" sz="2400" dirty="0">
              <a:solidFill>
                <a:srgbClr val="000000"/>
              </a:solidFill>
              <a:latin typeface="+mn-ea"/>
              <a:ea typeface="+mn-ea"/>
            </a:endParaRPr>
          </a:p>
          <a:p>
            <a:pPr marL="0">
              <a:lnSpc>
                <a:spcPct val="150000"/>
              </a:lnSpc>
              <a:spcBef>
                <a:spcPct val="0"/>
              </a:spcBef>
              <a:buNone/>
              <a:defRPr/>
            </a:pPr>
            <a:r>
              <a:rPr lang="en-US" altLang="zh-CN" sz="2400" dirty="0">
                <a:solidFill>
                  <a:srgbClr val="000000"/>
                </a:solidFill>
                <a:latin typeface="+mn-ea"/>
                <a:ea typeface="+mn-ea"/>
                <a:cs typeface="Times New Roman" panose="02020603050405020304" pitchFamily="18" charset="0"/>
              </a:rPr>
              <a:t>          A∨(B∧C)</a:t>
            </a: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(A∨B)∧(A∨C)</a:t>
            </a:r>
            <a:endParaRPr lang="en-US" altLang="zh-CN" sz="2400" dirty="0">
              <a:solidFill>
                <a:srgbClr val="000000"/>
              </a:solidFill>
              <a:latin typeface="+mn-ea"/>
              <a:ea typeface="+mn-ea"/>
            </a:endParaRPr>
          </a:p>
        </p:txBody>
      </p:sp>
    </p:spTree>
    <p:extLst>
      <p:ext uri="{BB962C8B-B14F-4D97-AF65-F5344CB8AC3E}">
        <p14:creationId xmlns:p14="http://schemas.microsoft.com/office/powerpoint/2010/main" val="1013642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3161547"/>
            <a:ext cx="4913633" cy="53121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学习要求</a:t>
            </a:r>
          </a:p>
        </p:txBody>
      </p:sp>
      <p:sp>
        <p:nvSpPr>
          <p:cNvPr id="18" name="TextBox 1"/>
          <p:cNvSpPr txBox="1"/>
          <p:nvPr/>
        </p:nvSpPr>
        <p:spPr>
          <a:xfrm>
            <a:off x="6593209" y="1511365"/>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47" name="TextBox 1"/>
          <p:cNvSpPr txBox="1"/>
          <p:nvPr/>
        </p:nvSpPr>
        <p:spPr>
          <a:xfrm>
            <a:off x="6593209" y="2752443"/>
            <a:ext cx="246221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二元关系及其表示</a:t>
            </a:r>
          </a:p>
        </p:txBody>
      </p:sp>
      <p:sp>
        <p:nvSpPr>
          <p:cNvPr id="48" name="TextBox 1"/>
          <p:cNvSpPr txBox="1"/>
          <p:nvPr/>
        </p:nvSpPr>
        <p:spPr>
          <a:xfrm>
            <a:off x="6593209" y="3308445"/>
            <a:ext cx="153888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B05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chemeClr val="bg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a:ln>
            <a:noFill/>
          </a:ln>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4</a:t>
            </a:r>
            <a:r>
              <a:rPr lang="en-US" altLang="zh-CN" b="1" dirty="0">
                <a:solidFill>
                  <a:schemeClr val="bg1"/>
                </a:solidFill>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4.6</a:t>
            </a:r>
          </a:p>
        </p:txBody>
      </p:sp>
    </p:spTree>
    <p:extLst>
      <p:ext uri="{BB962C8B-B14F-4D97-AF65-F5344CB8AC3E}">
        <p14:creationId xmlns:p14="http://schemas.microsoft.com/office/powerpoint/2010/main" val="134695056"/>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a:xfrm>
            <a:off x="765528" y="265976"/>
            <a:ext cx="8066367" cy="585923"/>
          </a:xfrm>
        </p:spPr>
        <p:txBody>
          <a:bodyPr/>
          <a:lstStyle/>
          <a:p>
            <a:pPr eaLnBrk="1" hangingPunct="1"/>
            <a:r>
              <a:rPr lang="zh-CN" altLang="en-US" dirty="0"/>
              <a:t>问题引入</a:t>
            </a:r>
          </a:p>
        </p:txBody>
      </p:sp>
      <p:sp>
        <p:nvSpPr>
          <p:cNvPr id="1437699" name="Rectangle 3"/>
          <p:cNvSpPr>
            <a:spLocks noGrp="1" noChangeArrowheads="1"/>
          </p:cNvSpPr>
          <p:nvPr>
            <p:ph type="body" sz="half" idx="1"/>
          </p:nvPr>
        </p:nvSpPr>
        <p:spPr>
          <a:xfrm>
            <a:off x="460375" y="1524794"/>
            <a:ext cx="10896600" cy="2286000"/>
          </a:xfrm>
          <a:solidFill>
            <a:srgbClr val="1157AB"/>
          </a:solidFill>
        </p:spPr>
        <p:txBody>
          <a:bodyPr vert="horz" lIns="72017" tIns="60958" rIns="72017" bIns="60958" rtlCol="0">
            <a:normAutofit/>
          </a:bodyPr>
          <a:lstStyle/>
          <a:p>
            <a:pPr marL="0" indent="0">
              <a:buNone/>
            </a:pPr>
            <a:r>
              <a:rPr lang="zh-CN" altLang="en-US" dirty="0">
                <a:solidFill>
                  <a:schemeClr val="bg1"/>
                </a:solidFill>
              </a:rPr>
              <a:t>关系是一种特殊的集合，</a:t>
            </a:r>
            <a:endParaRPr lang="en-US" altLang="zh-CN" dirty="0">
              <a:solidFill>
                <a:schemeClr val="bg1"/>
              </a:solidFill>
            </a:endParaRPr>
          </a:p>
          <a:p>
            <a:pPr marL="0" indent="0">
              <a:buNone/>
            </a:pPr>
            <a:r>
              <a:rPr lang="zh-CN" altLang="en-US" dirty="0">
                <a:solidFill>
                  <a:schemeClr val="bg1"/>
                </a:solidFill>
              </a:rPr>
              <a:t>（</a:t>
            </a:r>
            <a:r>
              <a:rPr lang="en-US" altLang="zh-CN" dirty="0">
                <a:solidFill>
                  <a:schemeClr val="bg1"/>
                </a:solidFill>
              </a:rPr>
              <a:t>1</a:t>
            </a:r>
            <a:r>
              <a:rPr lang="zh-CN" altLang="en-US" dirty="0">
                <a:solidFill>
                  <a:schemeClr val="bg1"/>
                </a:solidFill>
              </a:rPr>
              <a:t>）关系可以进行集合</a:t>
            </a:r>
            <a:r>
              <a:rPr lang="zh-CN" altLang="zh-CN" dirty="0">
                <a:solidFill>
                  <a:schemeClr val="bg1"/>
                </a:solidFill>
              </a:rPr>
              <a:t>交、并、差和补等基本运算吗</a:t>
            </a:r>
            <a:r>
              <a:rPr lang="zh-CN" altLang="en-US" dirty="0">
                <a:solidFill>
                  <a:schemeClr val="bg1"/>
                </a:solidFill>
              </a:rPr>
              <a:t>？</a:t>
            </a:r>
            <a:endParaRPr lang="en-US" altLang="zh-CN" dirty="0">
              <a:solidFill>
                <a:schemeClr val="bg1"/>
              </a:solidFill>
            </a:endParaRPr>
          </a:p>
          <a:p>
            <a:pPr marL="0" indent="0">
              <a:lnSpc>
                <a:spcPct val="170000"/>
              </a:lnSpc>
              <a:buNone/>
            </a:pPr>
            <a:r>
              <a:rPr lang="zh-CN" altLang="en-US" dirty="0">
                <a:solidFill>
                  <a:schemeClr val="bg1"/>
                </a:solidFill>
              </a:rPr>
              <a:t>（</a:t>
            </a:r>
            <a:r>
              <a:rPr lang="en-US" altLang="zh-CN" dirty="0">
                <a:solidFill>
                  <a:schemeClr val="bg1"/>
                </a:solidFill>
              </a:rPr>
              <a:t>2</a:t>
            </a:r>
            <a:r>
              <a:rPr lang="zh-CN" altLang="en-US" dirty="0">
                <a:solidFill>
                  <a:schemeClr val="bg1"/>
                </a:solidFill>
              </a:rPr>
              <a:t>）关系有自己特有的运算吗？</a:t>
            </a:r>
            <a:endParaRPr lang="en-US" altLang="zh-CN" dirty="0">
              <a:solidFill>
                <a:schemeClr val="bg1"/>
              </a:solidFill>
            </a:endParaRPr>
          </a:p>
          <a:p>
            <a:pPr marL="0" indent="0">
              <a:buNone/>
            </a:pPr>
            <a:endParaRPr lang="en-US" altLang="zh-CN" dirty="0">
              <a:solidFill>
                <a:schemeClr val="bg1"/>
              </a:solidFill>
            </a:endParaRPr>
          </a:p>
        </p:txBody>
      </p:sp>
      <p:sp>
        <p:nvSpPr>
          <p:cNvPr id="4" name="内容占位符 2">
            <a:extLst>
              <a:ext uri="{FF2B5EF4-FFF2-40B4-BE49-F238E27FC236}">
                <a16:creationId xmlns:a16="http://schemas.microsoft.com/office/drawing/2014/main" id="{5A9881A0-86A3-4A08-B9B1-6E7DD2C9D8B4}"/>
              </a:ext>
            </a:extLst>
          </p:cNvPr>
          <p:cNvSpPr txBox="1">
            <a:spLocks/>
          </p:cNvSpPr>
          <p:nvPr/>
        </p:nvSpPr>
        <p:spPr>
          <a:xfrm>
            <a:off x="460375" y="4178889"/>
            <a:ext cx="10896600" cy="1155905"/>
          </a:xfrm>
          <a:prstGeom prst="rect">
            <a:avLst/>
          </a:prstGeom>
        </p:spPr>
        <p:txBody>
          <a:bodyPr vert="horz" lIns="121917" tIns="60958" rIns="121917" bIns="60958" rtlCol="0">
            <a:normAutofit lnSpcReduction="10000"/>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r>
              <a:rPr lang="zh-CN" altLang="zh-CN" dirty="0">
                <a:solidFill>
                  <a:srgbClr val="0000FF"/>
                </a:solidFill>
              </a:rPr>
              <a:t>关系是</a:t>
            </a:r>
            <a:r>
              <a:rPr lang="zh-CN" altLang="zh-CN" dirty="0"/>
              <a:t>以序偶为元素的</a:t>
            </a:r>
            <a:r>
              <a:rPr lang="zh-CN" altLang="zh-CN" dirty="0">
                <a:solidFill>
                  <a:srgbClr val="0000FF"/>
                </a:solidFill>
              </a:rPr>
              <a:t>特殊集合</a:t>
            </a:r>
            <a:r>
              <a:rPr lang="zh-CN" altLang="zh-CN" dirty="0"/>
              <a:t>，</a:t>
            </a:r>
            <a:r>
              <a:rPr lang="zh-CN" altLang="zh-CN" dirty="0">
                <a:solidFill>
                  <a:srgbClr val="C00000"/>
                </a:solidFill>
              </a:rPr>
              <a:t>因此所有集合的基本运算均适用于关系。</a:t>
            </a:r>
          </a:p>
          <a:p>
            <a:pPr>
              <a:defRPr/>
            </a:pPr>
            <a:endParaRPr lang="zh-CN" altLang="en-US" dirty="0"/>
          </a:p>
        </p:txBody>
      </p:sp>
    </p:spTree>
    <p:custDataLst>
      <p:tags r:id="rId1"/>
    </p:custDataLst>
    <p:extLst>
      <p:ext uri="{BB962C8B-B14F-4D97-AF65-F5344CB8AC3E}">
        <p14:creationId xmlns:p14="http://schemas.microsoft.com/office/powerpoint/2010/main" val="377412196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82" name="Rectangle 4"/>
          <p:cNvSpPr>
            <a:spLocks noChangeArrowheads="1"/>
          </p:cNvSpPr>
          <p:nvPr/>
        </p:nvSpPr>
        <p:spPr bwMode="auto">
          <a:xfrm>
            <a:off x="338400" y="3796446"/>
            <a:ext cx="10713775" cy="2777434"/>
          </a:xfrm>
          <a:prstGeom prst="rect">
            <a:avLst/>
          </a:prstGeom>
          <a:solidFill>
            <a:srgbClr val="1157AB"/>
          </a:solidFill>
          <a:ln>
            <a:noFill/>
          </a:ln>
        </p:spPr>
        <p:txBody>
          <a:bodyPr wrap="square" lIns="72017" tIns="36008" rIns="72017" bIns="36008">
            <a:spAutoFit/>
          </a:bodyPr>
          <a:lstStyle>
            <a:lvl1pPr marL="457200" indent="-4572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
                <a:srgbClr val="996633"/>
              </a:buClr>
              <a:buFont typeface="Wingdings" panose="05000000000000000000" pitchFamily="2" charset="2"/>
              <a:buNone/>
            </a:pPr>
            <a:r>
              <a:rPr kumimoji="1" lang="zh-CN" altLang="en-US" sz="2400" dirty="0">
                <a:solidFill>
                  <a:schemeClr val="bg1"/>
                </a:solidFill>
                <a:latin typeface="+mn-ea"/>
                <a:ea typeface="+mn-ea"/>
              </a:rPr>
              <a:t>注意：因为</a:t>
            </a:r>
            <a:r>
              <a:rPr kumimoji="1" lang="en-US" altLang="zh-CN" sz="2400" noProof="1">
                <a:solidFill>
                  <a:schemeClr val="bg1"/>
                </a:solidFill>
                <a:latin typeface="+mn-ea"/>
                <a:ea typeface="+mn-ea"/>
              </a:rPr>
              <a:t>A×B</a:t>
            </a:r>
            <a:r>
              <a:rPr kumimoji="1" lang="zh-CN" altLang="en-US" sz="2400" noProof="1">
                <a:solidFill>
                  <a:schemeClr val="bg1"/>
                </a:solidFill>
                <a:latin typeface="+mn-ea"/>
                <a:ea typeface="+mn-ea"/>
              </a:rPr>
              <a:t>是相对于</a:t>
            </a:r>
            <a:r>
              <a:rPr kumimoji="1" lang="en-US" altLang="zh-CN" sz="2400" noProof="1">
                <a:solidFill>
                  <a:schemeClr val="bg1"/>
                </a:solidFill>
                <a:latin typeface="+mn-ea"/>
                <a:ea typeface="+mn-ea"/>
              </a:rPr>
              <a:t>R</a:t>
            </a:r>
            <a:r>
              <a:rPr kumimoji="1" lang="zh-CN" altLang="en-US" sz="2400" noProof="1">
                <a:solidFill>
                  <a:schemeClr val="bg1"/>
                </a:solidFill>
                <a:latin typeface="+mn-ea"/>
                <a:ea typeface="+mn-ea"/>
              </a:rPr>
              <a:t>的全集，所以</a:t>
            </a:r>
            <a:endParaRPr kumimoji="1" lang="zh-CN" altLang="en-US" sz="2400" dirty="0">
              <a:solidFill>
                <a:schemeClr val="bg1"/>
              </a:solidFill>
              <a:latin typeface="+mn-ea"/>
              <a:ea typeface="+mn-ea"/>
            </a:endParaRPr>
          </a:p>
          <a:p>
            <a:pPr algn="l">
              <a:lnSpc>
                <a:spcPct val="150000"/>
              </a:lnSpc>
              <a:spcBef>
                <a:spcPct val="0"/>
              </a:spcBef>
              <a:buClr>
                <a:srgbClr val="996633"/>
              </a:buClr>
              <a:buFont typeface="Wingdings" panose="05000000000000000000" pitchFamily="2" charset="2"/>
              <a:buChar char="u"/>
            </a:pPr>
            <a:r>
              <a:rPr kumimoji="1" lang="en-US" altLang="zh-CN" sz="2400" dirty="0" err="1">
                <a:solidFill>
                  <a:schemeClr val="bg1"/>
                </a:solidFill>
                <a:latin typeface="+mn-ea"/>
                <a:ea typeface="+mn-ea"/>
              </a:rPr>
              <a:t>R</a:t>
            </a:r>
            <a:r>
              <a:rPr kumimoji="1" lang="en-US" altLang="zh-CN" sz="2400" baseline="30000" dirty="0" err="1">
                <a:solidFill>
                  <a:schemeClr val="bg1"/>
                </a:solidFill>
              </a:rPr>
              <a:t>c</a:t>
            </a:r>
            <a:r>
              <a:rPr kumimoji="1" lang="en-US" altLang="en-US" sz="2400" noProof="1">
                <a:solidFill>
                  <a:schemeClr val="bg1"/>
                </a:solidFill>
                <a:latin typeface="+mn-ea"/>
                <a:ea typeface="+mn-ea"/>
              </a:rPr>
              <a:t>＝</a:t>
            </a:r>
            <a:r>
              <a:rPr kumimoji="1" lang="en-US" altLang="zh-CN" sz="2400" noProof="1">
                <a:solidFill>
                  <a:schemeClr val="bg1"/>
                </a:solidFill>
                <a:latin typeface="+mn-ea"/>
                <a:ea typeface="+mn-ea"/>
              </a:rPr>
              <a:t>A×B-R         </a:t>
            </a:r>
          </a:p>
          <a:p>
            <a:pPr algn="l">
              <a:lnSpc>
                <a:spcPct val="150000"/>
              </a:lnSpc>
              <a:spcBef>
                <a:spcPct val="0"/>
              </a:spcBef>
              <a:buClr>
                <a:srgbClr val="996633"/>
              </a:buClr>
              <a:buFont typeface="Wingdings" panose="05000000000000000000" pitchFamily="2" charset="2"/>
              <a:buChar char="u"/>
            </a:pPr>
            <a:r>
              <a:rPr kumimoji="1" lang="en-US" altLang="zh-CN" sz="2400" dirty="0">
                <a:solidFill>
                  <a:schemeClr val="bg1"/>
                </a:solidFill>
                <a:latin typeface="+mn-ea"/>
                <a:ea typeface="+mn-ea"/>
              </a:rPr>
              <a:t>R∪</a:t>
            </a:r>
            <a:r>
              <a:rPr kumimoji="1" lang="en-US" altLang="zh-CN" sz="2400" noProof="1">
                <a:solidFill>
                  <a:schemeClr val="bg1"/>
                </a:solidFill>
                <a:latin typeface="+mn-ea"/>
                <a:ea typeface="+mn-ea"/>
              </a:rPr>
              <a:t>R</a:t>
            </a:r>
            <a:r>
              <a:rPr kumimoji="1" lang="en-US" altLang="zh-CN" sz="2400" baseline="30000" dirty="0">
                <a:solidFill>
                  <a:schemeClr val="bg1"/>
                </a:solidFill>
              </a:rPr>
              <a:t>c</a:t>
            </a:r>
            <a:r>
              <a:rPr kumimoji="1" lang="en-US" altLang="zh-CN" sz="2400" noProof="1">
                <a:solidFill>
                  <a:schemeClr val="bg1"/>
                </a:solidFill>
                <a:latin typeface="+mn-ea"/>
                <a:ea typeface="+mn-ea"/>
              </a:rPr>
              <a:t>＝A×B            </a:t>
            </a:r>
            <a:r>
              <a:rPr kumimoji="1" lang="en-US" altLang="zh-CN" sz="2400" dirty="0">
                <a:solidFill>
                  <a:schemeClr val="bg1"/>
                </a:solidFill>
                <a:latin typeface="+mn-ea"/>
                <a:ea typeface="+mn-ea"/>
              </a:rPr>
              <a:t>R</a:t>
            </a:r>
            <a:r>
              <a:rPr kumimoji="1" lang="en-US" altLang="zh-CN" sz="2400" noProof="1">
                <a:solidFill>
                  <a:schemeClr val="bg1"/>
                </a:solidFill>
                <a:latin typeface="+mn-ea"/>
                <a:ea typeface="+mn-ea"/>
              </a:rPr>
              <a:t>∩R</a:t>
            </a:r>
            <a:r>
              <a:rPr kumimoji="1" lang="en-US" altLang="zh-CN" sz="2400" baseline="30000" dirty="0">
                <a:solidFill>
                  <a:schemeClr val="bg1"/>
                </a:solidFill>
              </a:rPr>
              <a:t>c</a:t>
            </a:r>
            <a:r>
              <a:rPr kumimoji="1" lang="en-US" altLang="zh-CN" sz="2400" noProof="1">
                <a:solidFill>
                  <a:schemeClr val="bg1"/>
                </a:solidFill>
                <a:latin typeface="+mn-ea"/>
                <a:ea typeface="+mn-ea"/>
              </a:rPr>
              <a:t>＝</a:t>
            </a:r>
            <a:r>
              <a:rPr kumimoji="1" lang="el-GR" altLang="zh-CN" sz="2400" noProof="1">
                <a:solidFill>
                  <a:schemeClr val="bg1"/>
                </a:solidFill>
                <a:latin typeface="+mn-ea"/>
                <a:ea typeface="+mn-ea"/>
              </a:rPr>
              <a:t>Φ</a:t>
            </a:r>
            <a:endParaRPr kumimoji="1" lang="en-US" altLang="zh-CN" sz="2400" noProof="1">
              <a:solidFill>
                <a:schemeClr val="bg1"/>
              </a:solidFill>
              <a:latin typeface="+mn-ea"/>
              <a:ea typeface="+mn-ea"/>
            </a:endParaRPr>
          </a:p>
          <a:p>
            <a:pPr algn="l">
              <a:lnSpc>
                <a:spcPct val="150000"/>
              </a:lnSpc>
              <a:spcBef>
                <a:spcPct val="0"/>
              </a:spcBef>
              <a:buClr>
                <a:srgbClr val="996633"/>
              </a:buClr>
              <a:buFont typeface="Wingdings" panose="05000000000000000000" pitchFamily="2" charset="2"/>
              <a:buChar char="u"/>
            </a:pPr>
            <a:r>
              <a:rPr kumimoji="1" lang="en-US" altLang="zh-CN" sz="2400" noProof="1">
                <a:solidFill>
                  <a:schemeClr val="bg1"/>
                </a:solidFill>
                <a:latin typeface="+mn-ea"/>
                <a:ea typeface="+mn-ea"/>
              </a:rPr>
              <a:t> </a:t>
            </a:r>
          </a:p>
          <a:p>
            <a:pPr algn="l">
              <a:lnSpc>
                <a:spcPct val="150000"/>
              </a:lnSpc>
              <a:spcBef>
                <a:spcPct val="0"/>
              </a:spcBef>
              <a:buClr>
                <a:srgbClr val="996633"/>
              </a:buClr>
              <a:buFont typeface="Wingdings" panose="05000000000000000000" pitchFamily="2" charset="2"/>
              <a:buChar char="u"/>
            </a:pPr>
            <a:r>
              <a:rPr kumimoji="1" lang="en-US" altLang="zh-CN" sz="2400" noProof="1">
                <a:solidFill>
                  <a:schemeClr val="bg1"/>
                </a:solidFill>
                <a:latin typeface="+mn-ea"/>
                <a:ea typeface="+mn-ea"/>
              </a:rPr>
              <a:t> </a:t>
            </a:r>
            <a:endParaRPr kumimoji="1" lang="zh-CN" altLang="en-US" sz="2400" dirty="0">
              <a:solidFill>
                <a:schemeClr val="bg1"/>
              </a:solidFill>
              <a:latin typeface="+mn-ea"/>
              <a:ea typeface="+mn-ea"/>
            </a:endParaRPr>
          </a:p>
        </p:txBody>
      </p:sp>
      <p:sp>
        <p:nvSpPr>
          <p:cNvPr id="105475" name="Rectangle 2"/>
          <p:cNvSpPr>
            <a:spLocks noGrp="1" noChangeArrowheads="1"/>
          </p:cNvSpPr>
          <p:nvPr>
            <p:ph type="title"/>
          </p:nvPr>
        </p:nvSpPr>
        <p:spPr>
          <a:xfrm>
            <a:off x="765528" y="265976"/>
            <a:ext cx="8066367" cy="585923"/>
          </a:xfrm>
        </p:spPr>
        <p:txBody>
          <a:bodyPr/>
          <a:lstStyle/>
          <a:p>
            <a:pPr eaLnBrk="1" hangingPunct="1"/>
            <a:r>
              <a:rPr lang="en-US" altLang="zh-CN" dirty="0"/>
              <a:t>4.2 </a:t>
            </a:r>
            <a:r>
              <a:rPr lang="zh-CN" altLang="en-US" dirty="0"/>
              <a:t>关系的运算</a:t>
            </a:r>
          </a:p>
        </p:txBody>
      </p:sp>
      <mc:AlternateContent xmlns:mc="http://schemas.openxmlformats.org/markup-compatibility/2006" xmlns:a14="http://schemas.microsoft.com/office/drawing/2010/main">
        <mc:Choice Requires="a14">
          <p:sp>
            <p:nvSpPr>
              <p:cNvPr id="1437699" name="Rectangle 3"/>
              <p:cNvSpPr>
                <a:spLocks noGrp="1" noChangeArrowheads="1"/>
              </p:cNvSpPr>
              <p:nvPr>
                <p:ph type="body" sz="half" idx="1"/>
              </p:nvPr>
            </p:nvSpPr>
            <p:spPr>
              <a:xfrm>
                <a:off x="338400" y="913201"/>
                <a:ext cx="7012023" cy="2999481"/>
              </a:xfrm>
            </p:spPr>
            <p:txBody>
              <a:bodyPr vert="horz" lIns="72017" tIns="60958" rIns="72017" bIns="60958" rtlCol="0">
                <a:normAutofit/>
              </a:bodyPr>
              <a:lstStyle/>
              <a:p>
                <a:pPr marL="0" indent="0">
                  <a:buNone/>
                </a:pPr>
                <a:r>
                  <a:rPr lang="zh-CN" altLang="en-US" dirty="0">
                    <a:solidFill>
                      <a:srgbClr val="0000CC"/>
                    </a:solidFill>
                  </a:rPr>
                  <a:t>设</a:t>
                </a:r>
                <a:r>
                  <a:rPr lang="en-US" altLang="zh-CN" dirty="0">
                    <a:solidFill>
                      <a:srgbClr val="0000CC"/>
                    </a:solidFill>
                  </a:rPr>
                  <a:t>R</a:t>
                </a:r>
                <a:r>
                  <a:rPr lang="zh-CN" altLang="en-US" dirty="0">
                    <a:solidFill>
                      <a:srgbClr val="0000CC"/>
                    </a:solidFill>
                  </a:rPr>
                  <a:t>，</a:t>
                </a:r>
                <a:r>
                  <a:rPr lang="en-US" altLang="zh-CN" dirty="0">
                    <a:solidFill>
                      <a:srgbClr val="0000CC"/>
                    </a:solidFill>
                  </a:rPr>
                  <a:t>S</a:t>
                </a:r>
                <a:r>
                  <a:rPr lang="zh-CN" altLang="en-US" dirty="0">
                    <a:solidFill>
                      <a:srgbClr val="0000CC"/>
                    </a:solidFill>
                  </a:rPr>
                  <a:t>都是从集合</a:t>
                </a:r>
                <a:r>
                  <a:rPr lang="en-US" altLang="zh-CN" dirty="0">
                    <a:solidFill>
                      <a:srgbClr val="0000CC"/>
                    </a:solidFill>
                  </a:rPr>
                  <a:t>A</a:t>
                </a:r>
                <a:r>
                  <a:rPr lang="zh-CN" altLang="en-US" dirty="0">
                    <a:solidFill>
                      <a:srgbClr val="0000CC"/>
                    </a:solidFill>
                  </a:rPr>
                  <a:t>到</a:t>
                </a:r>
                <a:r>
                  <a:rPr lang="en-US" altLang="zh-CN" dirty="0">
                    <a:solidFill>
                      <a:srgbClr val="0000CC"/>
                    </a:solidFill>
                  </a:rPr>
                  <a:t>B</a:t>
                </a:r>
                <a:r>
                  <a:rPr lang="zh-CN" altLang="en-US" dirty="0">
                    <a:solidFill>
                      <a:srgbClr val="0000CC"/>
                    </a:solidFill>
                  </a:rPr>
                  <a:t>的两个关系，则：</a:t>
                </a:r>
              </a:p>
              <a:p>
                <a:pPr marL="0" indent="0">
                  <a:buNone/>
                </a:pPr>
                <a:r>
                  <a:rPr lang="en-US" altLang="zh-CN" dirty="0"/>
                  <a:t>R</a:t>
                </a:r>
                <a:r>
                  <a:rPr lang="en-US" altLang="zh-CN" dirty="0">
                    <a:solidFill>
                      <a:srgbClr val="FF0000"/>
                    </a:solidFill>
                  </a:rPr>
                  <a:t>∪</a:t>
                </a:r>
                <a:r>
                  <a:rPr lang="en-US" altLang="zh-CN" dirty="0"/>
                  <a:t>S</a:t>
                </a:r>
                <a:r>
                  <a:rPr lang="zh-CN" altLang="en-US" dirty="0"/>
                  <a:t>＝</a:t>
                </a:r>
                <a:r>
                  <a:rPr lang="en-US" altLang="zh-CN" dirty="0"/>
                  <a:t>{&lt;</a:t>
                </a:r>
                <a:r>
                  <a:rPr lang="en-US" altLang="zh-CN" dirty="0" err="1"/>
                  <a:t>x,y</a:t>
                </a:r>
                <a:r>
                  <a:rPr lang="en-US" altLang="zh-CN" dirty="0"/>
                  <a:t>&gt;|&lt;</a:t>
                </a:r>
                <a:r>
                  <a:rPr lang="en-US" altLang="zh-CN" dirty="0" err="1"/>
                  <a:t>x,y</a:t>
                </a:r>
                <a:r>
                  <a:rPr lang="en-US" altLang="zh-CN" dirty="0"/>
                  <a:t>&gt;</a:t>
                </a:r>
                <a14:m>
                  <m:oMath xmlns:m="http://schemas.openxmlformats.org/officeDocument/2006/math">
                    <m:r>
                      <a:rPr lang="en-US" altLang="zh-CN" i="1" smtClean="0">
                        <a:latin typeface="Cambria Math" panose="02040503050406030204" pitchFamily="18" charset="0"/>
                      </a:rPr>
                      <m:t>∈</m:t>
                    </m:r>
                  </m:oMath>
                </a14:m>
                <a:r>
                  <a:rPr lang="en-US" altLang="zh-CN" dirty="0"/>
                  <a:t>R</a:t>
                </a:r>
                <a:r>
                  <a:rPr lang="en-US" altLang="zh-CN" dirty="0">
                    <a:solidFill>
                      <a:srgbClr val="FF0000"/>
                    </a:solidFill>
                  </a:rPr>
                  <a:t>∨</a:t>
                </a:r>
                <a:r>
                  <a:rPr lang="en-US" altLang="zh-CN" dirty="0"/>
                  <a:t>&lt;</a:t>
                </a:r>
                <a:r>
                  <a:rPr lang="en-US" altLang="zh-CN" dirty="0" err="1"/>
                  <a:t>x,y</a:t>
                </a:r>
                <a:r>
                  <a:rPr lang="en-US" altLang="zh-CN" dirty="0"/>
                  <a:t>&gt;</a:t>
                </a:r>
                <a14:m>
                  <m:oMath xmlns:m="http://schemas.openxmlformats.org/officeDocument/2006/math">
                    <m:r>
                      <a:rPr lang="en-US" altLang="zh-CN" i="1">
                        <a:latin typeface="Cambria Math" panose="02040503050406030204" pitchFamily="18" charset="0"/>
                      </a:rPr>
                      <m:t>∈</m:t>
                    </m:r>
                  </m:oMath>
                </a14:m>
                <a:r>
                  <a:rPr lang="en-US" altLang="zh-CN" dirty="0"/>
                  <a:t>S}</a:t>
                </a:r>
              </a:p>
              <a:p>
                <a:pPr marL="0" indent="0">
                  <a:buNone/>
                </a:pPr>
                <a:r>
                  <a:rPr lang="en-US" altLang="zh-CN" dirty="0"/>
                  <a:t>R</a:t>
                </a:r>
                <a:r>
                  <a:rPr lang="en-US" altLang="zh-CN" dirty="0">
                    <a:solidFill>
                      <a:srgbClr val="FF0000"/>
                    </a:solidFill>
                  </a:rPr>
                  <a:t>∩</a:t>
                </a:r>
                <a:r>
                  <a:rPr lang="en-US" altLang="zh-CN" dirty="0"/>
                  <a:t>S</a:t>
                </a:r>
                <a:r>
                  <a:rPr lang="zh-CN" altLang="en-US" dirty="0"/>
                  <a:t>＝</a:t>
                </a:r>
                <a:r>
                  <a:rPr lang="en-US" altLang="zh-CN" dirty="0"/>
                  <a:t>{&lt;</a:t>
                </a:r>
                <a:r>
                  <a:rPr lang="en-US" altLang="zh-CN" dirty="0" err="1"/>
                  <a:t>x,y</a:t>
                </a:r>
                <a:r>
                  <a:rPr lang="en-US" altLang="zh-CN" dirty="0"/>
                  <a:t>&gt;|&lt;</a:t>
                </a:r>
                <a:r>
                  <a:rPr lang="en-US" altLang="zh-CN" dirty="0" err="1"/>
                  <a:t>x,y</a:t>
                </a:r>
                <a:r>
                  <a:rPr lang="en-US" altLang="zh-CN" dirty="0"/>
                  <a:t>&gt;</a:t>
                </a:r>
                <a14:m>
                  <m:oMath xmlns:m="http://schemas.openxmlformats.org/officeDocument/2006/math">
                    <m:r>
                      <a:rPr lang="en-US" altLang="zh-CN" i="1">
                        <a:latin typeface="Cambria Math" panose="02040503050406030204" pitchFamily="18" charset="0"/>
                      </a:rPr>
                      <m:t>∈</m:t>
                    </m:r>
                  </m:oMath>
                </a14:m>
                <a:r>
                  <a:rPr lang="en-US" altLang="zh-CN" dirty="0"/>
                  <a:t>R</a:t>
                </a:r>
                <a:r>
                  <a:rPr lang="en-US" altLang="zh-CN" dirty="0">
                    <a:solidFill>
                      <a:srgbClr val="FF0000"/>
                    </a:solidFill>
                  </a:rPr>
                  <a:t>∧</a:t>
                </a:r>
                <a:r>
                  <a:rPr lang="en-US" altLang="zh-CN" dirty="0"/>
                  <a:t>&lt;</a:t>
                </a:r>
                <a:r>
                  <a:rPr lang="en-US" altLang="zh-CN" dirty="0" err="1"/>
                  <a:t>x,y</a:t>
                </a:r>
                <a:r>
                  <a:rPr lang="en-US" altLang="zh-CN" dirty="0"/>
                  <a:t>&gt;</a:t>
                </a:r>
                <a14:m>
                  <m:oMath xmlns:m="http://schemas.openxmlformats.org/officeDocument/2006/math">
                    <m:r>
                      <a:rPr lang="en-US" altLang="zh-CN" i="1">
                        <a:latin typeface="Cambria Math" panose="02040503050406030204" pitchFamily="18" charset="0"/>
                      </a:rPr>
                      <m:t>∈</m:t>
                    </m:r>
                  </m:oMath>
                </a14:m>
                <a:r>
                  <a:rPr lang="en-US" altLang="zh-CN" dirty="0"/>
                  <a:t>S}</a:t>
                </a:r>
              </a:p>
              <a:p>
                <a:pPr marL="0" indent="0">
                  <a:buNone/>
                </a:pPr>
                <a:r>
                  <a:rPr kumimoji="1" lang="en-US" altLang="zh-CN" dirty="0"/>
                  <a:t>R</a:t>
                </a:r>
                <a14:m>
                  <m:oMath xmlns:m="http://schemas.openxmlformats.org/officeDocument/2006/math">
                    <m:r>
                      <a:rPr kumimoji="1" lang="en-US" altLang="zh-CN" i="1" dirty="0" smtClean="0">
                        <a:latin typeface="Cambria Math" panose="02040503050406030204" pitchFamily="18" charset="0"/>
                      </a:rPr>
                      <m:t>−</m:t>
                    </m:r>
                  </m:oMath>
                </a14:m>
                <a:r>
                  <a:rPr kumimoji="1" lang="en-US" altLang="zh-CN" dirty="0"/>
                  <a:t>S</a:t>
                </a:r>
                <a:r>
                  <a:rPr kumimoji="1" lang="zh-CN" altLang="en-US" dirty="0"/>
                  <a:t>＝</a:t>
                </a:r>
                <a:r>
                  <a:rPr kumimoji="1" lang="en-US" altLang="zh-CN" dirty="0"/>
                  <a:t>{&lt;</a:t>
                </a:r>
                <a:r>
                  <a:rPr kumimoji="1" lang="en-US" altLang="zh-CN" dirty="0" err="1"/>
                  <a:t>x,y</a:t>
                </a:r>
                <a:r>
                  <a:rPr kumimoji="1" lang="en-US" altLang="zh-CN" dirty="0"/>
                  <a:t>&gt;|</a:t>
                </a:r>
                <a:r>
                  <a:rPr lang="en-US" altLang="zh-CN" dirty="0"/>
                  <a:t>&lt;</a:t>
                </a:r>
                <a:r>
                  <a:rPr lang="en-US" altLang="zh-CN" dirty="0" err="1"/>
                  <a:t>x,y</a:t>
                </a:r>
                <a:r>
                  <a:rPr lang="en-US" altLang="zh-CN" dirty="0"/>
                  <a:t>&gt;</a:t>
                </a:r>
                <a14:m>
                  <m:oMath xmlns:m="http://schemas.openxmlformats.org/officeDocument/2006/math">
                    <m:r>
                      <a:rPr lang="en-US" altLang="zh-CN" i="1">
                        <a:latin typeface="Cambria Math" panose="02040503050406030204" pitchFamily="18" charset="0"/>
                      </a:rPr>
                      <m:t>∈</m:t>
                    </m:r>
                  </m:oMath>
                </a14:m>
                <a:r>
                  <a:rPr lang="en-US" altLang="zh-CN" dirty="0"/>
                  <a:t>R</a:t>
                </a:r>
                <a:r>
                  <a:rPr lang="en-US" altLang="zh-CN" dirty="0">
                    <a:solidFill>
                      <a:srgbClr val="FF0000"/>
                    </a:solidFill>
                  </a:rPr>
                  <a:t>∧</a:t>
                </a:r>
                <a:r>
                  <a:rPr lang="en-US" altLang="zh-CN" dirty="0"/>
                  <a:t>&lt;</a:t>
                </a:r>
                <a:r>
                  <a:rPr lang="en-US" altLang="zh-CN" dirty="0" err="1"/>
                  <a:t>x,y</a:t>
                </a:r>
                <a:r>
                  <a:rPr lang="en-US" altLang="zh-CN" dirty="0"/>
                  <a:t>&gt;</a:t>
                </a:r>
                <a14:m>
                  <m:oMath xmlns:m="http://schemas.openxmlformats.org/officeDocument/2006/math">
                    <m:r>
                      <a:rPr lang="en-US" altLang="zh-CN" i="1">
                        <a:solidFill>
                          <a:prstClr val="black"/>
                        </a:solidFill>
                        <a:latin typeface="Cambria Math" panose="02040503050406030204" pitchFamily="18" charset="0"/>
                      </a:rPr>
                      <m:t>∉</m:t>
                    </m:r>
                  </m:oMath>
                </a14:m>
                <a:r>
                  <a:rPr lang="en-US" altLang="zh-CN" dirty="0"/>
                  <a:t>S</a:t>
                </a:r>
                <a:r>
                  <a:rPr kumimoji="1" lang="en-US" altLang="zh-CN" noProof="1"/>
                  <a:t>}</a:t>
                </a:r>
                <a:endParaRPr kumimoji="1" lang="en-US" altLang="zh-CN" dirty="0"/>
              </a:p>
              <a:p>
                <a:pPr marL="0" indent="0">
                  <a:buNone/>
                </a:pPr>
                <a:r>
                  <a:rPr kumimoji="1" lang="en-US" altLang="zh-CN" dirty="0" err="1"/>
                  <a:t>R</a:t>
                </a:r>
                <a:r>
                  <a:rPr kumimoji="1" lang="en-US" altLang="zh-CN" baseline="30000" dirty="0" err="1"/>
                  <a:t>c</a:t>
                </a:r>
                <a:r>
                  <a:rPr kumimoji="1" lang="en-US" altLang="zh-CN" noProof="1"/>
                  <a:t>＝{&lt;x,y&gt;|</a:t>
                </a:r>
                <a:r>
                  <a:rPr lang="en-US" altLang="zh-CN" dirty="0"/>
                  <a:t>&lt;</a:t>
                </a:r>
                <a:r>
                  <a:rPr lang="en-US" altLang="zh-CN" dirty="0" err="1"/>
                  <a:t>x,y</a:t>
                </a:r>
                <a:r>
                  <a:rPr lang="en-US" altLang="zh-CN" dirty="0"/>
                  <a:t>&gt;</a:t>
                </a:r>
                <a14:m>
                  <m:oMath xmlns:m="http://schemas.openxmlformats.org/officeDocument/2006/math">
                    <m:r>
                      <a:rPr lang="en-US" altLang="zh-CN" i="1">
                        <a:latin typeface="Cambria Math" panose="02040503050406030204" pitchFamily="18" charset="0"/>
                      </a:rPr>
                      <m:t>∈</m:t>
                    </m:r>
                  </m:oMath>
                </a14:m>
                <a:r>
                  <a:rPr kumimoji="1" lang="en-US" altLang="zh-CN" noProof="1"/>
                  <a:t>A×B</a:t>
                </a:r>
                <a:r>
                  <a:rPr lang="en-US" altLang="zh-CN" dirty="0">
                    <a:solidFill>
                      <a:srgbClr val="FF0000"/>
                    </a:solidFill>
                  </a:rPr>
                  <a:t>∧</a:t>
                </a:r>
                <a:r>
                  <a:rPr lang="en-US" altLang="zh-CN" dirty="0"/>
                  <a:t>&lt;</a:t>
                </a:r>
                <a:r>
                  <a:rPr lang="en-US" altLang="zh-CN" dirty="0" err="1"/>
                  <a:t>x,y</a:t>
                </a:r>
                <a:r>
                  <a:rPr lang="en-US" altLang="zh-CN" dirty="0"/>
                  <a:t>&gt;</a:t>
                </a:r>
                <a14:m>
                  <m:oMath xmlns:m="http://schemas.openxmlformats.org/officeDocument/2006/math">
                    <m:r>
                      <a:rPr lang="en-US" altLang="zh-CN" i="1">
                        <a:solidFill>
                          <a:prstClr val="black"/>
                        </a:solidFill>
                        <a:latin typeface="Cambria Math" panose="02040503050406030204" pitchFamily="18" charset="0"/>
                      </a:rPr>
                      <m:t>∉</m:t>
                    </m:r>
                  </m:oMath>
                </a14:m>
                <a:r>
                  <a:rPr kumimoji="1" lang="en-US" altLang="zh-CN" noProof="1"/>
                  <a:t>R}</a:t>
                </a:r>
                <a:endParaRPr lang="en-US" altLang="zh-CN" dirty="0"/>
              </a:p>
            </p:txBody>
          </p:sp>
        </mc:Choice>
        <mc:Fallback xmlns="">
          <p:sp>
            <p:nvSpPr>
              <p:cNvPr id="1437699" name="Rectangle 3"/>
              <p:cNvSpPr>
                <a:spLocks noGrp="1" noRot="1" noChangeAspect="1" noMove="1" noResize="1" noEditPoints="1" noAdjustHandles="1" noChangeArrowheads="1" noChangeShapeType="1" noTextEdit="1"/>
              </p:cNvSpPr>
              <p:nvPr>
                <p:ph type="body" sz="half" idx="1"/>
              </p:nvPr>
            </p:nvSpPr>
            <p:spPr>
              <a:xfrm>
                <a:off x="338400" y="913201"/>
                <a:ext cx="7012023" cy="2999481"/>
              </a:xfrm>
              <a:blipFill>
                <a:blip r:embed="rId6"/>
                <a:stretch>
                  <a:fillRect l="-16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B1C7017-BB99-4222-9EE2-585FD2DDD5A3}"/>
                  </a:ext>
                </a:extLst>
              </p:cNvPr>
              <p:cNvSpPr/>
              <p:nvPr/>
            </p:nvSpPr>
            <p:spPr>
              <a:xfrm>
                <a:off x="688975" y="5511142"/>
                <a:ext cx="1878335" cy="5520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b="1" i="1" smtClean="0">
                              <a:solidFill>
                                <a:schemeClr val="bg1"/>
                              </a:solidFill>
                              <a:latin typeface="Cambria Math" panose="02040503050406030204" pitchFamily="18" charset="0"/>
                            </a:rPr>
                          </m:ctrlPr>
                        </m:sSupPr>
                        <m:e>
                          <m:d>
                            <m:dPr>
                              <m:ctrlPr>
                                <a:rPr lang="zh-CN" altLang="en-US" b="1" i="1">
                                  <a:solidFill>
                                    <a:schemeClr val="bg1"/>
                                  </a:solidFill>
                                  <a:latin typeface="Cambria Math" panose="02040503050406030204" pitchFamily="18" charset="0"/>
                                </a:rPr>
                              </m:ctrlPr>
                            </m:dPr>
                            <m:e>
                              <m:sSup>
                                <m:sSupPr>
                                  <m:ctrlPr>
                                    <a:rPr lang="zh-CN" altLang="en-US" b="1" i="1">
                                      <a:solidFill>
                                        <a:schemeClr val="bg1"/>
                                      </a:solidFill>
                                      <a:latin typeface="Cambria Math" panose="02040503050406030204" pitchFamily="18" charset="0"/>
                                    </a:rPr>
                                  </m:ctrlPr>
                                </m:sSupPr>
                                <m:e>
                                  <m:d>
                                    <m:dPr>
                                      <m:ctrlPr>
                                        <a:rPr lang="zh-CN" altLang="en-US" b="1" i="1">
                                          <a:solidFill>
                                            <a:schemeClr val="bg1"/>
                                          </a:solidFill>
                                          <a:latin typeface="Cambria Math" panose="02040503050406030204" pitchFamily="18" charset="0"/>
                                        </a:rPr>
                                      </m:ctrlPr>
                                    </m:dPr>
                                    <m:e>
                                      <m:r>
                                        <a:rPr lang="zh-CN" altLang="en-US" b="1" i="1">
                                          <a:solidFill>
                                            <a:schemeClr val="bg1"/>
                                          </a:solidFill>
                                          <a:latin typeface="Cambria Math" panose="02040503050406030204" pitchFamily="18" charset="0"/>
                                        </a:rPr>
                                        <m:t>𝑹</m:t>
                                      </m:r>
                                    </m:e>
                                  </m:d>
                                </m:e>
                                <m:sup>
                                  <m:r>
                                    <a:rPr lang="zh-CN" altLang="en-US" b="1" i="1">
                                      <a:solidFill>
                                        <a:schemeClr val="bg1"/>
                                      </a:solidFill>
                                      <a:latin typeface="Cambria Math" panose="02040503050406030204" pitchFamily="18" charset="0"/>
                                    </a:rPr>
                                    <m:t>𝒄</m:t>
                                  </m:r>
                                </m:sup>
                              </m:sSup>
                            </m:e>
                          </m:d>
                        </m:e>
                        <m:sup>
                          <m:r>
                            <a:rPr lang="zh-CN" altLang="en-US" b="1" i="1">
                              <a:solidFill>
                                <a:schemeClr val="bg1"/>
                              </a:solidFill>
                              <a:latin typeface="Cambria Math" panose="02040503050406030204" pitchFamily="18" charset="0"/>
                            </a:rPr>
                            <m:t>𝒄</m:t>
                          </m:r>
                        </m:sup>
                      </m:sSup>
                      <m:r>
                        <a:rPr lang="zh-CN" altLang="en-US" b="1" i="0">
                          <a:solidFill>
                            <a:schemeClr val="bg1"/>
                          </a:solidFill>
                          <a:latin typeface="Cambria Math" panose="02040503050406030204" pitchFamily="18" charset="0"/>
                        </a:rPr>
                        <m:t>=</m:t>
                      </m:r>
                      <m:r>
                        <a:rPr lang="zh-CN" altLang="en-US" b="1" i="1">
                          <a:solidFill>
                            <a:schemeClr val="bg1"/>
                          </a:solidFill>
                          <a:latin typeface="Cambria Math" panose="02040503050406030204" pitchFamily="18" charset="0"/>
                        </a:rPr>
                        <m:t>𝑹</m:t>
                      </m:r>
                    </m:oMath>
                  </m:oMathPara>
                </a14:m>
                <a:endParaRPr lang="zh-CN" altLang="en-US" b="1" dirty="0">
                  <a:solidFill>
                    <a:schemeClr val="bg1"/>
                  </a:solidFill>
                </a:endParaRPr>
              </a:p>
            </p:txBody>
          </p:sp>
        </mc:Choice>
        <mc:Fallback xmlns="">
          <p:sp>
            <p:nvSpPr>
              <p:cNvPr id="4" name="矩形 3">
                <a:extLst>
                  <a:ext uri="{FF2B5EF4-FFF2-40B4-BE49-F238E27FC236}">
                    <a16:creationId xmlns:a16="http://schemas.microsoft.com/office/drawing/2014/main" id="{9B1C7017-BB99-4222-9EE2-585FD2DDD5A3}"/>
                  </a:ext>
                </a:extLst>
              </p:cNvPr>
              <p:cNvSpPr>
                <a:spLocks noRot="1" noChangeAspect="1" noMove="1" noResize="1" noEditPoints="1" noAdjustHandles="1" noChangeArrowheads="1" noChangeShapeType="1" noTextEdit="1"/>
              </p:cNvSpPr>
              <p:nvPr/>
            </p:nvSpPr>
            <p:spPr>
              <a:xfrm>
                <a:off x="688975" y="5511142"/>
                <a:ext cx="1878335" cy="55207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4AB13246-70D2-4565-88A9-E126D9873279}"/>
                  </a:ext>
                </a:extLst>
              </p:cNvPr>
              <p:cNvSpPr/>
              <p:nvPr/>
            </p:nvSpPr>
            <p:spPr>
              <a:xfrm>
                <a:off x="688975" y="6112215"/>
                <a:ext cx="258532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smtClean="0">
                          <a:solidFill>
                            <a:schemeClr val="bg1"/>
                          </a:solidFill>
                          <a:latin typeface="Cambria Math" panose="02040503050406030204" pitchFamily="18" charset="0"/>
                        </a:rPr>
                        <m:t>𝑺</m:t>
                      </m:r>
                      <m:r>
                        <a:rPr lang="zh-CN" altLang="en-US" b="1" i="0">
                          <a:solidFill>
                            <a:schemeClr val="bg1"/>
                          </a:solidFill>
                          <a:latin typeface="Cambria Math" panose="02040503050406030204" pitchFamily="18" charset="0"/>
                        </a:rPr>
                        <m:t>⊆</m:t>
                      </m:r>
                      <m:r>
                        <a:rPr lang="zh-CN" altLang="en-US" b="1" i="1">
                          <a:solidFill>
                            <a:schemeClr val="bg1"/>
                          </a:solidFill>
                          <a:latin typeface="Cambria Math" panose="02040503050406030204" pitchFamily="18" charset="0"/>
                        </a:rPr>
                        <m:t>𝑹</m:t>
                      </m:r>
                      <m:r>
                        <a:rPr lang="zh-CN" altLang="en-US" b="1" i="0">
                          <a:solidFill>
                            <a:schemeClr val="bg1"/>
                          </a:solidFill>
                          <a:latin typeface="Cambria Math" panose="02040503050406030204" pitchFamily="18" charset="0"/>
                        </a:rPr>
                        <m:t>⇔</m:t>
                      </m:r>
                      <m:sSup>
                        <m:sSupPr>
                          <m:ctrlPr>
                            <a:rPr lang="zh-CN" altLang="en-US" b="1" i="1">
                              <a:solidFill>
                                <a:schemeClr val="bg1"/>
                              </a:solidFill>
                              <a:latin typeface="Cambria Math" panose="02040503050406030204" pitchFamily="18" charset="0"/>
                            </a:rPr>
                          </m:ctrlPr>
                        </m:sSupPr>
                        <m:e>
                          <m:r>
                            <a:rPr lang="zh-CN" altLang="en-US" b="1" i="1">
                              <a:solidFill>
                                <a:schemeClr val="bg1"/>
                              </a:solidFill>
                              <a:latin typeface="Cambria Math" panose="02040503050406030204" pitchFamily="18" charset="0"/>
                            </a:rPr>
                            <m:t>𝑹</m:t>
                          </m:r>
                        </m:e>
                        <m:sup>
                          <m:r>
                            <a:rPr lang="zh-CN" altLang="en-US" b="1" i="1">
                              <a:solidFill>
                                <a:schemeClr val="bg1"/>
                              </a:solidFill>
                              <a:latin typeface="Cambria Math" panose="02040503050406030204" pitchFamily="18" charset="0"/>
                            </a:rPr>
                            <m:t>𝒄</m:t>
                          </m:r>
                        </m:sup>
                      </m:sSup>
                      <m:r>
                        <a:rPr lang="zh-CN" altLang="en-US" b="1" i="0">
                          <a:solidFill>
                            <a:schemeClr val="bg1"/>
                          </a:solidFill>
                          <a:latin typeface="Cambria Math" panose="02040503050406030204" pitchFamily="18" charset="0"/>
                        </a:rPr>
                        <m:t>⊆</m:t>
                      </m:r>
                      <m:sSup>
                        <m:sSupPr>
                          <m:ctrlPr>
                            <a:rPr lang="zh-CN" altLang="en-US" b="1" i="1">
                              <a:solidFill>
                                <a:schemeClr val="bg1"/>
                              </a:solidFill>
                              <a:latin typeface="Cambria Math" panose="02040503050406030204" pitchFamily="18" charset="0"/>
                            </a:rPr>
                          </m:ctrlPr>
                        </m:sSupPr>
                        <m:e>
                          <m:r>
                            <a:rPr lang="zh-CN" altLang="en-US" b="1" i="1">
                              <a:solidFill>
                                <a:schemeClr val="bg1"/>
                              </a:solidFill>
                              <a:latin typeface="Cambria Math" panose="02040503050406030204" pitchFamily="18" charset="0"/>
                            </a:rPr>
                            <m:t>𝑺</m:t>
                          </m:r>
                        </m:e>
                        <m:sup>
                          <m:r>
                            <a:rPr lang="zh-CN" altLang="en-US" b="1" i="1">
                              <a:solidFill>
                                <a:schemeClr val="bg1"/>
                              </a:solidFill>
                              <a:latin typeface="Cambria Math" panose="02040503050406030204" pitchFamily="18" charset="0"/>
                            </a:rPr>
                            <m:t>𝒄</m:t>
                          </m:r>
                        </m:sup>
                      </m:sSup>
                    </m:oMath>
                  </m:oMathPara>
                </a14:m>
                <a:endParaRPr lang="zh-CN" altLang="en-US" b="1" dirty="0">
                  <a:solidFill>
                    <a:schemeClr val="bg1"/>
                  </a:solidFill>
                </a:endParaRPr>
              </a:p>
            </p:txBody>
          </p:sp>
        </mc:Choice>
        <mc:Fallback xmlns="">
          <p:sp>
            <p:nvSpPr>
              <p:cNvPr id="5" name="矩形 4">
                <a:extLst>
                  <a:ext uri="{FF2B5EF4-FFF2-40B4-BE49-F238E27FC236}">
                    <a16:creationId xmlns:a16="http://schemas.microsoft.com/office/drawing/2014/main" id="{4AB13246-70D2-4565-88A9-E126D9873279}"/>
                  </a:ext>
                </a:extLst>
              </p:cNvPr>
              <p:cNvSpPr>
                <a:spLocks noRot="1" noChangeAspect="1" noMove="1" noResize="1" noEditPoints="1" noAdjustHandles="1" noChangeArrowheads="1" noChangeShapeType="1" noTextEdit="1"/>
              </p:cNvSpPr>
              <p:nvPr/>
            </p:nvSpPr>
            <p:spPr>
              <a:xfrm>
                <a:off x="688975" y="6112215"/>
                <a:ext cx="2585323" cy="461665"/>
              </a:xfrm>
              <a:prstGeom prst="rect">
                <a:avLst/>
              </a:prstGeom>
              <a:blipFill>
                <a:blip r:embed="rId8"/>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69590733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7699">
                                            <p:txEl>
                                              <p:pRg st="0" end="0"/>
                                            </p:txEl>
                                          </p:spTgt>
                                        </p:tgtEl>
                                        <p:attrNameLst>
                                          <p:attrName>style.visibility</p:attrName>
                                        </p:attrNameLst>
                                      </p:cBhvr>
                                      <p:to>
                                        <p:strVal val="visible"/>
                                      </p:to>
                                    </p:set>
                                    <p:anim calcmode="lin" valueType="num">
                                      <p:cBhvr additive="base">
                                        <p:cTn id="7" dur="500" fill="hold"/>
                                        <p:tgtEl>
                                          <p:spTgt spid="1437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7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7699">
                                            <p:txEl>
                                              <p:pRg st="1" end="1"/>
                                            </p:txEl>
                                          </p:spTgt>
                                        </p:tgtEl>
                                        <p:attrNameLst>
                                          <p:attrName>style.visibility</p:attrName>
                                        </p:attrNameLst>
                                      </p:cBhvr>
                                      <p:to>
                                        <p:strVal val="visible"/>
                                      </p:to>
                                    </p:set>
                                    <p:anim calcmode="lin" valueType="num">
                                      <p:cBhvr additive="base">
                                        <p:cTn id="13" dur="500" fill="hold"/>
                                        <p:tgtEl>
                                          <p:spTgt spid="1437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7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7699">
                                            <p:txEl>
                                              <p:pRg st="2" end="2"/>
                                            </p:txEl>
                                          </p:spTgt>
                                        </p:tgtEl>
                                        <p:attrNameLst>
                                          <p:attrName>style.visibility</p:attrName>
                                        </p:attrNameLst>
                                      </p:cBhvr>
                                      <p:to>
                                        <p:strVal val="visible"/>
                                      </p:to>
                                    </p:set>
                                    <p:anim calcmode="lin" valueType="num">
                                      <p:cBhvr additive="base">
                                        <p:cTn id="19" dur="500" fill="hold"/>
                                        <p:tgtEl>
                                          <p:spTgt spid="1437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7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37699">
                                            <p:txEl>
                                              <p:pRg st="3" end="3"/>
                                            </p:txEl>
                                          </p:spTgt>
                                        </p:tgtEl>
                                        <p:attrNameLst>
                                          <p:attrName>style.visibility</p:attrName>
                                        </p:attrNameLst>
                                      </p:cBhvr>
                                      <p:to>
                                        <p:strVal val="visible"/>
                                      </p:to>
                                    </p:set>
                                    <p:anim calcmode="lin" valueType="num">
                                      <p:cBhvr additive="base">
                                        <p:cTn id="25" dur="500" fill="hold"/>
                                        <p:tgtEl>
                                          <p:spTgt spid="14376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7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37699">
                                            <p:txEl>
                                              <p:pRg st="4" end="4"/>
                                            </p:txEl>
                                          </p:spTgt>
                                        </p:tgtEl>
                                        <p:attrNameLst>
                                          <p:attrName>style.visibility</p:attrName>
                                        </p:attrNameLst>
                                      </p:cBhvr>
                                      <p:to>
                                        <p:strVal val="visible"/>
                                      </p:to>
                                    </p:set>
                                    <p:anim calcmode="lin" valueType="num">
                                      <p:cBhvr additive="base">
                                        <p:cTn id="31" dur="500" fill="hold"/>
                                        <p:tgtEl>
                                          <p:spTgt spid="14376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376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05482"/>
                                        </p:tgtEl>
                                        <p:attrNameLst>
                                          <p:attrName>style.visibility</p:attrName>
                                        </p:attrNameLst>
                                      </p:cBhvr>
                                      <p:to>
                                        <p:strVal val="visible"/>
                                      </p:to>
                                    </p:set>
                                    <p:animEffect transition="in" filter="wheel(1)">
                                      <p:cBhvr>
                                        <p:cTn id="37" dur="2000"/>
                                        <p:tgtEl>
                                          <p:spTgt spid="105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2" grpId="0" animBg="1"/>
      <p:bldP spid="1437699"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ChangeArrowheads="1"/>
          </p:cNvSpPr>
          <p:nvPr>
            <p:ph type="title"/>
          </p:nvPr>
        </p:nvSpPr>
        <p:spPr>
          <a:xfrm>
            <a:off x="841375" y="246120"/>
            <a:ext cx="8066367" cy="530348"/>
          </a:xfrm>
        </p:spPr>
        <p:txBody>
          <a:bodyPr/>
          <a:lstStyle/>
          <a:p>
            <a:pPr eaLnBrk="1" hangingPunct="1"/>
            <a:r>
              <a:rPr lang="zh-CN" altLang="en-US" dirty="0"/>
              <a:t>例</a:t>
            </a:r>
            <a:r>
              <a:rPr lang="pt-BR" altLang="zh-CN" dirty="0"/>
              <a:t>4.13</a:t>
            </a:r>
            <a:r>
              <a:rPr lang="pt-BR" altLang="zh-CN" sz="3201" dirty="0">
                <a:latin typeface="宋体" panose="02010600030101010101" pitchFamily="2" charset="-122"/>
              </a:rPr>
              <a:t> </a:t>
            </a:r>
            <a:endParaRPr lang="zh-CN" altLang="en-US" sz="3201" dirty="0"/>
          </a:p>
        </p:txBody>
      </p:sp>
      <p:sp>
        <p:nvSpPr>
          <p:cNvPr id="1439747" name="Rectangle 3"/>
          <p:cNvSpPr>
            <a:spLocks noGrp="1" noChangeArrowheads="1"/>
          </p:cNvSpPr>
          <p:nvPr>
            <p:ph type="body" sz="half" idx="1"/>
          </p:nvPr>
        </p:nvSpPr>
        <p:spPr>
          <a:xfrm>
            <a:off x="328370" y="1038700"/>
            <a:ext cx="11283017" cy="1371600"/>
          </a:xfrm>
        </p:spPr>
        <p:txBody>
          <a:bodyPr>
            <a:normAutofit/>
          </a:bodyPr>
          <a:lstStyle/>
          <a:p>
            <a:pPr marL="0" indent="0">
              <a:buNone/>
            </a:pPr>
            <a:r>
              <a:rPr lang="zh-CN" altLang="en-US" dirty="0">
                <a:solidFill>
                  <a:srgbClr val="C00000"/>
                </a:solidFill>
              </a:rPr>
              <a:t>例</a:t>
            </a:r>
            <a:r>
              <a:rPr lang="en-US" altLang="zh-CN" dirty="0">
                <a:solidFill>
                  <a:srgbClr val="C00000"/>
                </a:solidFill>
              </a:rPr>
              <a:t>4.13   </a:t>
            </a:r>
            <a:r>
              <a:rPr lang="zh-CN" altLang="en-US" dirty="0"/>
              <a:t>设</a:t>
            </a:r>
            <a:r>
              <a:rPr lang="en-US" altLang="zh-CN" dirty="0"/>
              <a:t>A={</a:t>
            </a:r>
            <a:r>
              <a:rPr lang="en-US" altLang="zh-CN" dirty="0" err="1"/>
              <a:t>a,b</a:t>
            </a:r>
            <a:r>
              <a:rPr lang="en-US" altLang="zh-CN" dirty="0"/>
              <a:t>}</a:t>
            </a:r>
            <a:r>
              <a:rPr lang="zh-CN" altLang="en-US" dirty="0"/>
              <a:t>，</a:t>
            </a:r>
            <a:r>
              <a:rPr lang="en-US" altLang="zh-CN" dirty="0"/>
              <a:t>B={1,2}</a:t>
            </a:r>
            <a:r>
              <a:rPr lang="zh-CN" altLang="en-US" dirty="0"/>
              <a:t>，</a:t>
            </a:r>
            <a:r>
              <a:rPr lang="en-US" altLang="zh-CN" dirty="0"/>
              <a:t>R={&lt;a,1&gt;,&lt;a,2&gt;}</a:t>
            </a:r>
            <a:r>
              <a:rPr lang="zh-CN" altLang="en-US" dirty="0"/>
              <a:t>，</a:t>
            </a:r>
            <a:r>
              <a:rPr lang="en-US" altLang="zh-CN" dirty="0"/>
              <a:t>S={&lt;a,1&gt;, &lt;b,1&gt;,&lt;b,2&gt;}</a:t>
            </a:r>
            <a:r>
              <a:rPr lang="zh-CN" altLang="en-US" dirty="0"/>
              <a:t>都是</a:t>
            </a:r>
            <a:r>
              <a:rPr lang="en-US" altLang="zh-CN" dirty="0"/>
              <a:t>A</a:t>
            </a:r>
            <a:r>
              <a:rPr lang="zh-CN" altLang="en-US" dirty="0"/>
              <a:t>到</a:t>
            </a:r>
            <a:r>
              <a:rPr lang="en-US" altLang="zh-CN" dirty="0"/>
              <a:t>B</a:t>
            </a:r>
            <a:r>
              <a:rPr lang="zh-CN" altLang="en-US" dirty="0"/>
              <a:t>上的关系。试计算</a:t>
            </a:r>
            <a:r>
              <a:rPr lang="en-US" altLang="zh-CN" dirty="0"/>
              <a:t>R∪S</a:t>
            </a:r>
            <a:r>
              <a:rPr lang="zh-CN" altLang="en-US" dirty="0"/>
              <a:t>，</a:t>
            </a:r>
            <a:r>
              <a:rPr lang="en-US" altLang="zh-CN" dirty="0"/>
              <a:t>R∩S</a:t>
            </a:r>
            <a:r>
              <a:rPr lang="zh-CN" altLang="en-US" dirty="0"/>
              <a:t>，</a:t>
            </a:r>
            <a:r>
              <a:rPr lang="en-US" altLang="zh-CN" dirty="0"/>
              <a:t>R-S</a:t>
            </a:r>
            <a:r>
              <a:rPr lang="zh-CN" altLang="en-US" dirty="0"/>
              <a:t>，</a:t>
            </a:r>
            <a:r>
              <a:rPr lang="en-US" altLang="zh-CN" dirty="0"/>
              <a:t>S-R</a:t>
            </a:r>
            <a:r>
              <a:rPr lang="zh-CN" altLang="en-US" dirty="0"/>
              <a:t>，</a:t>
            </a:r>
            <a:r>
              <a:rPr lang="en-US" altLang="zh-CN" dirty="0" err="1"/>
              <a:t>R</a:t>
            </a:r>
            <a:r>
              <a:rPr lang="en-US" altLang="zh-CN" baseline="30000" dirty="0" err="1"/>
              <a:t>c</a:t>
            </a:r>
            <a:r>
              <a:rPr lang="zh-CN" altLang="en-US" dirty="0"/>
              <a:t> ，</a:t>
            </a:r>
            <a:r>
              <a:rPr lang="en-US" altLang="zh-CN" dirty="0"/>
              <a:t>S</a:t>
            </a:r>
            <a:r>
              <a:rPr lang="en-US" altLang="zh-CN" baseline="30000" dirty="0"/>
              <a:t>c</a:t>
            </a:r>
            <a:r>
              <a:rPr lang="zh-CN" altLang="en-US" dirty="0"/>
              <a:t> 。</a:t>
            </a:r>
            <a:endParaRPr lang="zh-CN" altLang="pt-BR" dirty="0"/>
          </a:p>
        </p:txBody>
      </p:sp>
      <mc:AlternateContent xmlns:mc="http://schemas.openxmlformats.org/markup-compatibility/2006" xmlns:a14="http://schemas.microsoft.com/office/drawing/2010/main">
        <mc:Choice Requires="a14">
          <p:sp>
            <p:nvSpPr>
              <p:cNvPr id="7" name="矩形 6"/>
              <p:cNvSpPr/>
              <p:nvPr/>
            </p:nvSpPr>
            <p:spPr>
              <a:xfrm>
                <a:off x="328369" y="2134394"/>
                <a:ext cx="11869981" cy="4459041"/>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a:t>
                </a:r>
                <a:r>
                  <a:rPr lang="en-US" altLang="zh-CN" b="1" dirty="0">
                    <a:latin typeface="+mn-ea"/>
                  </a:rPr>
                  <a:t>R∪S={&lt;</a:t>
                </a:r>
                <a:r>
                  <a:rPr lang="en-US" altLang="zh-CN" b="1" dirty="0" err="1">
                    <a:latin typeface="+mn-ea"/>
                  </a:rPr>
                  <a:t>x,y</a:t>
                </a:r>
                <a:r>
                  <a:rPr lang="en-US" altLang="zh-CN" b="1" dirty="0">
                    <a:latin typeface="+mn-ea"/>
                  </a:rPr>
                  <a:t>&gt;|&lt;</a:t>
                </a:r>
                <a:r>
                  <a:rPr lang="en-US" altLang="zh-CN" b="1" dirty="0" err="1">
                    <a:latin typeface="+mn-ea"/>
                  </a:rPr>
                  <a:t>x,y</a:t>
                </a:r>
                <a:r>
                  <a:rPr lang="en-US" altLang="zh-CN" b="1" dirty="0">
                    <a:latin typeface="+mn-ea"/>
                  </a:rPr>
                  <a:t>&gt;∈R∨&lt;</a:t>
                </a:r>
                <a:r>
                  <a:rPr lang="en-US" altLang="zh-CN" b="1" dirty="0" err="1">
                    <a:latin typeface="+mn-ea"/>
                  </a:rPr>
                  <a:t>x,y</a:t>
                </a:r>
                <a:r>
                  <a:rPr lang="en-US" altLang="zh-CN" b="1" dirty="0">
                    <a:latin typeface="+mn-ea"/>
                  </a:rPr>
                  <a:t>&gt;∈S}={&lt;a,1&gt;,&lt;a,2&gt;,&lt;b,1&gt;,&lt;b,2&gt;}</a:t>
                </a:r>
                <a:endParaRPr lang="zh-CN" altLang="en-US" b="1" dirty="0">
                  <a:latin typeface="+mn-ea"/>
                </a:endParaRPr>
              </a:p>
              <a:p>
                <a:pPr>
                  <a:lnSpc>
                    <a:spcPct val="150000"/>
                  </a:lnSpc>
                </a:pPr>
                <a:r>
                  <a:rPr lang="en-US" altLang="zh-CN" b="1" dirty="0">
                    <a:latin typeface="+mn-ea"/>
                  </a:rPr>
                  <a:t>       R∩S={&lt;</a:t>
                </a:r>
                <a:r>
                  <a:rPr lang="en-US" altLang="zh-CN" b="1" dirty="0" err="1">
                    <a:latin typeface="+mn-ea"/>
                  </a:rPr>
                  <a:t>x,y</a:t>
                </a:r>
                <a:r>
                  <a:rPr lang="en-US" altLang="zh-CN" b="1" dirty="0">
                    <a:latin typeface="+mn-ea"/>
                  </a:rPr>
                  <a:t>&gt;|&lt;</a:t>
                </a:r>
                <a:r>
                  <a:rPr lang="en-US" altLang="zh-CN" b="1" dirty="0" err="1">
                    <a:latin typeface="+mn-ea"/>
                  </a:rPr>
                  <a:t>x,y</a:t>
                </a:r>
                <a:r>
                  <a:rPr lang="en-US" altLang="zh-CN" b="1" dirty="0">
                    <a:latin typeface="+mn-ea"/>
                  </a:rPr>
                  <a:t>&gt;∈R∧&lt;</a:t>
                </a:r>
                <a:r>
                  <a:rPr lang="en-US" altLang="zh-CN" b="1" dirty="0" err="1">
                    <a:latin typeface="+mn-ea"/>
                  </a:rPr>
                  <a:t>x,y</a:t>
                </a:r>
                <a:r>
                  <a:rPr lang="en-US" altLang="zh-CN" b="1" dirty="0">
                    <a:latin typeface="+mn-ea"/>
                  </a:rPr>
                  <a:t>&gt;∈S}={&lt;a,1&gt;}</a:t>
                </a:r>
                <a:r>
                  <a:rPr lang="zh-CN" altLang="en-US" b="1" dirty="0">
                    <a:latin typeface="+mn-ea"/>
                  </a:rPr>
                  <a:t> </a:t>
                </a:r>
              </a:p>
              <a:p>
                <a:pPr>
                  <a:lnSpc>
                    <a:spcPct val="150000"/>
                  </a:lnSpc>
                </a:pPr>
                <a:r>
                  <a:rPr lang="zh-CN" altLang="en-US" b="1" dirty="0">
                    <a:latin typeface="+mn-ea"/>
                  </a:rPr>
                  <a:t>       </a:t>
                </a:r>
                <a:r>
                  <a:rPr lang="en-US" altLang="zh-CN" b="1" dirty="0">
                    <a:latin typeface="+mn-ea"/>
                  </a:rPr>
                  <a:t>R−S={&lt;</a:t>
                </a:r>
                <a:r>
                  <a:rPr lang="en-US" altLang="zh-CN" b="1" dirty="0" err="1">
                    <a:latin typeface="+mn-ea"/>
                  </a:rPr>
                  <a:t>x,y</a:t>
                </a:r>
                <a:r>
                  <a:rPr lang="en-US" altLang="zh-CN" b="1" dirty="0">
                    <a:latin typeface="+mn-ea"/>
                  </a:rPr>
                  <a:t>&gt;|&lt;</a:t>
                </a:r>
                <a:r>
                  <a:rPr lang="en-US" altLang="zh-CN" b="1" dirty="0" err="1">
                    <a:latin typeface="+mn-ea"/>
                  </a:rPr>
                  <a:t>x,y</a:t>
                </a:r>
                <a:r>
                  <a:rPr lang="en-US" altLang="zh-CN" b="1" dirty="0">
                    <a:latin typeface="+mn-ea"/>
                  </a:rPr>
                  <a:t>&gt;∈R∧&lt;</a:t>
                </a:r>
                <a:r>
                  <a:rPr lang="en-US" altLang="zh-CN" b="1" dirty="0" err="1">
                    <a:latin typeface="+mn-ea"/>
                  </a:rPr>
                  <a:t>x,y</a:t>
                </a:r>
                <a:r>
                  <a:rPr lang="en-US" altLang="zh-CN" b="1" dirty="0">
                    <a:latin typeface="+mn-ea"/>
                  </a:rPr>
                  <a:t>&gt;</a:t>
                </a:r>
                <a14:m>
                  <m:oMath xmlns:m="http://schemas.openxmlformats.org/officeDocument/2006/math">
                    <m:r>
                      <a:rPr lang="en-US" altLang="zh-CN" sz="2399" b="1" i="1">
                        <a:solidFill>
                          <a:prstClr val="black"/>
                        </a:solidFill>
                        <a:latin typeface="Cambria Math" panose="02040503050406030204" pitchFamily="18" charset="0"/>
                        <a:ea typeface="Cambria Math" panose="02040503050406030204" pitchFamily="18" charset="0"/>
                      </a:rPr>
                      <m:t>∉</m:t>
                    </m:r>
                  </m:oMath>
                </a14:m>
                <a:r>
                  <a:rPr lang="en-US" altLang="zh-CN" b="1" dirty="0">
                    <a:latin typeface="+mn-ea"/>
                  </a:rPr>
                  <a:t>S}={&lt;a,2&gt;}</a:t>
                </a:r>
                <a:endParaRPr lang="zh-CN" altLang="en-US" b="1" dirty="0">
                  <a:latin typeface="+mn-ea"/>
                </a:endParaRPr>
              </a:p>
              <a:p>
                <a:pPr>
                  <a:lnSpc>
                    <a:spcPct val="150000"/>
                  </a:lnSpc>
                </a:pPr>
                <a:r>
                  <a:rPr lang="zh-CN" altLang="en-US" b="1" dirty="0">
                    <a:latin typeface="+mn-ea"/>
                  </a:rPr>
                  <a:t>       </a:t>
                </a:r>
                <a:r>
                  <a:rPr lang="en-US" altLang="zh-CN" b="1" dirty="0">
                    <a:latin typeface="+mn-ea"/>
                  </a:rPr>
                  <a:t>S−R={&lt;</a:t>
                </a:r>
                <a:r>
                  <a:rPr lang="en-US" altLang="zh-CN" b="1" dirty="0" err="1">
                    <a:latin typeface="+mn-ea"/>
                  </a:rPr>
                  <a:t>x,y</a:t>
                </a:r>
                <a:r>
                  <a:rPr lang="en-US" altLang="zh-CN" b="1" dirty="0">
                    <a:latin typeface="+mn-ea"/>
                  </a:rPr>
                  <a:t>&gt;|&lt;</a:t>
                </a:r>
                <a:r>
                  <a:rPr lang="en-US" altLang="zh-CN" b="1" dirty="0" err="1">
                    <a:latin typeface="+mn-ea"/>
                  </a:rPr>
                  <a:t>x,y</a:t>
                </a:r>
                <a:r>
                  <a:rPr lang="en-US" altLang="zh-CN" b="1" dirty="0">
                    <a:latin typeface="+mn-ea"/>
                  </a:rPr>
                  <a:t>&gt;∈S∧&lt;</a:t>
                </a:r>
                <a:r>
                  <a:rPr lang="en-US" altLang="zh-CN" b="1" dirty="0" err="1">
                    <a:latin typeface="+mn-ea"/>
                  </a:rPr>
                  <a:t>x,y</a:t>
                </a:r>
                <a:r>
                  <a:rPr lang="en-US" altLang="zh-CN" b="1" dirty="0">
                    <a:latin typeface="+mn-ea"/>
                  </a:rPr>
                  <a:t>&gt;</a:t>
                </a:r>
                <a14:m>
                  <m:oMath xmlns:m="http://schemas.openxmlformats.org/officeDocument/2006/math">
                    <m:r>
                      <a:rPr lang="en-US" altLang="zh-CN" sz="2399" b="1" i="1">
                        <a:solidFill>
                          <a:prstClr val="black"/>
                        </a:solidFill>
                        <a:latin typeface="Cambria Math" panose="02040503050406030204" pitchFamily="18" charset="0"/>
                        <a:ea typeface="Cambria Math" panose="02040503050406030204" pitchFamily="18" charset="0"/>
                      </a:rPr>
                      <m:t>∉</m:t>
                    </m:r>
                  </m:oMath>
                </a14:m>
                <a:r>
                  <a:rPr lang="en-US" altLang="zh-CN" b="1" dirty="0">
                    <a:latin typeface="+mn-ea"/>
                  </a:rPr>
                  <a:t>R}={&lt;b,1&gt;,&lt;b,2&gt;}</a:t>
                </a:r>
                <a:r>
                  <a:rPr lang="zh-CN" altLang="en-US" b="1" dirty="0">
                    <a:latin typeface="+mn-ea"/>
                  </a:rPr>
                  <a:t> </a:t>
                </a:r>
                <a:endParaRPr lang="en-US" altLang="zh-CN" b="1" dirty="0">
                  <a:latin typeface="+mn-ea"/>
                </a:endParaRPr>
              </a:p>
              <a:p>
                <a:pPr>
                  <a:lnSpc>
                    <a:spcPct val="150000"/>
                  </a:lnSpc>
                </a:pPr>
                <a:r>
                  <a:rPr lang="en-US" altLang="zh-CN" b="1" dirty="0">
                    <a:latin typeface="+mn-ea"/>
                  </a:rPr>
                  <a:t>       </a:t>
                </a:r>
                <a:r>
                  <a:rPr lang="en-US" altLang="zh-CN" b="1" dirty="0" err="1">
                    <a:latin typeface="+mn-ea"/>
                  </a:rPr>
                  <a:t>R</a:t>
                </a:r>
                <a:r>
                  <a:rPr lang="en-US" altLang="zh-CN" b="1" baseline="30000" dirty="0" err="1">
                    <a:latin typeface="+mn-ea"/>
                  </a:rPr>
                  <a:t>c</a:t>
                </a:r>
                <a:r>
                  <a:rPr lang="en-US" altLang="zh-CN" b="1" baseline="30000" dirty="0">
                    <a:latin typeface="+mn-ea"/>
                  </a:rPr>
                  <a:t>  </a:t>
                </a:r>
                <a:r>
                  <a:rPr lang="en-US" altLang="zh-CN" b="1" dirty="0">
                    <a:latin typeface="+mn-ea"/>
                  </a:rPr>
                  <a:t>= A×B−R ={&lt;a,1&gt;,&lt;a,2&gt;,&lt;b,1&gt;,&lt;b,2&gt;}− {&lt;a,1&gt;,&lt;a,2&gt;}</a:t>
                </a:r>
              </a:p>
              <a:p>
                <a:pPr>
                  <a:lnSpc>
                    <a:spcPct val="150000"/>
                  </a:lnSpc>
                </a:pPr>
                <a:r>
                  <a:rPr lang="en-US" altLang="zh-CN" b="1" dirty="0">
                    <a:latin typeface="+mn-ea"/>
                  </a:rPr>
                  <a:t>           ={&lt;b,1&gt;,&lt;b,2&gt;}</a:t>
                </a:r>
                <a:endParaRPr lang="zh-CN" altLang="en-US" b="1" dirty="0">
                  <a:latin typeface="+mn-ea"/>
                </a:endParaRPr>
              </a:p>
              <a:p>
                <a:pPr>
                  <a:lnSpc>
                    <a:spcPct val="150000"/>
                  </a:lnSpc>
                </a:pPr>
                <a:r>
                  <a:rPr lang="en-US" altLang="zh-CN" b="1" dirty="0">
                    <a:latin typeface="+mn-ea"/>
                  </a:rPr>
                  <a:t>      S</a:t>
                </a:r>
                <a:r>
                  <a:rPr lang="en-US" altLang="zh-CN" b="1" baseline="30000" dirty="0">
                    <a:latin typeface="+mn-ea"/>
                  </a:rPr>
                  <a:t>c  </a:t>
                </a:r>
                <a:r>
                  <a:rPr lang="en-US" altLang="zh-CN" b="1" dirty="0">
                    <a:latin typeface="+mn-ea"/>
                  </a:rPr>
                  <a:t>=A×B−S={&lt;a,1&gt;,&lt;a,2&gt;,&lt;b,1&gt;,&lt;b,2&gt;}−{&lt;a,1&gt;,&lt;b,1&gt;,&lt;b,2&gt;}</a:t>
                </a:r>
              </a:p>
              <a:p>
                <a:pPr>
                  <a:lnSpc>
                    <a:spcPct val="150000"/>
                  </a:lnSpc>
                </a:pPr>
                <a:r>
                  <a:rPr lang="en-US" altLang="zh-CN" b="1" dirty="0">
                    <a:latin typeface="+mn-ea"/>
                  </a:rPr>
                  <a:t>          ={&lt;a,2&gt;}</a:t>
                </a:r>
                <a:endParaRPr lang="zh-CN" altLang="en-US" b="1" dirty="0">
                  <a:latin typeface="+mn-ea"/>
                </a:endParaRPr>
              </a:p>
            </p:txBody>
          </p:sp>
        </mc:Choice>
        <mc:Fallback xmlns="">
          <p:sp>
            <p:nvSpPr>
              <p:cNvPr id="7" name="矩形 6"/>
              <p:cNvSpPr>
                <a:spLocks noRot="1" noChangeAspect="1" noMove="1" noResize="1" noEditPoints="1" noAdjustHandles="1" noChangeArrowheads="1" noChangeShapeType="1" noTextEdit="1"/>
              </p:cNvSpPr>
              <p:nvPr/>
            </p:nvSpPr>
            <p:spPr>
              <a:xfrm>
                <a:off x="328369" y="2134394"/>
                <a:ext cx="11869981" cy="4459041"/>
              </a:xfrm>
              <a:prstGeom prst="rect">
                <a:avLst/>
              </a:prstGeom>
              <a:blipFill>
                <a:blip r:embed="rId6"/>
                <a:stretch>
                  <a:fillRect l="-822" b="-218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43644794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circle(in)">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circle(in)">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circle(in)">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circle(in)">
                                      <p:cBhvr>
                                        <p:cTn id="27" dur="20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circle(in)">
                                      <p:cBhvr>
                                        <p:cTn id="32" dur="20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circle(in)">
                                      <p:cBhvr>
                                        <p:cTn id="37" dur="20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circle(in)">
                                      <p:cBhvr>
                                        <p:cTn id="42" dur="2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28" name="Group 47"/>
          <p:cNvGrpSpPr>
            <a:grpSpLocks/>
          </p:cNvGrpSpPr>
          <p:nvPr/>
        </p:nvGrpSpPr>
        <p:grpSpPr bwMode="auto">
          <a:xfrm>
            <a:off x="1033453" y="1917176"/>
            <a:ext cx="1301142" cy="1016737"/>
            <a:chOff x="0" y="5"/>
            <a:chExt cx="668" cy="647"/>
          </a:xfrm>
          <a:solidFill>
            <a:srgbClr val="00B0F0"/>
          </a:solidFill>
        </p:grpSpPr>
        <p:sp>
          <p:nvSpPr>
            <p:cNvPr id="12331" name="Oval 47"/>
            <p:cNvSpPr>
              <a:spLocks noChangeArrowheads="1"/>
            </p:cNvSpPr>
            <p:nvPr/>
          </p:nvSpPr>
          <p:spPr bwMode="auto">
            <a:xfrm>
              <a:off x="0" y="52"/>
              <a:ext cx="668" cy="5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2332" name="Oval 48"/>
            <p:cNvSpPr>
              <a:spLocks noChangeArrowheads="1"/>
            </p:cNvSpPr>
            <p:nvPr/>
          </p:nvSpPr>
          <p:spPr bwMode="auto">
            <a:xfrm>
              <a:off x="7" y="5"/>
              <a:ext cx="646" cy="6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2333" name="Oval 49"/>
            <p:cNvSpPr>
              <a:spLocks noChangeArrowheads="1"/>
            </p:cNvSpPr>
            <p:nvPr/>
          </p:nvSpPr>
          <p:spPr bwMode="auto">
            <a:xfrm>
              <a:off x="15" y="9"/>
              <a:ext cx="631" cy="6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2334" name="Oval 50"/>
            <p:cNvSpPr>
              <a:spLocks noChangeArrowheads="1"/>
            </p:cNvSpPr>
            <p:nvPr/>
          </p:nvSpPr>
          <p:spPr bwMode="auto">
            <a:xfrm>
              <a:off x="22" y="15"/>
              <a:ext cx="600" cy="5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2335" name="Oval 51"/>
            <p:cNvSpPr>
              <a:spLocks noChangeArrowheads="1"/>
            </p:cNvSpPr>
            <p:nvPr/>
          </p:nvSpPr>
          <p:spPr bwMode="auto">
            <a:xfrm>
              <a:off x="57" y="31"/>
              <a:ext cx="533" cy="4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1">
                <a:solidFill>
                  <a:srgbClr val="FF0000"/>
                </a:solidFill>
                <a:latin typeface="+mn-ea"/>
                <a:ea typeface="+mn-ea"/>
              </a:endParaRPr>
            </a:p>
          </p:txBody>
        </p:sp>
      </p:grpSp>
      <p:sp>
        <p:nvSpPr>
          <p:cNvPr id="12329" name="Text Box 52"/>
          <p:cNvSpPr txBox="1">
            <a:spLocks noChangeArrowheads="1"/>
          </p:cNvSpPr>
          <p:nvPr/>
        </p:nvSpPr>
        <p:spPr bwMode="auto">
          <a:xfrm>
            <a:off x="1172346" y="2174935"/>
            <a:ext cx="983161" cy="523220"/>
          </a:xfrm>
          <a:prstGeom prst="rect">
            <a:avLst/>
          </a:prstGeom>
          <a:solidFill>
            <a:srgbClr val="74B836"/>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dirty="0">
                <a:solidFill>
                  <a:schemeClr val="bg1"/>
                </a:solidFill>
                <a:latin typeface="+mn-ea"/>
                <a:ea typeface="+mn-ea"/>
                <a:cs typeface="Times New Roman" panose="02020603050405020304" pitchFamily="18" charset="0"/>
              </a:rPr>
              <a:t>重点</a:t>
            </a:r>
            <a:endParaRPr lang="en-US" altLang="zh-CN" dirty="0">
              <a:solidFill>
                <a:schemeClr val="bg1"/>
              </a:solidFill>
              <a:latin typeface="+mn-ea"/>
              <a:ea typeface="+mn-ea"/>
              <a:cs typeface="Times New Roman" panose="02020603050405020304" pitchFamily="18" charset="0"/>
            </a:endParaRPr>
          </a:p>
        </p:txBody>
      </p:sp>
      <p:sp>
        <p:nvSpPr>
          <p:cNvPr id="12330" name="Text Box 53"/>
          <p:cNvSpPr txBox="1">
            <a:spLocks noChangeArrowheads="1"/>
          </p:cNvSpPr>
          <p:nvPr/>
        </p:nvSpPr>
        <p:spPr bwMode="auto">
          <a:xfrm>
            <a:off x="2373978" y="1493110"/>
            <a:ext cx="7001797" cy="1754326"/>
          </a:xfrm>
          <a:prstGeom prst="rect">
            <a:avLst/>
          </a:prstGeom>
          <a:solidFill>
            <a:schemeClr val="accent2">
              <a:lumMod val="20000"/>
              <a:lumOff val="80000"/>
            </a:schemeClr>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r>
              <a:rPr lang="en-US" altLang="zh-CN" sz="2400" dirty="0">
                <a:solidFill>
                  <a:srgbClr val="003300"/>
                </a:solidFill>
                <a:latin typeface="+mn-ea"/>
                <a:ea typeface="+mn-ea"/>
              </a:rPr>
              <a:t>1 </a:t>
            </a:r>
            <a:r>
              <a:rPr lang="zh-CN" altLang="en-US" sz="2400" dirty="0">
                <a:latin typeface="+mn-ea"/>
                <a:ea typeface="+mn-ea"/>
              </a:rPr>
              <a:t>二元关系的概念和表示</a:t>
            </a:r>
          </a:p>
          <a:p>
            <a:pPr algn="l">
              <a:lnSpc>
                <a:spcPct val="150000"/>
              </a:lnSpc>
              <a:spcBef>
                <a:spcPct val="0"/>
              </a:spcBef>
              <a:buClrTx/>
              <a:buNone/>
            </a:pPr>
            <a:r>
              <a:rPr lang="en-US" altLang="zh-CN" sz="2400" dirty="0">
                <a:latin typeface="+mn-ea"/>
                <a:ea typeface="+mn-ea"/>
              </a:rPr>
              <a:t>2 </a:t>
            </a:r>
            <a:r>
              <a:rPr lang="zh-CN" altLang="en-US" sz="2400" dirty="0">
                <a:latin typeface="+mn-ea"/>
                <a:ea typeface="+mn-ea"/>
              </a:rPr>
              <a:t>关系的复合与逆运算</a:t>
            </a:r>
          </a:p>
          <a:p>
            <a:pPr algn="l">
              <a:lnSpc>
                <a:spcPct val="150000"/>
              </a:lnSpc>
              <a:spcBef>
                <a:spcPct val="0"/>
              </a:spcBef>
              <a:buClrTx/>
              <a:buNone/>
            </a:pPr>
            <a:r>
              <a:rPr lang="en-US" altLang="zh-CN" sz="2400" dirty="0">
                <a:latin typeface="+mn-ea"/>
                <a:ea typeface="+mn-ea"/>
              </a:rPr>
              <a:t>3 </a:t>
            </a:r>
            <a:r>
              <a:rPr lang="zh-CN" altLang="en-US" sz="2400" dirty="0">
                <a:latin typeface="+mn-ea"/>
                <a:ea typeface="+mn-ea"/>
              </a:rPr>
              <a:t>关系性质的判定与证明</a:t>
            </a:r>
            <a:endParaRPr lang="en-US" altLang="zh-CN" sz="2400" b="0" dirty="0">
              <a:latin typeface="+mn-ea"/>
              <a:ea typeface="+mn-ea"/>
            </a:endParaRPr>
          </a:p>
        </p:txBody>
      </p:sp>
      <p:grpSp>
        <p:nvGrpSpPr>
          <p:cNvPr id="82" name="Group 47"/>
          <p:cNvGrpSpPr>
            <a:grpSpLocks/>
          </p:cNvGrpSpPr>
          <p:nvPr/>
        </p:nvGrpSpPr>
        <p:grpSpPr bwMode="auto">
          <a:xfrm>
            <a:off x="1013543" y="4424278"/>
            <a:ext cx="1301142" cy="1016737"/>
            <a:chOff x="0" y="5"/>
            <a:chExt cx="668" cy="647"/>
          </a:xfrm>
          <a:solidFill>
            <a:srgbClr val="00B0F0"/>
          </a:solidFill>
        </p:grpSpPr>
        <p:sp>
          <p:nvSpPr>
            <p:cNvPr id="83" name="Oval 47"/>
            <p:cNvSpPr>
              <a:spLocks noChangeArrowheads="1"/>
            </p:cNvSpPr>
            <p:nvPr/>
          </p:nvSpPr>
          <p:spPr bwMode="auto">
            <a:xfrm>
              <a:off x="0" y="73"/>
              <a:ext cx="668" cy="5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4" name="Oval 48"/>
            <p:cNvSpPr>
              <a:spLocks noChangeArrowheads="1"/>
            </p:cNvSpPr>
            <p:nvPr/>
          </p:nvSpPr>
          <p:spPr bwMode="auto">
            <a:xfrm>
              <a:off x="7" y="5"/>
              <a:ext cx="646" cy="6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5" name="Oval 49"/>
            <p:cNvSpPr>
              <a:spLocks noChangeArrowheads="1"/>
            </p:cNvSpPr>
            <p:nvPr/>
          </p:nvSpPr>
          <p:spPr bwMode="auto">
            <a:xfrm>
              <a:off x="15" y="9"/>
              <a:ext cx="631" cy="6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6" name="Oval 50"/>
            <p:cNvSpPr>
              <a:spLocks noChangeArrowheads="1"/>
            </p:cNvSpPr>
            <p:nvPr/>
          </p:nvSpPr>
          <p:spPr bwMode="auto">
            <a:xfrm>
              <a:off x="22" y="15"/>
              <a:ext cx="600" cy="5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7" name="Oval 51"/>
            <p:cNvSpPr>
              <a:spLocks noChangeArrowheads="1"/>
            </p:cNvSpPr>
            <p:nvPr/>
          </p:nvSpPr>
          <p:spPr bwMode="auto">
            <a:xfrm>
              <a:off x="57" y="31"/>
              <a:ext cx="533" cy="4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grpSp>
      <p:sp>
        <p:nvSpPr>
          <p:cNvPr id="88" name="Text Box 52"/>
          <p:cNvSpPr txBox="1">
            <a:spLocks noChangeArrowheads="1"/>
          </p:cNvSpPr>
          <p:nvPr/>
        </p:nvSpPr>
        <p:spPr bwMode="auto">
          <a:xfrm>
            <a:off x="1135208" y="4636610"/>
            <a:ext cx="983161" cy="565604"/>
          </a:xfrm>
          <a:prstGeom prst="rect">
            <a:avLst/>
          </a:prstGeom>
          <a:solidFill>
            <a:srgbClr val="74B836"/>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spcBef>
                <a:spcPct val="0"/>
              </a:spcBef>
              <a:buClrTx/>
              <a:buFont typeface="Arial" panose="020B0604020202020204" pitchFamily="34" charset="0"/>
              <a:buNone/>
            </a:pPr>
            <a:r>
              <a:rPr lang="zh-CN" altLang="en-US" dirty="0">
                <a:solidFill>
                  <a:schemeClr val="bg1"/>
                </a:solidFill>
                <a:latin typeface="+mn-ea"/>
                <a:ea typeface="+mn-ea"/>
                <a:cs typeface="Times New Roman" panose="02020603050405020304" pitchFamily="18" charset="0"/>
              </a:rPr>
              <a:t>难点</a:t>
            </a:r>
            <a:endParaRPr lang="en-US" altLang="zh-CN" dirty="0">
              <a:solidFill>
                <a:schemeClr val="bg1"/>
              </a:solidFill>
              <a:latin typeface="+mn-ea"/>
              <a:ea typeface="+mn-ea"/>
              <a:cs typeface="Times New Roman" panose="02020603050405020304" pitchFamily="18" charset="0"/>
            </a:endParaRPr>
          </a:p>
        </p:txBody>
      </p:sp>
      <p:sp>
        <p:nvSpPr>
          <p:cNvPr id="89" name="Text Box 53"/>
          <p:cNvSpPr txBox="1">
            <a:spLocks noChangeArrowheads="1"/>
          </p:cNvSpPr>
          <p:nvPr/>
        </p:nvSpPr>
        <p:spPr bwMode="auto">
          <a:xfrm>
            <a:off x="2305378" y="4001379"/>
            <a:ext cx="7070397" cy="1754326"/>
          </a:xfrm>
          <a:prstGeom prst="rect">
            <a:avLst/>
          </a:prstGeom>
          <a:solidFill>
            <a:schemeClr val="accent2">
              <a:lumMod val="20000"/>
              <a:lumOff val="80000"/>
            </a:schemeClr>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r>
              <a:rPr lang="en-US" altLang="zh-CN" sz="2400" dirty="0">
                <a:solidFill>
                  <a:srgbClr val="003300"/>
                </a:solidFill>
                <a:latin typeface="+mn-ea"/>
                <a:ea typeface="+mn-ea"/>
              </a:rPr>
              <a:t>1 </a:t>
            </a:r>
            <a:r>
              <a:rPr lang="zh-CN" altLang="en-US" sz="2400" dirty="0">
                <a:solidFill>
                  <a:srgbClr val="003300"/>
                </a:solidFill>
                <a:latin typeface="+mn-ea"/>
                <a:ea typeface="+mn-ea"/>
              </a:rPr>
              <a:t>笛卡尔积和二元关系都是特殊的集合</a:t>
            </a:r>
            <a:endParaRPr lang="en-US" altLang="zh-CN" sz="2400" dirty="0">
              <a:solidFill>
                <a:srgbClr val="003300"/>
              </a:solidFill>
              <a:latin typeface="+mn-ea"/>
              <a:ea typeface="+mn-ea"/>
            </a:endParaRPr>
          </a:p>
          <a:p>
            <a:pPr algn="l" eaLnBrk="1" hangingPunct="1">
              <a:lnSpc>
                <a:spcPct val="150000"/>
              </a:lnSpc>
              <a:spcBef>
                <a:spcPct val="0"/>
              </a:spcBef>
              <a:buClrTx/>
              <a:buFont typeface="Arial" panose="020B0604020202020204" pitchFamily="34" charset="0"/>
              <a:buNone/>
            </a:pPr>
            <a:r>
              <a:rPr lang="en-US" altLang="zh-CN" sz="2400" dirty="0">
                <a:solidFill>
                  <a:srgbClr val="003300"/>
                </a:solidFill>
                <a:latin typeface="+mn-ea"/>
                <a:ea typeface="+mn-ea"/>
              </a:rPr>
              <a:t>2 </a:t>
            </a:r>
            <a:r>
              <a:rPr lang="zh-CN" altLang="en-US" sz="2400" dirty="0">
                <a:solidFill>
                  <a:srgbClr val="003300"/>
                </a:solidFill>
                <a:latin typeface="+mn-ea"/>
                <a:ea typeface="+mn-ea"/>
              </a:rPr>
              <a:t>复合运算的理解与计算</a:t>
            </a:r>
            <a:endParaRPr lang="en-US" altLang="zh-CN" sz="2400" dirty="0">
              <a:solidFill>
                <a:srgbClr val="003300"/>
              </a:solidFill>
              <a:latin typeface="+mn-ea"/>
              <a:ea typeface="+mn-ea"/>
            </a:endParaRPr>
          </a:p>
          <a:p>
            <a:pPr algn="l">
              <a:lnSpc>
                <a:spcPct val="150000"/>
              </a:lnSpc>
              <a:spcBef>
                <a:spcPct val="0"/>
              </a:spcBef>
              <a:buClrTx/>
              <a:buNone/>
            </a:pPr>
            <a:r>
              <a:rPr lang="en-US" altLang="zh-CN" sz="2400" dirty="0">
                <a:solidFill>
                  <a:srgbClr val="003300"/>
                </a:solidFill>
                <a:latin typeface="+mn-ea"/>
                <a:ea typeface="+mn-ea"/>
              </a:rPr>
              <a:t>3</a:t>
            </a:r>
            <a:r>
              <a:rPr lang="zh-CN" altLang="en-US" sz="2400" dirty="0">
                <a:solidFill>
                  <a:srgbClr val="003300"/>
                </a:solidFill>
                <a:latin typeface="+mn-ea"/>
                <a:ea typeface="+mn-ea"/>
              </a:rPr>
              <a:t>关系</a:t>
            </a:r>
            <a:r>
              <a:rPr lang="zh-CN" altLang="en-US" sz="2400" dirty="0">
                <a:latin typeface="+mn-ea"/>
                <a:ea typeface="+mn-ea"/>
              </a:rPr>
              <a:t>性质的判定与证明</a:t>
            </a:r>
            <a:endParaRPr lang="en-US" altLang="zh-CN" sz="2400" dirty="0">
              <a:solidFill>
                <a:srgbClr val="003300"/>
              </a:solidFill>
              <a:latin typeface="+mn-ea"/>
              <a:ea typeface="+mn-ea"/>
            </a:endParaRPr>
          </a:p>
        </p:txBody>
      </p:sp>
      <p:sp>
        <p:nvSpPr>
          <p:cNvPr id="92" name="Rectangle 2"/>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b="1">
                <a:latin typeface="+mn-ea"/>
                <a:ea typeface="+mn-ea"/>
              </a:rPr>
              <a:t>   </a:t>
            </a:r>
            <a:r>
              <a:rPr lang="zh-CN" altLang="en-US" b="1">
                <a:latin typeface="+mn-ea"/>
                <a:ea typeface="+mn-ea"/>
              </a:rPr>
              <a:t>学习</a:t>
            </a:r>
            <a:r>
              <a:rPr lang="zh-CN" altLang="en-US" b="1" dirty="0">
                <a:latin typeface="+mn-ea"/>
                <a:ea typeface="+mn-ea"/>
              </a:rPr>
              <a:t>要求</a:t>
            </a:r>
          </a:p>
        </p:txBody>
      </p:sp>
    </p:spTree>
    <p:custDataLst>
      <p:tags r:id="rId1"/>
    </p:custDataLst>
    <p:extLst>
      <p:ext uri="{BB962C8B-B14F-4D97-AF65-F5344CB8AC3E}">
        <p14:creationId xmlns:p14="http://schemas.microsoft.com/office/powerpoint/2010/main" val="26984485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01378-30DF-47DC-9582-0C806EB1C12B}"/>
              </a:ext>
            </a:extLst>
          </p:cNvPr>
          <p:cNvSpPr>
            <a:spLocks noGrp="1"/>
          </p:cNvSpPr>
          <p:nvPr>
            <p:ph type="title"/>
          </p:nvPr>
        </p:nvSpPr>
        <p:spPr>
          <a:xfrm>
            <a:off x="614362" y="230320"/>
            <a:ext cx="10755156" cy="585755"/>
          </a:xfrm>
        </p:spPr>
        <p:txBody>
          <a:bodyPr/>
          <a:lstStyle/>
          <a:p>
            <a:r>
              <a:rPr lang="zh-CN" altLang="en-US" dirty="0"/>
              <a:t>问题引入</a:t>
            </a:r>
          </a:p>
        </p:txBody>
      </p:sp>
      <p:sp>
        <p:nvSpPr>
          <p:cNvPr id="6" name="文本占位符 2">
            <a:extLst>
              <a:ext uri="{FF2B5EF4-FFF2-40B4-BE49-F238E27FC236}">
                <a16:creationId xmlns:a16="http://schemas.microsoft.com/office/drawing/2014/main" id="{6723379D-066A-4F5F-8168-70B5094774D0}"/>
              </a:ext>
            </a:extLst>
          </p:cNvPr>
          <p:cNvSpPr>
            <a:spLocks noGrp="1"/>
          </p:cNvSpPr>
          <p:nvPr>
            <p:ph type="body" sz="half" idx="1"/>
          </p:nvPr>
        </p:nvSpPr>
        <p:spPr>
          <a:xfrm>
            <a:off x="430155" y="1601524"/>
            <a:ext cx="11123569" cy="2159962"/>
          </a:xfrm>
        </p:spPr>
        <p:txBody>
          <a:bodyPr/>
          <a:lstStyle/>
          <a:p>
            <a:pPr marL="0" indent="0">
              <a:buNone/>
            </a:pPr>
            <a:r>
              <a:rPr lang="zh-CN" altLang="zh-CN" dirty="0"/>
              <a:t>设</a:t>
            </a:r>
            <a:r>
              <a:rPr lang="zh-CN" altLang="zh-CN" dirty="0">
                <a:solidFill>
                  <a:srgbClr val="0000FF"/>
                </a:solidFill>
              </a:rPr>
              <a:t>关系</a:t>
            </a:r>
            <a:r>
              <a:rPr lang="en-US" altLang="zh-CN" dirty="0">
                <a:solidFill>
                  <a:srgbClr val="0000FF"/>
                </a:solidFill>
              </a:rPr>
              <a:t>R</a:t>
            </a:r>
            <a:r>
              <a:rPr lang="zh-CN" altLang="zh-CN" dirty="0">
                <a:solidFill>
                  <a:srgbClr val="0000FF"/>
                </a:solidFill>
              </a:rPr>
              <a:t>表示城市之间的直达航线关系，</a:t>
            </a:r>
            <a:r>
              <a:rPr lang="en-US" altLang="zh-CN" dirty="0">
                <a:solidFill>
                  <a:srgbClr val="0000FF"/>
                </a:solidFill>
              </a:rPr>
              <a:t>S</a:t>
            </a:r>
            <a:r>
              <a:rPr lang="zh-CN" altLang="zh-CN" dirty="0">
                <a:solidFill>
                  <a:srgbClr val="0000FF"/>
                </a:solidFill>
              </a:rPr>
              <a:t>表示城市之间的直达公路路线关系。</a:t>
            </a:r>
            <a:endParaRPr lang="en-US" altLang="zh-CN" dirty="0">
              <a:solidFill>
                <a:srgbClr val="0000FF"/>
              </a:solidFill>
            </a:endParaRPr>
          </a:p>
          <a:p>
            <a:pPr marL="0" indent="0">
              <a:buNone/>
            </a:pPr>
            <a:r>
              <a:rPr lang="zh-CN" altLang="zh-CN" dirty="0"/>
              <a:t>如果</a:t>
            </a:r>
            <a:r>
              <a:rPr lang="en-US" altLang="zh-CN" dirty="0"/>
              <a:t>&lt;a</a:t>
            </a:r>
            <a:r>
              <a:rPr lang="zh-CN" altLang="zh-CN" dirty="0"/>
              <a:t>，</a:t>
            </a:r>
            <a:r>
              <a:rPr lang="en-US" altLang="zh-CN" dirty="0"/>
              <a:t>b&gt;</a:t>
            </a:r>
            <a:r>
              <a:rPr lang="zh-CN" altLang="zh-CN" dirty="0"/>
              <a:t>∈</a:t>
            </a:r>
            <a:r>
              <a:rPr lang="en-US" altLang="zh-CN" dirty="0"/>
              <a:t>R</a:t>
            </a:r>
            <a:r>
              <a:rPr lang="zh-CN" altLang="zh-CN" dirty="0"/>
              <a:t>，</a:t>
            </a:r>
            <a:r>
              <a:rPr lang="en-US" altLang="zh-CN" dirty="0"/>
              <a:t>&lt;b</a:t>
            </a:r>
            <a:r>
              <a:rPr lang="zh-CN" altLang="zh-CN" dirty="0"/>
              <a:t>，</a:t>
            </a:r>
            <a:r>
              <a:rPr lang="en-US" altLang="zh-CN" dirty="0"/>
              <a:t>c&gt;</a:t>
            </a:r>
            <a:r>
              <a:rPr lang="zh-CN" altLang="zh-CN" dirty="0"/>
              <a:t>∈</a:t>
            </a:r>
            <a:r>
              <a:rPr lang="en-US" altLang="zh-CN" dirty="0"/>
              <a:t>S</a:t>
            </a:r>
            <a:r>
              <a:rPr lang="zh-CN" altLang="zh-CN" dirty="0"/>
              <a:t>，那么</a:t>
            </a:r>
            <a:r>
              <a:rPr lang="en-US" altLang="zh-CN" dirty="0"/>
              <a:t>a</a:t>
            </a:r>
            <a:r>
              <a:rPr lang="zh-CN" altLang="zh-CN" dirty="0"/>
              <a:t>和</a:t>
            </a:r>
            <a:r>
              <a:rPr lang="en-US" altLang="zh-CN" dirty="0"/>
              <a:t>c</a:t>
            </a:r>
            <a:r>
              <a:rPr lang="zh-CN" altLang="zh-CN" dirty="0"/>
              <a:t>之间存在怎样的关系？又如何表示这样的关系？</a:t>
            </a:r>
            <a:endParaRPr lang="zh-CN" altLang="en-US" dirty="0"/>
          </a:p>
        </p:txBody>
      </p:sp>
    </p:spTree>
    <p:extLst>
      <p:ext uri="{BB962C8B-B14F-4D97-AF65-F5344CB8AC3E}">
        <p14:creationId xmlns:p14="http://schemas.microsoft.com/office/powerpoint/2010/main" val="1350887986"/>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9" name="Rectangle 2"/>
          <p:cNvSpPr>
            <a:spLocks noGrp="1" noChangeArrowheads="1"/>
          </p:cNvSpPr>
          <p:nvPr>
            <p:ph type="title"/>
          </p:nvPr>
        </p:nvSpPr>
        <p:spPr/>
        <p:txBody>
          <a:bodyPr/>
          <a:lstStyle/>
          <a:p>
            <a:pPr marL="761923" indent="-761923"/>
            <a:r>
              <a:rPr lang="zh-CN" altLang="en-US" dirty="0"/>
              <a:t>复合运算的定义</a:t>
            </a:r>
            <a:endParaRPr lang="zh-CN" altLang="en-US" dirty="0">
              <a:latin typeface="宋体" panose="02010600030101010101" pitchFamily="2" charset="-122"/>
            </a:endParaRPr>
          </a:p>
        </p:txBody>
      </p:sp>
      <p:sp>
        <p:nvSpPr>
          <p:cNvPr id="1443843" name="Rectangle 3"/>
          <p:cNvSpPr>
            <a:spLocks noGrp="1" noChangeArrowheads="1"/>
          </p:cNvSpPr>
          <p:nvPr>
            <p:ph type="body" idx="1"/>
          </p:nvPr>
        </p:nvSpPr>
        <p:spPr>
          <a:xfrm>
            <a:off x="385828" y="938359"/>
            <a:ext cx="11579051" cy="2415258"/>
          </a:xfrm>
        </p:spPr>
        <p:txBody>
          <a:bodyPr>
            <a:normAutofit/>
          </a:bodyPr>
          <a:lstStyle/>
          <a:p>
            <a:pPr marL="533347" indent="-533347">
              <a:lnSpc>
                <a:spcPct val="150000"/>
              </a:lnSpc>
              <a:spcBef>
                <a:spcPct val="0"/>
              </a:spcBef>
              <a:buNone/>
            </a:pPr>
            <a:r>
              <a:rPr lang="zh-CN" altLang="en-US" dirty="0">
                <a:solidFill>
                  <a:srgbClr val="C00000"/>
                </a:solidFill>
              </a:rPr>
              <a:t>定义</a:t>
            </a:r>
            <a:r>
              <a:rPr lang="en-US" altLang="zh-CN" dirty="0">
                <a:solidFill>
                  <a:srgbClr val="C00000"/>
                </a:solidFill>
              </a:rPr>
              <a:t>4.8  </a:t>
            </a:r>
            <a:r>
              <a:rPr lang="zh-CN" altLang="en-US" dirty="0">
                <a:solidFill>
                  <a:schemeClr val="tx1"/>
                </a:solidFill>
              </a:rPr>
              <a:t>设</a:t>
            </a:r>
            <a:r>
              <a:rPr lang="en-US" altLang="zh-CN" dirty="0">
                <a:solidFill>
                  <a:schemeClr val="tx1"/>
                </a:solidFill>
              </a:rPr>
              <a:t>A,B,C</a:t>
            </a:r>
            <a:r>
              <a:rPr lang="zh-CN" altLang="en-US" dirty="0">
                <a:solidFill>
                  <a:schemeClr val="tx1"/>
                </a:solidFill>
              </a:rPr>
              <a:t>是三个集合，</a:t>
            </a:r>
            <a:r>
              <a:rPr lang="en-US" altLang="zh-CN" dirty="0">
                <a:solidFill>
                  <a:schemeClr val="tx1"/>
                </a:solidFill>
              </a:rPr>
              <a:t>R</a:t>
            </a:r>
            <a:r>
              <a:rPr lang="zh-CN" altLang="en-US" dirty="0">
                <a:solidFill>
                  <a:schemeClr val="tx1"/>
                </a:solidFill>
              </a:rPr>
              <a:t>：</a:t>
            </a:r>
            <a:r>
              <a:rPr lang="en-US" altLang="zh-CN" dirty="0">
                <a:solidFill>
                  <a:schemeClr val="tx1"/>
                </a:solidFill>
              </a:rPr>
              <a:t>A→B</a:t>
            </a:r>
            <a:r>
              <a:rPr lang="zh-CN" altLang="en-US" dirty="0">
                <a:solidFill>
                  <a:schemeClr val="tx1"/>
                </a:solidFill>
              </a:rPr>
              <a:t>，</a:t>
            </a:r>
            <a:r>
              <a:rPr lang="en-US" altLang="zh-CN" dirty="0">
                <a:solidFill>
                  <a:schemeClr val="tx1"/>
                </a:solidFill>
              </a:rPr>
              <a:t>S</a:t>
            </a:r>
            <a:r>
              <a:rPr lang="zh-CN" altLang="en-US" dirty="0">
                <a:solidFill>
                  <a:schemeClr val="tx1"/>
                </a:solidFill>
              </a:rPr>
              <a:t>：</a:t>
            </a:r>
            <a:r>
              <a:rPr lang="en-US" altLang="zh-CN" dirty="0">
                <a:solidFill>
                  <a:schemeClr val="tx1"/>
                </a:solidFill>
              </a:rPr>
              <a:t>B→C</a:t>
            </a:r>
            <a:r>
              <a:rPr lang="zh-CN" altLang="en-US" dirty="0">
                <a:solidFill>
                  <a:schemeClr val="tx1"/>
                </a:solidFill>
              </a:rPr>
              <a:t>，则</a:t>
            </a:r>
            <a:r>
              <a:rPr lang="en-US" altLang="zh-CN" dirty="0">
                <a:solidFill>
                  <a:schemeClr val="tx1"/>
                </a:solidFill>
              </a:rPr>
              <a:t>R</a:t>
            </a:r>
            <a:r>
              <a:rPr lang="zh-CN" altLang="en-US" dirty="0">
                <a:solidFill>
                  <a:schemeClr val="tx1"/>
                </a:solidFill>
              </a:rPr>
              <a:t>与</a:t>
            </a:r>
            <a:r>
              <a:rPr lang="en-US" altLang="zh-CN" dirty="0">
                <a:solidFill>
                  <a:schemeClr val="tx1"/>
                </a:solidFill>
              </a:rPr>
              <a:t>S</a:t>
            </a:r>
            <a:r>
              <a:rPr lang="zh-CN" altLang="en-US" dirty="0">
                <a:solidFill>
                  <a:schemeClr val="tx1"/>
                </a:solidFill>
              </a:rPr>
              <a:t>的</a:t>
            </a:r>
            <a:r>
              <a:rPr lang="zh-CN" altLang="en-US" dirty="0">
                <a:solidFill>
                  <a:srgbClr val="3333FF"/>
                </a:solidFill>
              </a:rPr>
              <a:t>复合关系</a:t>
            </a:r>
            <a:r>
              <a:rPr lang="en-US" altLang="zh-CN" dirty="0">
                <a:solidFill>
                  <a:schemeClr val="tx1"/>
                </a:solidFill>
              </a:rPr>
              <a:t>(</a:t>
            </a:r>
            <a:r>
              <a:rPr lang="zh-CN" altLang="en-US" dirty="0">
                <a:solidFill>
                  <a:schemeClr val="tx1"/>
                </a:solidFill>
              </a:rPr>
              <a:t>合成关系</a:t>
            </a:r>
            <a:r>
              <a:rPr lang="en-US" altLang="zh-CN" dirty="0">
                <a:solidFill>
                  <a:schemeClr val="tx1"/>
                </a:solidFill>
              </a:rPr>
              <a:t>) (Composite </a:t>
            </a:r>
            <a:r>
              <a:rPr lang="en-US" altLang="zh-CN" dirty="0" err="1">
                <a:solidFill>
                  <a:schemeClr val="tx1"/>
                </a:solidFill>
              </a:rPr>
              <a:t>Ralation</a:t>
            </a:r>
            <a:r>
              <a:rPr lang="en-US" altLang="zh-CN" dirty="0">
                <a:solidFill>
                  <a:schemeClr val="tx1"/>
                </a:solidFill>
              </a:rPr>
              <a:t>)</a:t>
            </a:r>
            <a:r>
              <a:rPr lang="zh-CN" altLang="en-US" dirty="0">
                <a:solidFill>
                  <a:schemeClr val="tx1"/>
                </a:solidFill>
              </a:rPr>
              <a:t>是从</a:t>
            </a:r>
            <a:r>
              <a:rPr lang="en-US" altLang="zh-CN" dirty="0">
                <a:solidFill>
                  <a:schemeClr val="tx1"/>
                </a:solidFill>
              </a:rPr>
              <a:t>A</a:t>
            </a:r>
            <a:r>
              <a:rPr lang="zh-CN" altLang="en-US" dirty="0">
                <a:solidFill>
                  <a:schemeClr val="tx1"/>
                </a:solidFill>
              </a:rPr>
              <a:t>到</a:t>
            </a:r>
            <a:r>
              <a:rPr lang="en-US" altLang="zh-CN" dirty="0">
                <a:solidFill>
                  <a:schemeClr val="tx1"/>
                </a:solidFill>
              </a:rPr>
              <a:t>C</a:t>
            </a:r>
            <a:r>
              <a:rPr lang="zh-CN" altLang="en-US" dirty="0">
                <a:solidFill>
                  <a:schemeClr val="tx1"/>
                </a:solidFill>
              </a:rPr>
              <a:t>的关系，记为</a:t>
            </a:r>
            <a:r>
              <a:rPr lang="en-US" altLang="zh-CN" dirty="0">
                <a:solidFill>
                  <a:schemeClr val="tx1"/>
                </a:solidFill>
              </a:rPr>
              <a:t>R</a:t>
            </a:r>
            <a:r>
              <a:rPr lang="en-US" altLang="zh-CN" noProof="1">
                <a:solidFill>
                  <a:schemeClr val="tx1"/>
                </a:solidFill>
                <a:sym typeface="Symbol" panose="05050102010706020507" pitchFamily="18" charset="2"/>
              </a:rPr>
              <a:t></a:t>
            </a:r>
            <a:r>
              <a:rPr lang="en-US" altLang="zh-CN" dirty="0">
                <a:solidFill>
                  <a:schemeClr val="tx1"/>
                </a:solidFill>
              </a:rPr>
              <a:t>S</a:t>
            </a:r>
            <a:r>
              <a:rPr lang="zh-CN" altLang="en-US" dirty="0">
                <a:solidFill>
                  <a:schemeClr val="tx1"/>
                </a:solidFill>
              </a:rPr>
              <a:t>，其中</a:t>
            </a:r>
          </a:p>
          <a:p>
            <a:pPr marL="533347" indent="-533347">
              <a:lnSpc>
                <a:spcPct val="150000"/>
              </a:lnSpc>
              <a:spcBef>
                <a:spcPct val="0"/>
              </a:spcBef>
              <a:buNone/>
            </a:pPr>
            <a:r>
              <a:rPr lang="en-US" altLang="zh-CN" dirty="0">
                <a:solidFill>
                  <a:schemeClr val="tx1"/>
                </a:solidFill>
              </a:rPr>
              <a:t>     </a:t>
            </a:r>
            <a:r>
              <a:rPr lang="en-US" altLang="zh-CN" noProof="1">
                <a:solidFill>
                  <a:schemeClr val="tx1"/>
                </a:solidFill>
              </a:rPr>
              <a:t>R</a:t>
            </a:r>
            <a:r>
              <a:rPr lang="en-US" altLang="zh-CN" noProof="1">
                <a:solidFill>
                  <a:schemeClr val="tx1"/>
                </a:solidFill>
                <a:sym typeface="Symbol" panose="05050102010706020507" pitchFamily="18" charset="2"/>
              </a:rPr>
              <a:t></a:t>
            </a:r>
            <a:r>
              <a:rPr lang="en-US" altLang="zh-CN" noProof="1">
                <a:solidFill>
                  <a:schemeClr val="tx1"/>
                </a:solidFill>
              </a:rPr>
              <a:t>S＝{&lt;x,z&gt;|x∈A∧z∈C∧</a:t>
            </a:r>
            <a:r>
              <a:rPr lang="en-US" altLang="zh-CN" dirty="0">
                <a:solidFill>
                  <a:schemeClr val="tx1"/>
                </a:solidFill>
                <a:sym typeface="Symbol" panose="05050102010706020507" pitchFamily="18" charset="2"/>
              </a:rPr>
              <a:t>y</a:t>
            </a:r>
            <a:r>
              <a:rPr lang="en-US" altLang="zh-CN" noProof="1">
                <a:solidFill>
                  <a:schemeClr val="tx1"/>
                </a:solidFill>
              </a:rPr>
              <a:t>(y∈B∧&lt;x,y&gt;∈R∧&lt;y,z&gt;∈S)}</a:t>
            </a:r>
          </a:p>
          <a:p>
            <a:pPr marL="533347" indent="-533347">
              <a:lnSpc>
                <a:spcPct val="150000"/>
              </a:lnSpc>
              <a:spcBef>
                <a:spcPct val="0"/>
              </a:spcBef>
              <a:buNone/>
            </a:pPr>
            <a:r>
              <a:rPr lang="zh-CN" altLang="en-US" dirty="0">
                <a:solidFill>
                  <a:schemeClr val="tx1"/>
                </a:solidFill>
              </a:rPr>
              <a:t>运算“</a:t>
            </a:r>
            <a:r>
              <a:rPr lang="zh-CN" altLang="zh-CN" noProof="1">
                <a:solidFill>
                  <a:schemeClr val="tx1"/>
                </a:solidFill>
                <a:sym typeface="Symbol" panose="05050102010706020507" pitchFamily="18" charset="2"/>
              </a:rPr>
              <a:t></a:t>
            </a:r>
            <a:r>
              <a:rPr lang="zh-CN" altLang="en-US" dirty="0">
                <a:solidFill>
                  <a:schemeClr val="tx1"/>
                </a:solidFill>
              </a:rPr>
              <a:t>”称为</a:t>
            </a:r>
            <a:r>
              <a:rPr lang="zh-CN" altLang="en-US" dirty="0">
                <a:solidFill>
                  <a:srgbClr val="3333FF"/>
                </a:solidFill>
              </a:rPr>
              <a:t>复合运算</a:t>
            </a:r>
            <a:r>
              <a:rPr lang="en-US" altLang="zh-CN" dirty="0">
                <a:solidFill>
                  <a:schemeClr val="tx1"/>
                </a:solidFill>
              </a:rPr>
              <a:t>(Composite Operation)</a:t>
            </a:r>
            <a:r>
              <a:rPr lang="zh-CN" altLang="en-US" dirty="0">
                <a:solidFill>
                  <a:schemeClr val="tx1"/>
                </a:solidFill>
              </a:rPr>
              <a:t>。</a:t>
            </a:r>
          </a:p>
        </p:txBody>
      </p:sp>
      <p:sp>
        <p:nvSpPr>
          <p:cNvPr id="9" name="文本占位符 2"/>
          <p:cNvSpPr txBox="1">
            <a:spLocks noChangeArrowheads="1"/>
          </p:cNvSpPr>
          <p:nvPr/>
        </p:nvSpPr>
        <p:spPr>
          <a:xfrm>
            <a:off x="450897" y="3353616"/>
            <a:ext cx="11448913" cy="2894763"/>
          </a:xfrm>
          <a:prstGeom prst="rect">
            <a:avLst/>
          </a:prstGeom>
        </p:spPr>
        <p:txBody>
          <a:bodyPr vert="horz" lIns="121882" tIns="60940" rIns="121882" bIns="60940"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lumMod val="75000"/>
                    <a:lumOff val="25000"/>
                  </a:schemeClr>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defTabSz="1219261">
              <a:lnSpc>
                <a:spcPct val="150000"/>
              </a:lnSpc>
              <a:buNone/>
            </a:pPr>
            <a:r>
              <a:rPr lang="zh-CN" altLang="en-US" sz="2399" dirty="0">
                <a:solidFill>
                  <a:srgbClr val="C00000"/>
                </a:solidFill>
                <a:latin typeface="微软雅黑"/>
                <a:ea typeface="微软雅黑"/>
              </a:rPr>
              <a:t>例</a:t>
            </a:r>
            <a:r>
              <a:rPr lang="en-US" altLang="zh-CN" sz="2399" dirty="0">
                <a:solidFill>
                  <a:srgbClr val="C00000"/>
                </a:solidFill>
                <a:latin typeface="微软雅黑"/>
                <a:ea typeface="微软雅黑"/>
              </a:rPr>
              <a:t>4.14  </a:t>
            </a:r>
            <a:r>
              <a:rPr lang="zh-CN" altLang="zh-CN" sz="2399" dirty="0">
                <a:solidFill>
                  <a:prstClr val="black"/>
                </a:solidFill>
                <a:latin typeface="微软雅黑"/>
                <a:ea typeface="微软雅黑"/>
              </a:rPr>
              <a:t>设关系</a:t>
            </a:r>
            <a:r>
              <a:rPr lang="en-US" altLang="zh-CN" sz="2399" dirty="0">
                <a:solidFill>
                  <a:prstClr val="black"/>
                </a:solidFill>
                <a:latin typeface="微软雅黑"/>
                <a:ea typeface="微软雅黑"/>
              </a:rPr>
              <a:t>R</a:t>
            </a:r>
            <a:r>
              <a:rPr lang="zh-CN" altLang="zh-CN" sz="2399" dirty="0">
                <a:solidFill>
                  <a:prstClr val="black"/>
                </a:solidFill>
                <a:latin typeface="微软雅黑"/>
                <a:ea typeface="微软雅黑"/>
              </a:rPr>
              <a:t>表示城市之间的直达航线关系，</a:t>
            </a:r>
            <a:r>
              <a:rPr lang="en-US" altLang="zh-CN" sz="2399" dirty="0">
                <a:solidFill>
                  <a:prstClr val="black"/>
                </a:solidFill>
                <a:latin typeface="微软雅黑"/>
                <a:ea typeface="微软雅黑"/>
              </a:rPr>
              <a:t>S</a:t>
            </a:r>
            <a:r>
              <a:rPr lang="zh-CN" altLang="zh-CN" sz="2399" dirty="0">
                <a:solidFill>
                  <a:prstClr val="black"/>
                </a:solidFill>
                <a:latin typeface="微软雅黑"/>
                <a:ea typeface="微软雅黑"/>
              </a:rPr>
              <a:t>表示城市之间的直达公路路线关系。试描述</a:t>
            </a:r>
            <a:r>
              <a:rPr lang="en-US" altLang="zh-CN" sz="2399" dirty="0" err="1">
                <a:solidFill>
                  <a:prstClr val="black"/>
                </a:solidFill>
                <a:latin typeface="微软雅黑"/>
                <a:ea typeface="微软雅黑"/>
              </a:rPr>
              <a:t>RoS</a:t>
            </a:r>
            <a:r>
              <a:rPr lang="zh-CN" altLang="en-US" sz="2399" dirty="0">
                <a:solidFill>
                  <a:prstClr val="black"/>
                </a:solidFill>
                <a:latin typeface="微软雅黑"/>
                <a:ea typeface="微软雅黑"/>
              </a:rPr>
              <a:t>的意义。</a:t>
            </a:r>
            <a:endParaRPr lang="en-US" altLang="zh-CN" sz="2399" dirty="0">
              <a:solidFill>
                <a:prstClr val="black"/>
              </a:solidFill>
              <a:latin typeface="微软雅黑"/>
              <a:ea typeface="微软雅黑"/>
            </a:endParaRPr>
          </a:p>
          <a:p>
            <a:pPr marL="0" indent="0" defTabSz="1219261">
              <a:lnSpc>
                <a:spcPct val="150000"/>
              </a:lnSpc>
              <a:buNone/>
            </a:pPr>
            <a:r>
              <a:rPr lang="zh-CN" altLang="zh-CN" sz="2399" dirty="0">
                <a:solidFill>
                  <a:srgbClr val="C00000"/>
                </a:solidFill>
                <a:latin typeface="微软雅黑"/>
                <a:ea typeface="微软雅黑"/>
              </a:rPr>
              <a:t>解</a:t>
            </a:r>
            <a:r>
              <a:rPr lang="en-US" altLang="zh-CN" sz="2399" dirty="0">
                <a:solidFill>
                  <a:prstClr val="black">
                    <a:lumMod val="75000"/>
                    <a:lumOff val="25000"/>
                  </a:prstClr>
                </a:solidFill>
                <a:latin typeface="微软雅黑"/>
                <a:ea typeface="微软雅黑"/>
              </a:rPr>
              <a:t>   </a:t>
            </a:r>
            <a:r>
              <a:rPr lang="en-US" altLang="zh-CN" sz="2399" dirty="0" err="1">
                <a:solidFill>
                  <a:prstClr val="black"/>
                </a:solidFill>
                <a:latin typeface="微软雅黑"/>
                <a:ea typeface="微软雅黑"/>
              </a:rPr>
              <a:t>RoS</a:t>
            </a:r>
            <a:r>
              <a:rPr lang="zh-CN" altLang="zh-CN" sz="2399" dirty="0">
                <a:solidFill>
                  <a:prstClr val="black"/>
                </a:solidFill>
                <a:latin typeface="微软雅黑"/>
                <a:ea typeface="微软雅黑"/>
              </a:rPr>
              <a:t>表示航空路线关系与公路路线关系的复合运算</a:t>
            </a:r>
            <a:r>
              <a:rPr lang="zh-CN" altLang="en-US" sz="2399" dirty="0">
                <a:solidFill>
                  <a:prstClr val="black"/>
                </a:solidFill>
                <a:latin typeface="微软雅黑"/>
                <a:ea typeface="微软雅黑"/>
              </a:rPr>
              <a:t>。</a:t>
            </a:r>
            <a:endParaRPr lang="en-US" altLang="zh-CN" sz="2399" dirty="0">
              <a:solidFill>
                <a:prstClr val="black"/>
              </a:solidFill>
              <a:latin typeface="微软雅黑"/>
              <a:ea typeface="微软雅黑"/>
            </a:endParaRPr>
          </a:p>
          <a:p>
            <a:pPr marL="0" indent="0" defTabSz="1219261">
              <a:lnSpc>
                <a:spcPct val="150000"/>
              </a:lnSpc>
              <a:buNone/>
            </a:pPr>
            <a:r>
              <a:rPr lang="en-US" altLang="zh-CN" sz="2399" dirty="0">
                <a:solidFill>
                  <a:prstClr val="black">
                    <a:lumMod val="75000"/>
                    <a:lumOff val="25000"/>
                  </a:prstClr>
                </a:solidFill>
                <a:latin typeface="微软雅黑"/>
                <a:ea typeface="微软雅黑"/>
              </a:rPr>
              <a:t>      </a:t>
            </a:r>
            <a:r>
              <a:rPr lang="zh-CN" altLang="zh-CN" sz="2399" dirty="0">
                <a:solidFill>
                  <a:prstClr val="black"/>
                </a:solidFill>
                <a:latin typeface="微软雅黑"/>
                <a:ea typeface="微软雅黑"/>
              </a:rPr>
              <a:t>如果</a:t>
            </a:r>
            <a:r>
              <a:rPr lang="en-US" altLang="zh-CN" sz="2399" dirty="0">
                <a:solidFill>
                  <a:prstClr val="black"/>
                </a:solidFill>
                <a:latin typeface="微软雅黑"/>
                <a:ea typeface="微软雅黑"/>
              </a:rPr>
              <a:t>&lt;a</a:t>
            </a:r>
            <a:r>
              <a:rPr lang="zh-CN" altLang="zh-CN" sz="2399" dirty="0">
                <a:solidFill>
                  <a:prstClr val="black"/>
                </a:solidFill>
                <a:latin typeface="微软雅黑"/>
                <a:ea typeface="微软雅黑"/>
              </a:rPr>
              <a:t>，</a:t>
            </a:r>
            <a:r>
              <a:rPr lang="en-US" altLang="zh-CN" sz="2399" dirty="0">
                <a:solidFill>
                  <a:prstClr val="black"/>
                </a:solidFill>
                <a:latin typeface="微软雅黑"/>
                <a:ea typeface="微软雅黑"/>
              </a:rPr>
              <a:t>c&gt;</a:t>
            </a:r>
            <a:r>
              <a:rPr lang="zh-CN" altLang="zh-CN" sz="2399" dirty="0">
                <a:solidFill>
                  <a:prstClr val="black"/>
                </a:solidFill>
                <a:latin typeface="微软雅黑"/>
                <a:ea typeface="微软雅黑"/>
              </a:rPr>
              <a:t>∈</a:t>
            </a:r>
            <a:r>
              <a:rPr lang="en-US" altLang="zh-CN" sz="2399" dirty="0" err="1">
                <a:solidFill>
                  <a:prstClr val="black"/>
                </a:solidFill>
                <a:latin typeface="微软雅黑"/>
                <a:ea typeface="微软雅黑"/>
              </a:rPr>
              <a:t>RoS</a:t>
            </a:r>
            <a:r>
              <a:rPr lang="zh-CN" altLang="en-US" sz="2399" dirty="0">
                <a:solidFill>
                  <a:prstClr val="black"/>
                </a:solidFill>
                <a:latin typeface="微软雅黑"/>
                <a:ea typeface="微软雅黑"/>
              </a:rPr>
              <a:t>，</a:t>
            </a:r>
            <a:r>
              <a:rPr lang="zh-CN" altLang="zh-CN" sz="2399" dirty="0">
                <a:solidFill>
                  <a:prstClr val="black"/>
                </a:solidFill>
                <a:latin typeface="微软雅黑"/>
                <a:ea typeface="微软雅黑"/>
              </a:rPr>
              <a:t>那么</a:t>
            </a:r>
            <a:r>
              <a:rPr lang="en-US" altLang="zh-CN" sz="2399" dirty="0">
                <a:solidFill>
                  <a:prstClr val="black"/>
                </a:solidFill>
                <a:latin typeface="微软雅黑"/>
                <a:ea typeface="微软雅黑"/>
              </a:rPr>
              <a:t>a</a:t>
            </a:r>
            <a:r>
              <a:rPr lang="zh-CN" altLang="zh-CN" sz="2399" dirty="0">
                <a:solidFill>
                  <a:prstClr val="black"/>
                </a:solidFill>
                <a:latin typeface="微软雅黑"/>
                <a:ea typeface="微软雅黑"/>
              </a:rPr>
              <a:t>与</a:t>
            </a:r>
            <a:r>
              <a:rPr lang="en-US" altLang="zh-CN" sz="2399" dirty="0">
                <a:solidFill>
                  <a:prstClr val="black"/>
                </a:solidFill>
                <a:latin typeface="微软雅黑"/>
                <a:ea typeface="微软雅黑"/>
              </a:rPr>
              <a:t>c</a:t>
            </a:r>
            <a:r>
              <a:rPr lang="zh-CN" altLang="zh-CN" sz="2399" dirty="0">
                <a:solidFill>
                  <a:prstClr val="black"/>
                </a:solidFill>
                <a:latin typeface="微软雅黑"/>
                <a:ea typeface="微软雅黑"/>
              </a:rPr>
              <a:t>之间存在一条先从乘飞机，再乘汽车的可达路线</a:t>
            </a:r>
            <a:r>
              <a:rPr lang="zh-CN" altLang="en-US" sz="2399" dirty="0">
                <a:solidFill>
                  <a:prstClr val="black"/>
                </a:solidFill>
                <a:latin typeface="微软雅黑"/>
                <a:ea typeface="微软雅黑"/>
              </a:rPr>
              <a:t>。</a:t>
            </a:r>
          </a:p>
        </p:txBody>
      </p:sp>
      <p:sp>
        <p:nvSpPr>
          <p:cNvPr id="10" name="Text Box 556"/>
          <p:cNvSpPr txBox="1">
            <a:spLocks noChangeArrowheads="1"/>
          </p:cNvSpPr>
          <p:nvPr/>
        </p:nvSpPr>
        <p:spPr bwMode="auto">
          <a:xfrm>
            <a:off x="483091" y="4572464"/>
            <a:ext cx="11416718" cy="2209954"/>
          </a:xfrm>
          <a:prstGeom prst="rect">
            <a:avLst/>
          </a:prstGeom>
          <a:solidFill>
            <a:srgbClr val="1157AB"/>
          </a:solidFill>
          <a:ln w="9525">
            <a:solidFill>
              <a:srgbClr val="000000"/>
            </a:solidFill>
            <a:miter lim="800000"/>
            <a:headEnd/>
            <a:tailEnd/>
          </a:ln>
        </p:spPr>
        <p:txBody>
          <a:bodyPr rot="0" vert="horz" wrap="square" lIns="91413" tIns="45707" rIns="91413" bIns="45707" anchor="t" anchorCtr="0" upright="1">
            <a:noAutofit/>
          </a:bodyPr>
          <a:lstStyle/>
          <a:p>
            <a:pPr algn="just" defTabSz="1219261">
              <a:lnSpc>
                <a:spcPct val="150000"/>
              </a:lnSpc>
            </a:pPr>
            <a:r>
              <a:rPr lang="zh-CN" altLang="en-US" sz="2399" b="1" kern="100" dirty="0">
                <a:solidFill>
                  <a:prstClr val="white"/>
                </a:solidFill>
                <a:latin typeface="微软雅黑"/>
                <a:ea typeface="微软雅黑"/>
                <a:cs typeface="宋体" panose="02010600030101010101" pitchFamily="2" charset="-122"/>
              </a:rPr>
              <a:t>解题小贴士</a:t>
            </a:r>
            <a:r>
              <a:rPr lang="en-US" altLang="zh-CN" sz="2399" b="1" kern="100" dirty="0">
                <a:solidFill>
                  <a:prstClr val="white"/>
                </a:solidFill>
                <a:latin typeface="微软雅黑"/>
                <a:ea typeface="微软雅黑"/>
                <a:cs typeface="宋体" panose="02010600030101010101" pitchFamily="2" charset="-122"/>
              </a:rPr>
              <a:t>—</a:t>
            </a:r>
            <a:r>
              <a:rPr lang="en-US" sz="2399" b="1" kern="100" dirty="0" err="1">
                <a:solidFill>
                  <a:prstClr val="white"/>
                </a:solidFill>
                <a:latin typeface="微软雅黑"/>
                <a:ea typeface="微软雅黑"/>
                <a:cs typeface="宋体" panose="02010600030101010101" pitchFamily="2" charset="-122"/>
              </a:rPr>
              <a:t>R</a:t>
            </a:r>
            <a:r>
              <a:rPr lang="en-US" altLang="zh-CN" sz="2399" b="1" kern="100" dirty="0" err="1">
                <a:solidFill>
                  <a:prstClr val="white"/>
                </a:solidFill>
                <a:latin typeface="微软雅黑"/>
                <a:ea typeface="微软雅黑"/>
                <a:cs typeface="宋体" panose="02010600030101010101" pitchFamily="2" charset="-122"/>
              </a:rPr>
              <a:t>o</a:t>
            </a:r>
            <a:r>
              <a:rPr lang="en-US" sz="2399" b="1" kern="100" dirty="0" err="1">
                <a:solidFill>
                  <a:prstClr val="white"/>
                </a:solidFill>
                <a:latin typeface="微软雅黑"/>
                <a:ea typeface="微软雅黑"/>
                <a:cs typeface="宋体" panose="02010600030101010101" pitchFamily="2" charset="-122"/>
              </a:rPr>
              <a:t>S</a:t>
            </a:r>
            <a:r>
              <a:rPr lang="zh-CN" altLang="en-US" sz="2399" b="1" kern="100" dirty="0">
                <a:solidFill>
                  <a:prstClr val="white"/>
                </a:solidFill>
                <a:latin typeface="微软雅黑"/>
                <a:ea typeface="微软雅黑"/>
                <a:cs typeface="宋体" panose="02010600030101010101" pitchFamily="2" charset="-122"/>
              </a:rPr>
              <a:t>的计算方法</a:t>
            </a:r>
          </a:p>
          <a:p>
            <a:pPr algn="just" defTabSz="1219261">
              <a:lnSpc>
                <a:spcPct val="150000"/>
              </a:lnSpc>
            </a:pPr>
            <a:r>
              <a:rPr lang="zh-CN" altLang="en-US" sz="2399" b="1" kern="0" dirty="0">
                <a:solidFill>
                  <a:prstClr val="white"/>
                </a:solidFill>
                <a:latin typeface="微软雅黑"/>
                <a:ea typeface="微软雅黑"/>
                <a:cs typeface="宋体" panose="02010600030101010101" pitchFamily="2" charset="-122"/>
              </a:rPr>
              <a:t>对任意</a:t>
            </a:r>
            <a:r>
              <a:rPr lang="en-US" sz="2399" b="1" kern="100" dirty="0">
                <a:solidFill>
                  <a:prstClr val="white"/>
                </a:solidFill>
                <a:latin typeface="微软雅黑"/>
                <a:ea typeface="微软雅黑"/>
                <a:cs typeface="宋体" panose="02010600030101010101" pitchFamily="2" charset="-122"/>
              </a:rPr>
              <a:t>&lt;</a:t>
            </a:r>
            <a:r>
              <a:rPr lang="en-US" sz="2399" b="1" kern="100" dirty="0" err="1">
                <a:solidFill>
                  <a:prstClr val="white"/>
                </a:solidFill>
                <a:latin typeface="微软雅黑"/>
                <a:ea typeface="微软雅黑"/>
                <a:cs typeface="宋体" panose="02010600030101010101" pitchFamily="2" charset="-122"/>
              </a:rPr>
              <a:t>x,y</a:t>
            </a:r>
            <a:r>
              <a:rPr lang="en-US" sz="2399" b="1" kern="100" dirty="0">
                <a:solidFill>
                  <a:prstClr val="white"/>
                </a:solidFill>
                <a:latin typeface="微软雅黑"/>
                <a:ea typeface="微软雅黑"/>
                <a:cs typeface="宋体" panose="02010600030101010101" pitchFamily="2" charset="-122"/>
              </a:rPr>
              <a:t>&gt;</a:t>
            </a:r>
            <a:r>
              <a:rPr lang="zh-CN" altLang="en-US" sz="2399" b="1" kern="100" dirty="0">
                <a:solidFill>
                  <a:prstClr val="white"/>
                </a:solidFill>
                <a:latin typeface="微软雅黑"/>
                <a:ea typeface="微软雅黑"/>
                <a:cs typeface="宋体" panose="02010600030101010101" pitchFamily="2" charset="-122"/>
              </a:rPr>
              <a:t>∈</a:t>
            </a:r>
            <a:r>
              <a:rPr lang="en-US" sz="2399" b="1" kern="100" dirty="0">
                <a:solidFill>
                  <a:prstClr val="white"/>
                </a:solidFill>
                <a:latin typeface="微软雅黑"/>
                <a:ea typeface="微软雅黑"/>
                <a:cs typeface="宋体" panose="02010600030101010101" pitchFamily="2" charset="-122"/>
              </a:rPr>
              <a:t>R</a:t>
            </a:r>
            <a:r>
              <a:rPr lang="zh-CN" altLang="en-US" sz="2399" b="1" kern="100" dirty="0">
                <a:solidFill>
                  <a:prstClr val="white"/>
                </a:solidFill>
                <a:latin typeface="微软雅黑"/>
                <a:ea typeface="微软雅黑"/>
                <a:cs typeface="宋体" panose="02010600030101010101" pitchFamily="2" charset="-122"/>
              </a:rPr>
              <a:t>，在</a:t>
            </a:r>
            <a:r>
              <a:rPr lang="en-US" sz="2399" b="1" kern="0" dirty="0">
                <a:solidFill>
                  <a:prstClr val="white"/>
                </a:solidFill>
                <a:latin typeface="微软雅黑"/>
                <a:ea typeface="微软雅黑"/>
                <a:cs typeface="宋体" panose="02010600030101010101" pitchFamily="2" charset="-122"/>
              </a:rPr>
              <a:t>S</a:t>
            </a:r>
            <a:r>
              <a:rPr lang="zh-CN" altLang="en-US" sz="2399" b="1" kern="0" dirty="0">
                <a:solidFill>
                  <a:prstClr val="white"/>
                </a:solidFill>
                <a:latin typeface="微软雅黑"/>
                <a:ea typeface="微软雅黑"/>
                <a:cs typeface="宋体" panose="02010600030101010101" pitchFamily="2" charset="-122"/>
              </a:rPr>
              <a:t>中查找所有以</a:t>
            </a:r>
            <a:r>
              <a:rPr lang="en-US" sz="2399" b="1" kern="0" dirty="0">
                <a:solidFill>
                  <a:prstClr val="white"/>
                </a:solidFill>
                <a:latin typeface="微软雅黑"/>
                <a:ea typeface="微软雅黑"/>
                <a:cs typeface="宋体" panose="02010600030101010101" pitchFamily="2" charset="-122"/>
              </a:rPr>
              <a:t>y</a:t>
            </a:r>
            <a:r>
              <a:rPr lang="zh-CN" altLang="en-US" sz="2399" b="1" kern="0" dirty="0">
                <a:solidFill>
                  <a:prstClr val="white"/>
                </a:solidFill>
                <a:latin typeface="微软雅黑"/>
                <a:ea typeface="微软雅黑"/>
                <a:cs typeface="宋体" panose="02010600030101010101" pitchFamily="2" charset="-122"/>
              </a:rPr>
              <a:t>为第一元素的序偶</a:t>
            </a:r>
            <a:r>
              <a:rPr lang="en-US" sz="2399" b="1" kern="100" dirty="0">
                <a:solidFill>
                  <a:prstClr val="white"/>
                </a:solidFill>
                <a:latin typeface="微软雅黑"/>
                <a:ea typeface="微软雅黑"/>
                <a:cs typeface="宋体" panose="02010600030101010101" pitchFamily="2" charset="-122"/>
              </a:rPr>
              <a:t>&lt;</a:t>
            </a:r>
            <a:r>
              <a:rPr lang="en-US" sz="2399" b="1" kern="100" dirty="0" err="1">
                <a:solidFill>
                  <a:prstClr val="white"/>
                </a:solidFill>
                <a:latin typeface="微软雅黑"/>
                <a:ea typeface="微软雅黑"/>
                <a:cs typeface="宋体" panose="02010600030101010101" pitchFamily="2" charset="-122"/>
              </a:rPr>
              <a:t>y,z</a:t>
            </a:r>
            <a:r>
              <a:rPr lang="en-US" sz="2399" b="1" kern="100" dirty="0">
                <a:solidFill>
                  <a:prstClr val="white"/>
                </a:solidFill>
                <a:latin typeface="微软雅黑"/>
                <a:ea typeface="微软雅黑"/>
                <a:cs typeface="宋体" panose="02010600030101010101" pitchFamily="2" charset="-122"/>
              </a:rPr>
              <a:t>&gt;</a:t>
            </a:r>
            <a:r>
              <a:rPr lang="zh-CN" altLang="en-US" sz="2399" b="1" kern="0" dirty="0">
                <a:solidFill>
                  <a:prstClr val="white"/>
                </a:solidFill>
                <a:latin typeface="微软雅黑"/>
                <a:ea typeface="微软雅黑"/>
                <a:cs typeface="宋体" panose="02010600030101010101" pitchFamily="2" charset="-122"/>
              </a:rPr>
              <a:t>，然后将</a:t>
            </a:r>
            <a:r>
              <a:rPr lang="en-US" altLang="zh-CN" sz="2399" b="1" kern="0" dirty="0">
                <a:solidFill>
                  <a:prstClr val="white"/>
                </a:solidFill>
                <a:latin typeface="微软雅黑"/>
                <a:ea typeface="微软雅黑"/>
                <a:cs typeface="宋体" panose="02010600030101010101" pitchFamily="2" charset="-122"/>
              </a:rPr>
              <a:t>x</a:t>
            </a:r>
            <a:r>
              <a:rPr lang="zh-CN" altLang="en-US" sz="2399" b="1" kern="0" dirty="0">
                <a:solidFill>
                  <a:prstClr val="white"/>
                </a:solidFill>
                <a:latin typeface="微软雅黑"/>
                <a:ea typeface="微软雅黑"/>
                <a:cs typeface="宋体" panose="02010600030101010101" pitchFamily="2" charset="-122"/>
              </a:rPr>
              <a:t>和</a:t>
            </a:r>
            <a:r>
              <a:rPr lang="en-US" altLang="zh-CN" sz="2399" b="1" kern="0" dirty="0">
                <a:solidFill>
                  <a:prstClr val="white"/>
                </a:solidFill>
                <a:latin typeface="微软雅黑"/>
                <a:ea typeface="微软雅黑"/>
                <a:cs typeface="宋体" panose="02010600030101010101" pitchFamily="2" charset="-122"/>
              </a:rPr>
              <a:t>z</a:t>
            </a:r>
            <a:r>
              <a:rPr lang="zh-CN" altLang="en-US" sz="2399" b="1" kern="0" dirty="0">
                <a:solidFill>
                  <a:prstClr val="white"/>
                </a:solidFill>
                <a:latin typeface="微软雅黑"/>
                <a:ea typeface="微软雅黑"/>
                <a:cs typeface="宋体" panose="02010600030101010101" pitchFamily="2" charset="-122"/>
              </a:rPr>
              <a:t>形成新的序偶</a:t>
            </a:r>
            <a:r>
              <a:rPr lang="en-US" sz="2399" b="1" kern="0" dirty="0">
                <a:solidFill>
                  <a:prstClr val="white"/>
                </a:solidFill>
                <a:latin typeface="微软雅黑"/>
                <a:ea typeface="微软雅黑"/>
                <a:cs typeface="宋体" panose="02010600030101010101" pitchFamily="2" charset="-122"/>
              </a:rPr>
              <a:t>&lt;</a:t>
            </a:r>
            <a:r>
              <a:rPr lang="en-US" sz="2399" b="1" kern="0" dirty="0" err="1">
                <a:solidFill>
                  <a:prstClr val="white"/>
                </a:solidFill>
                <a:latin typeface="微软雅黑"/>
                <a:ea typeface="微软雅黑"/>
                <a:cs typeface="宋体" panose="02010600030101010101" pitchFamily="2" charset="-122"/>
              </a:rPr>
              <a:t>x,z</a:t>
            </a:r>
            <a:r>
              <a:rPr lang="en-US" sz="2399" b="1" kern="0" dirty="0">
                <a:solidFill>
                  <a:prstClr val="white"/>
                </a:solidFill>
                <a:latin typeface="微软雅黑"/>
                <a:ea typeface="微软雅黑"/>
                <a:cs typeface="宋体" panose="02010600030101010101" pitchFamily="2" charset="-122"/>
              </a:rPr>
              <a:t>&gt;</a:t>
            </a:r>
            <a:r>
              <a:rPr lang="zh-CN" altLang="en-US" sz="2399" b="1" kern="0" dirty="0">
                <a:solidFill>
                  <a:prstClr val="white"/>
                </a:solidFill>
                <a:latin typeface="微软雅黑"/>
                <a:ea typeface="微软雅黑"/>
                <a:cs typeface="宋体" panose="02010600030101010101" pitchFamily="2" charset="-122"/>
              </a:rPr>
              <a:t>，</a:t>
            </a:r>
            <a:r>
              <a:rPr lang="en-US" sz="2399" b="1" kern="0" dirty="0">
                <a:solidFill>
                  <a:prstClr val="white"/>
                </a:solidFill>
                <a:latin typeface="微软雅黑"/>
                <a:ea typeface="微软雅黑"/>
                <a:cs typeface="宋体" panose="02010600030101010101" pitchFamily="2" charset="-122"/>
              </a:rPr>
              <a:t>&lt;</a:t>
            </a:r>
            <a:r>
              <a:rPr lang="en-US" sz="2399" b="1" kern="0" dirty="0" err="1">
                <a:solidFill>
                  <a:prstClr val="white"/>
                </a:solidFill>
                <a:latin typeface="微软雅黑"/>
                <a:ea typeface="微软雅黑"/>
                <a:cs typeface="宋体" panose="02010600030101010101" pitchFamily="2" charset="-122"/>
              </a:rPr>
              <a:t>x,z</a:t>
            </a:r>
            <a:r>
              <a:rPr lang="en-US" sz="2399" b="1" kern="0" dirty="0">
                <a:solidFill>
                  <a:prstClr val="white"/>
                </a:solidFill>
                <a:latin typeface="微软雅黑"/>
                <a:ea typeface="微软雅黑"/>
                <a:cs typeface="宋体" panose="02010600030101010101" pitchFamily="2" charset="-122"/>
              </a:rPr>
              <a:t>&gt;</a:t>
            </a:r>
            <a:r>
              <a:rPr lang="zh-CN" altLang="en-US" sz="2399" b="1" kern="0" dirty="0">
                <a:solidFill>
                  <a:prstClr val="white"/>
                </a:solidFill>
                <a:latin typeface="微软雅黑"/>
                <a:ea typeface="微软雅黑"/>
                <a:cs typeface="宋体" panose="02010600030101010101" pitchFamily="2" charset="-122"/>
              </a:rPr>
              <a:t>即为</a:t>
            </a:r>
            <a:r>
              <a:rPr lang="en-US" sz="2399" b="1" kern="100" dirty="0" err="1">
                <a:solidFill>
                  <a:prstClr val="white"/>
                </a:solidFill>
                <a:latin typeface="微软雅黑"/>
                <a:ea typeface="微软雅黑"/>
                <a:cs typeface="宋体" panose="02010600030101010101" pitchFamily="2" charset="-122"/>
              </a:rPr>
              <a:t>RoS</a:t>
            </a:r>
            <a:r>
              <a:rPr lang="zh-CN" altLang="en-US" sz="2399" b="1" kern="100" dirty="0">
                <a:solidFill>
                  <a:prstClr val="white"/>
                </a:solidFill>
                <a:latin typeface="微软雅黑"/>
                <a:ea typeface="微软雅黑"/>
                <a:cs typeface="宋体" panose="02010600030101010101" pitchFamily="2" charset="-122"/>
              </a:rPr>
              <a:t>的元素。</a:t>
            </a:r>
          </a:p>
          <a:p>
            <a:pPr algn="just" defTabSz="1219261">
              <a:lnSpc>
                <a:spcPct val="150000"/>
              </a:lnSpc>
            </a:pPr>
            <a:r>
              <a:rPr lang="zh-CN" altLang="en-US" sz="2399" b="1" kern="100" dirty="0">
                <a:solidFill>
                  <a:prstClr val="white"/>
                </a:solidFill>
                <a:latin typeface="微软雅黑"/>
                <a:ea typeface="微软雅黑"/>
                <a:cs typeface="宋体" panose="02010600030101010101" pitchFamily="2" charset="-122"/>
              </a:rPr>
              <a:t>注意</a:t>
            </a:r>
            <a:r>
              <a:rPr lang="en-US" altLang="zh-CN" sz="2399" b="1" kern="100" dirty="0">
                <a:solidFill>
                  <a:prstClr val="white"/>
                </a:solidFill>
                <a:latin typeface="微软雅黑"/>
                <a:ea typeface="微软雅黑"/>
                <a:cs typeface="宋体" panose="02010600030101010101" pitchFamily="2" charset="-122"/>
              </a:rPr>
              <a:t> </a:t>
            </a:r>
            <a:r>
              <a:rPr lang="en-US" sz="2399" b="1" kern="100" dirty="0">
                <a:solidFill>
                  <a:prstClr val="white"/>
                </a:solidFill>
                <a:latin typeface="微软雅黑"/>
                <a:ea typeface="微软雅黑"/>
                <a:cs typeface="宋体" panose="02010600030101010101" pitchFamily="2" charset="-122"/>
              </a:rPr>
              <a:t> </a:t>
            </a:r>
            <a:r>
              <a:rPr lang="en-US" altLang="zh-CN" sz="2399" b="1" dirty="0" err="1">
                <a:solidFill>
                  <a:prstClr val="white"/>
                </a:solidFill>
                <a:latin typeface="微软雅黑"/>
                <a:ea typeface="微软雅黑"/>
              </a:rPr>
              <a:t>ΦoR</a:t>
            </a:r>
            <a:r>
              <a:rPr lang="zh-CN" altLang="en-US" sz="2399" b="1" dirty="0">
                <a:solidFill>
                  <a:prstClr val="white"/>
                </a:solidFill>
                <a:latin typeface="微软雅黑"/>
                <a:ea typeface="微软雅黑"/>
              </a:rPr>
              <a:t>＝</a:t>
            </a:r>
            <a:r>
              <a:rPr lang="en-US" altLang="zh-CN" sz="2399" b="1" dirty="0" err="1">
                <a:solidFill>
                  <a:prstClr val="white"/>
                </a:solidFill>
                <a:latin typeface="微软雅黑"/>
                <a:ea typeface="微软雅黑"/>
              </a:rPr>
              <a:t>RoΦ</a:t>
            </a:r>
            <a:r>
              <a:rPr lang="zh-CN" altLang="en-US" sz="2399" b="1" dirty="0">
                <a:solidFill>
                  <a:prstClr val="white"/>
                </a:solidFill>
                <a:latin typeface="微软雅黑"/>
                <a:ea typeface="微软雅黑"/>
              </a:rPr>
              <a:t>＝</a:t>
            </a:r>
            <a:r>
              <a:rPr lang="en-US" altLang="zh-CN" sz="2399" b="1" dirty="0">
                <a:solidFill>
                  <a:prstClr val="white"/>
                </a:solidFill>
                <a:latin typeface="微软雅黑"/>
                <a:ea typeface="微软雅黑"/>
              </a:rPr>
              <a:t>Φ </a:t>
            </a:r>
            <a:r>
              <a:rPr lang="zh-CN" altLang="en-US" sz="2399" b="1" kern="100" spc="30" dirty="0">
                <a:solidFill>
                  <a:prstClr val="white"/>
                </a:solidFill>
                <a:latin typeface="微软雅黑"/>
                <a:ea typeface="微软雅黑"/>
                <a:cs typeface="宋体" panose="02010600030101010101" pitchFamily="2" charset="-122"/>
              </a:rPr>
              <a:t>。</a:t>
            </a:r>
            <a:endParaRPr lang="zh-CN" altLang="en-US" sz="2399" b="1" kern="100" dirty="0">
              <a:solidFill>
                <a:prstClr val="white"/>
              </a:solidFill>
              <a:latin typeface="微软雅黑"/>
              <a:ea typeface="微软雅黑"/>
              <a:cs typeface="宋体" panose="02010600030101010101" pitchFamily="2" charset="-122"/>
            </a:endParaRPr>
          </a:p>
        </p:txBody>
      </p:sp>
    </p:spTree>
    <p:custDataLst>
      <p:tags r:id="rId1"/>
    </p:custDataLst>
    <p:extLst>
      <p:ext uri="{BB962C8B-B14F-4D97-AF65-F5344CB8AC3E}">
        <p14:creationId xmlns:p14="http://schemas.microsoft.com/office/powerpoint/2010/main" val="332769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heel(1)">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circle(in)">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circle(in)">
                                      <p:cBhvr>
                                        <p:cTn id="17" dur="2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title"/>
          </p:nvPr>
        </p:nvSpPr>
        <p:spPr>
          <a:xfrm>
            <a:off x="829541" y="261327"/>
            <a:ext cx="10755156" cy="585755"/>
          </a:xfrm>
        </p:spPr>
        <p:txBody>
          <a:bodyPr/>
          <a:lstStyle/>
          <a:p>
            <a:pPr eaLnBrk="1" hangingPunct="1"/>
            <a:r>
              <a:rPr lang="zh-CN" altLang="en-US" dirty="0"/>
              <a:t>例</a:t>
            </a:r>
            <a:r>
              <a:rPr lang="en-US" altLang="zh-CN" dirty="0"/>
              <a:t>4.15</a:t>
            </a:r>
            <a:endParaRPr lang="zh-CN" altLang="en-US" dirty="0"/>
          </a:p>
        </p:txBody>
      </p:sp>
      <p:sp>
        <p:nvSpPr>
          <p:cNvPr id="1447939" name="Rectangle 3"/>
          <p:cNvSpPr>
            <a:spLocks noGrp="1" noChangeArrowheads="1"/>
          </p:cNvSpPr>
          <p:nvPr>
            <p:ph type="body" sz="half" idx="1"/>
          </p:nvPr>
        </p:nvSpPr>
        <p:spPr>
          <a:xfrm>
            <a:off x="262442" y="1363056"/>
            <a:ext cx="11378027" cy="2523806"/>
          </a:xfrm>
        </p:spPr>
        <p:txBody>
          <a:bodyPr/>
          <a:lstStyle/>
          <a:p>
            <a:pPr marL="0" indent="0">
              <a:buNone/>
            </a:pPr>
            <a:r>
              <a:rPr lang="zh-CN" altLang="en-US" dirty="0">
                <a:solidFill>
                  <a:srgbClr val="C00000"/>
                </a:solidFill>
              </a:rPr>
              <a:t>例</a:t>
            </a:r>
            <a:r>
              <a:rPr lang="en-US" altLang="zh-CN" dirty="0">
                <a:solidFill>
                  <a:srgbClr val="C00000"/>
                </a:solidFill>
              </a:rPr>
              <a:t>4.15  </a:t>
            </a:r>
            <a:r>
              <a:rPr lang="zh-CN" altLang="en-US" dirty="0"/>
              <a:t>设</a:t>
            </a:r>
            <a:r>
              <a:rPr lang="en-US" altLang="zh-CN" dirty="0"/>
              <a:t>A</a:t>
            </a:r>
            <a:r>
              <a:rPr lang="zh-CN" altLang="en-US" dirty="0"/>
              <a:t>＝</a:t>
            </a:r>
            <a:r>
              <a:rPr lang="en-US" altLang="zh-CN" dirty="0"/>
              <a:t>{1,2,3,4}</a:t>
            </a:r>
            <a:r>
              <a:rPr lang="zh-CN" altLang="en-US" dirty="0"/>
              <a:t>，</a:t>
            </a:r>
            <a:r>
              <a:rPr lang="en-US" altLang="zh-CN" dirty="0"/>
              <a:t>R</a:t>
            </a:r>
            <a:r>
              <a:rPr lang="zh-CN" altLang="en-US" dirty="0"/>
              <a:t>＝</a:t>
            </a:r>
            <a:r>
              <a:rPr lang="en-US" altLang="zh-CN" dirty="0"/>
              <a:t>{&lt;1,2&gt;,&lt;3,4&gt;}</a:t>
            </a:r>
            <a:r>
              <a:rPr lang="zh-CN" altLang="en-US" dirty="0"/>
              <a:t>，</a:t>
            </a:r>
            <a:r>
              <a:rPr lang="en-US" altLang="zh-CN" dirty="0"/>
              <a:t>S</a:t>
            </a:r>
            <a:r>
              <a:rPr lang="zh-CN" altLang="en-US" dirty="0"/>
              <a:t>＝</a:t>
            </a:r>
            <a:r>
              <a:rPr lang="en-US" altLang="zh-CN" dirty="0"/>
              <a:t>{&lt;2,4&gt;,&lt;3,4&gt;,&lt;4,2&gt;}</a:t>
            </a:r>
            <a:r>
              <a:rPr lang="zh-CN" altLang="en-US" dirty="0"/>
              <a:t>，</a:t>
            </a:r>
            <a:r>
              <a:rPr lang="en-US" altLang="zh-CN" dirty="0"/>
              <a:t>T</a:t>
            </a:r>
            <a:r>
              <a:rPr lang="zh-CN" altLang="en-US" dirty="0"/>
              <a:t>＝</a:t>
            </a:r>
            <a:r>
              <a:rPr lang="en-US" altLang="zh-CN" dirty="0"/>
              <a:t>{&lt;1,4&gt;,&lt;2,1&gt;,&lt;4,2&gt;}</a:t>
            </a:r>
            <a:r>
              <a:rPr lang="zh-CN" altLang="en-US" dirty="0"/>
              <a:t>是</a:t>
            </a:r>
            <a:r>
              <a:rPr lang="en-US" altLang="zh-CN" dirty="0"/>
              <a:t>A</a:t>
            </a:r>
            <a:r>
              <a:rPr lang="zh-CN" altLang="en-US" dirty="0"/>
              <a:t>上的三个关系。计算</a:t>
            </a:r>
          </a:p>
          <a:p>
            <a:pPr marL="0" indent="0">
              <a:buNone/>
            </a:pPr>
            <a:r>
              <a:rPr lang="zh-CN" altLang="en-US" dirty="0"/>
              <a:t>（</a:t>
            </a:r>
            <a:r>
              <a:rPr lang="en-US" altLang="zh-CN" dirty="0"/>
              <a:t>1</a:t>
            </a:r>
            <a:r>
              <a:rPr lang="zh-CN" altLang="en-US" dirty="0"/>
              <a:t>）</a:t>
            </a:r>
            <a:r>
              <a:rPr lang="en-US" altLang="zh-CN" dirty="0" err="1"/>
              <a:t>RoS</a:t>
            </a:r>
            <a:r>
              <a:rPr lang="zh-CN" altLang="en-US" dirty="0"/>
              <a:t>和</a:t>
            </a:r>
            <a:r>
              <a:rPr lang="en-US" altLang="zh-CN" dirty="0" err="1"/>
              <a:t>SoR</a:t>
            </a:r>
            <a:r>
              <a:rPr lang="zh-CN" altLang="en-US" dirty="0"/>
              <a:t>；</a:t>
            </a:r>
          </a:p>
          <a:p>
            <a:pPr marL="0" indent="0">
              <a:buNone/>
            </a:pPr>
            <a:r>
              <a:rPr lang="zh-CN" altLang="en-US" dirty="0"/>
              <a:t>（</a:t>
            </a:r>
            <a:r>
              <a:rPr lang="en-US" altLang="zh-CN" dirty="0"/>
              <a:t>2</a:t>
            </a:r>
            <a:r>
              <a:rPr lang="zh-CN" altLang="en-US" dirty="0"/>
              <a:t>）</a:t>
            </a:r>
            <a:r>
              <a:rPr lang="en-US" altLang="zh-CN" dirty="0"/>
              <a:t>(</a:t>
            </a:r>
            <a:r>
              <a:rPr lang="en-US" altLang="zh-CN" dirty="0" err="1"/>
              <a:t>RoS</a:t>
            </a:r>
            <a:r>
              <a:rPr lang="en-US" altLang="zh-CN" dirty="0"/>
              <a:t>)</a:t>
            </a:r>
            <a:r>
              <a:rPr lang="en-US" altLang="zh-CN" dirty="0" err="1"/>
              <a:t>oT</a:t>
            </a:r>
            <a:r>
              <a:rPr lang="zh-CN" altLang="en-US" dirty="0"/>
              <a:t>和</a:t>
            </a:r>
            <a:r>
              <a:rPr lang="en-US" altLang="zh-CN" dirty="0"/>
              <a:t>Ro(</a:t>
            </a:r>
            <a:r>
              <a:rPr lang="en-US" altLang="zh-CN" dirty="0" err="1"/>
              <a:t>SoT</a:t>
            </a:r>
            <a:r>
              <a:rPr lang="en-US" altLang="zh-CN" dirty="0"/>
              <a:t>)</a:t>
            </a:r>
            <a:r>
              <a:rPr lang="zh-CN" altLang="en-US" dirty="0"/>
              <a:t>。</a:t>
            </a:r>
          </a:p>
          <a:p>
            <a:pPr marL="0" indent="0">
              <a:buNone/>
            </a:pPr>
            <a:endParaRPr lang="zh-CN" altLang="en-US" dirty="0"/>
          </a:p>
        </p:txBody>
      </p:sp>
      <p:sp>
        <p:nvSpPr>
          <p:cNvPr id="11" name="矩形 10"/>
          <p:cNvSpPr/>
          <p:nvPr/>
        </p:nvSpPr>
        <p:spPr>
          <a:xfrm>
            <a:off x="347739" y="4191574"/>
            <a:ext cx="11502872" cy="1134406"/>
          </a:xfrm>
          <a:prstGeom prst="rect">
            <a:avLst/>
          </a:prstGeom>
        </p:spPr>
        <p:txBody>
          <a:bodyPr wrap="square">
            <a:spAutoFit/>
          </a:bodyPr>
          <a:lstStyle/>
          <a:p>
            <a:pPr defTabSz="1219261">
              <a:lnSpc>
                <a:spcPct val="150000"/>
              </a:lnSpc>
            </a:pPr>
            <a:r>
              <a:rPr lang="zh-CN" altLang="en-US" sz="2399" b="1" dirty="0">
                <a:solidFill>
                  <a:srgbClr val="C00000"/>
                </a:solidFill>
                <a:latin typeface="微软雅黑"/>
                <a:ea typeface="微软雅黑"/>
              </a:rPr>
              <a:t>解</a:t>
            </a:r>
            <a:r>
              <a:rPr lang="zh-CN" altLang="en-US" sz="2399" b="1" dirty="0">
                <a:solidFill>
                  <a:prstClr val="black"/>
                </a:solidFill>
                <a:latin typeface="微软雅黑"/>
                <a:ea typeface="微软雅黑"/>
              </a:rPr>
              <a:t> （</a:t>
            </a:r>
            <a:r>
              <a:rPr lang="en-US" altLang="zh-CN" sz="2399" b="1" dirty="0">
                <a:solidFill>
                  <a:prstClr val="black"/>
                </a:solidFill>
                <a:latin typeface="微软雅黑"/>
                <a:ea typeface="微软雅黑"/>
              </a:rPr>
              <a:t>1</a:t>
            </a:r>
            <a:r>
              <a:rPr lang="zh-CN" altLang="en-US" sz="2399" b="1" dirty="0">
                <a:solidFill>
                  <a:prstClr val="black"/>
                </a:solidFill>
                <a:latin typeface="微软雅黑"/>
                <a:ea typeface="微软雅黑"/>
              </a:rPr>
              <a:t>）</a:t>
            </a:r>
            <a:r>
              <a:rPr lang="en-US" altLang="zh-CN" sz="2399" b="1" dirty="0" err="1">
                <a:solidFill>
                  <a:prstClr val="black"/>
                </a:solidFill>
                <a:latin typeface="微软雅黑"/>
                <a:ea typeface="微软雅黑"/>
              </a:rPr>
              <a:t>RoS</a:t>
            </a:r>
            <a:r>
              <a:rPr lang="zh-CN" altLang="en-US" sz="2399" b="1" dirty="0">
                <a:solidFill>
                  <a:prstClr val="black"/>
                </a:solidFill>
                <a:latin typeface="微软雅黑"/>
                <a:ea typeface="微软雅黑"/>
              </a:rPr>
              <a:t>＝</a:t>
            </a:r>
            <a:r>
              <a:rPr lang="en-US" altLang="zh-CN" sz="2399" b="1" dirty="0">
                <a:solidFill>
                  <a:prstClr val="black"/>
                </a:solidFill>
                <a:latin typeface="微软雅黑"/>
                <a:ea typeface="微软雅黑"/>
              </a:rPr>
              <a:t>{&lt;1,2&gt;,&lt;3,4&gt;}</a:t>
            </a:r>
            <a:r>
              <a:rPr lang="en-US" altLang="zh-CN" sz="2399" b="1" dirty="0">
                <a:solidFill>
                  <a:prstClr val="black"/>
                </a:solidFill>
                <a:latin typeface="微软雅黑"/>
              </a:rPr>
              <a:t>o{&lt;</a:t>
            </a:r>
            <a:r>
              <a:rPr lang="en-US" altLang="zh-CN" sz="2399" b="1" dirty="0">
                <a:solidFill>
                  <a:prstClr val="black"/>
                </a:solidFill>
                <a:latin typeface="微软雅黑"/>
                <a:ea typeface="微软雅黑"/>
              </a:rPr>
              <a:t>2,4&gt;,&lt;3,4&gt;,&lt;4,2&gt;}</a:t>
            </a:r>
            <a:r>
              <a:rPr lang="zh-CN" altLang="en-US" sz="2399" b="1" dirty="0">
                <a:solidFill>
                  <a:prstClr val="black"/>
                </a:solidFill>
                <a:latin typeface="微软雅黑"/>
                <a:ea typeface="微软雅黑"/>
              </a:rPr>
              <a:t>＝</a:t>
            </a:r>
            <a:r>
              <a:rPr lang="en-US" altLang="zh-CN" sz="2399" b="1" dirty="0">
                <a:solidFill>
                  <a:prstClr val="black"/>
                </a:solidFill>
                <a:latin typeface="微软雅黑"/>
                <a:ea typeface="微软雅黑"/>
              </a:rPr>
              <a:t>{&lt;1,4&gt;,&lt;3,2&gt;}</a:t>
            </a:r>
          </a:p>
          <a:p>
            <a:pPr defTabSz="1219261">
              <a:lnSpc>
                <a:spcPct val="150000"/>
              </a:lnSpc>
            </a:pPr>
            <a:r>
              <a:rPr lang="en-US" altLang="zh-CN" sz="2399" b="1" dirty="0">
                <a:solidFill>
                  <a:prstClr val="black"/>
                </a:solidFill>
                <a:latin typeface="微软雅黑"/>
                <a:ea typeface="微软雅黑"/>
              </a:rPr>
              <a:t>              </a:t>
            </a:r>
            <a:r>
              <a:rPr lang="en-US" altLang="zh-CN" sz="2399" b="1" dirty="0" err="1">
                <a:solidFill>
                  <a:prstClr val="black"/>
                </a:solidFill>
                <a:latin typeface="微软雅黑"/>
                <a:ea typeface="微软雅黑"/>
              </a:rPr>
              <a:t>SoR</a:t>
            </a:r>
            <a:r>
              <a:rPr lang="zh-CN" altLang="en-US" sz="2399" b="1" dirty="0">
                <a:solidFill>
                  <a:prstClr val="black"/>
                </a:solidFill>
                <a:latin typeface="微软雅黑"/>
                <a:ea typeface="微软雅黑"/>
              </a:rPr>
              <a:t>＝</a:t>
            </a:r>
            <a:r>
              <a:rPr lang="en-US" altLang="zh-CN" sz="2399" b="1" dirty="0">
                <a:solidFill>
                  <a:prstClr val="black"/>
                </a:solidFill>
                <a:latin typeface="微软雅黑"/>
                <a:ea typeface="微软雅黑"/>
              </a:rPr>
              <a:t>{&lt;2,4&gt;,&lt;3,4&gt;,&lt;4,2&gt;}o{&lt;1,2&gt;,&lt;3,4&gt;}=</a:t>
            </a:r>
            <a:r>
              <a:rPr lang="en-US" altLang="zh-CN" sz="2399" b="1" dirty="0">
                <a:solidFill>
                  <a:srgbClr val="FF0000"/>
                </a:solidFill>
                <a:latin typeface="微软雅黑"/>
                <a:ea typeface="微软雅黑"/>
              </a:rPr>
              <a:t> </a:t>
            </a:r>
            <a:r>
              <a:rPr lang="en-US" altLang="zh-CN" sz="2399" b="1" dirty="0">
                <a:solidFill>
                  <a:prstClr val="black"/>
                </a:solidFill>
                <a:latin typeface="微软雅黑"/>
                <a:ea typeface="微软雅黑"/>
              </a:rPr>
              <a:t>Φ</a:t>
            </a:r>
            <a:r>
              <a:rPr lang="zh-CN" altLang="en-US" sz="2399" b="1" dirty="0">
                <a:solidFill>
                  <a:prstClr val="black"/>
                </a:solidFill>
                <a:latin typeface="微软雅黑"/>
                <a:ea typeface="微软雅黑"/>
              </a:rPr>
              <a:t>      </a:t>
            </a:r>
            <a:endParaRPr lang="en-US" altLang="zh-CN" sz="2399" b="1" dirty="0">
              <a:solidFill>
                <a:prstClr val="black"/>
              </a:solidFill>
              <a:latin typeface="微软雅黑"/>
              <a:ea typeface="微软雅黑"/>
            </a:endParaRPr>
          </a:p>
        </p:txBody>
      </p:sp>
      <p:sp>
        <p:nvSpPr>
          <p:cNvPr id="12" name="云形标注 11"/>
          <p:cNvSpPr/>
          <p:nvPr/>
        </p:nvSpPr>
        <p:spPr>
          <a:xfrm>
            <a:off x="5832553" y="2566873"/>
            <a:ext cx="5637170" cy="1295026"/>
          </a:xfrm>
          <a:prstGeom prst="cloudCallout">
            <a:avLst>
              <a:gd name="adj1" fmla="val -20318"/>
              <a:gd name="adj2" fmla="val 101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r>
              <a:rPr lang="zh-CN" altLang="en-US" sz="2399" b="1">
                <a:solidFill>
                  <a:prstClr val="white"/>
                </a:solidFill>
                <a:latin typeface="Arial"/>
                <a:ea typeface="微软雅黑"/>
              </a:rPr>
              <a:t>复合运算不满足交换律</a:t>
            </a:r>
          </a:p>
        </p:txBody>
      </p:sp>
    </p:spTree>
    <p:custDataLst>
      <p:tags r:id="rId1"/>
    </p:custDataLst>
    <p:extLst>
      <p:ext uri="{BB962C8B-B14F-4D97-AF65-F5344CB8AC3E}">
        <p14:creationId xmlns:p14="http://schemas.microsoft.com/office/powerpoint/2010/main" val="369452502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circle(in)">
                                      <p:cBhvr>
                                        <p:cTn id="7" dur="20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circle(in)">
                                      <p:cBhvr>
                                        <p:cTn id="12" dur="20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title"/>
          </p:nvPr>
        </p:nvSpPr>
        <p:spPr>
          <a:xfrm>
            <a:off x="829541" y="261327"/>
            <a:ext cx="10755156" cy="585755"/>
          </a:xfrm>
        </p:spPr>
        <p:txBody>
          <a:bodyPr/>
          <a:lstStyle/>
          <a:p>
            <a:pPr eaLnBrk="1" hangingPunct="1"/>
            <a:r>
              <a:rPr lang="zh-CN" altLang="en-US" dirty="0"/>
              <a:t>例</a:t>
            </a:r>
            <a:r>
              <a:rPr lang="en-US" altLang="zh-CN" dirty="0"/>
              <a:t>4.15</a:t>
            </a:r>
            <a:r>
              <a:rPr lang="zh-CN" altLang="en-US" dirty="0"/>
              <a:t>（续）</a:t>
            </a:r>
          </a:p>
        </p:txBody>
      </p:sp>
      <p:sp>
        <p:nvSpPr>
          <p:cNvPr id="1447939" name="Rectangle 3"/>
          <p:cNvSpPr>
            <a:spLocks noGrp="1" noChangeArrowheads="1"/>
          </p:cNvSpPr>
          <p:nvPr>
            <p:ph type="body" sz="half" idx="1"/>
          </p:nvPr>
        </p:nvSpPr>
        <p:spPr>
          <a:xfrm>
            <a:off x="224353" y="962146"/>
            <a:ext cx="11378027" cy="2523806"/>
          </a:xfrm>
        </p:spPr>
        <p:txBody>
          <a:bodyPr/>
          <a:lstStyle/>
          <a:p>
            <a:pPr marL="0" indent="0">
              <a:buNone/>
            </a:pPr>
            <a:r>
              <a:rPr lang="zh-CN" altLang="en-US" dirty="0">
                <a:solidFill>
                  <a:srgbClr val="C00000"/>
                </a:solidFill>
              </a:rPr>
              <a:t>例</a:t>
            </a:r>
            <a:r>
              <a:rPr lang="en-US" altLang="zh-CN" dirty="0">
                <a:solidFill>
                  <a:srgbClr val="C00000"/>
                </a:solidFill>
              </a:rPr>
              <a:t>4.15  </a:t>
            </a:r>
            <a:r>
              <a:rPr lang="zh-CN" altLang="en-US" dirty="0"/>
              <a:t>设</a:t>
            </a:r>
            <a:r>
              <a:rPr lang="en-US" altLang="zh-CN" dirty="0"/>
              <a:t>A</a:t>
            </a:r>
            <a:r>
              <a:rPr lang="zh-CN" altLang="en-US" dirty="0"/>
              <a:t>＝</a:t>
            </a:r>
            <a:r>
              <a:rPr lang="en-US" altLang="zh-CN" dirty="0"/>
              <a:t>{1,2,3,4}</a:t>
            </a:r>
            <a:r>
              <a:rPr lang="zh-CN" altLang="en-US" dirty="0"/>
              <a:t>，</a:t>
            </a:r>
            <a:r>
              <a:rPr lang="en-US" altLang="zh-CN" dirty="0"/>
              <a:t>R</a:t>
            </a:r>
            <a:r>
              <a:rPr lang="zh-CN" altLang="en-US" dirty="0"/>
              <a:t>＝</a:t>
            </a:r>
            <a:r>
              <a:rPr lang="en-US" altLang="zh-CN" dirty="0"/>
              <a:t>{&lt;1,2&gt;,&lt;3,4&gt;}</a:t>
            </a:r>
            <a:r>
              <a:rPr lang="zh-CN" altLang="en-US" dirty="0"/>
              <a:t>，</a:t>
            </a:r>
            <a:r>
              <a:rPr lang="en-US" altLang="zh-CN" dirty="0"/>
              <a:t>S</a:t>
            </a:r>
            <a:r>
              <a:rPr lang="zh-CN" altLang="en-US" dirty="0"/>
              <a:t>＝</a:t>
            </a:r>
            <a:r>
              <a:rPr lang="en-US" altLang="zh-CN" dirty="0"/>
              <a:t>{&lt;2,4&gt;,&lt;3,4&gt;,&lt;4,2&gt;}</a:t>
            </a:r>
            <a:r>
              <a:rPr lang="zh-CN" altLang="en-US" dirty="0"/>
              <a:t>，</a:t>
            </a:r>
            <a:r>
              <a:rPr lang="en-US" altLang="zh-CN" dirty="0"/>
              <a:t>T</a:t>
            </a:r>
            <a:r>
              <a:rPr lang="zh-CN" altLang="en-US" dirty="0"/>
              <a:t>＝</a:t>
            </a:r>
            <a:r>
              <a:rPr lang="en-US" altLang="zh-CN" dirty="0"/>
              <a:t>{&lt;1,4&gt;,&lt;2,1&gt;,&lt;4,2&gt;}</a:t>
            </a:r>
            <a:r>
              <a:rPr lang="zh-CN" altLang="en-US" dirty="0"/>
              <a:t>是</a:t>
            </a:r>
            <a:r>
              <a:rPr lang="en-US" altLang="zh-CN" dirty="0"/>
              <a:t>A</a:t>
            </a:r>
            <a:r>
              <a:rPr lang="zh-CN" altLang="en-US" dirty="0"/>
              <a:t>上的三个关系。计算</a:t>
            </a:r>
          </a:p>
          <a:p>
            <a:pPr marL="0" indent="0">
              <a:buNone/>
            </a:pPr>
            <a:r>
              <a:rPr lang="zh-CN" altLang="en-US" dirty="0"/>
              <a:t>（</a:t>
            </a:r>
            <a:r>
              <a:rPr lang="en-US" altLang="zh-CN" dirty="0"/>
              <a:t>1</a:t>
            </a:r>
            <a:r>
              <a:rPr lang="zh-CN" altLang="en-US" dirty="0"/>
              <a:t>）</a:t>
            </a:r>
            <a:r>
              <a:rPr lang="en-US" altLang="zh-CN" dirty="0" err="1"/>
              <a:t>RoS</a:t>
            </a:r>
            <a:r>
              <a:rPr lang="zh-CN" altLang="en-US" dirty="0"/>
              <a:t>和</a:t>
            </a:r>
            <a:r>
              <a:rPr lang="en-US" altLang="zh-CN" dirty="0" err="1"/>
              <a:t>SoR</a:t>
            </a:r>
            <a:r>
              <a:rPr lang="zh-CN" altLang="en-US" dirty="0"/>
              <a:t>；</a:t>
            </a:r>
          </a:p>
          <a:p>
            <a:pPr marL="0" indent="0">
              <a:buNone/>
            </a:pPr>
            <a:r>
              <a:rPr lang="zh-CN" altLang="en-US" dirty="0"/>
              <a:t>（</a:t>
            </a:r>
            <a:r>
              <a:rPr lang="en-US" altLang="zh-CN" dirty="0"/>
              <a:t>2</a:t>
            </a:r>
            <a:r>
              <a:rPr lang="zh-CN" altLang="en-US" dirty="0"/>
              <a:t>）</a:t>
            </a:r>
            <a:r>
              <a:rPr lang="en-US" altLang="zh-CN" dirty="0"/>
              <a:t>(</a:t>
            </a:r>
            <a:r>
              <a:rPr lang="en-US" altLang="zh-CN" dirty="0" err="1"/>
              <a:t>RoS</a:t>
            </a:r>
            <a:r>
              <a:rPr lang="en-US" altLang="zh-CN" dirty="0"/>
              <a:t>)</a:t>
            </a:r>
            <a:r>
              <a:rPr lang="en-US" altLang="zh-CN" dirty="0" err="1"/>
              <a:t>oT</a:t>
            </a:r>
            <a:r>
              <a:rPr lang="zh-CN" altLang="en-US" dirty="0"/>
              <a:t>和</a:t>
            </a:r>
            <a:r>
              <a:rPr lang="en-US" altLang="zh-CN" dirty="0"/>
              <a:t>Ro(</a:t>
            </a:r>
            <a:r>
              <a:rPr lang="en-US" altLang="zh-CN" dirty="0" err="1"/>
              <a:t>SoT</a:t>
            </a:r>
            <a:r>
              <a:rPr lang="en-US" altLang="zh-CN" dirty="0"/>
              <a:t>)</a:t>
            </a:r>
            <a:r>
              <a:rPr lang="zh-CN" altLang="en-US" dirty="0"/>
              <a:t>。</a:t>
            </a:r>
          </a:p>
          <a:p>
            <a:pPr marL="0" indent="0">
              <a:buNone/>
            </a:pPr>
            <a:endParaRPr lang="zh-CN" altLang="en-US" dirty="0"/>
          </a:p>
        </p:txBody>
      </p:sp>
      <p:sp>
        <p:nvSpPr>
          <p:cNvPr id="11" name="矩形 10"/>
          <p:cNvSpPr/>
          <p:nvPr/>
        </p:nvSpPr>
        <p:spPr>
          <a:xfrm>
            <a:off x="309650" y="3353616"/>
            <a:ext cx="11502872" cy="3415332"/>
          </a:xfrm>
          <a:prstGeom prst="rect">
            <a:avLst/>
          </a:prstGeom>
        </p:spPr>
        <p:txBody>
          <a:bodyPr wrap="square">
            <a:spAutoFit/>
          </a:bodyPr>
          <a:lstStyle/>
          <a:p>
            <a:pPr defTabSz="1219261">
              <a:lnSpc>
                <a:spcPct val="150000"/>
              </a:lnSpc>
            </a:pPr>
            <a:r>
              <a:rPr lang="zh-CN" altLang="en-US" sz="2399" b="1" dirty="0">
                <a:solidFill>
                  <a:srgbClr val="C00000"/>
                </a:solidFill>
                <a:latin typeface="微软雅黑"/>
                <a:ea typeface="微软雅黑"/>
              </a:rPr>
              <a:t>解</a:t>
            </a:r>
            <a:r>
              <a:rPr lang="zh-CN" altLang="en-US" sz="2399" b="1" dirty="0">
                <a:solidFill>
                  <a:prstClr val="black"/>
                </a:solidFill>
                <a:latin typeface="微软雅黑"/>
                <a:ea typeface="微软雅黑"/>
              </a:rPr>
              <a:t> （</a:t>
            </a:r>
            <a:r>
              <a:rPr lang="en-US" altLang="zh-CN" sz="2399" b="1" dirty="0">
                <a:solidFill>
                  <a:prstClr val="black"/>
                </a:solidFill>
                <a:latin typeface="微软雅黑"/>
                <a:ea typeface="微软雅黑"/>
              </a:rPr>
              <a:t>2</a:t>
            </a:r>
            <a:r>
              <a:rPr lang="zh-CN" altLang="en-US" sz="2399" b="1" dirty="0">
                <a:solidFill>
                  <a:prstClr val="black"/>
                </a:solidFill>
                <a:latin typeface="微软雅黑"/>
                <a:ea typeface="微软雅黑"/>
              </a:rPr>
              <a:t>）</a:t>
            </a:r>
            <a:r>
              <a:rPr lang="en-US" altLang="zh-CN" sz="2399" b="1" dirty="0">
                <a:solidFill>
                  <a:prstClr val="black"/>
                </a:solidFill>
                <a:latin typeface="微软雅黑"/>
                <a:ea typeface="微软雅黑"/>
              </a:rPr>
              <a:t>(</a:t>
            </a:r>
            <a:r>
              <a:rPr lang="en-US" altLang="zh-CN" sz="2399" b="1" dirty="0" err="1">
                <a:solidFill>
                  <a:prstClr val="black"/>
                </a:solidFill>
                <a:latin typeface="微软雅黑"/>
                <a:ea typeface="微软雅黑"/>
              </a:rPr>
              <a:t>RoS</a:t>
            </a:r>
            <a:r>
              <a:rPr lang="en-US" altLang="zh-CN" sz="2399" b="1" dirty="0">
                <a:solidFill>
                  <a:prstClr val="black"/>
                </a:solidFill>
                <a:latin typeface="微软雅黑"/>
                <a:ea typeface="微软雅黑"/>
              </a:rPr>
              <a:t>)</a:t>
            </a:r>
            <a:r>
              <a:rPr lang="en-US" altLang="zh-CN" sz="2399" b="1" dirty="0" err="1">
                <a:solidFill>
                  <a:prstClr val="black"/>
                </a:solidFill>
                <a:latin typeface="微软雅黑"/>
                <a:ea typeface="微软雅黑"/>
              </a:rPr>
              <a:t>oT</a:t>
            </a:r>
            <a:r>
              <a:rPr lang="zh-CN" altLang="en-US" sz="2399" b="1" dirty="0">
                <a:solidFill>
                  <a:prstClr val="black"/>
                </a:solidFill>
                <a:latin typeface="微软雅黑"/>
                <a:ea typeface="微软雅黑"/>
              </a:rPr>
              <a:t>＝</a:t>
            </a:r>
            <a:r>
              <a:rPr lang="en-US" altLang="zh-CN" sz="2399" b="1" dirty="0">
                <a:solidFill>
                  <a:prstClr val="black"/>
                </a:solidFill>
                <a:latin typeface="微软雅黑"/>
                <a:ea typeface="微软雅黑"/>
              </a:rPr>
              <a:t>({&lt;1,2&gt;,&lt;3,4&gt;} o{&lt;2,4&gt;,&lt;3,4&gt;,&lt;4,2&gt;})o     </a:t>
            </a:r>
          </a:p>
          <a:p>
            <a:pPr defTabSz="1219261">
              <a:lnSpc>
                <a:spcPct val="150000"/>
              </a:lnSpc>
            </a:pPr>
            <a:r>
              <a:rPr lang="en-US" altLang="zh-CN" sz="2399" b="1" dirty="0">
                <a:solidFill>
                  <a:prstClr val="black"/>
                </a:solidFill>
                <a:latin typeface="微软雅黑"/>
                <a:ea typeface="微软雅黑"/>
              </a:rPr>
              <a:t>                               {&lt;1,4&gt;,&lt;2,1&gt;,&lt;4,2&gt;}</a:t>
            </a:r>
          </a:p>
          <a:p>
            <a:pPr defTabSz="1219261">
              <a:lnSpc>
                <a:spcPct val="150000"/>
              </a:lnSpc>
            </a:pPr>
            <a:r>
              <a:rPr lang="zh-CN" altLang="en-US" sz="2399" b="1" dirty="0">
                <a:solidFill>
                  <a:prstClr val="black"/>
                </a:solidFill>
                <a:latin typeface="微软雅黑"/>
                <a:ea typeface="微软雅黑"/>
              </a:rPr>
              <a:t>                            ＝</a:t>
            </a:r>
            <a:r>
              <a:rPr lang="en-US" altLang="zh-CN" sz="2399" b="1" dirty="0">
                <a:solidFill>
                  <a:prstClr val="black"/>
                </a:solidFill>
                <a:latin typeface="微软雅黑"/>
                <a:ea typeface="微软雅黑"/>
              </a:rPr>
              <a:t>{&lt;1,4&gt;,&lt;3,2&gt;}o{&lt;1,4&gt;,&lt;2,1&gt;,&lt;4,2&gt;}</a:t>
            </a:r>
            <a:r>
              <a:rPr lang="zh-CN" altLang="en-US" sz="2399" b="1" dirty="0">
                <a:solidFill>
                  <a:prstClr val="black"/>
                </a:solidFill>
                <a:latin typeface="微软雅黑"/>
                <a:ea typeface="微软雅黑"/>
              </a:rPr>
              <a:t>＝</a:t>
            </a:r>
            <a:r>
              <a:rPr lang="en-US" altLang="zh-CN" sz="2399" b="1" dirty="0">
                <a:solidFill>
                  <a:prstClr val="black"/>
                </a:solidFill>
                <a:latin typeface="微软雅黑"/>
                <a:ea typeface="微软雅黑"/>
              </a:rPr>
              <a:t>{&lt;1,2&gt;,&lt;3,1&gt;}</a:t>
            </a:r>
          </a:p>
          <a:p>
            <a:pPr defTabSz="1219261">
              <a:lnSpc>
                <a:spcPct val="150000"/>
              </a:lnSpc>
            </a:pPr>
            <a:r>
              <a:rPr lang="en-US" altLang="zh-CN" sz="2399" b="1" dirty="0">
                <a:solidFill>
                  <a:prstClr val="black"/>
                </a:solidFill>
                <a:latin typeface="微软雅黑"/>
                <a:ea typeface="微软雅黑"/>
              </a:rPr>
              <a:t>               Ro(</a:t>
            </a:r>
            <a:r>
              <a:rPr lang="en-US" altLang="zh-CN" sz="2399" b="1" dirty="0" err="1">
                <a:solidFill>
                  <a:prstClr val="black"/>
                </a:solidFill>
                <a:latin typeface="微软雅黑"/>
                <a:ea typeface="微软雅黑"/>
              </a:rPr>
              <a:t>SoT</a:t>
            </a:r>
            <a:r>
              <a:rPr lang="en-US" altLang="zh-CN" sz="2399" b="1" dirty="0">
                <a:solidFill>
                  <a:prstClr val="black"/>
                </a:solidFill>
                <a:latin typeface="微软雅黑"/>
                <a:ea typeface="微软雅黑"/>
              </a:rPr>
              <a:t>)</a:t>
            </a:r>
            <a:r>
              <a:rPr lang="zh-CN" altLang="en-US" sz="2399" b="1" dirty="0">
                <a:solidFill>
                  <a:prstClr val="black"/>
                </a:solidFill>
                <a:latin typeface="微软雅黑"/>
                <a:ea typeface="微软雅黑"/>
              </a:rPr>
              <a:t>＝</a:t>
            </a:r>
            <a:r>
              <a:rPr lang="en-US" altLang="zh-CN" sz="2399" b="1" dirty="0">
                <a:solidFill>
                  <a:prstClr val="black"/>
                </a:solidFill>
                <a:latin typeface="微软雅黑"/>
                <a:ea typeface="微软雅黑"/>
              </a:rPr>
              <a:t>{&lt;1,2&gt;,&lt;3,4&gt;}o({&lt;2,4&gt;,&lt;3,4&gt;,&lt;4,2&gt;}o</a:t>
            </a:r>
          </a:p>
          <a:p>
            <a:pPr defTabSz="1219261">
              <a:lnSpc>
                <a:spcPct val="150000"/>
              </a:lnSpc>
            </a:pPr>
            <a:r>
              <a:rPr lang="en-US" altLang="zh-CN" sz="2399" b="1" dirty="0">
                <a:solidFill>
                  <a:prstClr val="black"/>
                </a:solidFill>
                <a:latin typeface="微软雅黑"/>
                <a:ea typeface="微软雅黑"/>
              </a:rPr>
              <a:t>                                {&lt;1,4&gt;,&lt;2,1&gt;,&lt;4,2&gt;})</a:t>
            </a:r>
          </a:p>
          <a:p>
            <a:pPr defTabSz="1219261">
              <a:lnSpc>
                <a:spcPct val="150000"/>
              </a:lnSpc>
            </a:pPr>
            <a:r>
              <a:rPr lang="zh-CN" altLang="en-US" sz="2399" b="1" dirty="0">
                <a:solidFill>
                  <a:prstClr val="black"/>
                </a:solidFill>
                <a:latin typeface="微软雅黑"/>
                <a:ea typeface="微软雅黑"/>
              </a:rPr>
              <a:t>                             ＝</a:t>
            </a:r>
            <a:r>
              <a:rPr lang="en-US" altLang="zh-CN" sz="2399" b="1" dirty="0">
                <a:solidFill>
                  <a:prstClr val="black"/>
                </a:solidFill>
                <a:latin typeface="微软雅黑"/>
                <a:ea typeface="微软雅黑"/>
              </a:rPr>
              <a:t>{&lt;1,2&gt;,&lt;3,4&gt;}o{&lt;2,2&gt;,&lt;3,2&gt;,&lt;4,1&gt;}</a:t>
            </a:r>
            <a:r>
              <a:rPr lang="zh-CN" altLang="en-US" sz="2399" b="1" dirty="0">
                <a:solidFill>
                  <a:prstClr val="black"/>
                </a:solidFill>
                <a:latin typeface="微软雅黑"/>
                <a:ea typeface="微软雅黑"/>
              </a:rPr>
              <a:t>＝</a:t>
            </a:r>
            <a:r>
              <a:rPr lang="en-US" altLang="zh-CN" sz="2399" b="1" dirty="0">
                <a:solidFill>
                  <a:prstClr val="black"/>
                </a:solidFill>
                <a:latin typeface="微软雅黑"/>
                <a:ea typeface="微软雅黑"/>
              </a:rPr>
              <a:t>{&lt;1,2&gt;,&lt;3,1&gt;}</a:t>
            </a:r>
          </a:p>
        </p:txBody>
      </p:sp>
      <p:sp>
        <p:nvSpPr>
          <p:cNvPr id="5" name="云形标注 4"/>
          <p:cNvSpPr/>
          <p:nvPr/>
        </p:nvSpPr>
        <p:spPr>
          <a:xfrm>
            <a:off x="5794463" y="2165963"/>
            <a:ext cx="5637170" cy="1295026"/>
          </a:xfrm>
          <a:prstGeom prst="cloudCallout">
            <a:avLst>
              <a:gd name="adj1" fmla="val -20318"/>
              <a:gd name="adj2" fmla="val 101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r>
              <a:rPr lang="zh-CN" altLang="en-US" sz="2399" b="1" dirty="0">
                <a:solidFill>
                  <a:prstClr val="white"/>
                </a:solidFill>
                <a:latin typeface="Arial"/>
                <a:ea typeface="微软雅黑"/>
              </a:rPr>
              <a:t>复合运算满足结合律</a:t>
            </a:r>
          </a:p>
        </p:txBody>
      </p:sp>
    </p:spTree>
    <p:custDataLst>
      <p:tags r:id="rId1"/>
    </p:custDataLst>
    <p:extLst>
      <p:ext uri="{BB962C8B-B14F-4D97-AF65-F5344CB8AC3E}">
        <p14:creationId xmlns:p14="http://schemas.microsoft.com/office/powerpoint/2010/main" val="110963776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circle(in)">
                                      <p:cBhvr>
                                        <p:cTn id="7" dur="2000"/>
                                        <p:tgtEl>
                                          <p:spTgt spid="11">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circle(in)">
                                      <p:cBhvr>
                                        <p:cTn id="10" dur="20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circle(in)">
                                      <p:cBhvr>
                                        <p:cTn id="15" dur="2000"/>
                                        <p:tgtEl>
                                          <p:spTgt spid="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circle(in)">
                                      <p:cBhvr>
                                        <p:cTn id="20" dur="2000"/>
                                        <p:tgtEl>
                                          <p:spTgt spid="11">
                                            <p:txEl>
                                              <p:pRg st="3" end="3"/>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circle(in)">
                                      <p:cBhvr>
                                        <p:cTn id="23" dur="2000"/>
                                        <p:tgtEl>
                                          <p:spTgt spid="1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11">
                                            <p:txEl>
                                              <p:pRg st="5" end="5"/>
                                            </p:txEl>
                                          </p:spTgt>
                                        </p:tgtEl>
                                        <p:attrNameLst>
                                          <p:attrName>style.visibility</p:attrName>
                                        </p:attrNameLst>
                                      </p:cBhvr>
                                      <p:to>
                                        <p:strVal val="visible"/>
                                      </p:to>
                                    </p:set>
                                    <p:animEffect transition="in" filter="circle(in)">
                                      <p:cBhvr>
                                        <p:cTn id="28" dur="2000"/>
                                        <p:tgtEl>
                                          <p:spTgt spid="1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circle(in)">
                                      <p:cBhvr>
                                        <p:cTn id="3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a:xfrm>
            <a:off x="815343" y="260565"/>
            <a:ext cx="10758267" cy="585924"/>
          </a:xfrm>
        </p:spPr>
        <p:txBody>
          <a:bodyPr/>
          <a:lstStyle/>
          <a:p>
            <a:pPr eaLnBrk="1" hangingPunct="1"/>
            <a:r>
              <a:rPr lang="zh-CN" altLang="en-US" dirty="0"/>
              <a:t>使用</a:t>
            </a:r>
            <a:r>
              <a:rPr lang="zh-CN" altLang="en-US" dirty="0">
                <a:solidFill>
                  <a:srgbClr val="FFFF00"/>
                </a:solidFill>
              </a:rPr>
              <a:t>关系矩阵</a:t>
            </a:r>
            <a:r>
              <a:rPr lang="zh-CN" altLang="en-US" dirty="0"/>
              <a:t>求复合关系</a:t>
            </a:r>
          </a:p>
        </p:txBody>
      </p:sp>
      <p:sp>
        <p:nvSpPr>
          <p:cNvPr id="1447939" name="Rectangle 3"/>
          <p:cNvSpPr>
            <a:spLocks noGrp="1" noChangeArrowheads="1"/>
          </p:cNvSpPr>
          <p:nvPr>
            <p:ph type="body" sz="half" idx="1"/>
          </p:nvPr>
        </p:nvSpPr>
        <p:spPr>
          <a:xfrm>
            <a:off x="612775" y="872869"/>
            <a:ext cx="11125199" cy="5681125"/>
          </a:xfrm>
        </p:spPr>
        <p:txBody>
          <a:bodyPr>
            <a:normAutofit/>
          </a:bodyPr>
          <a:lstStyle/>
          <a:p>
            <a:pPr marL="0" indent="0">
              <a:buNone/>
            </a:pPr>
            <a:r>
              <a:rPr lang="zh-CN" altLang="en-US" dirty="0"/>
              <a:t>设</a:t>
            </a:r>
            <a:r>
              <a:rPr lang="en-US" altLang="zh-CN" dirty="0"/>
              <a:t>A={</a:t>
            </a:r>
            <a:r>
              <a:rPr lang="en-US" altLang="zh-CN" dirty="0" err="1"/>
              <a:t>a,b,c,d</a:t>
            </a:r>
            <a:r>
              <a:rPr lang="en-US" altLang="zh-CN" dirty="0"/>
              <a:t>}</a:t>
            </a:r>
            <a:r>
              <a:rPr lang="zh-CN" altLang="en-US" dirty="0"/>
              <a:t>，</a:t>
            </a:r>
            <a:r>
              <a:rPr lang="en-US" altLang="zh-CN" dirty="0"/>
              <a:t>B={</a:t>
            </a:r>
            <a:r>
              <a:rPr lang="en-US" altLang="zh-CN" dirty="0" err="1"/>
              <a:t>b,c,d</a:t>
            </a:r>
            <a:r>
              <a:rPr lang="en-US" altLang="zh-CN" dirty="0"/>
              <a:t>}</a:t>
            </a:r>
            <a:r>
              <a:rPr lang="zh-CN" altLang="en-US" dirty="0"/>
              <a:t>，</a:t>
            </a:r>
            <a:r>
              <a:rPr lang="en-US" altLang="zh-CN" dirty="0"/>
              <a:t>C={</a:t>
            </a:r>
            <a:r>
              <a:rPr lang="en-US" altLang="zh-CN" dirty="0" err="1"/>
              <a:t>a,b,d</a:t>
            </a:r>
            <a:r>
              <a:rPr lang="en-US" altLang="zh-CN" dirty="0"/>
              <a:t>}</a:t>
            </a:r>
            <a:r>
              <a:rPr lang="zh-CN" altLang="en-US" dirty="0"/>
              <a:t>，</a:t>
            </a:r>
          </a:p>
          <a:p>
            <a:pPr marL="0" indent="0">
              <a:buNone/>
            </a:pPr>
            <a:r>
              <a:rPr lang="en-US" altLang="zh-CN" dirty="0"/>
              <a:t>R={&lt;</a:t>
            </a:r>
            <a:r>
              <a:rPr lang="en-US" altLang="zh-CN" dirty="0" err="1"/>
              <a:t>a,b</a:t>
            </a:r>
            <a:r>
              <a:rPr lang="en-US" altLang="zh-CN" dirty="0"/>
              <a:t>&gt;,&lt;</a:t>
            </a:r>
            <a:r>
              <a:rPr lang="en-US" altLang="zh-CN" dirty="0" err="1"/>
              <a:t>b,b</a:t>
            </a:r>
            <a:r>
              <a:rPr lang="en-US" altLang="zh-CN" dirty="0"/>
              <a:t>&gt;,&lt;</a:t>
            </a:r>
            <a:r>
              <a:rPr lang="en-US" altLang="zh-CN" dirty="0" err="1"/>
              <a:t>c,d</a:t>
            </a:r>
            <a:r>
              <a:rPr lang="en-US" altLang="zh-CN" dirty="0"/>
              <a:t>&gt;,&lt;</a:t>
            </a:r>
            <a:r>
              <a:rPr lang="en-US" altLang="zh-CN" dirty="0" err="1"/>
              <a:t>d,c</a:t>
            </a:r>
            <a:r>
              <a:rPr lang="en-US" altLang="zh-CN" dirty="0"/>
              <a:t>&gt;}</a:t>
            </a:r>
            <a:r>
              <a:rPr lang="zh-CN" altLang="en-US" dirty="0"/>
              <a:t>是</a:t>
            </a:r>
            <a:r>
              <a:rPr lang="en-US" altLang="zh-CN" dirty="0"/>
              <a:t>A</a:t>
            </a:r>
            <a:r>
              <a:rPr lang="zh-CN" altLang="en-US" dirty="0"/>
              <a:t>到</a:t>
            </a:r>
            <a:r>
              <a:rPr lang="en-US" altLang="zh-CN" dirty="0"/>
              <a:t>B</a:t>
            </a:r>
            <a:r>
              <a:rPr lang="zh-CN" altLang="en-US" dirty="0"/>
              <a:t>的关系，</a:t>
            </a:r>
            <a:endParaRPr lang="en-US" altLang="zh-CN" dirty="0"/>
          </a:p>
          <a:p>
            <a:pPr marL="0" indent="0">
              <a:buNone/>
            </a:pPr>
            <a:r>
              <a:rPr lang="en-US" altLang="zh-CN" dirty="0"/>
              <a:t>S={&lt;</a:t>
            </a:r>
            <a:r>
              <a:rPr lang="en-US" altLang="zh-CN" dirty="0" err="1"/>
              <a:t>b,d</a:t>
            </a:r>
            <a:r>
              <a:rPr lang="en-US" altLang="zh-CN" dirty="0"/>
              <a:t>&gt;,&lt;</a:t>
            </a:r>
            <a:r>
              <a:rPr lang="en-US" altLang="zh-CN" dirty="0" err="1"/>
              <a:t>d,a</a:t>
            </a:r>
            <a:r>
              <a:rPr lang="en-US" altLang="zh-CN" dirty="0"/>
              <a:t>&gt;,&lt;</a:t>
            </a:r>
            <a:r>
              <a:rPr lang="en-US" altLang="zh-CN" dirty="0" err="1"/>
              <a:t>d,b</a:t>
            </a:r>
            <a:r>
              <a:rPr lang="en-US" altLang="zh-CN" dirty="0"/>
              <a:t>&gt;}</a:t>
            </a:r>
            <a:r>
              <a:rPr lang="zh-CN" altLang="en-US" dirty="0"/>
              <a:t>是</a:t>
            </a:r>
            <a:r>
              <a:rPr lang="en-US" altLang="zh-CN" dirty="0"/>
              <a:t>B</a:t>
            </a:r>
            <a:r>
              <a:rPr lang="zh-CN" altLang="en-US" dirty="0"/>
              <a:t>到</a:t>
            </a:r>
            <a:r>
              <a:rPr lang="en-US" altLang="zh-CN" dirty="0"/>
              <a:t>C</a:t>
            </a:r>
            <a:r>
              <a:rPr lang="zh-CN" altLang="en-US" dirty="0"/>
              <a:t>的关系。</a:t>
            </a:r>
          </a:p>
          <a:p>
            <a:pPr marL="0" indent="0">
              <a:buNone/>
            </a:pPr>
            <a:r>
              <a:rPr lang="zh-CN" altLang="en-US" dirty="0"/>
              <a:t>根据关系复合的定义，</a:t>
            </a:r>
            <a:r>
              <a:rPr lang="zh-CN" altLang="zh-CN" noProof="1"/>
              <a:t>&lt;</a:t>
            </a:r>
            <a:r>
              <a:rPr lang="en-US" altLang="zh-CN" dirty="0"/>
              <a:t>a</a:t>
            </a:r>
            <a:r>
              <a:rPr lang="en-US" altLang="zh-CN" baseline="-25000" dirty="0"/>
              <a:t>i</a:t>
            </a:r>
            <a:r>
              <a:rPr lang="en-US" altLang="zh-CN" noProof="1"/>
              <a:t>,</a:t>
            </a:r>
            <a:r>
              <a:rPr lang="en-US" altLang="zh-CN" dirty="0" err="1"/>
              <a:t>c</a:t>
            </a:r>
            <a:r>
              <a:rPr lang="en-US" altLang="zh-CN" baseline="-25000" dirty="0" err="1"/>
              <a:t>j</a:t>
            </a:r>
            <a:r>
              <a:rPr lang="en-US" altLang="zh-CN" noProof="1"/>
              <a:t>&gt;∈R</a:t>
            </a:r>
            <a:r>
              <a:rPr lang="en-US" altLang="zh-CN" noProof="1">
                <a:sym typeface="Symbol" panose="05050102010706020507" pitchFamily="18" charset="2"/>
              </a:rPr>
              <a:t></a:t>
            </a:r>
            <a:r>
              <a:rPr lang="en-US" altLang="zh-CN" noProof="1"/>
              <a:t>S</a:t>
            </a:r>
            <a:r>
              <a:rPr lang="zh-CN" altLang="en-US" dirty="0"/>
              <a:t>当且仅当存在</a:t>
            </a:r>
            <a:r>
              <a:rPr lang="en-US" altLang="zh-CN" dirty="0"/>
              <a:t>b</a:t>
            </a:r>
            <a:r>
              <a:rPr lang="en-US" altLang="zh-CN" baseline="-25000" dirty="0"/>
              <a:t>k</a:t>
            </a:r>
            <a:r>
              <a:rPr lang="en-US" altLang="zh-CN" noProof="1"/>
              <a:t>∈B</a:t>
            </a:r>
            <a:r>
              <a:rPr lang="zh-CN" altLang="en-US" dirty="0"/>
              <a:t>使得</a:t>
            </a:r>
            <a:r>
              <a:rPr lang="zh-CN" altLang="zh-CN" noProof="1"/>
              <a:t>&lt;</a:t>
            </a:r>
            <a:r>
              <a:rPr lang="en-US" altLang="zh-CN" dirty="0"/>
              <a:t>a</a:t>
            </a:r>
            <a:r>
              <a:rPr lang="en-US" altLang="zh-CN" baseline="-25000" dirty="0"/>
              <a:t>i</a:t>
            </a:r>
            <a:r>
              <a:rPr lang="en-US" altLang="zh-CN" noProof="1"/>
              <a:t>,</a:t>
            </a:r>
            <a:r>
              <a:rPr lang="en-US" altLang="zh-CN" dirty="0"/>
              <a:t>b</a:t>
            </a:r>
            <a:r>
              <a:rPr lang="en-US" altLang="zh-CN" baseline="-25000" dirty="0"/>
              <a:t>k</a:t>
            </a:r>
            <a:r>
              <a:rPr lang="en-US" altLang="zh-CN" noProof="1"/>
              <a:t>&gt;∈R</a:t>
            </a:r>
            <a:r>
              <a:rPr lang="zh-CN" altLang="en-US" dirty="0"/>
              <a:t>且</a:t>
            </a:r>
            <a:r>
              <a:rPr lang="zh-CN" altLang="zh-CN" noProof="1"/>
              <a:t>&lt;</a:t>
            </a:r>
            <a:r>
              <a:rPr lang="en-US" altLang="zh-CN" dirty="0"/>
              <a:t>b</a:t>
            </a:r>
            <a:r>
              <a:rPr lang="en-US" altLang="zh-CN" baseline="-25000" dirty="0"/>
              <a:t>k</a:t>
            </a:r>
            <a:r>
              <a:rPr lang="en-US" altLang="zh-CN" noProof="1"/>
              <a:t>,</a:t>
            </a:r>
            <a:r>
              <a:rPr lang="en-US" altLang="zh-CN" dirty="0" err="1"/>
              <a:t>c</a:t>
            </a:r>
            <a:r>
              <a:rPr lang="en-US" altLang="zh-CN" baseline="-25000" dirty="0" err="1"/>
              <a:t>j</a:t>
            </a:r>
            <a:r>
              <a:rPr lang="en-US" altLang="zh-CN" noProof="1"/>
              <a:t>&gt;∈S</a:t>
            </a:r>
            <a:r>
              <a:rPr lang="zh-CN" altLang="en-US" dirty="0"/>
              <a:t>，用关系矩阵描述即为</a:t>
            </a:r>
            <a:endParaRPr lang="en-US" altLang="zh-CN" dirty="0"/>
          </a:p>
          <a:p>
            <a:pPr marL="0" indent="0">
              <a:buNone/>
            </a:pPr>
            <a:endParaRPr lang="en-US" altLang="zh-CN" dirty="0"/>
          </a:p>
          <a:p>
            <a:pPr marL="0" indent="0">
              <a:buNone/>
            </a:pPr>
            <a:r>
              <a:rPr lang="zh-CN" altLang="en-US" dirty="0"/>
              <a:t>所以，</a:t>
            </a:r>
            <a:r>
              <a:rPr lang="en-US" altLang="zh-CN" dirty="0">
                <a:solidFill>
                  <a:srgbClr val="0000CC"/>
                </a:solidFill>
              </a:rPr>
              <a:t>R</a:t>
            </a:r>
            <a:r>
              <a:rPr lang="en-US" altLang="zh-CN" noProof="1">
                <a:solidFill>
                  <a:srgbClr val="0000CC"/>
                </a:solidFill>
                <a:sym typeface="Symbol" panose="05050102010706020507" pitchFamily="18" charset="2"/>
              </a:rPr>
              <a:t></a:t>
            </a:r>
            <a:r>
              <a:rPr lang="en-US" altLang="zh-CN" dirty="0">
                <a:solidFill>
                  <a:srgbClr val="0000CC"/>
                </a:solidFill>
              </a:rPr>
              <a:t>S</a:t>
            </a:r>
            <a:r>
              <a:rPr lang="en-US" altLang="zh-CN" dirty="0"/>
              <a:t>={&lt;</a:t>
            </a:r>
            <a:r>
              <a:rPr lang="en-US" altLang="zh-CN" dirty="0" err="1"/>
              <a:t>a,d</a:t>
            </a:r>
            <a:r>
              <a:rPr lang="en-US" altLang="zh-CN" dirty="0"/>
              <a:t>&gt;,&lt;</a:t>
            </a:r>
            <a:r>
              <a:rPr lang="en-US" altLang="zh-CN" dirty="0" err="1"/>
              <a:t>b,d</a:t>
            </a:r>
            <a:r>
              <a:rPr lang="en-US" altLang="zh-CN" dirty="0"/>
              <a:t>&gt;,&lt;</a:t>
            </a:r>
            <a:r>
              <a:rPr lang="en-US" altLang="zh-CN" dirty="0" err="1"/>
              <a:t>c,a</a:t>
            </a:r>
            <a:r>
              <a:rPr lang="en-US" altLang="zh-CN" dirty="0"/>
              <a:t>&gt;,&lt;</a:t>
            </a:r>
            <a:r>
              <a:rPr lang="en-US" altLang="zh-CN" dirty="0" err="1"/>
              <a:t>c,b</a:t>
            </a:r>
            <a:r>
              <a:rPr lang="en-US" altLang="zh-CN" dirty="0"/>
              <a:t>&gt;}</a:t>
            </a:r>
            <a:r>
              <a:rPr lang="zh-CN" altLang="en-US" dirty="0"/>
              <a:t>。</a:t>
            </a:r>
          </a:p>
        </p:txBody>
      </p:sp>
      <p:graphicFrame>
        <p:nvGraphicFramePr>
          <p:cNvPr id="1448002" name="Object 66"/>
          <p:cNvGraphicFramePr>
            <a:graphicFrameLocks noChangeAspect="1"/>
          </p:cNvGraphicFramePr>
          <p:nvPr>
            <p:extLst>
              <p:ext uri="{D42A27DB-BD31-4B8C-83A1-F6EECF244321}">
                <p14:modId xmlns:p14="http://schemas.microsoft.com/office/powerpoint/2010/main" val="3811880803"/>
              </p:ext>
            </p:extLst>
          </p:nvPr>
        </p:nvGraphicFramePr>
        <p:xfrm>
          <a:off x="2441575" y="3658394"/>
          <a:ext cx="2751138" cy="1079500"/>
        </p:xfrm>
        <a:graphic>
          <a:graphicData uri="http://schemas.openxmlformats.org/presentationml/2006/ole">
            <mc:AlternateContent xmlns:mc="http://schemas.openxmlformats.org/markup-compatibility/2006">
              <mc:Choice xmlns:v="urn:schemas-microsoft-com:vml" Requires="v">
                <p:oleObj spid="_x0000_s276485" name="Equation" r:id="rId4" imgW="1002960" imgH="393480" progId="Equation.DSMT4">
                  <p:embed/>
                </p:oleObj>
              </mc:Choice>
              <mc:Fallback>
                <p:oleObj name="Equation" r:id="rId4" imgW="1002960" imgH="393480" progId="Equation.DSMT4">
                  <p:embed/>
                  <p:pic>
                    <p:nvPicPr>
                      <p:cNvPr id="1448002" name="Object 66"/>
                      <p:cNvPicPr>
                        <a:picLocks noChangeAspect="1" noChangeArrowheads="1"/>
                      </p:cNvPicPr>
                      <p:nvPr/>
                    </p:nvPicPr>
                    <p:blipFill>
                      <a:blip r:embed="rId5"/>
                      <a:srcRect/>
                      <a:stretch>
                        <a:fillRect/>
                      </a:stretch>
                    </p:blipFill>
                    <p:spPr bwMode="auto">
                      <a:xfrm>
                        <a:off x="2441575" y="3658394"/>
                        <a:ext cx="275113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8000" name="Object 64"/>
          <p:cNvGraphicFramePr>
            <a:graphicFrameLocks noGrp="1" noChangeAspect="1"/>
          </p:cNvGraphicFramePr>
          <p:nvPr>
            <p:ph sz="half" idx="2"/>
            <p:extLst>
              <p:ext uri="{D42A27DB-BD31-4B8C-83A1-F6EECF244321}">
                <p14:modId xmlns:p14="http://schemas.microsoft.com/office/powerpoint/2010/main" val="1905315302"/>
              </p:ext>
            </p:extLst>
          </p:nvPr>
        </p:nvGraphicFramePr>
        <p:xfrm>
          <a:off x="1908175" y="4870224"/>
          <a:ext cx="6391275" cy="1574800"/>
        </p:xfrm>
        <a:graphic>
          <a:graphicData uri="http://schemas.openxmlformats.org/presentationml/2006/ole">
            <mc:AlternateContent xmlns:mc="http://schemas.openxmlformats.org/markup-compatibility/2006">
              <mc:Choice xmlns:v="urn:schemas-microsoft-com:vml" Requires="v">
                <p:oleObj spid="_x0000_s276486" name="Equation" r:id="rId6" imgW="2577960" imgH="634680" progId="Equation.DSMT4">
                  <p:embed/>
                </p:oleObj>
              </mc:Choice>
              <mc:Fallback>
                <p:oleObj name="Equation" r:id="rId6" imgW="2577960" imgH="634680" progId="Equation.DSMT4">
                  <p:embed/>
                  <p:pic>
                    <p:nvPicPr>
                      <p:cNvPr id="1448000" name="Object 64"/>
                      <p:cNvPicPr>
                        <a:picLocks noGrp="1" noChangeAspect="1" noChangeArrowheads="1"/>
                      </p:cNvPicPr>
                      <p:nvPr/>
                    </p:nvPicPr>
                    <p:blipFill>
                      <a:blip r:embed="rId7"/>
                      <a:srcRect/>
                      <a:stretch>
                        <a:fillRect/>
                      </a:stretch>
                    </p:blipFill>
                    <p:spPr bwMode="auto">
                      <a:xfrm>
                        <a:off x="1908175" y="4870224"/>
                        <a:ext cx="6391275"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8004" name="Object 68"/>
          <p:cNvGraphicFramePr>
            <a:graphicFrameLocks noChangeAspect="1"/>
          </p:cNvGraphicFramePr>
          <p:nvPr>
            <p:extLst>
              <p:ext uri="{D42A27DB-BD31-4B8C-83A1-F6EECF244321}">
                <p14:modId xmlns:p14="http://schemas.microsoft.com/office/powerpoint/2010/main" val="4271363716"/>
              </p:ext>
            </p:extLst>
          </p:nvPr>
        </p:nvGraphicFramePr>
        <p:xfrm>
          <a:off x="6175375" y="3949453"/>
          <a:ext cx="2751775" cy="557341"/>
        </p:xfrm>
        <a:graphic>
          <a:graphicData uri="http://schemas.openxmlformats.org/presentationml/2006/ole">
            <mc:AlternateContent xmlns:mc="http://schemas.openxmlformats.org/markup-compatibility/2006">
              <mc:Choice xmlns:v="urn:schemas-microsoft-com:vml" Requires="v">
                <p:oleObj spid="_x0000_s276487" name="Equation" r:id="rId8" imgW="1002865" imgH="203112" progId="Equation.DSMT4">
                  <p:embed/>
                </p:oleObj>
              </mc:Choice>
              <mc:Fallback>
                <p:oleObj name="Equation" r:id="rId8" imgW="1002865" imgH="203112" progId="Equation.DSMT4">
                  <p:embed/>
                  <p:pic>
                    <p:nvPicPr>
                      <p:cNvPr id="1448004" name="Object 6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5375" y="3949453"/>
                        <a:ext cx="2751775" cy="557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47939">
                                            <p:txEl>
                                              <p:pRg st="0" end="0"/>
                                            </p:txEl>
                                          </p:spTgt>
                                        </p:tgtEl>
                                        <p:attrNameLst>
                                          <p:attrName>style.visibility</p:attrName>
                                        </p:attrNameLst>
                                      </p:cBhvr>
                                      <p:to>
                                        <p:strVal val="visible"/>
                                      </p:to>
                                    </p:set>
                                    <p:anim calcmode="lin" valueType="num">
                                      <p:cBhvr additive="base">
                                        <p:cTn id="7" dur="500" fill="hold"/>
                                        <p:tgtEl>
                                          <p:spTgt spid="1447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793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47939">
                                            <p:txEl>
                                              <p:pRg st="1" end="1"/>
                                            </p:txEl>
                                          </p:spTgt>
                                        </p:tgtEl>
                                        <p:attrNameLst>
                                          <p:attrName>style.visibility</p:attrName>
                                        </p:attrNameLst>
                                      </p:cBhvr>
                                      <p:to>
                                        <p:strVal val="visible"/>
                                      </p:to>
                                    </p:set>
                                    <p:anim calcmode="lin" valueType="num">
                                      <p:cBhvr additive="base">
                                        <p:cTn id="12" dur="500" fill="hold"/>
                                        <p:tgtEl>
                                          <p:spTgt spid="144793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47939">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447939">
                                            <p:txEl>
                                              <p:pRg st="2" end="2"/>
                                            </p:txEl>
                                          </p:spTgt>
                                        </p:tgtEl>
                                        <p:attrNameLst>
                                          <p:attrName>style.visibility</p:attrName>
                                        </p:attrNameLst>
                                      </p:cBhvr>
                                      <p:to>
                                        <p:strVal val="visible"/>
                                      </p:to>
                                    </p:set>
                                    <p:anim calcmode="lin" valueType="num">
                                      <p:cBhvr additive="base">
                                        <p:cTn id="17" dur="500" fill="hold"/>
                                        <p:tgtEl>
                                          <p:spTgt spid="144793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47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47939">
                                            <p:txEl>
                                              <p:pRg st="3" end="3"/>
                                            </p:txEl>
                                          </p:spTgt>
                                        </p:tgtEl>
                                        <p:attrNameLst>
                                          <p:attrName>style.visibility</p:attrName>
                                        </p:attrNameLst>
                                      </p:cBhvr>
                                      <p:to>
                                        <p:strVal val="visible"/>
                                      </p:to>
                                    </p:set>
                                    <p:anim calcmode="lin" valueType="num">
                                      <p:cBhvr additive="base">
                                        <p:cTn id="23" dur="500" fill="hold"/>
                                        <p:tgtEl>
                                          <p:spTgt spid="144793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47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5" presetClass="entr" presetSubtype="0" fill="hold" nodeType="clickEffect">
                                  <p:stCondLst>
                                    <p:cond delay="0"/>
                                  </p:stCondLst>
                                  <p:childTnLst>
                                    <p:set>
                                      <p:cBhvr>
                                        <p:cTn id="28" dur="1" fill="hold">
                                          <p:stCondLst>
                                            <p:cond delay="0"/>
                                          </p:stCondLst>
                                        </p:cTn>
                                        <p:tgtEl>
                                          <p:spTgt spid="1448002"/>
                                        </p:tgtEl>
                                        <p:attrNameLst>
                                          <p:attrName>style.visibility</p:attrName>
                                        </p:attrNameLst>
                                      </p:cBhvr>
                                      <p:to>
                                        <p:strVal val="visible"/>
                                      </p:to>
                                    </p:set>
                                    <p:anim calcmode="lin" valueType="num">
                                      <p:cBhvr>
                                        <p:cTn id="29" dur="500" decel="50000" fill="hold">
                                          <p:stCondLst>
                                            <p:cond delay="0"/>
                                          </p:stCondLst>
                                        </p:cTn>
                                        <p:tgtEl>
                                          <p:spTgt spid="1448002"/>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1448002"/>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1448002"/>
                                        </p:tgtEl>
                                        <p:attrNameLst>
                                          <p:attrName>ppt_w</p:attrName>
                                        </p:attrNameLst>
                                      </p:cBhvr>
                                      <p:tavLst>
                                        <p:tav tm="0">
                                          <p:val>
                                            <p:strVal val="#ppt_w*.05"/>
                                          </p:val>
                                        </p:tav>
                                        <p:tav tm="100000">
                                          <p:val>
                                            <p:strVal val="#ppt_w"/>
                                          </p:val>
                                        </p:tav>
                                      </p:tavLst>
                                    </p:anim>
                                    <p:anim calcmode="lin" valueType="num">
                                      <p:cBhvr>
                                        <p:cTn id="32" dur="1000" fill="hold"/>
                                        <p:tgtEl>
                                          <p:spTgt spid="1448002"/>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1448002"/>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1448002"/>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1448002"/>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144800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5" presetClass="entr" presetSubtype="0" fill="hold" nodeType="clickEffect">
                                  <p:stCondLst>
                                    <p:cond delay="0"/>
                                  </p:stCondLst>
                                  <p:childTnLst>
                                    <p:set>
                                      <p:cBhvr>
                                        <p:cTn id="40" dur="1" fill="hold">
                                          <p:stCondLst>
                                            <p:cond delay="0"/>
                                          </p:stCondLst>
                                        </p:cTn>
                                        <p:tgtEl>
                                          <p:spTgt spid="1448004"/>
                                        </p:tgtEl>
                                        <p:attrNameLst>
                                          <p:attrName>style.visibility</p:attrName>
                                        </p:attrNameLst>
                                      </p:cBhvr>
                                      <p:to>
                                        <p:strVal val="visible"/>
                                      </p:to>
                                    </p:set>
                                    <p:anim calcmode="lin" valueType="num">
                                      <p:cBhvr>
                                        <p:cTn id="41" dur="500" decel="50000" fill="hold">
                                          <p:stCondLst>
                                            <p:cond delay="0"/>
                                          </p:stCondLst>
                                        </p:cTn>
                                        <p:tgtEl>
                                          <p:spTgt spid="1448004"/>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1448004"/>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1448004"/>
                                        </p:tgtEl>
                                        <p:attrNameLst>
                                          <p:attrName>ppt_w</p:attrName>
                                        </p:attrNameLst>
                                      </p:cBhvr>
                                      <p:tavLst>
                                        <p:tav tm="0">
                                          <p:val>
                                            <p:strVal val="#ppt_w*.05"/>
                                          </p:val>
                                        </p:tav>
                                        <p:tav tm="100000">
                                          <p:val>
                                            <p:strVal val="#ppt_w"/>
                                          </p:val>
                                        </p:tav>
                                      </p:tavLst>
                                    </p:anim>
                                    <p:anim calcmode="lin" valueType="num">
                                      <p:cBhvr>
                                        <p:cTn id="44" dur="1000" fill="hold"/>
                                        <p:tgtEl>
                                          <p:spTgt spid="1448004"/>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1448004"/>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1448004"/>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1448004"/>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1448004"/>
                                        </p:tgtEl>
                                      </p:cBhvr>
                                    </p:animEffect>
                                  </p:childTnLst>
                                </p:cTn>
                              </p:par>
                            </p:childTnLst>
                          </p:cTn>
                        </p:par>
                      </p:childTnLst>
                    </p:cTn>
                  </p:par>
                  <p:par>
                    <p:cTn id="49" fill="hold">
                      <p:stCondLst>
                        <p:cond delay="indefinite"/>
                      </p:stCondLst>
                      <p:childTnLst>
                        <p:par>
                          <p:cTn id="50" fill="hold">
                            <p:stCondLst>
                              <p:cond delay="0"/>
                            </p:stCondLst>
                            <p:childTnLst>
                              <p:par>
                                <p:cTn id="51" presetID="25" presetClass="entr" presetSubtype="0" fill="hold" nodeType="clickEffect">
                                  <p:stCondLst>
                                    <p:cond delay="0"/>
                                  </p:stCondLst>
                                  <p:childTnLst>
                                    <p:set>
                                      <p:cBhvr>
                                        <p:cTn id="52" dur="1" fill="hold">
                                          <p:stCondLst>
                                            <p:cond delay="0"/>
                                          </p:stCondLst>
                                        </p:cTn>
                                        <p:tgtEl>
                                          <p:spTgt spid="1448000"/>
                                        </p:tgtEl>
                                        <p:attrNameLst>
                                          <p:attrName>style.visibility</p:attrName>
                                        </p:attrNameLst>
                                      </p:cBhvr>
                                      <p:to>
                                        <p:strVal val="visible"/>
                                      </p:to>
                                    </p:set>
                                    <p:anim calcmode="lin" valueType="num">
                                      <p:cBhvr>
                                        <p:cTn id="53" dur="500" decel="50000" fill="hold">
                                          <p:stCondLst>
                                            <p:cond delay="0"/>
                                          </p:stCondLst>
                                        </p:cTn>
                                        <p:tgtEl>
                                          <p:spTgt spid="1448000"/>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448000"/>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448000"/>
                                        </p:tgtEl>
                                        <p:attrNameLst>
                                          <p:attrName>ppt_w</p:attrName>
                                        </p:attrNameLst>
                                      </p:cBhvr>
                                      <p:tavLst>
                                        <p:tav tm="0">
                                          <p:val>
                                            <p:strVal val="#ppt_w*.05"/>
                                          </p:val>
                                        </p:tav>
                                        <p:tav tm="100000">
                                          <p:val>
                                            <p:strVal val="#ppt_w"/>
                                          </p:val>
                                        </p:tav>
                                      </p:tavLst>
                                    </p:anim>
                                    <p:anim calcmode="lin" valueType="num">
                                      <p:cBhvr>
                                        <p:cTn id="56" dur="1000" fill="hold"/>
                                        <p:tgtEl>
                                          <p:spTgt spid="1448000"/>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448000"/>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448000"/>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448000"/>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448000"/>
                                        </p:tgtEl>
                                      </p:cBhvr>
                                    </p:animEffect>
                                  </p:childTnLst>
                                </p:cTn>
                              </p:par>
                              <p:par>
                                <p:cTn id="61" presetID="2" presetClass="exit" presetSubtype="3" fill="hold" nodeType="withEffect">
                                  <p:stCondLst>
                                    <p:cond delay="0"/>
                                  </p:stCondLst>
                                  <p:childTnLst>
                                    <p:anim calcmode="lin" valueType="num">
                                      <p:cBhvr additive="base">
                                        <p:cTn id="62" dur="500"/>
                                        <p:tgtEl>
                                          <p:spTgt spid="1447939">
                                            <p:txEl>
                                              <p:pRg st="3" end="3"/>
                                            </p:txEl>
                                          </p:spTgt>
                                        </p:tgtEl>
                                        <p:attrNameLst>
                                          <p:attrName>ppt_x</p:attrName>
                                        </p:attrNameLst>
                                      </p:cBhvr>
                                      <p:tavLst>
                                        <p:tav tm="0">
                                          <p:val>
                                            <p:strVal val="ppt_x"/>
                                          </p:val>
                                        </p:tav>
                                        <p:tav tm="100000">
                                          <p:val>
                                            <p:strVal val="1+ppt_w/2"/>
                                          </p:val>
                                        </p:tav>
                                      </p:tavLst>
                                    </p:anim>
                                    <p:anim calcmode="lin" valueType="num">
                                      <p:cBhvr additive="base">
                                        <p:cTn id="63" dur="500"/>
                                        <p:tgtEl>
                                          <p:spTgt spid="1447939">
                                            <p:txEl>
                                              <p:pRg st="3" end="3"/>
                                            </p:txEl>
                                          </p:spTgt>
                                        </p:tgtEl>
                                        <p:attrNameLst>
                                          <p:attrName>ppt_y</p:attrName>
                                        </p:attrNameLst>
                                      </p:cBhvr>
                                      <p:tavLst>
                                        <p:tav tm="0">
                                          <p:val>
                                            <p:strVal val="ppt_y"/>
                                          </p:val>
                                        </p:tav>
                                        <p:tav tm="100000">
                                          <p:val>
                                            <p:strVal val="0-ppt_h/2"/>
                                          </p:val>
                                        </p:tav>
                                      </p:tavLst>
                                    </p:anim>
                                    <p:set>
                                      <p:cBhvr>
                                        <p:cTn id="64" dur="1" fill="hold">
                                          <p:stCondLst>
                                            <p:cond delay="499"/>
                                          </p:stCondLst>
                                        </p:cTn>
                                        <p:tgtEl>
                                          <p:spTgt spid="1447939">
                                            <p:txEl>
                                              <p:pRg st="3" end="3"/>
                                            </p:txEl>
                                          </p:spTgt>
                                        </p:tgtEl>
                                        <p:attrNameLst>
                                          <p:attrName>style.visibility</p:attrName>
                                        </p:attrNameLst>
                                      </p:cBhvr>
                                      <p:to>
                                        <p:strVal val="hidden"/>
                                      </p:to>
                                    </p:set>
                                  </p:childTnLst>
                                </p:cTn>
                              </p:par>
                              <p:par>
                                <p:cTn id="65" presetID="2" presetClass="exit" presetSubtype="3" fill="hold" nodeType="withEffect">
                                  <p:stCondLst>
                                    <p:cond delay="0"/>
                                  </p:stCondLst>
                                  <p:childTnLst>
                                    <p:anim calcmode="lin" valueType="num">
                                      <p:cBhvr additive="base">
                                        <p:cTn id="66" dur="500"/>
                                        <p:tgtEl>
                                          <p:spTgt spid="1448002"/>
                                        </p:tgtEl>
                                        <p:attrNameLst>
                                          <p:attrName>ppt_x</p:attrName>
                                        </p:attrNameLst>
                                      </p:cBhvr>
                                      <p:tavLst>
                                        <p:tav tm="0">
                                          <p:val>
                                            <p:strVal val="ppt_x"/>
                                          </p:val>
                                        </p:tav>
                                        <p:tav tm="100000">
                                          <p:val>
                                            <p:strVal val="1+ppt_w/2"/>
                                          </p:val>
                                        </p:tav>
                                      </p:tavLst>
                                    </p:anim>
                                    <p:anim calcmode="lin" valueType="num">
                                      <p:cBhvr additive="base">
                                        <p:cTn id="67" dur="500"/>
                                        <p:tgtEl>
                                          <p:spTgt spid="1448002"/>
                                        </p:tgtEl>
                                        <p:attrNameLst>
                                          <p:attrName>ppt_y</p:attrName>
                                        </p:attrNameLst>
                                      </p:cBhvr>
                                      <p:tavLst>
                                        <p:tav tm="0">
                                          <p:val>
                                            <p:strVal val="ppt_y"/>
                                          </p:val>
                                        </p:tav>
                                        <p:tav tm="100000">
                                          <p:val>
                                            <p:strVal val="0-ppt_h/2"/>
                                          </p:val>
                                        </p:tav>
                                      </p:tavLst>
                                    </p:anim>
                                    <p:set>
                                      <p:cBhvr>
                                        <p:cTn id="68" dur="1" fill="hold">
                                          <p:stCondLst>
                                            <p:cond delay="499"/>
                                          </p:stCondLst>
                                        </p:cTn>
                                        <p:tgtEl>
                                          <p:spTgt spid="1448002"/>
                                        </p:tgtEl>
                                        <p:attrNameLst>
                                          <p:attrName>style.visibility</p:attrName>
                                        </p:attrNameLst>
                                      </p:cBhvr>
                                      <p:to>
                                        <p:strVal val="hidden"/>
                                      </p:to>
                                    </p:set>
                                  </p:childTnLst>
                                </p:cTn>
                              </p:par>
                              <p:par>
                                <p:cTn id="69" presetID="2" presetClass="exit" presetSubtype="3" fill="hold" nodeType="withEffect">
                                  <p:stCondLst>
                                    <p:cond delay="0"/>
                                  </p:stCondLst>
                                  <p:childTnLst>
                                    <p:anim calcmode="lin" valueType="num">
                                      <p:cBhvr additive="base">
                                        <p:cTn id="70" dur="500"/>
                                        <p:tgtEl>
                                          <p:spTgt spid="1448004"/>
                                        </p:tgtEl>
                                        <p:attrNameLst>
                                          <p:attrName>ppt_x</p:attrName>
                                        </p:attrNameLst>
                                      </p:cBhvr>
                                      <p:tavLst>
                                        <p:tav tm="0">
                                          <p:val>
                                            <p:strVal val="ppt_x"/>
                                          </p:val>
                                        </p:tav>
                                        <p:tav tm="100000">
                                          <p:val>
                                            <p:strVal val="1+ppt_w/2"/>
                                          </p:val>
                                        </p:tav>
                                      </p:tavLst>
                                    </p:anim>
                                    <p:anim calcmode="lin" valueType="num">
                                      <p:cBhvr additive="base">
                                        <p:cTn id="71" dur="500"/>
                                        <p:tgtEl>
                                          <p:spTgt spid="1448004"/>
                                        </p:tgtEl>
                                        <p:attrNameLst>
                                          <p:attrName>ppt_y</p:attrName>
                                        </p:attrNameLst>
                                      </p:cBhvr>
                                      <p:tavLst>
                                        <p:tav tm="0">
                                          <p:val>
                                            <p:strVal val="ppt_y"/>
                                          </p:val>
                                        </p:tav>
                                        <p:tav tm="100000">
                                          <p:val>
                                            <p:strVal val="0-ppt_h/2"/>
                                          </p:val>
                                        </p:tav>
                                      </p:tavLst>
                                    </p:anim>
                                    <p:set>
                                      <p:cBhvr>
                                        <p:cTn id="72" dur="1" fill="hold">
                                          <p:stCondLst>
                                            <p:cond delay="499"/>
                                          </p:stCondLst>
                                        </p:cTn>
                                        <p:tgtEl>
                                          <p:spTgt spid="144800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447939">
                                            <p:txEl>
                                              <p:pRg st="5" end="5"/>
                                            </p:txEl>
                                          </p:spTgt>
                                        </p:tgtEl>
                                        <p:attrNameLst>
                                          <p:attrName>style.visibility</p:attrName>
                                        </p:attrNameLst>
                                      </p:cBhvr>
                                      <p:to>
                                        <p:strVal val="visible"/>
                                      </p:to>
                                    </p:set>
                                    <p:anim calcmode="lin" valueType="num">
                                      <p:cBhvr additive="base">
                                        <p:cTn id="77" dur="500" fill="hold"/>
                                        <p:tgtEl>
                                          <p:spTgt spid="1447939">
                                            <p:txEl>
                                              <p:pRg st="5" end="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4479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7939"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ChangeArrowheads="1"/>
          </p:cNvSpPr>
          <p:nvPr>
            <p:ph type="title"/>
          </p:nvPr>
        </p:nvSpPr>
        <p:spPr/>
        <p:txBody>
          <a:bodyPr/>
          <a:lstStyle/>
          <a:p>
            <a:pPr eaLnBrk="1" hangingPunct="1"/>
            <a:r>
              <a:rPr lang="zh-CN" altLang="en-US" dirty="0"/>
              <a:t>使用</a:t>
            </a:r>
            <a:r>
              <a:rPr lang="zh-CN" altLang="en-US" dirty="0">
                <a:solidFill>
                  <a:srgbClr val="FFFF00"/>
                </a:solidFill>
              </a:rPr>
              <a:t>关系图</a:t>
            </a:r>
            <a:r>
              <a:rPr lang="zh-CN" altLang="en-US" dirty="0"/>
              <a:t>求复合关系</a:t>
            </a:r>
          </a:p>
        </p:txBody>
      </p:sp>
      <p:sp>
        <p:nvSpPr>
          <p:cNvPr id="1642499" name="Rectangle 3"/>
          <p:cNvSpPr>
            <a:spLocks noGrp="1" noChangeArrowheads="1"/>
          </p:cNvSpPr>
          <p:nvPr>
            <p:ph type="body" idx="1"/>
          </p:nvPr>
        </p:nvSpPr>
        <p:spPr>
          <a:xfrm>
            <a:off x="557517" y="915194"/>
            <a:ext cx="11256658" cy="2936571"/>
          </a:xfrm>
        </p:spPr>
        <p:txBody>
          <a:bodyPr>
            <a:normAutofit fontScale="92500"/>
          </a:bodyPr>
          <a:lstStyle/>
          <a:p>
            <a:pPr marL="0" indent="0">
              <a:lnSpc>
                <a:spcPct val="150000"/>
              </a:lnSpc>
              <a:buNone/>
            </a:pPr>
            <a:r>
              <a:rPr lang="zh-CN" altLang="en-US" dirty="0"/>
              <a:t>设</a:t>
            </a:r>
            <a:r>
              <a:rPr lang="en-US" altLang="zh-CN" dirty="0"/>
              <a:t>A</a:t>
            </a:r>
            <a:r>
              <a:rPr lang="zh-CN" altLang="en-US" dirty="0"/>
              <a:t>＝</a:t>
            </a:r>
            <a:r>
              <a:rPr lang="en-US" altLang="zh-CN" dirty="0"/>
              <a:t>{1,2,3} </a:t>
            </a:r>
            <a:r>
              <a:rPr lang="zh-CN" altLang="en-US" dirty="0"/>
              <a:t>， </a:t>
            </a:r>
            <a:r>
              <a:rPr lang="en-US" altLang="zh-CN" dirty="0"/>
              <a:t>B</a:t>
            </a:r>
            <a:r>
              <a:rPr lang="zh-CN" altLang="en-US" dirty="0"/>
              <a:t>＝</a:t>
            </a:r>
            <a:r>
              <a:rPr lang="en-US" altLang="zh-CN" dirty="0"/>
              <a:t>{</a:t>
            </a:r>
            <a:r>
              <a:rPr lang="en-US" altLang="zh-CN" dirty="0" err="1"/>
              <a:t>a,b,c,d</a:t>
            </a:r>
            <a:r>
              <a:rPr lang="en-US" altLang="zh-CN" dirty="0"/>
              <a:t>} </a:t>
            </a:r>
            <a:r>
              <a:rPr lang="zh-CN" altLang="en-US" dirty="0"/>
              <a:t>，</a:t>
            </a:r>
            <a:r>
              <a:rPr lang="en-US" altLang="zh-CN" dirty="0"/>
              <a:t>C</a:t>
            </a:r>
            <a:r>
              <a:rPr lang="zh-CN" altLang="en-US" dirty="0"/>
              <a:t>＝</a:t>
            </a:r>
            <a:r>
              <a:rPr lang="en-US" altLang="zh-CN" dirty="0"/>
              <a:t>{1,2,3,4} </a:t>
            </a:r>
            <a:r>
              <a:rPr lang="zh-CN" altLang="en-US" dirty="0"/>
              <a:t>，</a:t>
            </a:r>
            <a:endParaRPr lang="en-US" altLang="zh-CN" dirty="0"/>
          </a:p>
          <a:p>
            <a:pPr marL="0" indent="0">
              <a:lnSpc>
                <a:spcPct val="150000"/>
              </a:lnSpc>
              <a:buNone/>
            </a:pPr>
            <a:r>
              <a:rPr lang="en-US" altLang="zh-CN" dirty="0"/>
              <a:t>   A</a:t>
            </a:r>
            <a:r>
              <a:rPr lang="zh-CN" altLang="en-US" dirty="0"/>
              <a:t>到</a:t>
            </a:r>
            <a:r>
              <a:rPr lang="en-US" altLang="zh-CN" dirty="0"/>
              <a:t>B</a:t>
            </a:r>
            <a:r>
              <a:rPr lang="zh-CN" altLang="en-US" dirty="0"/>
              <a:t>的关系</a:t>
            </a:r>
            <a:r>
              <a:rPr lang="en-US" altLang="zh-CN" dirty="0"/>
              <a:t>R</a:t>
            </a:r>
            <a:r>
              <a:rPr lang="zh-CN" altLang="en-US" dirty="0"/>
              <a:t>＝</a:t>
            </a:r>
            <a:r>
              <a:rPr lang="en-US" altLang="zh-CN" dirty="0"/>
              <a:t>{&lt;1,b&gt;,&lt;3,d&gt;}</a:t>
            </a:r>
            <a:r>
              <a:rPr lang="zh-CN" altLang="en-US" dirty="0"/>
              <a:t>，</a:t>
            </a:r>
            <a:r>
              <a:rPr lang="en-US" altLang="zh-CN" dirty="0"/>
              <a:t>B</a:t>
            </a:r>
            <a:r>
              <a:rPr lang="zh-CN" altLang="en-US" dirty="0"/>
              <a:t>到</a:t>
            </a:r>
            <a:r>
              <a:rPr lang="en-US" altLang="zh-CN" dirty="0"/>
              <a:t>C</a:t>
            </a:r>
            <a:r>
              <a:rPr lang="zh-CN" altLang="en-US" dirty="0"/>
              <a:t>的关系</a:t>
            </a:r>
            <a:r>
              <a:rPr lang="en-US" altLang="zh-CN" dirty="0"/>
              <a:t>S</a:t>
            </a:r>
            <a:r>
              <a:rPr lang="zh-CN" altLang="en-US" dirty="0"/>
              <a:t>＝</a:t>
            </a:r>
            <a:r>
              <a:rPr lang="en-US" altLang="zh-CN" dirty="0"/>
              <a:t>{&lt;b,1&gt;,&lt;b,4&gt;,&lt;c,4&gt;,&lt;d,2 &gt;}</a:t>
            </a:r>
          </a:p>
          <a:p>
            <a:pPr marL="0" indent="0">
              <a:lnSpc>
                <a:spcPct val="150000"/>
              </a:lnSpc>
              <a:buNone/>
            </a:pPr>
            <a:r>
              <a:rPr lang="zh-CN" altLang="en-US" dirty="0"/>
              <a:t>首先分别画出</a:t>
            </a:r>
            <a:r>
              <a:rPr lang="en-US" altLang="zh-CN" dirty="0"/>
              <a:t>R</a:t>
            </a:r>
            <a:r>
              <a:rPr lang="zh-CN" altLang="en-US" dirty="0"/>
              <a:t>和</a:t>
            </a:r>
            <a:r>
              <a:rPr lang="en-US" altLang="zh-CN" dirty="0"/>
              <a:t>S</a:t>
            </a:r>
            <a:r>
              <a:rPr lang="zh-CN" altLang="en-US" dirty="0"/>
              <a:t>的关系图，</a:t>
            </a:r>
            <a:endParaRPr lang="en-US" altLang="zh-CN" dirty="0"/>
          </a:p>
          <a:p>
            <a:pPr marL="0" indent="0">
              <a:lnSpc>
                <a:spcPct val="150000"/>
              </a:lnSpc>
              <a:buNone/>
            </a:pPr>
            <a:r>
              <a:rPr lang="zh-CN" altLang="en-US" dirty="0"/>
              <a:t>可以看出，</a:t>
            </a:r>
            <a:r>
              <a:rPr lang="en-US" altLang="zh-CN" dirty="0"/>
              <a:t>R</a:t>
            </a:r>
            <a:r>
              <a:rPr lang="en-US" altLang="zh-CN" noProof="1">
                <a:solidFill>
                  <a:srgbClr val="0000CC"/>
                </a:solidFill>
                <a:sym typeface="Symbol" panose="05050102010706020507" pitchFamily="18" charset="2"/>
              </a:rPr>
              <a:t></a:t>
            </a:r>
            <a:r>
              <a:rPr lang="en-US" altLang="zh-CN" dirty="0"/>
              <a:t>S</a:t>
            </a:r>
            <a:r>
              <a:rPr lang="zh-CN" altLang="en-US" dirty="0"/>
              <a:t>中的</a:t>
            </a:r>
            <a:r>
              <a:rPr lang="en-US" altLang="zh-CN" dirty="0"/>
              <a:t>&lt;</a:t>
            </a:r>
            <a:r>
              <a:rPr lang="en-US" altLang="zh-CN" dirty="0" err="1"/>
              <a:t>x,z</a:t>
            </a:r>
            <a:r>
              <a:rPr lang="en-US" altLang="zh-CN" dirty="0"/>
              <a:t>&gt;</a:t>
            </a:r>
            <a:r>
              <a:rPr lang="zh-CN" altLang="en-US" dirty="0"/>
              <a:t>要以图</a:t>
            </a:r>
            <a:r>
              <a:rPr lang="en-US" altLang="zh-CN" dirty="0"/>
              <a:t>B</a:t>
            </a:r>
            <a:r>
              <a:rPr lang="zh-CN" altLang="en-US" dirty="0"/>
              <a:t>中的</a:t>
            </a:r>
            <a:r>
              <a:rPr lang="en-US" altLang="zh-CN" dirty="0"/>
              <a:t>y</a:t>
            </a:r>
            <a:r>
              <a:rPr lang="zh-CN" altLang="en-US" dirty="0"/>
              <a:t>为</a:t>
            </a:r>
            <a:r>
              <a:rPr lang="zh-CN" altLang="en-US" dirty="0">
                <a:latin typeface="宋体" panose="02010600030101010101" pitchFamily="2" charset="-122"/>
              </a:rPr>
              <a:t>“</a:t>
            </a:r>
            <a:r>
              <a:rPr lang="zh-CN" altLang="en-US" dirty="0"/>
              <a:t>桥梁</a:t>
            </a:r>
            <a:r>
              <a:rPr lang="zh-CN" altLang="en-US" dirty="0">
                <a:latin typeface="宋体" panose="02010600030101010101" pitchFamily="2" charset="-122"/>
              </a:rPr>
              <a:t>”，得</a:t>
            </a:r>
            <a:r>
              <a:rPr lang="en-US" altLang="zh-CN" dirty="0"/>
              <a:t>R</a:t>
            </a:r>
            <a:r>
              <a:rPr lang="en-US" altLang="zh-CN" noProof="1">
                <a:solidFill>
                  <a:srgbClr val="0000CC"/>
                </a:solidFill>
                <a:sym typeface="Symbol" panose="05050102010706020507" pitchFamily="18" charset="2"/>
              </a:rPr>
              <a:t></a:t>
            </a:r>
            <a:r>
              <a:rPr lang="en-US" altLang="zh-CN" dirty="0"/>
              <a:t>S</a:t>
            </a:r>
            <a:r>
              <a:rPr lang="zh-CN" altLang="en-US" dirty="0"/>
              <a:t>的关系图如右下图所示。</a:t>
            </a:r>
            <a:endParaRPr lang="en-US" altLang="zh-CN" dirty="0"/>
          </a:p>
          <a:p>
            <a:pPr marL="0" indent="0">
              <a:lnSpc>
                <a:spcPct val="150000"/>
              </a:lnSpc>
              <a:buNone/>
            </a:pPr>
            <a:r>
              <a:rPr lang="zh-CN" altLang="en-US" dirty="0"/>
              <a:t>根据右下图得</a:t>
            </a:r>
            <a:r>
              <a:rPr lang="en-US" altLang="zh-CN" dirty="0"/>
              <a:t>R</a:t>
            </a:r>
            <a:r>
              <a:rPr lang="en-US" altLang="zh-CN" noProof="1">
                <a:solidFill>
                  <a:srgbClr val="0000CC"/>
                </a:solidFill>
                <a:sym typeface="Symbol" panose="05050102010706020507" pitchFamily="18" charset="2"/>
              </a:rPr>
              <a:t></a:t>
            </a:r>
            <a:r>
              <a:rPr kumimoji="1" lang="en-US" altLang="zh-CN" dirty="0"/>
              <a:t>S</a:t>
            </a:r>
            <a:r>
              <a:rPr lang="zh-CN" altLang="en-US" dirty="0">
                <a:solidFill>
                  <a:prstClr val="black"/>
                </a:solidFill>
              </a:rPr>
              <a:t>＝</a:t>
            </a:r>
            <a:r>
              <a:rPr lang="en-US" altLang="zh-CN" dirty="0">
                <a:solidFill>
                  <a:prstClr val="black"/>
                </a:solidFill>
              </a:rPr>
              <a:t>{&lt;1,1&gt;,&lt;1,4&gt;,&lt;3,2&gt;}</a:t>
            </a:r>
            <a:r>
              <a:rPr lang="zh-CN" altLang="en-US" dirty="0"/>
              <a:t> 。</a:t>
            </a:r>
          </a:p>
        </p:txBody>
      </p:sp>
      <p:grpSp>
        <p:nvGrpSpPr>
          <p:cNvPr id="6" name="组合 5">
            <a:extLst>
              <a:ext uri="{FF2B5EF4-FFF2-40B4-BE49-F238E27FC236}">
                <a16:creationId xmlns:a16="http://schemas.microsoft.com/office/drawing/2014/main" id="{0CACCCAB-80DD-4A56-BA12-74CD4142D4F9}"/>
              </a:ext>
            </a:extLst>
          </p:cNvPr>
          <p:cNvGrpSpPr/>
          <p:nvPr/>
        </p:nvGrpSpPr>
        <p:grpSpPr>
          <a:xfrm>
            <a:off x="1829969" y="3555640"/>
            <a:ext cx="3101715" cy="2998354"/>
            <a:chOff x="2746375" y="3129670"/>
            <a:chExt cx="3101715" cy="2998354"/>
          </a:xfrm>
        </p:grpSpPr>
        <p:sp>
          <p:nvSpPr>
            <p:cNvPr id="111649" name="Text Box 11"/>
            <p:cNvSpPr txBox="1">
              <a:spLocks noChangeArrowheads="1"/>
            </p:cNvSpPr>
            <p:nvPr/>
          </p:nvSpPr>
          <p:spPr bwMode="auto">
            <a:xfrm>
              <a:off x="4832520" y="3129670"/>
              <a:ext cx="223889" cy="3699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0000CC"/>
                  </a:solidFill>
                </a:rPr>
                <a:t>S</a:t>
              </a:r>
            </a:p>
          </p:txBody>
        </p:sp>
        <p:sp>
          <p:nvSpPr>
            <p:cNvPr id="111650" name="Text Box 13"/>
            <p:cNvSpPr txBox="1">
              <a:spLocks noChangeArrowheads="1"/>
            </p:cNvSpPr>
            <p:nvPr/>
          </p:nvSpPr>
          <p:spPr bwMode="auto">
            <a:xfrm>
              <a:off x="3520103" y="3136021"/>
              <a:ext cx="223889" cy="3699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0000CC"/>
                  </a:solidFill>
                </a:rPr>
                <a:t>R</a:t>
              </a:r>
            </a:p>
          </p:txBody>
        </p:sp>
        <p:sp>
          <p:nvSpPr>
            <p:cNvPr id="111651" name="Text Box 17"/>
            <p:cNvSpPr txBox="1">
              <a:spLocks noChangeArrowheads="1"/>
            </p:cNvSpPr>
            <p:nvPr/>
          </p:nvSpPr>
          <p:spPr bwMode="auto">
            <a:xfrm>
              <a:off x="2746375" y="3803333"/>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1</a:t>
              </a:r>
            </a:p>
          </p:txBody>
        </p:sp>
        <p:sp>
          <p:nvSpPr>
            <p:cNvPr id="111652" name="Text Box 20"/>
            <p:cNvSpPr txBox="1">
              <a:spLocks noChangeArrowheads="1"/>
            </p:cNvSpPr>
            <p:nvPr/>
          </p:nvSpPr>
          <p:spPr bwMode="auto">
            <a:xfrm>
              <a:off x="2746375" y="4380787"/>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2</a:t>
              </a:r>
            </a:p>
          </p:txBody>
        </p:sp>
        <p:sp>
          <p:nvSpPr>
            <p:cNvPr id="111653" name="Text Box 23"/>
            <p:cNvSpPr txBox="1">
              <a:spLocks noChangeArrowheads="1"/>
            </p:cNvSpPr>
            <p:nvPr/>
          </p:nvSpPr>
          <p:spPr bwMode="auto">
            <a:xfrm>
              <a:off x="2746375" y="4958241"/>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3</a:t>
              </a:r>
            </a:p>
          </p:txBody>
        </p:sp>
        <p:sp>
          <p:nvSpPr>
            <p:cNvPr id="111660" name="Freeform 55"/>
            <p:cNvSpPr>
              <a:spLocks/>
            </p:cNvSpPr>
            <p:nvPr/>
          </p:nvSpPr>
          <p:spPr bwMode="auto">
            <a:xfrm>
              <a:off x="3055656" y="5180392"/>
              <a:ext cx="1116000" cy="540000"/>
            </a:xfrm>
            <a:custGeom>
              <a:avLst/>
              <a:gdLst>
                <a:gd name="T0" fmla="*/ 0 w 500"/>
                <a:gd name="T1" fmla="*/ 0 h 360"/>
                <a:gd name="T2" fmla="*/ 3006 w 500"/>
                <a:gd name="T3" fmla="*/ 308 h 360"/>
                <a:gd name="T4" fmla="*/ 0 60000 65536"/>
                <a:gd name="T5" fmla="*/ 0 60000 65536"/>
                <a:gd name="T6" fmla="*/ 0 w 500"/>
                <a:gd name="T7" fmla="*/ 0 h 360"/>
                <a:gd name="T8" fmla="*/ 500 w 500"/>
                <a:gd name="T9" fmla="*/ 360 h 360"/>
              </a:gdLst>
              <a:ahLst/>
              <a:cxnLst>
                <a:cxn ang="T4">
                  <a:pos x="T0" y="T1"/>
                </a:cxn>
                <a:cxn ang="T5">
                  <a:pos x="T2" y="T3"/>
                </a:cxn>
              </a:cxnLst>
              <a:rect l="T6" t="T7" r="T8" b="T9"/>
              <a:pathLst>
                <a:path w="500" h="360">
                  <a:moveTo>
                    <a:pt x="0" y="0"/>
                  </a:moveTo>
                  <a:lnTo>
                    <a:pt x="500" y="36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11661" name="Freeform 56"/>
            <p:cNvSpPr>
              <a:spLocks/>
            </p:cNvSpPr>
            <p:nvPr/>
          </p:nvSpPr>
          <p:spPr bwMode="auto">
            <a:xfrm>
              <a:off x="4285989" y="4623194"/>
              <a:ext cx="1116000" cy="1080000"/>
            </a:xfrm>
            <a:custGeom>
              <a:avLst/>
              <a:gdLst>
                <a:gd name="T0" fmla="*/ 0 w 550"/>
                <a:gd name="T1" fmla="*/ 0 h 1050"/>
                <a:gd name="T2" fmla="*/ 3288 w 550"/>
                <a:gd name="T3" fmla="*/ 887 h 1050"/>
                <a:gd name="T4" fmla="*/ 0 60000 65536"/>
                <a:gd name="T5" fmla="*/ 0 60000 65536"/>
                <a:gd name="T6" fmla="*/ 0 w 550"/>
                <a:gd name="T7" fmla="*/ 0 h 1050"/>
                <a:gd name="T8" fmla="*/ 550 w 550"/>
                <a:gd name="T9" fmla="*/ 1050 h 1050"/>
              </a:gdLst>
              <a:ahLst/>
              <a:cxnLst>
                <a:cxn ang="T4">
                  <a:pos x="T0" y="T1"/>
                </a:cxn>
                <a:cxn ang="T5">
                  <a:pos x="T2" y="T3"/>
                </a:cxn>
              </a:cxnLst>
              <a:rect l="T6" t="T7" r="T8" b="T9"/>
              <a:pathLst>
                <a:path w="550" h="1050">
                  <a:moveTo>
                    <a:pt x="0" y="0"/>
                  </a:moveTo>
                  <a:lnTo>
                    <a:pt x="550" y="105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11664" name="Freeform 60"/>
            <p:cNvSpPr>
              <a:spLocks/>
            </p:cNvSpPr>
            <p:nvPr/>
          </p:nvSpPr>
          <p:spPr bwMode="auto">
            <a:xfrm>
              <a:off x="4404466" y="3492497"/>
              <a:ext cx="1080000" cy="0"/>
            </a:xfrm>
            <a:custGeom>
              <a:avLst/>
              <a:gdLst>
                <a:gd name="T0" fmla="*/ 0 w 480"/>
                <a:gd name="T1" fmla="*/ 0 h 1"/>
                <a:gd name="T2" fmla="*/ 808 w 480"/>
                <a:gd name="T3" fmla="*/ 0 h 1"/>
                <a:gd name="T4" fmla="*/ 0 60000 65536"/>
                <a:gd name="T5" fmla="*/ 0 60000 65536"/>
                <a:gd name="T6" fmla="*/ 0 w 480"/>
                <a:gd name="T7" fmla="*/ 0 h 1"/>
                <a:gd name="T8" fmla="*/ 480 w 480"/>
                <a:gd name="T9" fmla="*/ 0 h 1"/>
              </a:gdLst>
              <a:ahLst/>
              <a:cxnLst>
                <a:cxn ang="T4">
                  <a:pos x="T0" y="T1"/>
                </a:cxn>
                <a:cxn ang="T5">
                  <a:pos x="T2" y="T3"/>
                </a:cxn>
              </a:cxnLst>
              <a:rect l="T6" t="T7" r="T8" b="T9"/>
              <a:pathLst>
                <a:path w="480" h="1">
                  <a:moveTo>
                    <a:pt x="0" y="0"/>
                  </a:moveTo>
                  <a:lnTo>
                    <a:pt x="480" y="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11674" name="Text Box 64"/>
            <p:cNvSpPr txBox="1">
              <a:spLocks noChangeArrowheads="1"/>
            </p:cNvSpPr>
            <p:nvPr/>
          </p:nvSpPr>
          <p:spPr bwMode="auto">
            <a:xfrm>
              <a:off x="2858337" y="3285298"/>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A</a:t>
              </a:r>
            </a:p>
          </p:txBody>
        </p:sp>
        <p:sp>
          <p:nvSpPr>
            <p:cNvPr id="111677" name="Freeform 57"/>
            <p:cNvSpPr>
              <a:spLocks/>
            </p:cNvSpPr>
            <p:nvPr/>
          </p:nvSpPr>
          <p:spPr bwMode="auto">
            <a:xfrm>
              <a:off x="4301693" y="4623194"/>
              <a:ext cx="1116000" cy="1080000"/>
            </a:xfrm>
            <a:custGeom>
              <a:avLst/>
              <a:gdLst>
                <a:gd name="T0" fmla="*/ 0 w 540"/>
                <a:gd name="T1" fmla="*/ 43234 h 550"/>
                <a:gd name="T2" fmla="*/ 3815 w 540"/>
                <a:gd name="T3" fmla="*/ 0 h 550"/>
                <a:gd name="T4" fmla="*/ 0 60000 65536"/>
                <a:gd name="T5" fmla="*/ 0 60000 65536"/>
                <a:gd name="T6" fmla="*/ 0 w 540"/>
                <a:gd name="T7" fmla="*/ 0 h 550"/>
                <a:gd name="T8" fmla="*/ 540 w 540"/>
                <a:gd name="T9" fmla="*/ 550 h 550"/>
              </a:gdLst>
              <a:ahLst/>
              <a:cxnLst>
                <a:cxn ang="T4">
                  <a:pos x="T0" y="T1"/>
                </a:cxn>
                <a:cxn ang="T5">
                  <a:pos x="T2" y="T3"/>
                </a:cxn>
              </a:cxnLst>
              <a:rect l="T6" t="T7" r="T8" b="T9"/>
              <a:pathLst>
                <a:path w="540" h="550">
                  <a:moveTo>
                    <a:pt x="0" y="550"/>
                  </a:moveTo>
                  <a:lnTo>
                    <a:pt x="540" y="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9" name="Oval 16">
              <a:extLst>
                <a:ext uri="{FF2B5EF4-FFF2-40B4-BE49-F238E27FC236}">
                  <a16:creationId xmlns:a16="http://schemas.microsoft.com/office/drawing/2014/main" id="{58E479F1-1AD3-43D8-8F15-E6FB28C81F64}"/>
                </a:ext>
              </a:extLst>
            </p:cNvPr>
            <p:cNvSpPr>
              <a:spLocks noChangeArrowheads="1"/>
            </p:cNvSpPr>
            <p:nvPr/>
          </p:nvSpPr>
          <p:spPr bwMode="auto">
            <a:xfrm>
              <a:off x="4167690" y="3934736"/>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70" name="Oval 19">
              <a:extLst>
                <a:ext uri="{FF2B5EF4-FFF2-40B4-BE49-F238E27FC236}">
                  <a16:creationId xmlns:a16="http://schemas.microsoft.com/office/drawing/2014/main" id="{D4D2D475-27B2-48E7-BB43-472F11390F23}"/>
                </a:ext>
              </a:extLst>
            </p:cNvPr>
            <p:cNvSpPr>
              <a:spLocks noChangeArrowheads="1"/>
            </p:cNvSpPr>
            <p:nvPr/>
          </p:nvSpPr>
          <p:spPr bwMode="auto">
            <a:xfrm>
              <a:off x="4167690" y="4505839"/>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72" name="Oval 25">
              <a:extLst>
                <a:ext uri="{FF2B5EF4-FFF2-40B4-BE49-F238E27FC236}">
                  <a16:creationId xmlns:a16="http://schemas.microsoft.com/office/drawing/2014/main" id="{2FCE2335-6DC8-4A27-A5A0-60568DF5BED1}"/>
                </a:ext>
              </a:extLst>
            </p:cNvPr>
            <p:cNvSpPr>
              <a:spLocks noChangeArrowheads="1"/>
            </p:cNvSpPr>
            <p:nvPr/>
          </p:nvSpPr>
          <p:spPr bwMode="auto">
            <a:xfrm>
              <a:off x="4167690" y="5648045"/>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73" name="Text Box 64">
              <a:extLst>
                <a:ext uri="{FF2B5EF4-FFF2-40B4-BE49-F238E27FC236}">
                  <a16:creationId xmlns:a16="http://schemas.microsoft.com/office/drawing/2014/main" id="{8830E8F7-E3FA-43FE-8236-E9CB4531A8BA}"/>
                </a:ext>
              </a:extLst>
            </p:cNvPr>
            <p:cNvSpPr txBox="1">
              <a:spLocks noChangeArrowheads="1"/>
            </p:cNvSpPr>
            <p:nvPr/>
          </p:nvSpPr>
          <p:spPr bwMode="auto">
            <a:xfrm>
              <a:off x="4170755" y="3285298"/>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B</a:t>
              </a:r>
            </a:p>
          </p:txBody>
        </p:sp>
        <p:sp>
          <p:nvSpPr>
            <p:cNvPr id="74" name="Text Box 17">
              <a:extLst>
                <a:ext uri="{FF2B5EF4-FFF2-40B4-BE49-F238E27FC236}">
                  <a16:creationId xmlns:a16="http://schemas.microsoft.com/office/drawing/2014/main" id="{65D29FA4-3D0B-41DE-9E95-85529339C3D7}"/>
                </a:ext>
              </a:extLst>
            </p:cNvPr>
            <p:cNvSpPr txBox="1">
              <a:spLocks noChangeArrowheads="1"/>
            </p:cNvSpPr>
            <p:nvPr/>
          </p:nvSpPr>
          <p:spPr bwMode="auto">
            <a:xfrm>
              <a:off x="5613086" y="3803333"/>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1</a:t>
              </a:r>
            </a:p>
          </p:txBody>
        </p:sp>
        <p:sp>
          <p:nvSpPr>
            <p:cNvPr id="75" name="Text Box 20">
              <a:extLst>
                <a:ext uri="{FF2B5EF4-FFF2-40B4-BE49-F238E27FC236}">
                  <a16:creationId xmlns:a16="http://schemas.microsoft.com/office/drawing/2014/main" id="{5F1DA5FC-D762-42FF-8A60-FDBEEC43D41D}"/>
                </a:ext>
              </a:extLst>
            </p:cNvPr>
            <p:cNvSpPr txBox="1">
              <a:spLocks noChangeArrowheads="1"/>
            </p:cNvSpPr>
            <p:nvPr/>
          </p:nvSpPr>
          <p:spPr bwMode="auto">
            <a:xfrm>
              <a:off x="5613086" y="4380787"/>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2</a:t>
              </a:r>
            </a:p>
          </p:txBody>
        </p:sp>
        <p:sp>
          <p:nvSpPr>
            <p:cNvPr id="76" name="Text Box 23">
              <a:extLst>
                <a:ext uri="{FF2B5EF4-FFF2-40B4-BE49-F238E27FC236}">
                  <a16:creationId xmlns:a16="http://schemas.microsoft.com/office/drawing/2014/main" id="{3421A6C2-EF25-42EF-85F0-26E688FAA3B4}"/>
                </a:ext>
              </a:extLst>
            </p:cNvPr>
            <p:cNvSpPr txBox="1">
              <a:spLocks noChangeArrowheads="1"/>
            </p:cNvSpPr>
            <p:nvPr/>
          </p:nvSpPr>
          <p:spPr bwMode="auto">
            <a:xfrm>
              <a:off x="5613086" y="4958241"/>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3</a:t>
              </a:r>
            </a:p>
          </p:txBody>
        </p:sp>
        <p:sp>
          <p:nvSpPr>
            <p:cNvPr id="77" name="Text Box 26">
              <a:extLst>
                <a:ext uri="{FF2B5EF4-FFF2-40B4-BE49-F238E27FC236}">
                  <a16:creationId xmlns:a16="http://schemas.microsoft.com/office/drawing/2014/main" id="{FFB61BC6-3256-4552-89B0-787D0B4806BE}"/>
                </a:ext>
              </a:extLst>
            </p:cNvPr>
            <p:cNvSpPr txBox="1">
              <a:spLocks noChangeArrowheads="1"/>
            </p:cNvSpPr>
            <p:nvPr/>
          </p:nvSpPr>
          <p:spPr bwMode="auto">
            <a:xfrm>
              <a:off x="5613086" y="5535696"/>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4</a:t>
              </a:r>
            </a:p>
          </p:txBody>
        </p:sp>
        <p:sp>
          <p:nvSpPr>
            <p:cNvPr id="78" name="Oval 16">
              <a:extLst>
                <a:ext uri="{FF2B5EF4-FFF2-40B4-BE49-F238E27FC236}">
                  <a16:creationId xmlns:a16="http://schemas.microsoft.com/office/drawing/2014/main" id="{16D23B8C-14C7-4990-90C6-FA750CF8C64B}"/>
                </a:ext>
              </a:extLst>
            </p:cNvPr>
            <p:cNvSpPr>
              <a:spLocks noChangeArrowheads="1"/>
            </p:cNvSpPr>
            <p:nvPr/>
          </p:nvSpPr>
          <p:spPr bwMode="auto">
            <a:xfrm>
              <a:off x="5413375" y="3934736"/>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79" name="Oval 19">
              <a:extLst>
                <a:ext uri="{FF2B5EF4-FFF2-40B4-BE49-F238E27FC236}">
                  <a16:creationId xmlns:a16="http://schemas.microsoft.com/office/drawing/2014/main" id="{57C7C9FD-E9F0-4C1F-9B22-B23993B6C8B8}"/>
                </a:ext>
              </a:extLst>
            </p:cNvPr>
            <p:cNvSpPr>
              <a:spLocks noChangeArrowheads="1"/>
            </p:cNvSpPr>
            <p:nvPr/>
          </p:nvSpPr>
          <p:spPr bwMode="auto">
            <a:xfrm>
              <a:off x="5413375" y="4505839"/>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80" name="Oval 22">
              <a:extLst>
                <a:ext uri="{FF2B5EF4-FFF2-40B4-BE49-F238E27FC236}">
                  <a16:creationId xmlns:a16="http://schemas.microsoft.com/office/drawing/2014/main" id="{AC1687C3-EB76-47D5-B227-AFD4EB5C93BC}"/>
                </a:ext>
              </a:extLst>
            </p:cNvPr>
            <p:cNvSpPr>
              <a:spLocks noChangeArrowheads="1"/>
            </p:cNvSpPr>
            <p:nvPr/>
          </p:nvSpPr>
          <p:spPr bwMode="auto">
            <a:xfrm>
              <a:off x="5413375" y="5076942"/>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81" name="Oval 25">
              <a:extLst>
                <a:ext uri="{FF2B5EF4-FFF2-40B4-BE49-F238E27FC236}">
                  <a16:creationId xmlns:a16="http://schemas.microsoft.com/office/drawing/2014/main" id="{69C4C1C1-AD77-44EE-A35F-72F2E2477BBE}"/>
                </a:ext>
              </a:extLst>
            </p:cNvPr>
            <p:cNvSpPr>
              <a:spLocks noChangeArrowheads="1"/>
            </p:cNvSpPr>
            <p:nvPr/>
          </p:nvSpPr>
          <p:spPr bwMode="auto">
            <a:xfrm>
              <a:off x="5413375" y="5648045"/>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82" name="Text Box 64">
              <a:extLst>
                <a:ext uri="{FF2B5EF4-FFF2-40B4-BE49-F238E27FC236}">
                  <a16:creationId xmlns:a16="http://schemas.microsoft.com/office/drawing/2014/main" id="{71A2DDB4-C5DA-4499-8E9A-C7E042BE81A3}"/>
                </a:ext>
              </a:extLst>
            </p:cNvPr>
            <p:cNvSpPr txBox="1">
              <a:spLocks noChangeArrowheads="1"/>
            </p:cNvSpPr>
            <p:nvPr/>
          </p:nvSpPr>
          <p:spPr bwMode="auto">
            <a:xfrm>
              <a:off x="5483171" y="3285298"/>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C</a:t>
              </a:r>
            </a:p>
          </p:txBody>
        </p:sp>
        <p:sp>
          <p:nvSpPr>
            <p:cNvPr id="83" name="Freeform 60">
              <a:extLst>
                <a:ext uri="{FF2B5EF4-FFF2-40B4-BE49-F238E27FC236}">
                  <a16:creationId xmlns:a16="http://schemas.microsoft.com/office/drawing/2014/main" id="{B886FE40-D638-43C3-A064-C0F0FFA73707}"/>
                </a:ext>
              </a:extLst>
            </p:cNvPr>
            <p:cNvSpPr>
              <a:spLocks/>
            </p:cNvSpPr>
            <p:nvPr/>
          </p:nvSpPr>
          <p:spPr bwMode="auto">
            <a:xfrm>
              <a:off x="3092048" y="3492497"/>
              <a:ext cx="1080000" cy="0"/>
            </a:xfrm>
            <a:custGeom>
              <a:avLst/>
              <a:gdLst>
                <a:gd name="T0" fmla="*/ 0 w 480"/>
                <a:gd name="T1" fmla="*/ 0 h 1"/>
                <a:gd name="T2" fmla="*/ 808 w 480"/>
                <a:gd name="T3" fmla="*/ 0 h 1"/>
                <a:gd name="T4" fmla="*/ 0 60000 65536"/>
                <a:gd name="T5" fmla="*/ 0 60000 65536"/>
                <a:gd name="T6" fmla="*/ 0 w 480"/>
                <a:gd name="T7" fmla="*/ 0 h 1"/>
                <a:gd name="T8" fmla="*/ 480 w 480"/>
                <a:gd name="T9" fmla="*/ 0 h 1"/>
              </a:gdLst>
              <a:ahLst/>
              <a:cxnLst>
                <a:cxn ang="T4">
                  <a:pos x="T0" y="T1"/>
                </a:cxn>
                <a:cxn ang="T5">
                  <a:pos x="T2" y="T3"/>
                </a:cxn>
              </a:cxnLst>
              <a:rect l="T6" t="T7" r="T8" b="T9"/>
              <a:pathLst>
                <a:path w="480" h="1">
                  <a:moveTo>
                    <a:pt x="0" y="0"/>
                  </a:moveTo>
                  <a:lnTo>
                    <a:pt x="480" y="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84" name="Text Box 17">
              <a:extLst>
                <a:ext uri="{FF2B5EF4-FFF2-40B4-BE49-F238E27FC236}">
                  <a16:creationId xmlns:a16="http://schemas.microsoft.com/office/drawing/2014/main" id="{0AB06F7A-9713-4F41-8ACA-97257C87821B}"/>
                </a:ext>
              </a:extLst>
            </p:cNvPr>
            <p:cNvSpPr txBox="1">
              <a:spLocks noChangeArrowheads="1"/>
            </p:cNvSpPr>
            <p:nvPr/>
          </p:nvSpPr>
          <p:spPr bwMode="auto">
            <a:xfrm>
              <a:off x="4125470" y="4025688"/>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a</a:t>
              </a:r>
            </a:p>
          </p:txBody>
        </p:sp>
        <p:sp>
          <p:nvSpPr>
            <p:cNvPr id="85" name="Text Box 20">
              <a:extLst>
                <a:ext uri="{FF2B5EF4-FFF2-40B4-BE49-F238E27FC236}">
                  <a16:creationId xmlns:a16="http://schemas.microsoft.com/office/drawing/2014/main" id="{C0088353-92A5-4305-B0F9-C7A7D4D2A60E}"/>
                </a:ext>
              </a:extLst>
            </p:cNvPr>
            <p:cNvSpPr txBox="1">
              <a:spLocks noChangeArrowheads="1"/>
            </p:cNvSpPr>
            <p:nvPr/>
          </p:nvSpPr>
          <p:spPr bwMode="auto">
            <a:xfrm>
              <a:off x="4125470" y="4602084"/>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b</a:t>
              </a:r>
            </a:p>
          </p:txBody>
        </p:sp>
        <p:sp>
          <p:nvSpPr>
            <p:cNvPr id="86" name="Text Box 23">
              <a:extLst>
                <a:ext uri="{FF2B5EF4-FFF2-40B4-BE49-F238E27FC236}">
                  <a16:creationId xmlns:a16="http://schemas.microsoft.com/office/drawing/2014/main" id="{7951AE6D-F153-4324-B640-7A9448186264}"/>
                </a:ext>
              </a:extLst>
            </p:cNvPr>
            <p:cNvSpPr txBox="1">
              <a:spLocks noChangeArrowheads="1"/>
            </p:cNvSpPr>
            <p:nvPr/>
          </p:nvSpPr>
          <p:spPr bwMode="auto">
            <a:xfrm>
              <a:off x="4125470" y="5180068"/>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c</a:t>
              </a:r>
            </a:p>
          </p:txBody>
        </p:sp>
        <p:sp>
          <p:nvSpPr>
            <p:cNvPr id="87" name="Text Box 26">
              <a:extLst>
                <a:ext uri="{FF2B5EF4-FFF2-40B4-BE49-F238E27FC236}">
                  <a16:creationId xmlns:a16="http://schemas.microsoft.com/office/drawing/2014/main" id="{B16B5313-5B33-474F-9AFF-215FF3B16EE5}"/>
                </a:ext>
              </a:extLst>
            </p:cNvPr>
            <p:cNvSpPr txBox="1">
              <a:spLocks noChangeArrowheads="1"/>
            </p:cNvSpPr>
            <p:nvPr/>
          </p:nvSpPr>
          <p:spPr bwMode="auto">
            <a:xfrm>
              <a:off x="4125470" y="5758051"/>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d</a:t>
              </a:r>
            </a:p>
          </p:txBody>
        </p:sp>
        <p:sp>
          <p:nvSpPr>
            <p:cNvPr id="93" name="Freeform 55">
              <a:extLst>
                <a:ext uri="{FF2B5EF4-FFF2-40B4-BE49-F238E27FC236}">
                  <a16:creationId xmlns:a16="http://schemas.microsoft.com/office/drawing/2014/main" id="{3A399D5E-2C75-419B-B5E1-9D23AD319AF3}"/>
                </a:ext>
              </a:extLst>
            </p:cNvPr>
            <p:cNvSpPr>
              <a:spLocks/>
            </p:cNvSpPr>
            <p:nvPr/>
          </p:nvSpPr>
          <p:spPr bwMode="auto">
            <a:xfrm>
              <a:off x="3055656" y="4034262"/>
              <a:ext cx="1116000" cy="540000"/>
            </a:xfrm>
            <a:custGeom>
              <a:avLst/>
              <a:gdLst>
                <a:gd name="T0" fmla="*/ 0 w 500"/>
                <a:gd name="T1" fmla="*/ 0 h 360"/>
                <a:gd name="T2" fmla="*/ 3006 w 500"/>
                <a:gd name="T3" fmla="*/ 308 h 360"/>
                <a:gd name="T4" fmla="*/ 0 60000 65536"/>
                <a:gd name="T5" fmla="*/ 0 60000 65536"/>
                <a:gd name="T6" fmla="*/ 0 w 500"/>
                <a:gd name="T7" fmla="*/ 0 h 360"/>
                <a:gd name="T8" fmla="*/ 500 w 500"/>
                <a:gd name="T9" fmla="*/ 360 h 360"/>
              </a:gdLst>
              <a:ahLst/>
              <a:cxnLst>
                <a:cxn ang="T4">
                  <a:pos x="T0" y="T1"/>
                </a:cxn>
                <a:cxn ang="T5">
                  <a:pos x="T2" y="T3"/>
                </a:cxn>
              </a:cxnLst>
              <a:rect l="T6" t="T7" r="T8" b="T9"/>
              <a:pathLst>
                <a:path w="500" h="360">
                  <a:moveTo>
                    <a:pt x="0" y="0"/>
                  </a:moveTo>
                  <a:lnTo>
                    <a:pt x="500" y="36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94" name="Freeform 55">
              <a:extLst>
                <a:ext uri="{FF2B5EF4-FFF2-40B4-BE49-F238E27FC236}">
                  <a16:creationId xmlns:a16="http://schemas.microsoft.com/office/drawing/2014/main" id="{8388E61C-6004-4C24-8F3F-86B2DE97CB09}"/>
                </a:ext>
              </a:extLst>
            </p:cNvPr>
            <p:cNvSpPr>
              <a:spLocks/>
            </p:cNvSpPr>
            <p:nvPr/>
          </p:nvSpPr>
          <p:spPr bwMode="auto">
            <a:xfrm>
              <a:off x="4285989" y="5180392"/>
              <a:ext cx="1116000" cy="540000"/>
            </a:xfrm>
            <a:custGeom>
              <a:avLst/>
              <a:gdLst>
                <a:gd name="T0" fmla="*/ 0 w 500"/>
                <a:gd name="T1" fmla="*/ 0 h 360"/>
                <a:gd name="T2" fmla="*/ 3006 w 500"/>
                <a:gd name="T3" fmla="*/ 308 h 360"/>
                <a:gd name="T4" fmla="*/ 0 60000 65536"/>
                <a:gd name="T5" fmla="*/ 0 60000 65536"/>
                <a:gd name="T6" fmla="*/ 0 w 500"/>
                <a:gd name="T7" fmla="*/ 0 h 360"/>
                <a:gd name="T8" fmla="*/ 500 w 500"/>
                <a:gd name="T9" fmla="*/ 360 h 360"/>
              </a:gdLst>
              <a:ahLst/>
              <a:cxnLst>
                <a:cxn ang="T4">
                  <a:pos x="T0" y="T1"/>
                </a:cxn>
                <a:cxn ang="T5">
                  <a:pos x="T2" y="T3"/>
                </a:cxn>
              </a:cxnLst>
              <a:rect l="T6" t="T7" r="T8" b="T9"/>
              <a:pathLst>
                <a:path w="500" h="360">
                  <a:moveTo>
                    <a:pt x="0" y="0"/>
                  </a:moveTo>
                  <a:lnTo>
                    <a:pt x="500" y="36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11667" name="Oval 16"/>
            <p:cNvSpPr>
              <a:spLocks noChangeArrowheads="1"/>
            </p:cNvSpPr>
            <p:nvPr/>
          </p:nvSpPr>
          <p:spPr bwMode="auto">
            <a:xfrm>
              <a:off x="2948845" y="3934736"/>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11668" name="Oval 19"/>
            <p:cNvSpPr>
              <a:spLocks noChangeArrowheads="1"/>
            </p:cNvSpPr>
            <p:nvPr/>
          </p:nvSpPr>
          <p:spPr bwMode="auto">
            <a:xfrm>
              <a:off x="2948845" y="4505839"/>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11669" name="Oval 22"/>
            <p:cNvSpPr>
              <a:spLocks noChangeArrowheads="1"/>
            </p:cNvSpPr>
            <p:nvPr/>
          </p:nvSpPr>
          <p:spPr bwMode="auto">
            <a:xfrm>
              <a:off x="2948845" y="5076942"/>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95" name="Freeform 55">
              <a:extLst>
                <a:ext uri="{FF2B5EF4-FFF2-40B4-BE49-F238E27FC236}">
                  <a16:creationId xmlns:a16="http://schemas.microsoft.com/office/drawing/2014/main" id="{043A79A5-9AAA-4D68-A26F-82BA05E11448}"/>
                </a:ext>
              </a:extLst>
            </p:cNvPr>
            <p:cNvSpPr>
              <a:spLocks/>
            </p:cNvSpPr>
            <p:nvPr/>
          </p:nvSpPr>
          <p:spPr bwMode="auto">
            <a:xfrm flipV="1">
              <a:off x="4301693" y="4056841"/>
              <a:ext cx="1133130" cy="517421"/>
            </a:xfrm>
            <a:custGeom>
              <a:avLst/>
              <a:gdLst>
                <a:gd name="T0" fmla="*/ 0 w 500"/>
                <a:gd name="T1" fmla="*/ 0 h 360"/>
                <a:gd name="T2" fmla="*/ 3006 w 500"/>
                <a:gd name="T3" fmla="*/ 308 h 360"/>
                <a:gd name="T4" fmla="*/ 0 60000 65536"/>
                <a:gd name="T5" fmla="*/ 0 60000 65536"/>
                <a:gd name="T6" fmla="*/ 0 w 500"/>
                <a:gd name="T7" fmla="*/ 0 h 360"/>
                <a:gd name="T8" fmla="*/ 500 w 500"/>
                <a:gd name="T9" fmla="*/ 360 h 360"/>
              </a:gdLst>
              <a:ahLst/>
              <a:cxnLst>
                <a:cxn ang="T4">
                  <a:pos x="T0" y="T1"/>
                </a:cxn>
                <a:cxn ang="T5">
                  <a:pos x="T2" y="T3"/>
                </a:cxn>
              </a:cxnLst>
              <a:rect l="T6" t="T7" r="T8" b="T9"/>
              <a:pathLst>
                <a:path w="500" h="360">
                  <a:moveTo>
                    <a:pt x="0" y="0"/>
                  </a:moveTo>
                  <a:lnTo>
                    <a:pt x="500" y="36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a:p>
          </p:txBody>
        </p:sp>
        <p:sp>
          <p:nvSpPr>
            <p:cNvPr id="71" name="Oval 22">
              <a:extLst>
                <a:ext uri="{FF2B5EF4-FFF2-40B4-BE49-F238E27FC236}">
                  <a16:creationId xmlns:a16="http://schemas.microsoft.com/office/drawing/2014/main" id="{28AE13D5-7B8C-4AD5-833A-CA8C7D744B38}"/>
                </a:ext>
              </a:extLst>
            </p:cNvPr>
            <p:cNvSpPr>
              <a:spLocks noChangeArrowheads="1"/>
            </p:cNvSpPr>
            <p:nvPr/>
          </p:nvSpPr>
          <p:spPr bwMode="auto">
            <a:xfrm>
              <a:off x="4167690" y="5076942"/>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pSp>
      <p:grpSp>
        <p:nvGrpSpPr>
          <p:cNvPr id="4" name="组合 3">
            <a:extLst>
              <a:ext uri="{FF2B5EF4-FFF2-40B4-BE49-F238E27FC236}">
                <a16:creationId xmlns:a16="http://schemas.microsoft.com/office/drawing/2014/main" id="{B2445916-CA94-4CE4-BBE8-92256DB0A193}"/>
              </a:ext>
            </a:extLst>
          </p:cNvPr>
          <p:cNvGrpSpPr/>
          <p:nvPr/>
        </p:nvGrpSpPr>
        <p:grpSpPr>
          <a:xfrm>
            <a:off x="1828249" y="3561293"/>
            <a:ext cx="1815296" cy="2720318"/>
            <a:chOff x="7310880" y="3026015"/>
            <a:chExt cx="1815296" cy="2720318"/>
          </a:xfrm>
        </p:grpSpPr>
        <p:sp>
          <p:nvSpPr>
            <p:cNvPr id="96" name="Text Box 13">
              <a:extLst>
                <a:ext uri="{FF2B5EF4-FFF2-40B4-BE49-F238E27FC236}">
                  <a16:creationId xmlns:a16="http://schemas.microsoft.com/office/drawing/2014/main" id="{85FBC34F-3724-4D73-A39B-D08F69EB70A7}"/>
                </a:ext>
              </a:extLst>
            </p:cNvPr>
            <p:cNvSpPr txBox="1">
              <a:spLocks noChangeArrowheads="1"/>
            </p:cNvSpPr>
            <p:nvPr/>
          </p:nvSpPr>
          <p:spPr bwMode="auto">
            <a:xfrm>
              <a:off x="8084608" y="3026015"/>
              <a:ext cx="223889" cy="3699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0000CC"/>
                  </a:solidFill>
                </a:rPr>
                <a:t>R</a:t>
              </a:r>
            </a:p>
          </p:txBody>
        </p:sp>
        <p:sp>
          <p:nvSpPr>
            <p:cNvPr id="97" name="Text Box 17">
              <a:extLst>
                <a:ext uri="{FF2B5EF4-FFF2-40B4-BE49-F238E27FC236}">
                  <a16:creationId xmlns:a16="http://schemas.microsoft.com/office/drawing/2014/main" id="{6AA7F2EB-54D6-4335-BDC0-CD015EA33EFF}"/>
                </a:ext>
              </a:extLst>
            </p:cNvPr>
            <p:cNvSpPr txBox="1">
              <a:spLocks noChangeArrowheads="1"/>
            </p:cNvSpPr>
            <p:nvPr/>
          </p:nvSpPr>
          <p:spPr bwMode="auto">
            <a:xfrm>
              <a:off x="7310880" y="3693327"/>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1</a:t>
              </a:r>
            </a:p>
          </p:txBody>
        </p:sp>
        <p:sp>
          <p:nvSpPr>
            <p:cNvPr id="98" name="Text Box 20">
              <a:extLst>
                <a:ext uri="{FF2B5EF4-FFF2-40B4-BE49-F238E27FC236}">
                  <a16:creationId xmlns:a16="http://schemas.microsoft.com/office/drawing/2014/main" id="{0327D71B-E962-4BDA-8AD6-588B88336A49}"/>
                </a:ext>
              </a:extLst>
            </p:cNvPr>
            <p:cNvSpPr txBox="1">
              <a:spLocks noChangeArrowheads="1"/>
            </p:cNvSpPr>
            <p:nvPr/>
          </p:nvSpPr>
          <p:spPr bwMode="auto">
            <a:xfrm>
              <a:off x="7310880" y="4270781"/>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2</a:t>
              </a:r>
            </a:p>
          </p:txBody>
        </p:sp>
        <p:sp>
          <p:nvSpPr>
            <p:cNvPr id="99" name="Text Box 23">
              <a:extLst>
                <a:ext uri="{FF2B5EF4-FFF2-40B4-BE49-F238E27FC236}">
                  <a16:creationId xmlns:a16="http://schemas.microsoft.com/office/drawing/2014/main" id="{4186C8AF-52FE-4E08-87E1-5ED7D05390F0}"/>
                </a:ext>
              </a:extLst>
            </p:cNvPr>
            <p:cNvSpPr txBox="1">
              <a:spLocks noChangeArrowheads="1"/>
            </p:cNvSpPr>
            <p:nvPr/>
          </p:nvSpPr>
          <p:spPr bwMode="auto">
            <a:xfrm>
              <a:off x="7310880" y="4848235"/>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3</a:t>
              </a:r>
            </a:p>
          </p:txBody>
        </p:sp>
        <p:sp>
          <p:nvSpPr>
            <p:cNvPr id="100" name="Freeform 55">
              <a:extLst>
                <a:ext uri="{FF2B5EF4-FFF2-40B4-BE49-F238E27FC236}">
                  <a16:creationId xmlns:a16="http://schemas.microsoft.com/office/drawing/2014/main" id="{FB5C04E6-EA48-445B-AF43-E7DE2173AE9D}"/>
                </a:ext>
              </a:extLst>
            </p:cNvPr>
            <p:cNvSpPr>
              <a:spLocks/>
            </p:cNvSpPr>
            <p:nvPr/>
          </p:nvSpPr>
          <p:spPr bwMode="auto">
            <a:xfrm>
              <a:off x="7620161" y="5070386"/>
              <a:ext cx="1116000" cy="540000"/>
            </a:xfrm>
            <a:custGeom>
              <a:avLst/>
              <a:gdLst>
                <a:gd name="T0" fmla="*/ 0 w 500"/>
                <a:gd name="T1" fmla="*/ 0 h 360"/>
                <a:gd name="T2" fmla="*/ 3006 w 500"/>
                <a:gd name="T3" fmla="*/ 308 h 360"/>
                <a:gd name="T4" fmla="*/ 0 60000 65536"/>
                <a:gd name="T5" fmla="*/ 0 60000 65536"/>
                <a:gd name="T6" fmla="*/ 0 w 500"/>
                <a:gd name="T7" fmla="*/ 0 h 360"/>
                <a:gd name="T8" fmla="*/ 500 w 500"/>
                <a:gd name="T9" fmla="*/ 360 h 360"/>
              </a:gdLst>
              <a:ahLst/>
              <a:cxnLst>
                <a:cxn ang="T4">
                  <a:pos x="T0" y="T1"/>
                </a:cxn>
                <a:cxn ang="T5">
                  <a:pos x="T2" y="T3"/>
                </a:cxn>
              </a:cxnLst>
              <a:rect l="T6" t="T7" r="T8" b="T9"/>
              <a:pathLst>
                <a:path w="500" h="360">
                  <a:moveTo>
                    <a:pt x="0" y="0"/>
                  </a:moveTo>
                  <a:lnTo>
                    <a:pt x="500" y="36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01" name="Text Box 64">
              <a:extLst>
                <a:ext uri="{FF2B5EF4-FFF2-40B4-BE49-F238E27FC236}">
                  <a16:creationId xmlns:a16="http://schemas.microsoft.com/office/drawing/2014/main" id="{8B390E49-FD06-462F-B0BC-0A79E8235822}"/>
                </a:ext>
              </a:extLst>
            </p:cNvPr>
            <p:cNvSpPr txBox="1">
              <a:spLocks noChangeArrowheads="1"/>
            </p:cNvSpPr>
            <p:nvPr/>
          </p:nvSpPr>
          <p:spPr bwMode="auto">
            <a:xfrm>
              <a:off x="7422842" y="3175292"/>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A</a:t>
              </a:r>
            </a:p>
          </p:txBody>
        </p:sp>
        <p:sp>
          <p:nvSpPr>
            <p:cNvPr id="102" name="Oval 16">
              <a:extLst>
                <a:ext uri="{FF2B5EF4-FFF2-40B4-BE49-F238E27FC236}">
                  <a16:creationId xmlns:a16="http://schemas.microsoft.com/office/drawing/2014/main" id="{AD1D269A-1750-4428-A1BC-7A6AC027B97F}"/>
                </a:ext>
              </a:extLst>
            </p:cNvPr>
            <p:cNvSpPr>
              <a:spLocks noChangeArrowheads="1"/>
            </p:cNvSpPr>
            <p:nvPr/>
          </p:nvSpPr>
          <p:spPr bwMode="auto">
            <a:xfrm>
              <a:off x="8732195" y="3824730"/>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03" name="Oval 19">
              <a:extLst>
                <a:ext uri="{FF2B5EF4-FFF2-40B4-BE49-F238E27FC236}">
                  <a16:creationId xmlns:a16="http://schemas.microsoft.com/office/drawing/2014/main" id="{7CE20810-71BA-4D2C-B1F4-6937194935CA}"/>
                </a:ext>
              </a:extLst>
            </p:cNvPr>
            <p:cNvSpPr>
              <a:spLocks noChangeArrowheads="1"/>
            </p:cNvSpPr>
            <p:nvPr/>
          </p:nvSpPr>
          <p:spPr bwMode="auto">
            <a:xfrm>
              <a:off x="8732195" y="4395833"/>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04" name="Oval 25">
              <a:extLst>
                <a:ext uri="{FF2B5EF4-FFF2-40B4-BE49-F238E27FC236}">
                  <a16:creationId xmlns:a16="http://schemas.microsoft.com/office/drawing/2014/main" id="{4E604D36-78BE-401C-9131-17C0F74E5BBA}"/>
                </a:ext>
              </a:extLst>
            </p:cNvPr>
            <p:cNvSpPr>
              <a:spLocks noChangeArrowheads="1"/>
            </p:cNvSpPr>
            <p:nvPr/>
          </p:nvSpPr>
          <p:spPr bwMode="auto">
            <a:xfrm>
              <a:off x="8732195" y="5538039"/>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05" name="Text Box 64">
              <a:extLst>
                <a:ext uri="{FF2B5EF4-FFF2-40B4-BE49-F238E27FC236}">
                  <a16:creationId xmlns:a16="http://schemas.microsoft.com/office/drawing/2014/main" id="{3A89C12C-D775-49F2-8729-A964F3AB6EAD}"/>
                </a:ext>
              </a:extLst>
            </p:cNvPr>
            <p:cNvSpPr txBox="1">
              <a:spLocks noChangeArrowheads="1"/>
            </p:cNvSpPr>
            <p:nvPr/>
          </p:nvSpPr>
          <p:spPr bwMode="auto">
            <a:xfrm>
              <a:off x="8735260" y="3175292"/>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B</a:t>
              </a:r>
            </a:p>
          </p:txBody>
        </p:sp>
        <p:sp>
          <p:nvSpPr>
            <p:cNvPr id="106" name="Freeform 60">
              <a:extLst>
                <a:ext uri="{FF2B5EF4-FFF2-40B4-BE49-F238E27FC236}">
                  <a16:creationId xmlns:a16="http://schemas.microsoft.com/office/drawing/2014/main" id="{E1901AE2-1B0A-4A6A-913D-09BF3811D598}"/>
                </a:ext>
              </a:extLst>
            </p:cNvPr>
            <p:cNvSpPr>
              <a:spLocks/>
            </p:cNvSpPr>
            <p:nvPr/>
          </p:nvSpPr>
          <p:spPr bwMode="auto">
            <a:xfrm>
              <a:off x="7656553" y="3382491"/>
              <a:ext cx="1080000" cy="0"/>
            </a:xfrm>
            <a:custGeom>
              <a:avLst/>
              <a:gdLst>
                <a:gd name="T0" fmla="*/ 0 w 480"/>
                <a:gd name="T1" fmla="*/ 0 h 1"/>
                <a:gd name="T2" fmla="*/ 808 w 480"/>
                <a:gd name="T3" fmla="*/ 0 h 1"/>
                <a:gd name="T4" fmla="*/ 0 60000 65536"/>
                <a:gd name="T5" fmla="*/ 0 60000 65536"/>
                <a:gd name="T6" fmla="*/ 0 w 480"/>
                <a:gd name="T7" fmla="*/ 0 h 1"/>
                <a:gd name="T8" fmla="*/ 480 w 480"/>
                <a:gd name="T9" fmla="*/ 0 h 1"/>
              </a:gdLst>
              <a:ahLst/>
              <a:cxnLst>
                <a:cxn ang="T4">
                  <a:pos x="T0" y="T1"/>
                </a:cxn>
                <a:cxn ang="T5">
                  <a:pos x="T2" y="T3"/>
                </a:cxn>
              </a:cxnLst>
              <a:rect l="T6" t="T7" r="T8" b="T9"/>
              <a:pathLst>
                <a:path w="480" h="1">
                  <a:moveTo>
                    <a:pt x="0" y="0"/>
                  </a:moveTo>
                  <a:lnTo>
                    <a:pt x="480" y="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07" name="Text Box 17">
              <a:extLst>
                <a:ext uri="{FF2B5EF4-FFF2-40B4-BE49-F238E27FC236}">
                  <a16:creationId xmlns:a16="http://schemas.microsoft.com/office/drawing/2014/main" id="{01BB137D-14DE-4F91-9A56-AFD060652B5B}"/>
                </a:ext>
              </a:extLst>
            </p:cNvPr>
            <p:cNvSpPr txBox="1">
              <a:spLocks noChangeArrowheads="1"/>
            </p:cNvSpPr>
            <p:nvPr/>
          </p:nvSpPr>
          <p:spPr bwMode="auto">
            <a:xfrm>
              <a:off x="8891172" y="3643997"/>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a</a:t>
              </a:r>
            </a:p>
          </p:txBody>
        </p:sp>
        <p:sp>
          <p:nvSpPr>
            <p:cNvPr id="108" name="Text Box 20">
              <a:extLst>
                <a:ext uri="{FF2B5EF4-FFF2-40B4-BE49-F238E27FC236}">
                  <a16:creationId xmlns:a16="http://schemas.microsoft.com/office/drawing/2014/main" id="{B9CFC9C3-900E-47B1-B33F-407000119958}"/>
                </a:ext>
              </a:extLst>
            </p:cNvPr>
            <p:cNvSpPr txBox="1">
              <a:spLocks noChangeArrowheads="1"/>
            </p:cNvSpPr>
            <p:nvPr/>
          </p:nvSpPr>
          <p:spPr bwMode="auto">
            <a:xfrm>
              <a:off x="8891172" y="4220393"/>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b</a:t>
              </a:r>
            </a:p>
          </p:txBody>
        </p:sp>
        <p:sp>
          <p:nvSpPr>
            <p:cNvPr id="109" name="Text Box 23">
              <a:extLst>
                <a:ext uri="{FF2B5EF4-FFF2-40B4-BE49-F238E27FC236}">
                  <a16:creationId xmlns:a16="http://schemas.microsoft.com/office/drawing/2014/main" id="{95AE6E08-9EE0-4F34-A1FB-0D14019B90CA}"/>
                </a:ext>
              </a:extLst>
            </p:cNvPr>
            <p:cNvSpPr txBox="1">
              <a:spLocks noChangeArrowheads="1"/>
            </p:cNvSpPr>
            <p:nvPr/>
          </p:nvSpPr>
          <p:spPr bwMode="auto">
            <a:xfrm>
              <a:off x="8891172" y="4798377"/>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c</a:t>
              </a:r>
            </a:p>
          </p:txBody>
        </p:sp>
        <p:sp>
          <p:nvSpPr>
            <p:cNvPr id="110" name="Text Box 26">
              <a:extLst>
                <a:ext uri="{FF2B5EF4-FFF2-40B4-BE49-F238E27FC236}">
                  <a16:creationId xmlns:a16="http://schemas.microsoft.com/office/drawing/2014/main" id="{9AB27EA0-3216-452A-BFA2-D57BDBDE3AE7}"/>
                </a:ext>
              </a:extLst>
            </p:cNvPr>
            <p:cNvSpPr txBox="1">
              <a:spLocks noChangeArrowheads="1"/>
            </p:cNvSpPr>
            <p:nvPr/>
          </p:nvSpPr>
          <p:spPr bwMode="auto">
            <a:xfrm>
              <a:off x="8891172" y="5376360"/>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d</a:t>
              </a:r>
            </a:p>
          </p:txBody>
        </p:sp>
        <p:sp>
          <p:nvSpPr>
            <p:cNvPr id="111" name="Freeform 55">
              <a:extLst>
                <a:ext uri="{FF2B5EF4-FFF2-40B4-BE49-F238E27FC236}">
                  <a16:creationId xmlns:a16="http://schemas.microsoft.com/office/drawing/2014/main" id="{316BFCB4-4A4B-4D1E-B23B-656F71195CD5}"/>
                </a:ext>
              </a:extLst>
            </p:cNvPr>
            <p:cNvSpPr>
              <a:spLocks/>
            </p:cNvSpPr>
            <p:nvPr/>
          </p:nvSpPr>
          <p:spPr bwMode="auto">
            <a:xfrm>
              <a:off x="7620161" y="3924256"/>
              <a:ext cx="1116000" cy="540000"/>
            </a:xfrm>
            <a:custGeom>
              <a:avLst/>
              <a:gdLst>
                <a:gd name="T0" fmla="*/ 0 w 500"/>
                <a:gd name="T1" fmla="*/ 0 h 360"/>
                <a:gd name="T2" fmla="*/ 3006 w 500"/>
                <a:gd name="T3" fmla="*/ 308 h 360"/>
                <a:gd name="T4" fmla="*/ 0 60000 65536"/>
                <a:gd name="T5" fmla="*/ 0 60000 65536"/>
                <a:gd name="T6" fmla="*/ 0 w 500"/>
                <a:gd name="T7" fmla="*/ 0 h 360"/>
                <a:gd name="T8" fmla="*/ 500 w 500"/>
                <a:gd name="T9" fmla="*/ 360 h 360"/>
              </a:gdLst>
              <a:ahLst/>
              <a:cxnLst>
                <a:cxn ang="T4">
                  <a:pos x="T0" y="T1"/>
                </a:cxn>
                <a:cxn ang="T5">
                  <a:pos x="T2" y="T3"/>
                </a:cxn>
              </a:cxnLst>
              <a:rect l="T6" t="T7" r="T8" b="T9"/>
              <a:pathLst>
                <a:path w="500" h="360">
                  <a:moveTo>
                    <a:pt x="0" y="0"/>
                  </a:moveTo>
                  <a:lnTo>
                    <a:pt x="500" y="36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12" name="Oval 16">
              <a:extLst>
                <a:ext uri="{FF2B5EF4-FFF2-40B4-BE49-F238E27FC236}">
                  <a16:creationId xmlns:a16="http://schemas.microsoft.com/office/drawing/2014/main" id="{52D2E6EF-7A2E-479F-B495-79AE1B2D413D}"/>
                </a:ext>
              </a:extLst>
            </p:cNvPr>
            <p:cNvSpPr>
              <a:spLocks noChangeArrowheads="1"/>
            </p:cNvSpPr>
            <p:nvPr/>
          </p:nvSpPr>
          <p:spPr bwMode="auto">
            <a:xfrm>
              <a:off x="7513350" y="3824730"/>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13" name="Oval 19">
              <a:extLst>
                <a:ext uri="{FF2B5EF4-FFF2-40B4-BE49-F238E27FC236}">
                  <a16:creationId xmlns:a16="http://schemas.microsoft.com/office/drawing/2014/main" id="{730A443A-0F1C-4E6E-9911-BC3E720B6F40}"/>
                </a:ext>
              </a:extLst>
            </p:cNvPr>
            <p:cNvSpPr>
              <a:spLocks noChangeArrowheads="1"/>
            </p:cNvSpPr>
            <p:nvPr/>
          </p:nvSpPr>
          <p:spPr bwMode="auto">
            <a:xfrm>
              <a:off x="7513350" y="4395833"/>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14" name="Oval 22">
              <a:extLst>
                <a:ext uri="{FF2B5EF4-FFF2-40B4-BE49-F238E27FC236}">
                  <a16:creationId xmlns:a16="http://schemas.microsoft.com/office/drawing/2014/main" id="{381445DB-DE72-4195-9224-0E653E6A0920}"/>
                </a:ext>
              </a:extLst>
            </p:cNvPr>
            <p:cNvSpPr>
              <a:spLocks noChangeArrowheads="1"/>
            </p:cNvSpPr>
            <p:nvPr/>
          </p:nvSpPr>
          <p:spPr bwMode="auto">
            <a:xfrm>
              <a:off x="7513350" y="4966936"/>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15" name="Oval 22">
              <a:extLst>
                <a:ext uri="{FF2B5EF4-FFF2-40B4-BE49-F238E27FC236}">
                  <a16:creationId xmlns:a16="http://schemas.microsoft.com/office/drawing/2014/main" id="{F891A34E-36EF-48AE-9A29-AC5C65041659}"/>
                </a:ext>
              </a:extLst>
            </p:cNvPr>
            <p:cNvSpPr>
              <a:spLocks noChangeArrowheads="1"/>
            </p:cNvSpPr>
            <p:nvPr/>
          </p:nvSpPr>
          <p:spPr bwMode="auto">
            <a:xfrm>
              <a:off x="8732195" y="4966936"/>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pSp>
      <p:grpSp>
        <p:nvGrpSpPr>
          <p:cNvPr id="5" name="组合 4">
            <a:extLst>
              <a:ext uri="{FF2B5EF4-FFF2-40B4-BE49-F238E27FC236}">
                <a16:creationId xmlns:a16="http://schemas.microsoft.com/office/drawing/2014/main" id="{CA0036A7-F0AC-4F61-8EB1-CEBEECC7EFFE}"/>
              </a:ext>
            </a:extLst>
          </p:cNvPr>
          <p:cNvGrpSpPr/>
          <p:nvPr/>
        </p:nvGrpSpPr>
        <p:grpSpPr>
          <a:xfrm>
            <a:off x="4325388" y="3561293"/>
            <a:ext cx="1926187" cy="2775999"/>
            <a:chOff x="9811581" y="3019373"/>
            <a:chExt cx="1926187" cy="2775999"/>
          </a:xfrm>
        </p:grpSpPr>
        <p:sp>
          <p:nvSpPr>
            <p:cNvPr id="116" name="Text Box 11">
              <a:extLst>
                <a:ext uri="{FF2B5EF4-FFF2-40B4-BE49-F238E27FC236}">
                  <a16:creationId xmlns:a16="http://schemas.microsoft.com/office/drawing/2014/main" id="{AB2784D8-CC96-4A44-B34B-F84030C54941}"/>
                </a:ext>
              </a:extLst>
            </p:cNvPr>
            <p:cNvSpPr txBox="1">
              <a:spLocks noChangeArrowheads="1"/>
            </p:cNvSpPr>
            <p:nvPr/>
          </p:nvSpPr>
          <p:spPr bwMode="auto">
            <a:xfrm>
              <a:off x="10647140" y="3019373"/>
              <a:ext cx="223889" cy="3699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0000CC"/>
                  </a:solidFill>
                </a:rPr>
                <a:t>S</a:t>
              </a:r>
            </a:p>
          </p:txBody>
        </p:sp>
        <p:sp>
          <p:nvSpPr>
            <p:cNvPr id="117" name="Freeform 56">
              <a:extLst>
                <a:ext uri="{FF2B5EF4-FFF2-40B4-BE49-F238E27FC236}">
                  <a16:creationId xmlns:a16="http://schemas.microsoft.com/office/drawing/2014/main" id="{5A3AA0F7-90E9-42F5-94A7-D12B31DADB81}"/>
                </a:ext>
              </a:extLst>
            </p:cNvPr>
            <p:cNvSpPr>
              <a:spLocks/>
            </p:cNvSpPr>
            <p:nvPr/>
          </p:nvSpPr>
          <p:spPr bwMode="auto">
            <a:xfrm>
              <a:off x="10175667" y="4512897"/>
              <a:ext cx="1116000" cy="1080000"/>
            </a:xfrm>
            <a:custGeom>
              <a:avLst/>
              <a:gdLst>
                <a:gd name="T0" fmla="*/ 0 w 550"/>
                <a:gd name="T1" fmla="*/ 0 h 1050"/>
                <a:gd name="T2" fmla="*/ 3288 w 550"/>
                <a:gd name="T3" fmla="*/ 887 h 1050"/>
                <a:gd name="T4" fmla="*/ 0 60000 65536"/>
                <a:gd name="T5" fmla="*/ 0 60000 65536"/>
                <a:gd name="T6" fmla="*/ 0 w 550"/>
                <a:gd name="T7" fmla="*/ 0 h 1050"/>
                <a:gd name="T8" fmla="*/ 550 w 550"/>
                <a:gd name="T9" fmla="*/ 1050 h 1050"/>
              </a:gdLst>
              <a:ahLst/>
              <a:cxnLst>
                <a:cxn ang="T4">
                  <a:pos x="T0" y="T1"/>
                </a:cxn>
                <a:cxn ang="T5">
                  <a:pos x="T2" y="T3"/>
                </a:cxn>
              </a:cxnLst>
              <a:rect l="T6" t="T7" r="T8" b="T9"/>
              <a:pathLst>
                <a:path w="550" h="1050">
                  <a:moveTo>
                    <a:pt x="0" y="0"/>
                  </a:moveTo>
                  <a:lnTo>
                    <a:pt x="550" y="105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18" name="Freeform 60">
              <a:extLst>
                <a:ext uri="{FF2B5EF4-FFF2-40B4-BE49-F238E27FC236}">
                  <a16:creationId xmlns:a16="http://schemas.microsoft.com/office/drawing/2014/main" id="{BC1CCCD6-AC9B-40D4-9F5D-A6319985224E}"/>
                </a:ext>
              </a:extLst>
            </p:cNvPr>
            <p:cNvSpPr>
              <a:spLocks/>
            </p:cNvSpPr>
            <p:nvPr/>
          </p:nvSpPr>
          <p:spPr bwMode="auto">
            <a:xfrm>
              <a:off x="10219086" y="3382200"/>
              <a:ext cx="1080000" cy="0"/>
            </a:xfrm>
            <a:custGeom>
              <a:avLst/>
              <a:gdLst>
                <a:gd name="T0" fmla="*/ 0 w 480"/>
                <a:gd name="T1" fmla="*/ 0 h 1"/>
                <a:gd name="T2" fmla="*/ 808 w 480"/>
                <a:gd name="T3" fmla="*/ 0 h 1"/>
                <a:gd name="T4" fmla="*/ 0 60000 65536"/>
                <a:gd name="T5" fmla="*/ 0 60000 65536"/>
                <a:gd name="T6" fmla="*/ 0 w 480"/>
                <a:gd name="T7" fmla="*/ 0 h 1"/>
                <a:gd name="T8" fmla="*/ 480 w 480"/>
                <a:gd name="T9" fmla="*/ 0 h 1"/>
              </a:gdLst>
              <a:ahLst/>
              <a:cxnLst>
                <a:cxn ang="T4">
                  <a:pos x="T0" y="T1"/>
                </a:cxn>
                <a:cxn ang="T5">
                  <a:pos x="T2" y="T3"/>
                </a:cxn>
              </a:cxnLst>
              <a:rect l="T6" t="T7" r="T8" b="T9"/>
              <a:pathLst>
                <a:path w="480" h="1">
                  <a:moveTo>
                    <a:pt x="0" y="0"/>
                  </a:moveTo>
                  <a:lnTo>
                    <a:pt x="480" y="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19" name="Freeform 57">
              <a:extLst>
                <a:ext uri="{FF2B5EF4-FFF2-40B4-BE49-F238E27FC236}">
                  <a16:creationId xmlns:a16="http://schemas.microsoft.com/office/drawing/2014/main" id="{2E39D344-3A4D-4A04-A66A-01CD3C9FDE68}"/>
                </a:ext>
              </a:extLst>
            </p:cNvPr>
            <p:cNvSpPr>
              <a:spLocks/>
            </p:cNvSpPr>
            <p:nvPr/>
          </p:nvSpPr>
          <p:spPr bwMode="auto">
            <a:xfrm>
              <a:off x="10191371" y="4512897"/>
              <a:ext cx="1116000" cy="1080000"/>
            </a:xfrm>
            <a:custGeom>
              <a:avLst/>
              <a:gdLst>
                <a:gd name="T0" fmla="*/ 0 w 540"/>
                <a:gd name="T1" fmla="*/ 43234 h 550"/>
                <a:gd name="T2" fmla="*/ 3815 w 540"/>
                <a:gd name="T3" fmla="*/ 0 h 550"/>
                <a:gd name="T4" fmla="*/ 0 60000 65536"/>
                <a:gd name="T5" fmla="*/ 0 60000 65536"/>
                <a:gd name="T6" fmla="*/ 0 w 540"/>
                <a:gd name="T7" fmla="*/ 0 h 550"/>
                <a:gd name="T8" fmla="*/ 540 w 540"/>
                <a:gd name="T9" fmla="*/ 550 h 550"/>
              </a:gdLst>
              <a:ahLst/>
              <a:cxnLst>
                <a:cxn ang="T4">
                  <a:pos x="T0" y="T1"/>
                </a:cxn>
                <a:cxn ang="T5">
                  <a:pos x="T2" y="T3"/>
                </a:cxn>
              </a:cxnLst>
              <a:rect l="T6" t="T7" r="T8" b="T9"/>
              <a:pathLst>
                <a:path w="540" h="550">
                  <a:moveTo>
                    <a:pt x="0" y="550"/>
                  </a:moveTo>
                  <a:lnTo>
                    <a:pt x="540" y="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20" name="Oval 16">
              <a:extLst>
                <a:ext uri="{FF2B5EF4-FFF2-40B4-BE49-F238E27FC236}">
                  <a16:creationId xmlns:a16="http://schemas.microsoft.com/office/drawing/2014/main" id="{8F4AB144-3F98-407F-852D-06B04BE88171}"/>
                </a:ext>
              </a:extLst>
            </p:cNvPr>
            <p:cNvSpPr>
              <a:spLocks noChangeArrowheads="1"/>
            </p:cNvSpPr>
            <p:nvPr/>
          </p:nvSpPr>
          <p:spPr bwMode="auto">
            <a:xfrm>
              <a:off x="10057368" y="3824439"/>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21" name="Oval 19">
              <a:extLst>
                <a:ext uri="{FF2B5EF4-FFF2-40B4-BE49-F238E27FC236}">
                  <a16:creationId xmlns:a16="http://schemas.microsoft.com/office/drawing/2014/main" id="{F2F91BA2-A8FE-4147-BA89-2F28BB79739A}"/>
                </a:ext>
              </a:extLst>
            </p:cNvPr>
            <p:cNvSpPr>
              <a:spLocks noChangeArrowheads="1"/>
            </p:cNvSpPr>
            <p:nvPr/>
          </p:nvSpPr>
          <p:spPr bwMode="auto">
            <a:xfrm>
              <a:off x="10057368" y="4395542"/>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22" name="Oval 25">
              <a:extLst>
                <a:ext uri="{FF2B5EF4-FFF2-40B4-BE49-F238E27FC236}">
                  <a16:creationId xmlns:a16="http://schemas.microsoft.com/office/drawing/2014/main" id="{A6E7A903-12A5-4F88-A6A9-305786B67139}"/>
                </a:ext>
              </a:extLst>
            </p:cNvPr>
            <p:cNvSpPr>
              <a:spLocks noChangeArrowheads="1"/>
            </p:cNvSpPr>
            <p:nvPr/>
          </p:nvSpPr>
          <p:spPr bwMode="auto">
            <a:xfrm>
              <a:off x="10057368" y="5537748"/>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23" name="Text Box 64">
              <a:extLst>
                <a:ext uri="{FF2B5EF4-FFF2-40B4-BE49-F238E27FC236}">
                  <a16:creationId xmlns:a16="http://schemas.microsoft.com/office/drawing/2014/main" id="{0B2CE214-CF60-4F7A-8398-F472B8EA00A4}"/>
                </a:ext>
              </a:extLst>
            </p:cNvPr>
            <p:cNvSpPr txBox="1">
              <a:spLocks noChangeArrowheads="1"/>
            </p:cNvSpPr>
            <p:nvPr/>
          </p:nvSpPr>
          <p:spPr bwMode="auto">
            <a:xfrm>
              <a:off x="9985375" y="3175001"/>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B</a:t>
              </a:r>
            </a:p>
          </p:txBody>
        </p:sp>
        <p:sp>
          <p:nvSpPr>
            <p:cNvPr id="124" name="Text Box 17">
              <a:extLst>
                <a:ext uri="{FF2B5EF4-FFF2-40B4-BE49-F238E27FC236}">
                  <a16:creationId xmlns:a16="http://schemas.microsoft.com/office/drawing/2014/main" id="{2A633007-3EE8-425A-A6A6-E8CECBD12296}"/>
                </a:ext>
              </a:extLst>
            </p:cNvPr>
            <p:cNvSpPr txBox="1">
              <a:spLocks noChangeArrowheads="1"/>
            </p:cNvSpPr>
            <p:nvPr/>
          </p:nvSpPr>
          <p:spPr bwMode="auto">
            <a:xfrm>
              <a:off x="11502764" y="3693036"/>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1</a:t>
              </a:r>
            </a:p>
          </p:txBody>
        </p:sp>
        <p:sp>
          <p:nvSpPr>
            <p:cNvPr id="125" name="Text Box 20">
              <a:extLst>
                <a:ext uri="{FF2B5EF4-FFF2-40B4-BE49-F238E27FC236}">
                  <a16:creationId xmlns:a16="http://schemas.microsoft.com/office/drawing/2014/main" id="{F48C777D-0B65-4DF8-A69A-02A50EE8806B}"/>
                </a:ext>
              </a:extLst>
            </p:cNvPr>
            <p:cNvSpPr txBox="1">
              <a:spLocks noChangeArrowheads="1"/>
            </p:cNvSpPr>
            <p:nvPr/>
          </p:nvSpPr>
          <p:spPr bwMode="auto">
            <a:xfrm>
              <a:off x="11502764" y="4270490"/>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2</a:t>
              </a:r>
            </a:p>
          </p:txBody>
        </p:sp>
        <p:sp>
          <p:nvSpPr>
            <p:cNvPr id="126" name="Text Box 23">
              <a:extLst>
                <a:ext uri="{FF2B5EF4-FFF2-40B4-BE49-F238E27FC236}">
                  <a16:creationId xmlns:a16="http://schemas.microsoft.com/office/drawing/2014/main" id="{781A8DD2-7D4A-4AC2-A66B-7055BCD2F1F3}"/>
                </a:ext>
              </a:extLst>
            </p:cNvPr>
            <p:cNvSpPr txBox="1">
              <a:spLocks noChangeArrowheads="1"/>
            </p:cNvSpPr>
            <p:nvPr/>
          </p:nvSpPr>
          <p:spPr bwMode="auto">
            <a:xfrm>
              <a:off x="11502764" y="4847944"/>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3</a:t>
              </a:r>
            </a:p>
          </p:txBody>
        </p:sp>
        <p:sp>
          <p:nvSpPr>
            <p:cNvPr id="127" name="Text Box 26">
              <a:extLst>
                <a:ext uri="{FF2B5EF4-FFF2-40B4-BE49-F238E27FC236}">
                  <a16:creationId xmlns:a16="http://schemas.microsoft.com/office/drawing/2014/main" id="{63D2EDD1-E8A4-4F66-A1B9-391A5EC10A5E}"/>
                </a:ext>
              </a:extLst>
            </p:cNvPr>
            <p:cNvSpPr txBox="1">
              <a:spLocks noChangeArrowheads="1"/>
            </p:cNvSpPr>
            <p:nvPr/>
          </p:nvSpPr>
          <p:spPr bwMode="auto">
            <a:xfrm>
              <a:off x="11502764" y="5425399"/>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4</a:t>
              </a:r>
            </a:p>
          </p:txBody>
        </p:sp>
        <p:sp>
          <p:nvSpPr>
            <p:cNvPr id="128" name="Oval 16">
              <a:extLst>
                <a:ext uri="{FF2B5EF4-FFF2-40B4-BE49-F238E27FC236}">
                  <a16:creationId xmlns:a16="http://schemas.microsoft.com/office/drawing/2014/main" id="{83C95C73-CB7B-4974-87A6-7ADB9B930756}"/>
                </a:ext>
              </a:extLst>
            </p:cNvPr>
            <p:cNvSpPr>
              <a:spLocks noChangeArrowheads="1"/>
            </p:cNvSpPr>
            <p:nvPr/>
          </p:nvSpPr>
          <p:spPr bwMode="auto">
            <a:xfrm>
              <a:off x="11303053" y="3824439"/>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29" name="Oval 19">
              <a:extLst>
                <a:ext uri="{FF2B5EF4-FFF2-40B4-BE49-F238E27FC236}">
                  <a16:creationId xmlns:a16="http://schemas.microsoft.com/office/drawing/2014/main" id="{D79C661F-7AEE-4D86-A7DD-627852D3037A}"/>
                </a:ext>
              </a:extLst>
            </p:cNvPr>
            <p:cNvSpPr>
              <a:spLocks noChangeArrowheads="1"/>
            </p:cNvSpPr>
            <p:nvPr/>
          </p:nvSpPr>
          <p:spPr bwMode="auto">
            <a:xfrm>
              <a:off x="11303053" y="4395542"/>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30" name="Oval 22">
              <a:extLst>
                <a:ext uri="{FF2B5EF4-FFF2-40B4-BE49-F238E27FC236}">
                  <a16:creationId xmlns:a16="http://schemas.microsoft.com/office/drawing/2014/main" id="{A3F30394-237E-415A-86A5-187F2D848D8F}"/>
                </a:ext>
              </a:extLst>
            </p:cNvPr>
            <p:cNvSpPr>
              <a:spLocks noChangeArrowheads="1"/>
            </p:cNvSpPr>
            <p:nvPr/>
          </p:nvSpPr>
          <p:spPr bwMode="auto">
            <a:xfrm>
              <a:off x="11303053" y="4966645"/>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31" name="Oval 25">
              <a:extLst>
                <a:ext uri="{FF2B5EF4-FFF2-40B4-BE49-F238E27FC236}">
                  <a16:creationId xmlns:a16="http://schemas.microsoft.com/office/drawing/2014/main" id="{9CD3B116-9059-4E7E-B4D9-DB7096C01128}"/>
                </a:ext>
              </a:extLst>
            </p:cNvPr>
            <p:cNvSpPr>
              <a:spLocks noChangeArrowheads="1"/>
            </p:cNvSpPr>
            <p:nvPr/>
          </p:nvSpPr>
          <p:spPr bwMode="auto">
            <a:xfrm>
              <a:off x="11303053" y="5537748"/>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32" name="Text Box 64">
              <a:extLst>
                <a:ext uri="{FF2B5EF4-FFF2-40B4-BE49-F238E27FC236}">
                  <a16:creationId xmlns:a16="http://schemas.microsoft.com/office/drawing/2014/main" id="{814FBF72-C746-4628-BA89-EEB92B1E09F0}"/>
                </a:ext>
              </a:extLst>
            </p:cNvPr>
            <p:cNvSpPr txBox="1">
              <a:spLocks noChangeArrowheads="1"/>
            </p:cNvSpPr>
            <p:nvPr/>
          </p:nvSpPr>
          <p:spPr bwMode="auto">
            <a:xfrm>
              <a:off x="11297791" y="3175001"/>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C</a:t>
              </a:r>
            </a:p>
          </p:txBody>
        </p:sp>
        <p:sp>
          <p:nvSpPr>
            <p:cNvPr id="133" name="Text Box 17">
              <a:extLst>
                <a:ext uri="{FF2B5EF4-FFF2-40B4-BE49-F238E27FC236}">
                  <a16:creationId xmlns:a16="http://schemas.microsoft.com/office/drawing/2014/main" id="{8A996C82-F319-42E8-B5A7-3B0A077274DB}"/>
                </a:ext>
              </a:extLst>
            </p:cNvPr>
            <p:cNvSpPr txBox="1">
              <a:spLocks noChangeArrowheads="1"/>
            </p:cNvSpPr>
            <p:nvPr/>
          </p:nvSpPr>
          <p:spPr bwMode="auto">
            <a:xfrm>
              <a:off x="9811581" y="3689658"/>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a</a:t>
              </a:r>
            </a:p>
          </p:txBody>
        </p:sp>
        <p:sp>
          <p:nvSpPr>
            <p:cNvPr id="134" name="Text Box 20">
              <a:extLst>
                <a:ext uri="{FF2B5EF4-FFF2-40B4-BE49-F238E27FC236}">
                  <a16:creationId xmlns:a16="http://schemas.microsoft.com/office/drawing/2014/main" id="{EA4F65B5-2FE7-43F0-8771-678AC14D8F8E}"/>
                </a:ext>
              </a:extLst>
            </p:cNvPr>
            <p:cNvSpPr txBox="1">
              <a:spLocks noChangeArrowheads="1"/>
            </p:cNvSpPr>
            <p:nvPr/>
          </p:nvSpPr>
          <p:spPr bwMode="auto">
            <a:xfrm>
              <a:off x="9811581" y="4266054"/>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b</a:t>
              </a:r>
            </a:p>
          </p:txBody>
        </p:sp>
        <p:sp>
          <p:nvSpPr>
            <p:cNvPr id="135" name="Text Box 23">
              <a:extLst>
                <a:ext uri="{FF2B5EF4-FFF2-40B4-BE49-F238E27FC236}">
                  <a16:creationId xmlns:a16="http://schemas.microsoft.com/office/drawing/2014/main" id="{D0079753-A87D-4B1E-805D-6C8FDC9F9831}"/>
                </a:ext>
              </a:extLst>
            </p:cNvPr>
            <p:cNvSpPr txBox="1">
              <a:spLocks noChangeArrowheads="1"/>
            </p:cNvSpPr>
            <p:nvPr/>
          </p:nvSpPr>
          <p:spPr bwMode="auto">
            <a:xfrm>
              <a:off x="9811581" y="4844038"/>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c</a:t>
              </a:r>
            </a:p>
          </p:txBody>
        </p:sp>
        <p:sp>
          <p:nvSpPr>
            <p:cNvPr id="136" name="Text Box 26">
              <a:extLst>
                <a:ext uri="{FF2B5EF4-FFF2-40B4-BE49-F238E27FC236}">
                  <a16:creationId xmlns:a16="http://schemas.microsoft.com/office/drawing/2014/main" id="{2630E8CD-4B81-4500-93CE-8C01B703849E}"/>
                </a:ext>
              </a:extLst>
            </p:cNvPr>
            <p:cNvSpPr txBox="1">
              <a:spLocks noChangeArrowheads="1"/>
            </p:cNvSpPr>
            <p:nvPr/>
          </p:nvSpPr>
          <p:spPr bwMode="auto">
            <a:xfrm>
              <a:off x="9811581" y="5422021"/>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d</a:t>
              </a:r>
            </a:p>
          </p:txBody>
        </p:sp>
        <p:sp>
          <p:nvSpPr>
            <p:cNvPr id="137" name="Freeform 55">
              <a:extLst>
                <a:ext uri="{FF2B5EF4-FFF2-40B4-BE49-F238E27FC236}">
                  <a16:creationId xmlns:a16="http://schemas.microsoft.com/office/drawing/2014/main" id="{7294B671-B910-4984-92DE-1BB60D26680B}"/>
                </a:ext>
              </a:extLst>
            </p:cNvPr>
            <p:cNvSpPr>
              <a:spLocks/>
            </p:cNvSpPr>
            <p:nvPr/>
          </p:nvSpPr>
          <p:spPr bwMode="auto">
            <a:xfrm>
              <a:off x="10175667" y="5070095"/>
              <a:ext cx="1116000" cy="540000"/>
            </a:xfrm>
            <a:custGeom>
              <a:avLst/>
              <a:gdLst>
                <a:gd name="T0" fmla="*/ 0 w 500"/>
                <a:gd name="T1" fmla="*/ 0 h 360"/>
                <a:gd name="T2" fmla="*/ 3006 w 500"/>
                <a:gd name="T3" fmla="*/ 308 h 360"/>
                <a:gd name="T4" fmla="*/ 0 60000 65536"/>
                <a:gd name="T5" fmla="*/ 0 60000 65536"/>
                <a:gd name="T6" fmla="*/ 0 w 500"/>
                <a:gd name="T7" fmla="*/ 0 h 360"/>
                <a:gd name="T8" fmla="*/ 500 w 500"/>
                <a:gd name="T9" fmla="*/ 360 h 360"/>
              </a:gdLst>
              <a:ahLst/>
              <a:cxnLst>
                <a:cxn ang="T4">
                  <a:pos x="T0" y="T1"/>
                </a:cxn>
                <a:cxn ang="T5">
                  <a:pos x="T2" y="T3"/>
                </a:cxn>
              </a:cxnLst>
              <a:rect l="T6" t="T7" r="T8" b="T9"/>
              <a:pathLst>
                <a:path w="500" h="360">
                  <a:moveTo>
                    <a:pt x="0" y="0"/>
                  </a:moveTo>
                  <a:lnTo>
                    <a:pt x="500" y="36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38" name="Freeform 55">
              <a:extLst>
                <a:ext uri="{FF2B5EF4-FFF2-40B4-BE49-F238E27FC236}">
                  <a16:creationId xmlns:a16="http://schemas.microsoft.com/office/drawing/2014/main" id="{4B7278D0-270D-404B-9C68-2A4B1F8F2653}"/>
                </a:ext>
              </a:extLst>
            </p:cNvPr>
            <p:cNvSpPr>
              <a:spLocks/>
            </p:cNvSpPr>
            <p:nvPr/>
          </p:nvSpPr>
          <p:spPr bwMode="auto">
            <a:xfrm flipV="1">
              <a:off x="10191371" y="3946544"/>
              <a:ext cx="1133130" cy="517421"/>
            </a:xfrm>
            <a:custGeom>
              <a:avLst/>
              <a:gdLst>
                <a:gd name="T0" fmla="*/ 0 w 500"/>
                <a:gd name="T1" fmla="*/ 0 h 360"/>
                <a:gd name="T2" fmla="*/ 3006 w 500"/>
                <a:gd name="T3" fmla="*/ 308 h 360"/>
                <a:gd name="T4" fmla="*/ 0 60000 65536"/>
                <a:gd name="T5" fmla="*/ 0 60000 65536"/>
                <a:gd name="T6" fmla="*/ 0 w 500"/>
                <a:gd name="T7" fmla="*/ 0 h 360"/>
                <a:gd name="T8" fmla="*/ 500 w 500"/>
                <a:gd name="T9" fmla="*/ 360 h 360"/>
              </a:gdLst>
              <a:ahLst/>
              <a:cxnLst>
                <a:cxn ang="T4">
                  <a:pos x="T0" y="T1"/>
                </a:cxn>
                <a:cxn ang="T5">
                  <a:pos x="T2" y="T3"/>
                </a:cxn>
              </a:cxnLst>
              <a:rect l="T6" t="T7" r="T8" b="T9"/>
              <a:pathLst>
                <a:path w="500" h="360">
                  <a:moveTo>
                    <a:pt x="0" y="0"/>
                  </a:moveTo>
                  <a:lnTo>
                    <a:pt x="500" y="36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a:p>
          </p:txBody>
        </p:sp>
        <p:sp>
          <p:nvSpPr>
            <p:cNvPr id="139" name="Oval 22">
              <a:extLst>
                <a:ext uri="{FF2B5EF4-FFF2-40B4-BE49-F238E27FC236}">
                  <a16:creationId xmlns:a16="http://schemas.microsoft.com/office/drawing/2014/main" id="{61675DDD-EA55-424D-A1D6-B516C67F3B2E}"/>
                </a:ext>
              </a:extLst>
            </p:cNvPr>
            <p:cNvSpPr>
              <a:spLocks noChangeArrowheads="1"/>
            </p:cNvSpPr>
            <p:nvPr/>
          </p:nvSpPr>
          <p:spPr bwMode="auto">
            <a:xfrm>
              <a:off x="10057368" y="4966645"/>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pSp>
      <p:grpSp>
        <p:nvGrpSpPr>
          <p:cNvPr id="143" name="组合 142">
            <a:extLst>
              <a:ext uri="{FF2B5EF4-FFF2-40B4-BE49-F238E27FC236}">
                <a16:creationId xmlns:a16="http://schemas.microsoft.com/office/drawing/2014/main" id="{4C87839D-E689-48DD-A076-B8A0342F30F9}"/>
              </a:ext>
            </a:extLst>
          </p:cNvPr>
          <p:cNvGrpSpPr/>
          <p:nvPr/>
        </p:nvGrpSpPr>
        <p:grpSpPr>
          <a:xfrm>
            <a:off x="8613775" y="3517662"/>
            <a:ext cx="1815296" cy="2763949"/>
            <a:chOff x="7310880" y="2982384"/>
            <a:chExt cx="1815296" cy="2763949"/>
          </a:xfrm>
        </p:grpSpPr>
        <p:sp>
          <p:nvSpPr>
            <p:cNvPr id="144" name="Text Box 13">
              <a:extLst>
                <a:ext uri="{FF2B5EF4-FFF2-40B4-BE49-F238E27FC236}">
                  <a16:creationId xmlns:a16="http://schemas.microsoft.com/office/drawing/2014/main" id="{52853828-B72F-476A-AB3B-099A9FF141D6}"/>
                </a:ext>
              </a:extLst>
            </p:cNvPr>
            <p:cNvSpPr txBox="1">
              <a:spLocks noChangeArrowheads="1"/>
            </p:cNvSpPr>
            <p:nvPr/>
          </p:nvSpPr>
          <p:spPr bwMode="auto">
            <a:xfrm>
              <a:off x="7891558" y="2982384"/>
              <a:ext cx="609991" cy="369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en-US"/>
              </a:defPPr>
              <a:lvl1pPr algn="ctr">
                <a:lnSpc>
                  <a:spcPct val="100000"/>
                </a:lnSpc>
                <a:spcBef>
                  <a:spcPct val="0"/>
                </a:spcBef>
                <a:buClrTx/>
                <a:buFontTx/>
                <a:buNone/>
                <a:defRPr b="1">
                  <a:solidFill>
                    <a:srgbClr val="0000CC"/>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r>
                <a:rPr lang="en-US" altLang="zh-CN" dirty="0"/>
                <a:t>R</a:t>
              </a:r>
              <a:r>
                <a:rPr lang="en-US" altLang="zh-CN" noProof="1">
                  <a:sym typeface="Symbol" panose="05050102010706020507" pitchFamily="18" charset="2"/>
                </a:rPr>
                <a:t></a:t>
              </a:r>
              <a:r>
                <a:rPr lang="en-US" altLang="zh-CN" dirty="0"/>
                <a:t>S</a:t>
              </a:r>
            </a:p>
          </p:txBody>
        </p:sp>
        <p:sp>
          <p:nvSpPr>
            <p:cNvPr id="145" name="Text Box 17">
              <a:extLst>
                <a:ext uri="{FF2B5EF4-FFF2-40B4-BE49-F238E27FC236}">
                  <a16:creationId xmlns:a16="http://schemas.microsoft.com/office/drawing/2014/main" id="{7DAAF28A-71C7-4BD6-8EEF-CF1985D4C817}"/>
                </a:ext>
              </a:extLst>
            </p:cNvPr>
            <p:cNvSpPr txBox="1">
              <a:spLocks noChangeArrowheads="1"/>
            </p:cNvSpPr>
            <p:nvPr/>
          </p:nvSpPr>
          <p:spPr bwMode="auto">
            <a:xfrm>
              <a:off x="7310880" y="3693327"/>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1</a:t>
              </a:r>
            </a:p>
          </p:txBody>
        </p:sp>
        <p:sp>
          <p:nvSpPr>
            <p:cNvPr id="146" name="Text Box 20">
              <a:extLst>
                <a:ext uri="{FF2B5EF4-FFF2-40B4-BE49-F238E27FC236}">
                  <a16:creationId xmlns:a16="http://schemas.microsoft.com/office/drawing/2014/main" id="{E440468B-3A9C-4B9C-924E-110E507DF048}"/>
                </a:ext>
              </a:extLst>
            </p:cNvPr>
            <p:cNvSpPr txBox="1">
              <a:spLocks noChangeArrowheads="1"/>
            </p:cNvSpPr>
            <p:nvPr/>
          </p:nvSpPr>
          <p:spPr bwMode="auto">
            <a:xfrm>
              <a:off x="7310880" y="4270781"/>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2</a:t>
              </a:r>
            </a:p>
          </p:txBody>
        </p:sp>
        <p:sp>
          <p:nvSpPr>
            <p:cNvPr id="147" name="Text Box 23">
              <a:extLst>
                <a:ext uri="{FF2B5EF4-FFF2-40B4-BE49-F238E27FC236}">
                  <a16:creationId xmlns:a16="http://schemas.microsoft.com/office/drawing/2014/main" id="{1F75010E-682E-46FC-B172-259E080E6B44}"/>
                </a:ext>
              </a:extLst>
            </p:cNvPr>
            <p:cNvSpPr txBox="1">
              <a:spLocks noChangeArrowheads="1"/>
            </p:cNvSpPr>
            <p:nvPr/>
          </p:nvSpPr>
          <p:spPr bwMode="auto">
            <a:xfrm>
              <a:off x="7310880" y="4848235"/>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3</a:t>
              </a:r>
            </a:p>
          </p:txBody>
        </p:sp>
        <p:sp>
          <p:nvSpPr>
            <p:cNvPr id="148" name="Freeform 55">
              <a:extLst>
                <a:ext uri="{FF2B5EF4-FFF2-40B4-BE49-F238E27FC236}">
                  <a16:creationId xmlns:a16="http://schemas.microsoft.com/office/drawing/2014/main" id="{F25C0B9F-8137-4E70-A12E-5FDF46364695}"/>
                </a:ext>
              </a:extLst>
            </p:cNvPr>
            <p:cNvSpPr>
              <a:spLocks/>
            </p:cNvSpPr>
            <p:nvPr/>
          </p:nvSpPr>
          <p:spPr bwMode="auto">
            <a:xfrm>
              <a:off x="7620161" y="3905516"/>
              <a:ext cx="1116000" cy="1656000"/>
            </a:xfrm>
            <a:custGeom>
              <a:avLst/>
              <a:gdLst>
                <a:gd name="T0" fmla="*/ 0 w 500"/>
                <a:gd name="T1" fmla="*/ 0 h 360"/>
                <a:gd name="T2" fmla="*/ 3006 w 500"/>
                <a:gd name="T3" fmla="*/ 308 h 360"/>
                <a:gd name="T4" fmla="*/ 0 60000 65536"/>
                <a:gd name="T5" fmla="*/ 0 60000 65536"/>
                <a:gd name="T6" fmla="*/ 0 w 500"/>
                <a:gd name="T7" fmla="*/ 0 h 360"/>
                <a:gd name="T8" fmla="*/ 500 w 500"/>
                <a:gd name="T9" fmla="*/ 360 h 360"/>
              </a:gdLst>
              <a:ahLst/>
              <a:cxnLst>
                <a:cxn ang="T4">
                  <a:pos x="T0" y="T1"/>
                </a:cxn>
                <a:cxn ang="T5">
                  <a:pos x="T2" y="T3"/>
                </a:cxn>
              </a:cxnLst>
              <a:rect l="T6" t="T7" r="T8" b="T9"/>
              <a:pathLst>
                <a:path w="500" h="360">
                  <a:moveTo>
                    <a:pt x="0" y="0"/>
                  </a:moveTo>
                  <a:lnTo>
                    <a:pt x="500" y="36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49" name="Text Box 64">
              <a:extLst>
                <a:ext uri="{FF2B5EF4-FFF2-40B4-BE49-F238E27FC236}">
                  <a16:creationId xmlns:a16="http://schemas.microsoft.com/office/drawing/2014/main" id="{07A446CC-15F5-4A8B-BC60-228B18D94CC1}"/>
                </a:ext>
              </a:extLst>
            </p:cNvPr>
            <p:cNvSpPr txBox="1">
              <a:spLocks noChangeArrowheads="1"/>
            </p:cNvSpPr>
            <p:nvPr/>
          </p:nvSpPr>
          <p:spPr bwMode="auto">
            <a:xfrm>
              <a:off x="7422842" y="3175292"/>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A</a:t>
              </a:r>
            </a:p>
          </p:txBody>
        </p:sp>
        <p:sp>
          <p:nvSpPr>
            <p:cNvPr id="150" name="Oval 16">
              <a:extLst>
                <a:ext uri="{FF2B5EF4-FFF2-40B4-BE49-F238E27FC236}">
                  <a16:creationId xmlns:a16="http://schemas.microsoft.com/office/drawing/2014/main" id="{2363B0F6-0988-4B54-A793-873AA1C86B1D}"/>
                </a:ext>
              </a:extLst>
            </p:cNvPr>
            <p:cNvSpPr>
              <a:spLocks noChangeArrowheads="1"/>
            </p:cNvSpPr>
            <p:nvPr/>
          </p:nvSpPr>
          <p:spPr bwMode="auto">
            <a:xfrm>
              <a:off x="8732195" y="3824730"/>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51" name="Oval 19">
              <a:extLst>
                <a:ext uri="{FF2B5EF4-FFF2-40B4-BE49-F238E27FC236}">
                  <a16:creationId xmlns:a16="http://schemas.microsoft.com/office/drawing/2014/main" id="{E7505735-8F66-4238-98F7-D0369B09DEE0}"/>
                </a:ext>
              </a:extLst>
            </p:cNvPr>
            <p:cNvSpPr>
              <a:spLocks noChangeArrowheads="1"/>
            </p:cNvSpPr>
            <p:nvPr/>
          </p:nvSpPr>
          <p:spPr bwMode="auto">
            <a:xfrm>
              <a:off x="8732195" y="4395833"/>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52" name="Oval 25">
              <a:extLst>
                <a:ext uri="{FF2B5EF4-FFF2-40B4-BE49-F238E27FC236}">
                  <a16:creationId xmlns:a16="http://schemas.microsoft.com/office/drawing/2014/main" id="{FB1B1C0E-116F-465E-B25F-10F0B667B8C2}"/>
                </a:ext>
              </a:extLst>
            </p:cNvPr>
            <p:cNvSpPr>
              <a:spLocks noChangeArrowheads="1"/>
            </p:cNvSpPr>
            <p:nvPr/>
          </p:nvSpPr>
          <p:spPr bwMode="auto">
            <a:xfrm>
              <a:off x="8732195" y="5538039"/>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53" name="Text Box 64">
              <a:extLst>
                <a:ext uri="{FF2B5EF4-FFF2-40B4-BE49-F238E27FC236}">
                  <a16:creationId xmlns:a16="http://schemas.microsoft.com/office/drawing/2014/main" id="{C9DB1B4C-C76A-419C-95F5-583055DF02FD}"/>
                </a:ext>
              </a:extLst>
            </p:cNvPr>
            <p:cNvSpPr txBox="1">
              <a:spLocks noChangeArrowheads="1"/>
            </p:cNvSpPr>
            <p:nvPr/>
          </p:nvSpPr>
          <p:spPr bwMode="auto">
            <a:xfrm>
              <a:off x="8735260" y="3175292"/>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B</a:t>
              </a:r>
            </a:p>
          </p:txBody>
        </p:sp>
        <p:sp>
          <p:nvSpPr>
            <p:cNvPr id="154" name="Freeform 60">
              <a:extLst>
                <a:ext uri="{FF2B5EF4-FFF2-40B4-BE49-F238E27FC236}">
                  <a16:creationId xmlns:a16="http://schemas.microsoft.com/office/drawing/2014/main" id="{25AF9A7E-4F18-4878-995A-663308B5E84F}"/>
                </a:ext>
              </a:extLst>
            </p:cNvPr>
            <p:cNvSpPr>
              <a:spLocks/>
            </p:cNvSpPr>
            <p:nvPr/>
          </p:nvSpPr>
          <p:spPr bwMode="auto">
            <a:xfrm>
              <a:off x="7656553" y="3382491"/>
              <a:ext cx="1080000" cy="0"/>
            </a:xfrm>
            <a:custGeom>
              <a:avLst/>
              <a:gdLst>
                <a:gd name="T0" fmla="*/ 0 w 480"/>
                <a:gd name="T1" fmla="*/ 0 h 1"/>
                <a:gd name="T2" fmla="*/ 808 w 480"/>
                <a:gd name="T3" fmla="*/ 0 h 1"/>
                <a:gd name="T4" fmla="*/ 0 60000 65536"/>
                <a:gd name="T5" fmla="*/ 0 60000 65536"/>
                <a:gd name="T6" fmla="*/ 0 w 480"/>
                <a:gd name="T7" fmla="*/ 0 h 1"/>
                <a:gd name="T8" fmla="*/ 480 w 480"/>
                <a:gd name="T9" fmla="*/ 0 h 1"/>
              </a:gdLst>
              <a:ahLst/>
              <a:cxnLst>
                <a:cxn ang="T4">
                  <a:pos x="T0" y="T1"/>
                </a:cxn>
                <a:cxn ang="T5">
                  <a:pos x="T2" y="T3"/>
                </a:cxn>
              </a:cxnLst>
              <a:rect l="T6" t="T7" r="T8" b="T9"/>
              <a:pathLst>
                <a:path w="480" h="1">
                  <a:moveTo>
                    <a:pt x="0" y="0"/>
                  </a:moveTo>
                  <a:lnTo>
                    <a:pt x="480" y="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55" name="Text Box 17">
              <a:extLst>
                <a:ext uri="{FF2B5EF4-FFF2-40B4-BE49-F238E27FC236}">
                  <a16:creationId xmlns:a16="http://schemas.microsoft.com/office/drawing/2014/main" id="{1C4FE476-6C9D-4C27-B82C-6E146A8C7833}"/>
                </a:ext>
              </a:extLst>
            </p:cNvPr>
            <p:cNvSpPr txBox="1">
              <a:spLocks noChangeArrowheads="1"/>
            </p:cNvSpPr>
            <p:nvPr/>
          </p:nvSpPr>
          <p:spPr bwMode="auto">
            <a:xfrm>
              <a:off x="8891172" y="3643997"/>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1</a:t>
              </a:r>
            </a:p>
          </p:txBody>
        </p:sp>
        <p:sp>
          <p:nvSpPr>
            <p:cNvPr id="156" name="Text Box 20">
              <a:extLst>
                <a:ext uri="{FF2B5EF4-FFF2-40B4-BE49-F238E27FC236}">
                  <a16:creationId xmlns:a16="http://schemas.microsoft.com/office/drawing/2014/main" id="{6EDE0399-CD1F-440B-8BB4-1FC10AA4E01F}"/>
                </a:ext>
              </a:extLst>
            </p:cNvPr>
            <p:cNvSpPr txBox="1">
              <a:spLocks noChangeArrowheads="1"/>
            </p:cNvSpPr>
            <p:nvPr/>
          </p:nvSpPr>
          <p:spPr bwMode="auto">
            <a:xfrm>
              <a:off x="8891172" y="4220393"/>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2</a:t>
              </a:r>
            </a:p>
          </p:txBody>
        </p:sp>
        <p:sp>
          <p:nvSpPr>
            <p:cNvPr id="157" name="Text Box 23">
              <a:extLst>
                <a:ext uri="{FF2B5EF4-FFF2-40B4-BE49-F238E27FC236}">
                  <a16:creationId xmlns:a16="http://schemas.microsoft.com/office/drawing/2014/main" id="{368BD36E-FBD0-452D-B27B-927AF1878AD0}"/>
                </a:ext>
              </a:extLst>
            </p:cNvPr>
            <p:cNvSpPr txBox="1">
              <a:spLocks noChangeArrowheads="1"/>
            </p:cNvSpPr>
            <p:nvPr/>
          </p:nvSpPr>
          <p:spPr bwMode="auto">
            <a:xfrm>
              <a:off x="8891172" y="4798377"/>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3</a:t>
              </a:r>
            </a:p>
          </p:txBody>
        </p:sp>
        <p:sp>
          <p:nvSpPr>
            <p:cNvPr id="158" name="Text Box 26">
              <a:extLst>
                <a:ext uri="{FF2B5EF4-FFF2-40B4-BE49-F238E27FC236}">
                  <a16:creationId xmlns:a16="http://schemas.microsoft.com/office/drawing/2014/main" id="{7A576D3F-BBEE-4D25-96AC-32B3F28D7A2B}"/>
                </a:ext>
              </a:extLst>
            </p:cNvPr>
            <p:cNvSpPr txBox="1">
              <a:spLocks noChangeArrowheads="1"/>
            </p:cNvSpPr>
            <p:nvPr/>
          </p:nvSpPr>
          <p:spPr bwMode="auto">
            <a:xfrm>
              <a:off x="8891172" y="5376360"/>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4</a:t>
              </a:r>
            </a:p>
          </p:txBody>
        </p:sp>
        <p:sp>
          <p:nvSpPr>
            <p:cNvPr id="159" name="Freeform 55">
              <a:extLst>
                <a:ext uri="{FF2B5EF4-FFF2-40B4-BE49-F238E27FC236}">
                  <a16:creationId xmlns:a16="http://schemas.microsoft.com/office/drawing/2014/main" id="{B823FDB4-6789-4C75-9DE2-39DE48E9A167}"/>
                </a:ext>
              </a:extLst>
            </p:cNvPr>
            <p:cNvSpPr>
              <a:spLocks/>
            </p:cNvSpPr>
            <p:nvPr/>
          </p:nvSpPr>
          <p:spPr bwMode="auto">
            <a:xfrm>
              <a:off x="7620161" y="3902134"/>
              <a:ext cx="1116000" cy="0"/>
            </a:xfrm>
            <a:custGeom>
              <a:avLst/>
              <a:gdLst>
                <a:gd name="T0" fmla="*/ 0 w 500"/>
                <a:gd name="T1" fmla="*/ 0 h 360"/>
                <a:gd name="T2" fmla="*/ 3006 w 500"/>
                <a:gd name="T3" fmla="*/ 308 h 360"/>
                <a:gd name="T4" fmla="*/ 0 60000 65536"/>
                <a:gd name="T5" fmla="*/ 0 60000 65536"/>
                <a:gd name="T6" fmla="*/ 0 w 500"/>
                <a:gd name="T7" fmla="*/ 0 h 360"/>
                <a:gd name="T8" fmla="*/ 500 w 500"/>
                <a:gd name="T9" fmla="*/ 360 h 360"/>
              </a:gdLst>
              <a:ahLst/>
              <a:cxnLst>
                <a:cxn ang="T4">
                  <a:pos x="T0" y="T1"/>
                </a:cxn>
                <a:cxn ang="T5">
                  <a:pos x="T2" y="T3"/>
                </a:cxn>
              </a:cxnLst>
              <a:rect l="T6" t="T7" r="T8" b="T9"/>
              <a:pathLst>
                <a:path w="500" h="360">
                  <a:moveTo>
                    <a:pt x="0" y="0"/>
                  </a:moveTo>
                  <a:lnTo>
                    <a:pt x="500" y="36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60" name="Oval 16">
              <a:extLst>
                <a:ext uri="{FF2B5EF4-FFF2-40B4-BE49-F238E27FC236}">
                  <a16:creationId xmlns:a16="http://schemas.microsoft.com/office/drawing/2014/main" id="{81C90315-BF68-4481-A879-359CC3D28F5A}"/>
                </a:ext>
              </a:extLst>
            </p:cNvPr>
            <p:cNvSpPr>
              <a:spLocks noChangeArrowheads="1"/>
            </p:cNvSpPr>
            <p:nvPr/>
          </p:nvSpPr>
          <p:spPr bwMode="auto">
            <a:xfrm>
              <a:off x="7513350" y="3824730"/>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61" name="Oval 19">
              <a:extLst>
                <a:ext uri="{FF2B5EF4-FFF2-40B4-BE49-F238E27FC236}">
                  <a16:creationId xmlns:a16="http://schemas.microsoft.com/office/drawing/2014/main" id="{F30F5F1B-BFEB-4BB8-96C1-AE8042AA1531}"/>
                </a:ext>
              </a:extLst>
            </p:cNvPr>
            <p:cNvSpPr>
              <a:spLocks noChangeArrowheads="1"/>
            </p:cNvSpPr>
            <p:nvPr/>
          </p:nvSpPr>
          <p:spPr bwMode="auto">
            <a:xfrm>
              <a:off x="7513350" y="4395833"/>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63" name="Oval 22">
              <a:extLst>
                <a:ext uri="{FF2B5EF4-FFF2-40B4-BE49-F238E27FC236}">
                  <a16:creationId xmlns:a16="http://schemas.microsoft.com/office/drawing/2014/main" id="{756E9CE2-E26F-40F7-9087-8005A5249229}"/>
                </a:ext>
              </a:extLst>
            </p:cNvPr>
            <p:cNvSpPr>
              <a:spLocks noChangeArrowheads="1"/>
            </p:cNvSpPr>
            <p:nvPr/>
          </p:nvSpPr>
          <p:spPr bwMode="auto">
            <a:xfrm>
              <a:off x="8732195" y="4966936"/>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65" name="Freeform 55">
              <a:extLst>
                <a:ext uri="{FF2B5EF4-FFF2-40B4-BE49-F238E27FC236}">
                  <a16:creationId xmlns:a16="http://schemas.microsoft.com/office/drawing/2014/main" id="{6EAF423F-7AC4-4ECD-9B85-03E577BB165D}"/>
                </a:ext>
              </a:extLst>
            </p:cNvPr>
            <p:cNvSpPr>
              <a:spLocks/>
            </p:cNvSpPr>
            <p:nvPr/>
          </p:nvSpPr>
          <p:spPr bwMode="auto">
            <a:xfrm flipV="1">
              <a:off x="7641925" y="4525282"/>
              <a:ext cx="1116000" cy="540000"/>
            </a:xfrm>
            <a:custGeom>
              <a:avLst/>
              <a:gdLst>
                <a:gd name="T0" fmla="*/ 0 w 500"/>
                <a:gd name="T1" fmla="*/ 0 h 360"/>
                <a:gd name="T2" fmla="*/ 3006 w 500"/>
                <a:gd name="T3" fmla="*/ 308 h 360"/>
                <a:gd name="T4" fmla="*/ 0 60000 65536"/>
                <a:gd name="T5" fmla="*/ 0 60000 65536"/>
                <a:gd name="T6" fmla="*/ 0 w 500"/>
                <a:gd name="T7" fmla="*/ 0 h 360"/>
                <a:gd name="T8" fmla="*/ 500 w 500"/>
                <a:gd name="T9" fmla="*/ 360 h 360"/>
              </a:gdLst>
              <a:ahLst/>
              <a:cxnLst>
                <a:cxn ang="T4">
                  <a:pos x="T0" y="T1"/>
                </a:cxn>
                <a:cxn ang="T5">
                  <a:pos x="T2" y="T3"/>
                </a:cxn>
              </a:cxnLst>
              <a:rect l="T6" t="T7" r="T8" b="T9"/>
              <a:pathLst>
                <a:path w="500" h="360">
                  <a:moveTo>
                    <a:pt x="0" y="0"/>
                  </a:moveTo>
                  <a:lnTo>
                    <a:pt x="500" y="36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a:p>
          </p:txBody>
        </p:sp>
        <p:sp>
          <p:nvSpPr>
            <p:cNvPr id="162" name="Oval 22">
              <a:extLst>
                <a:ext uri="{FF2B5EF4-FFF2-40B4-BE49-F238E27FC236}">
                  <a16:creationId xmlns:a16="http://schemas.microsoft.com/office/drawing/2014/main" id="{A8E79112-3921-4F6B-91CC-2E76EB8C574E}"/>
                </a:ext>
              </a:extLst>
            </p:cNvPr>
            <p:cNvSpPr>
              <a:spLocks noChangeArrowheads="1"/>
            </p:cNvSpPr>
            <p:nvPr/>
          </p:nvSpPr>
          <p:spPr bwMode="auto">
            <a:xfrm>
              <a:off x="7513350" y="4966936"/>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pSp>
      <p:sp>
        <p:nvSpPr>
          <p:cNvPr id="7" name="箭头: 右 6">
            <a:extLst>
              <a:ext uri="{FF2B5EF4-FFF2-40B4-BE49-F238E27FC236}">
                <a16:creationId xmlns:a16="http://schemas.microsoft.com/office/drawing/2014/main" id="{1250728C-A5B0-4D82-9638-BD68AD0380EF}"/>
              </a:ext>
            </a:extLst>
          </p:cNvPr>
          <p:cNvSpPr/>
          <p:nvPr/>
        </p:nvSpPr>
        <p:spPr>
          <a:xfrm>
            <a:off x="5872729" y="4459534"/>
            <a:ext cx="1800000" cy="4320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文本框 166">
            <a:extLst>
              <a:ext uri="{FF2B5EF4-FFF2-40B4-BE49-F238E27FC236}">
                <a16:creationId xmlns:a16="http://schemas.microsoft.com/office/drawing/2014/main" id="{81B0D342-2B3A-48E7-A9CF-CCF044B8CA5C}"/>
              </a:ext>
            </a:extLst>
          </p:cNvPr>
          <p:cNvSpPr txBox="1"/>
          <p:nvPr/>
        </p:nvSpPr>
        <p:spPr>
          <a:xfrm>
            <a:off x="4331021" y="2058194"/>
            <a:ext cx="4730033" cy="430887"/>
          </a:xfrm>
          <a:prstGeom prst="rect">
            <a:avLst/>
          </a:prstGeom>
          <a:noFill/>
        </p:spPr>
        <p:txBody>
          <a:bodyPr wrap="square">
            <a:spAutoFit/>
          </a:bodyPr>
          <a:lstStyle/>
          <a:p>
            <a:pPr marL="0" indent="0">
              <a:buNone/>
            </a:pPr>
            <a:r>
              <a:rPr lang="zh-CN" altLang="en-US" sz="2200" b="1" dirty="0">
                <a:latin typeface="+mn-ea"/>
              </a:rPr>
              <a:t>将两个图的公共部分</a:t>
            </a:r>
            <a:r>
              <a:rPr lang="en-US" altLang="zh-CN" sz="2200" b="1" dirty="0">
                <a:latin typeface="+mn-ea"/>
              </a:rPr>
              <a:t>B</a:t>
            </a:r>
            <a:r>
              <a:rPr lang="zh-CN" altLang="en-US" sz="2200" b="1" dirty="0">
                <a:latin typeface="+mn-ea"/>
              </a:rPr>
              <a:t>重叠得下图。</a:t>
            </a:r>
            <a:endParaRPr lang="en-US" altLang="zh-CN" sz="22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42499">
                                            <p:txEl>
                                              <p:pRg st="0" end="0"/>
                                            </p:txEl>
                                          </p:spTgt>
                                        </p:tgtEl>
                                        <p:attrNameLst>
                                          <p:attrName>style.visibility</p:attrName>
                                        </p:attrNameLst>
                                      </p:cBhvr>
                                      <p:to>
                                        <p:strVal val="visible"/>
                                      </p:to>
                                    </p:set>
                                    <p:anim calcmode="lin" valueType="num">
                                      <p:cBhvr additive="base">
                                        <p:cTn id="7" dur="500" fill="hold"/>
                                        <p:tgtEl>
                                          <p:spTgt spid="16424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249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42499">
                                            <p:txEl>
                                              <p:pRg st="1" end="1"/>
                                            </p:txEl>
                                          </p:spTgt>
                                        </p:tgtEl>
                                        <p:attrNameLst>
                                          <p:attrName>style.visibility</p:attrName>
                                        </p:attrNameLst>
                                      </p:cBhvr>
                                      <p:to>
                                        <p:strVal val="visible"/>
                                      </p:to>
                                    </p:set>
                                    <p:anim calcmode="lin" valueType="num">
                                      <p:cBhvr additive="base">
                                        <p:cTn id="12" dur="500" fill="hold"/>
                                        <p:tgtEl>
                                          <p:spTgt spid="164249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642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42499">
                                            <p:txEl>
                                              <p:pRg st="2" end="2"/>
                                            </p:txEl>
                                          </p:spTgt>
                                        </p:tgtEl>
                                        <p:attrNameLst>
                                          <p:attrName>style.visibility</p:attrName>
                                        </p:attrNameLst>
                                      </p:cBhvr>
                                      <p:to>
                                        <p:strVal val="visible"/>
                                      </p:to>
                                    </p:set>
                                    <p:anim calcmode="lin" valueType="num">
                                      <p:cBhvr additive="base">
                                        <p:cTn id="18" dur="500" fill="hold"/>
                                        <p:tgtEl>
                                          <p:spTgt spid="164249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642499">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67"/>
                                        </p:tgtEl>
                                        <p:attrNameLst>
                                          <p:attrName>style.visibility</p:attrName>
                                        </p:attrNameLst>
                                      </p:cBhvr>
                                      <p:to>
                                        <p:strVal val="visible"/>
                                      </p:to>
                                    </p:set>
                                    <p:anim calcmode="lin" valueType="num">
                                      <p:cBhvr additive="base">
                                        <p:cTn id="32" dur="500" fill="hold"/>
                                        <p:tgtEl>
                                          <p:spTgt spid="167"/>
                                        </p:tgtEl>
                                        <p:attrNameLst>
                                          <p:attrName>ppt_x</p:attrName>
                                        </p:attrNameLst>
                                      </p:cBhvr>
                                      <p:tavLst>
                                        <p:tav tm="0">
                                          <p:val>
                                            <p:strVal val="#ppt_x"/>
                                          </p:val>
                                        </p:tav>
                                        <p:tav tm="100000">
                                          <p:val>
                                            <p:strVal val="#ppt_x"/>
                                          </p:val>
                                        </p:tav>
                                      </p:tavLst>
                                    </p:anim>
                                    <p:anim calcmode="lin" valueType="num">
                                      <p:cBhvr additive="base">
                                        <p:cTn id="33" dur="500" fill="hold"/>
                                        <p:tgtEl>
                                          <p:spTgt spid="16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42" presetClass="path" presetSubtype="0" accel="50000" decel="50000" fill="hold" nodeType="afterEffect">
                                  <p:stCondLst>
                                    <p:cond delay="0"/>
                                  </p:stCondLst>
                                  <p:childTnLst>
                                    <p:animMotion origin="layout" path="M -0.0013 -0.00231 L -0.10164 -0.00069 " pathEditMode="relative" rAng="0" ptsTypes="AA">
                                      <p:cBhvr>
                                        <p:cTn id="36" dur="2000" fill="hold"/>
                                        <p:tgtEl>
                                          <p:spTgt spid="5"/>
                                        </p:tgtEl>
                                        <p:attrNameLst>
                                          <p:attrName>ppt_x</p:attrName>
                                          <p:attrName>ppt_y</p:attrName>
                                        </p:attrNameLst>
                                      </p:cBhvr>
                                      <p:rCtr x="-5023" y="69"/>
                                    </p:animMotion>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42499">
                                            <p:txEl>
                                              <p:pRg st="3" end="3"/>
                                            </p:txEl>
                                          </p:spTgt>
                                        </p:tgtEl>
                                        <p:attrNameLst>
                                          <p:attrName>style.visibility</p:attrName>
                                        </p:attrNameLst>
                                      </p:cBhvr>
                                      <p:to>
                                        <p:strVal val="visible"/>
                                      </p:to>
                                    </p:set>
                                    <p:anim calcmode="lin" valueType="num">
                                      <p:cBhvr additive="base">
                                        <p:cTn id="49" dur="500" fill="hold"/>
                                        <p:tgtEl>
                                          <p:spTgt spid="1642499">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42499">
                                            <p:txEl>
                                              <p:pRg st="3" end="3"/>
                                            </p:txEl>
                                          </p:spTgt>
                                        </p:tgtEl>
                                        <p:attrNameLst>
                                          <p:attrName>ppt_y</p:attrName>
                                        </p:attrNameLst>
                                      </p:cBhvr>
                                      <p:tavLst>
                                        <p:tav tm="0">
                                          <p:val>
                                            <p:strVal val="1+#ppt_h/2"/>
                                          </p:val>
                                        </p:tav>
                                        <p:tav tm="100000">
                                          <p:val>
                                            <p:strVal val="#ppt_y"/>
                                          </p:val>
                                        </p:tav>
                                      </p:tavLst>
                                    </p:anim>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left)">
                                      <p:cBhvr>
                                        <p:cTn id="54" dur="500"/>
                                        <p:tgtEl>
                                          <p:spTgt spid="7"/>
                                        </p:tgtEl>
                                      </p:cBhvr>
                                    </p:animEffect>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143"/>
                                        </p:tgtEl>
                                        <p:attrNameLst>
                                          <p:attrName>style.visibility</p:attrName>
                                        </p:attrNameLst>
                                      </p:cBhvr>
                                      <p:to>
                                        <p:strVal val="visible"/>
                                      </p:to>
                                    </p:set>
                                    <p:animEffect transition="in" filter="wipe(left)">
                                      <p:cBhvr>
                                        <p:cTn id="58" dur="500"/>
                                        <p:tgtEl>
                                          <p:spTgt spid="143"/>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42499">
                                            <p:txEl>
                                              <p:pRg st="4" end="4"/>
                                            </p:txEl>
                                          </p:spTgt>
                                        </p:tgtEl>
                                        <p:attrNameLst>
                                          <p:attrName>style.visibility</p:attrName>
                                        </p:attrNameLst>
                                      </p:cBhvr>
                                      <p:to>
                                        <p:strVal val="visible"/>
                                      </p:to>
                                    </p:set>
                                    <p:anim calcmode="lin" valueType="num">
                                      <p:cBhvr additive="base">
                                        <p:cTn id="63" dur="500" fill="hold"/>
                                        <p:tgtEl>
                                          <p:spTgt spid="1642499">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6424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499" grpId="0" uiExpand="1" build="p"/>
      <p:bldP spid="7" grpId="0" animBg="1"/>
      <p:bldP spid="16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p:txBody>
          <a:bodyPr/>
          <a:lstStyle/>
          <a:p>
            <a:pPr eaLnBrk="1" hangingPunct="1"/>
            <a:r>
              <a:rPr lang="zh-CN" altLang="en-US" dirty="0"/>
              <a:t>定理</a:t>
            </a:r>
            <a:r>
              <a:rPr lang="en-US" altLang="zh-CN" dirty="0"/>
              <a:t>4.4</a:t>
            </a:r>
            <a:endParaRPr lang="zh-CN" altLang="en-US" dirty="0"/>
          </a:p>
        </p:txBody>
      </p:sp>
      <p:sp>
        <p:nvSpPr>
          <p:cNvPr id="1456131" name="Rectangle 3"/>
          <p:cNvSpPr>
            <a:spLocks noGrp="1" noChangeArrowheads="1"/>
          </p:cNvSpPr>
          <p:nvPr>
            <p:ph type="body" idx="1"/>
          </p:nvPr>
        </p:nvSpPr>
        <p:spPr>
          <a:xfrm>
            <a:off x="233472" y="992100"/>
            <a:ext cx="11426694" cy="2132983"/>
          </a:xfrm>
        </p:spPr>
        <p:txBody>
          <a:bodyPr>
            <a:normAutofit/>
          </a:bodyPr>
          <a:lstStyle/>
          <a:p>
            <a:pPr marL="0" indent="0">
              <a:lnSpc>
                <a:spcPct val="160000"/>
              </a:lnSpc>
              <a:buNone/>
            </a:pPr>
            <a:r>
              <a:rPr lang="zh-CN" altLang="en-US" dirty="0">
                <a:solidFill>
                  <a:srgbClr val="C00000"/>
                </a:solidFill>
              </a:rPr>
              <a:t>定理</a:t>
            </a:r>
            <a:r>
              <a:rPr lang="en-US" altLang="zh-CN" dirty="0">
                <a:solidFill>
                  <a:srgbClr val="C00000"/>
                </a:solidFill>
              </a:rPr>
              <a:t>4.4</a:t>
            </a:r>
            <a:r>
              <a:rPr lang="en-US" altLang="zh-CN" dirty="0"/>
              <a:t>  </a:t>
            </a:r>
            <a:r>
              <a:rPr lang="zh-CN" altLang="en-US" dirty="0">
                <a:solidFill>
                  <a:schemeClr val="tx1"/>
                </a:solidFill>
              </a:rPr>
              <a:t>设</a:t>
            </a:r>
            <a:r>
              <a:rPr lang="en-US" altLang="zh-CN" dirty="0">
                <a:solidFill>
                  <a:schemeClr val="tx1"/>
                </a:solidFill>
              </a:rPr>
              <a:t>A</a:t>
            </a:r>
            <a:r>
              <a:rPr lang="zh-CN" altLang="en-US" dirty="0">
                <a:solidFill>
                  <a:schemeClr val="tx1"/>
                </a:solidFill>
              </a:rPr>
              <a:t>、</a:t>
            </a:r>
            <a:r>
              <a:rPr lang="en-US" altLang="zh-CN" dirty="0">
                <a:solidFill>
                  <a:schemeClr val="tx1"/>
                </a:solidFill>
              </a:rPr>
              <a:t>B</a:t>
            </a:r>
            <a:r>
              <a:rPr lang="zh-CN" altLang="en-US" dirty="0">
                <a:solidFill>
                  <a:schemeClr val="tx1"/>
                </a:solidFill>
              </a:rPr>
              <a:t>、</a:t>
            </a:r>
            <a:r>
              <a:rPr lang="en-US" altLang="zh-CN" dirty="0">
                <a:solidFill>
                  <a:schemeClr val="tx1"/>
                </a:solidFill>
              </a:rPr>
              <a:t>C</a:t>
            </a:r>
            <a:r>
              <a:rPr lang="zh-CN" altLang="en-US" dirty="0">
                <a:solidFill>
                  <a:schemeClr val="tx1"/>
                </a:solidFill>
              </a:rPr>
              <a:t>和</a:t>
            </a:r>
            <a:r>
              <a:rPr lang="en-US" altLang="zh-CN" dirty="0">
                <a:solidFill>
                  <a:schemeClr val="tx1"/>
                </a:solidFill>
              </a:rPr>
              <a:t>D</a:t>
            </a:r>
            <a:r>
              <a:rPr lang="zh-CN" altLang="en-US" dirty="0">
                <a:solidFill>
                  <a:schemeClr val="tx1"/>
                </a:solidFill>
              </a:rPr>
              <a:t>是任意四个集合，</a:t>
            </a:r>
            <a:r>
              <a:rPr lang="en-US" altLang="zh-CN" dirty="0">
                <a:solidFill>
                  <a:schemeClr val="tx1"/>
                </a:solidFill>
              </a:rPr>
              <a:t>R:A→B</a:t>
            </a:r>
            <a:r>
              <a:rPr lang="zh-CN" altLang="zh-CN" dirty="0">
                <a:solidFill>
                  <a:schemeClr val="tx1"/>
                </a:solidFill>
              </a:rPr>
              <a:t>，</a:t>
            </a:r>
            <a:r>
              <a:rPr lang="en-US" altLang="zh-CN" dirty="0">
                <a:solidFill>
                  <a:schemeClr val="tx1"/>
                </a:solidFill>
              </a:rPr>
              <a:t>S:B→C</a:t>
            </a:r>
            <a:r>
              <a:rPr lang="zh-CN" altLang="zh-CN" dirty="0">
                <a:solidFill>
                  <a:schemeClr val="tx1"/>
                </a:solidFill>
              </a:rPr>
              <a:t>，</a:t>
            </a:r>
            <a:r>
              <a:rPr lang="en-US" altLang="zh-CN" dirty="0">
                <a:solidFill>
                  <a:schemeClr val="tx1"/>
                </a:solidFill>
              </a:rPr>
              <a:t>T:C→D</a:t>
            </a:r>
            <a:r>
              <a:rPr lang="zh-CN" altLang="zh-CN" dirty="0"/>
              <a:t>，</a:t>
            </a:r>
            <a:r>
              <a:rPr lang="zh-CN" altLang="en-US" dirty="0">
                <a:solidFill>
                  <a:schemeClr val="tx1"/>
                </a:solidFill>
              </a:rPr>
              <a:t>则</a:t>
            </a:r>
          </a:p>
          <a:p>
            <a:pPr marL="0" indent="0">
              <a:lnSpc>
                <a:spcPct val="160000"/>
              </a:lnSpc>
              <a:buNone/>
            </a:pPr>
            <a:r>
              <a:rPr lang="zh-CN" altLang="en-US" dirty="0">
                <a:solidFill>
                  <a:schemeClr val="tx1"/>
                </a:solidFill>
              </a:rPr>
              <a:t>（</a:t>
            </a:r>
            <a:r>
              <a:rPr lang="en-US" altLang="zh-CN" dirty="0">
                <a:solidFill>
                  <a:schemeClr val="tx1"/>
                </a:solidFill>
              </a:rPr>
              <a:t>1</a:t>
            </a:r>
            <a:r>
              <a:rPr lang="zh-CN" altLang="en-US" dirty="0">
                <a:solidFill>
                  <a:schemeClr val="tx1"/>
                </a:solidFill>
              </a:rPr>
              <a:t>）</a:t>
            </a:r>
            <a:r>
              <a:rPr lang="en-US" altLang="zh-CN" dirty="0">
                <a:solidFill>
                  <a:schemeClr val="tx1"/>
                </a:solidFill>
              </a:rPr>
              <a:t>(</a:t>
            </a:r>
            <a:r>
              <a:rPr lang="en-US" altLang="zh-CN" dirty="0" err="1">
                <a:solidFill>
                  <a:schemeClr val="tx1"/>
                </a:solidFill>
              </a:rPr>
              <a:t>RoS</a:t>
            </a:r>
            <a:r>
              <a:rPr lang="en-US" altLang="zh-CN" dirty="0">
                <a:solidFill>
                  <a:schemeClr val="tx1"/>
                </a:solidFill>
              </a:rPr>
              <a:t>)</a:t>
            </a:r>
            <a:r>
              <a:rPr lang="en-US" altLang="zh-CN" dirty="0" err="1">
                <a:solidFill>
                  <a:schemeClr val="tx1"/>
                </a:solidFill>
              </a:rPr>
              <a:t>oT</a:t>
            </a:r>
            <a:r>
              <a:rPr lang="en-US" altLang="zh-CN" dirty="0">
                <a:solidFill>
                  <a:schemeClr val="tx1"/>
                </a:solidFill>
              </a:rPr>
              <a:t>=Ro(</a:t>
            </a:r>
            <a:r>
              <a:rPr lang="en-US" altLang="zh-CN" dirty="0" err="1">
                <a:solidFill>
                  <a:schemeClr val="tx1"/>
                </a:solidFill>
              </a:rPr>
              <a:t>SoT</a:t>
            </a:r>
            <a:r>
              <a:rPr lang="en-US" altLang="zh-CN" dirty="0">
                <a:solidFill>
                  <a:schemeClr val="tx1"/>
                </a:solidFill>
              </a:rPr>
              <a:t>)</a:t>
            </a:r>
            <a:r>
              <a:rPr lang="zh-CN" altLang="en-US" dirty="0">
                <a:solidFill>
                  <a:schemeClr val="tx1"/>
                </a:solidFill>
              </a:rPr>
              <a:t>；</a:t>
            </a:r>
          </a:p>
          <a:p>
            <a:pPr marL="0" indent="0">
              <a:lnSpc>
                <a:spcPct val="160000"/>
              </a:lnSpc>
              <a:buNone/>
            </a:pPr>
            <a:r>
              <a:rPr lang="zh-CN" altLang="en-US" dirty="0">
                <a:solidFill>
                  <a:schemeClr val="tx1"/>
                </a:solidFill>
              </a:rPr>
              <a:t>（</a:t>
            </a:r>
            <a:r>
              <a:rPr lang="en-US" altLang="zh-CN" dirty="0">
                <a:solidFill>
                  <a:schemeClr val="tx1"/>
                </a:solidFill>
              </a:rPr>
              <a:t>2</a:t>
            </a:r>
            <a:r>
              <a:rPr lang="zh-CN" altLang="en-US" dirty="0">
                <a:solidFill>
                  <a:schemeClr val="tx1"/>
                </a:solidFill>
              </a:rPr>
              <a:t>）</a:t>
            </a:r>
            <a:r>
              <a:rPr lang="en-US" altLang="zh-CN" dirty="0" err="1">
                <a:solidFill>
                  <a:schemeClr val="tx1"/>
                </a:solidFill>
              </a:rPr>
              <a:t>I</a:t>
            </a:r>
            <a:r>
              <a:rPr lang="en-US" altLang="zh-CN" baseline="-25000" dirty="0" err="1">
                <a:solidFill>
                  <a:schemeClr val="tx1"/>
                </a:solidFill>
              </a:rPr>
              <a:t>A</a:t>
            </a:r>
            <a:r>
              <a:rPr lang="en-US" altLang="zh-CN" dirty="0" err="1">
                <a:solidFill>
                  <a:schemeClr val="tx1"/>
                </a:solidFill>
              </a:rPr>
              <a:t>oR</a:t>
            </a:r>
            <a:r>
              <a:rPr lang="en-US" altLang="zh-CN" dirty="0">
                <a:solidFill>
                  <a:schemeClr val="tx1"/>
                </a:solidFill>
              </a:rPr>
              <a:t>=</a:t>
            </a:r>
            <a:r>
              <a:rPr lang="en-US" altLang="zh-CN" dirty="0" err="1">
                <a:solidFill>
                  <a:schemeClr val="tx1"/>
                </a:solidFill>
              </a:rPr>
              <a:t>RoI</a:t>
            </a:r>
            <a:r>
              <a:rPr lang="en-US" altLang="zh-CN" baseline="-25000" dirty="0" err="1">
                <a:solidFill>
                  <a:schemeClr val="tx1"/>
                </a:solidFill>
              </a:rPr>
              <a:t>B</a:t>
            </a:r>
            <a:r>
              <a:rPr lang="en-US" altLang="zh-CN" dirty="0">
                <a:solidFill>
                  <a:schemeClr val="tx1"/>
                </a:solidFill>
              </a:rPr>
              <a:t>=R</a:t>
            </a:r>
            <a:r>
              <a:rPr lang="zh-CN" altLang="en-US" dirty="0">
                <a:solidFill>
                  <a:schemeClr val="tx1"/>
                </a:solidFill>
              </a:rPr>
              <a:t>，其中</a:t>
            </a:r>
            <a:r>
              <a:rPr lang="en-US" altLang="zh-CN" dirty="0">
                <a:solidFill>
                  <a:schemeClr val="tx1"/>
                </a:solidFill>
              </a:rPr>
              <a:t>I</a:t>
            </a:r>
            <a:r>
              <a:rPr lang="en-US" altLang="zh-CN" baseline="-25000" dirty="0">
                <a:solidFill>
                  <a:schemeClr val="tx1"/>
                </a:solidFill>
              </a:rPr>
              <a:t>A</a:t>
            </a:r>
            <a:r>
              <a:rPr lang="zh-CN" altLang="en-US" dirty="0">
                <a:solidFill>
                  <a:schemeClr val="tx1"/>
                </a:solidFill>
              </a:rPr>
              <a:t>和</a:t>
            </a:r>
            <a:r>
              <a:rPr lang="en-US" altLang="zh-CN" dirty="0">
                <a:solidFill>
                  <a:schemeClr val="tx1"/>
                </a:solidFill>
              </a:rPr>
              <a:t>I</a:t>
            </a:r>
            <a:r>
              <a:rPr lang="en-US" altLang="zh-CN" baseline="-25000" dirty="0">
                <a:solidFill>
                  <a:schemeClr val="tx1"/>
                </a:solidFill>
              </a:rPr>
              <a:t>B</a:t>
            </a:r>
            <a:r>
              <a:rPr lang="zh-CN" altLang="en-US" dirty="0">
                <a:solidFill>
                  <a:schemeClr val="tx1"/>
                </a:solidFill>
              </a:rPr>
              <a:t>分别称为</a:t>
            </a:r>
            <a:r>
              <a:rPr lang="en-US" altLang="zh-CN" dirty="0">
                <a:solidFill>
                  <a:schemeClr val="tx1"/>
                </a:solidFill>
              </a:rPr>
              <a:t>A</a:t>
            </a:r>
            <a:r>
              <a:rPr lang="zh-CN" altLang="en-US" dirty="0">
                <a:solidFill>
                  <a:schemeClr val="tx1"/>
                </a:solidFill>
              </a:rPr>
              <a:t>和</a:t>
            </a:r>
            <a:r>
              <a:rPr lang="en-US" altLang="zh-CN" dirty="0">
                <a:solidFill>
                  <a:schemeClr val="tx1"/>
                </a:solidFill>
              </a:rPr>
              <a:t>B</a:t>
            </a:r>
            <a:r>
              <a:rPr lang="zh-CN" altLang="en-US" dirty="0">
                <a:solidFill>
                  <a:schemeClr val="tx1"/>
                </a:solidFill>
              </a:rPr>
              <a:t>上的恒等关系。</a:t>
            </a:r>
          </a:p>
        </p:txBody>
      </p:sp>
      <p:sp>
        <p:nvSpPr>
          <p:cNvPr id="6" name="Rectangle 2"/>
          <p:cNvSpPr>
            <a:spLocks noChangeArrowheads="1"/>
          </p:cNvSpPr>
          <p:nvPr/>
        </p:nvSpPr>
        <p:spPr bwMode="auto">
          <a:xfrm>
            <a:off x="1228266" y="5405958"/>
            <a:ext cx="5803564" cy="461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defTabSz="1219261">
              <a:lnSpc>
                <a:spcPct val="100000"/>
              </a:lnSpc>
              <a:spcBef>
                <a:spcPct val="0"/>
              </a:spcBef>
              <a:buClrTx/>
              <a:buNone/>
            </a:pPr>
            <a:r>
              <a:rPr lang="zh-CN" altLang="en-US" sz="2399" dirty="0">
                <a:solidFill>
                  <a:srgbClr val="FF0000"/>
                </a:solidFill>
                <a:latin typeface="微软雅黑"/>
                <a:ea typeface="微软雅黑"/>
              </a:rPr>
              <a:t>集合相等</a:t>
            </a:r>
            <a:r>
              <a:rPr lang="zh-CN" altLang="en-US" sz="2399" dirty="0">
                <a:solidFill>
                  <a:srgbClr val="0000CC"/>
                </a:solidFill>
                <a:latin typeface="微软雅黑"/>
                <a:ea typeface="微软雅黑"/>
                <a:sym typeface="Symbol" panose="05050102010706020507" pitchFamily="18" charset="2"/>
              </a:rPr>
              <a:t></a:t>
            </a:r>
            <a:r>
              <a:rPr lang="zh-CN" altLang="en-US" sz="2399" dirty="0">
                <a:solidFill>
                  <a:srgbClr val="FF0000"/>
                </a:solidFill>
                <a:latin typeface="微软雅黑"/>
                <a:ea typeface="微软雅黑"/>
              </a:rPr>
              <a:t>两个集合互相包含</a:t>
            </a:r>
          </a:p>
        </p:txBody>
      </p:sp>
      <p:sp>
        <p:nvSpPr>
          <p:cNvPr id="7" name="Rectangle 3"/>
          <p:cNvSpPr>
            <a:spLocks noChangeArrowheads="1"/>
          </p:cNvSpPr>
          <p:nvPr/>
        </p:nvSpPr>
        <p:spPr bwMode="auto">
          <a:xfrm>
            <a:off x="1228265" y="4798789"/>
            <a:ext cx="5965481" cy="461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defTabSz="1219261">
              <a:lnSpc>
                <a:spcPct val="100000"/>
              </a:lnSpc>
              <a:spcBef>
                <a:spcPct val="0"/>
              </a:spcBef>
              <a:buClrTx/>
              <a:buNone/>
            </a:pPr>
            <a:r>
              <a:rPr lang="zh-CN" altLang="en-US" sz="2399" dirty="0">
                <a:solidFill>
                  <a:srgbClr val="0000CC"/>
                </a:solidFill>
                <a:latin typeface="微软雅黑"/>
                <a:ea typeface="微软雅黑"/>
              </a:rPr>
              <a:t>等式成立</a:t>
            </a:r>
            <a:r>
              <a:rPr lang="zh-CN" altLang="en-US" sz="2399" dirty="0">
                <a:solidFill>
                  <a:srgbClr val="FF0000"/>
                </a:solidFill>
                <a:latin typeface="微软雅黑"/>
                <a:ea typeface="微软雅黑"/>
                <a:sym typeface="Symbol" panose="05050102010706020507" pitchFamily="18" charset="2"/>
              </a:rPr>
              <a:t></a:t>
            </a:r>
            <a:r>
              <a:rPr lang="zh-CN" altLang="en-US" sz="2399" dirty="0">
                <a:solidFill>
                  <a:srgbClr val="0000CC"/>
                </a:solidFill>
                <a:latin typeface="微软雅黑"/>
                <a:ea typeface="微软雅黑"/>
              </a:rPr>
              <a:t>两个集合相等</a:t>
            </a:r>
          </a:p>
        </p:txBody>
      </p:sp>
      <p:sp>
        <p:nvSpPr>
          <p:cNvPr id="8" name="Rectangle 6"/>
          <p:cNvSpPr>
            <a:spLocks noChangeArrowheads="1"/>
          </p:cNvSpPr>
          <p:nvPr/>
        </p:nvSpPr>
        <p:spPr bwMode="auto">
          <a:xfrm>
            <a:off x="411016" y="3439160"/>
            <a:ext cx="803193" cy="461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defTabSz="1219261">
              <a:lnSpc>
                <a:spcPct val="100000"/>
              </a:lnSpc>
              <a:spcBef>
                <a:spcPct val="0"/>
              </a:spcBef>
              <a:buClrTx/>
              <a:buNone/>
            </a:pPr>
            <a:r>
              <a:rPr lang="zh-CN" altLang="en-US" sz="2399">
                <a:solidFill>
                  <a:srgbClr val="FF0000"/>
                </a:solidFill>
                <a:latin typeface="微软雅黑"/>
                <a:ea typeface="微软雅黑"/>
              </a:rPr>
              <a:t>分析</a:t>
            </a:r>
          </a:p>
        </p:txBody>
      </p:sp>
      <p:sp>
        <p:nvSpPr>
          <p:cNvPr id="9" name="Rectangle 7"/>
          <p:cNvSpPr>
            <a:spLocks noChangeArrowheads="1"/>
          </p:cNvSpPr>
          <p:nvPr/>
        </p:nvSpPr>
        <p:spPr bwMode="auto">
          <a:xfrm>
            <a:off x="1299965" y="3451860"/>
            <a:ext cx="3277514" cy="461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defTabSz="1219261">
              <a:lnSpc>
                <a:spcPct val="100000"/>
              </a:lnSpc>
              <a:spcBef>
                <a:spcPct val="0"/>
              </a:spcBef>
              <a:buClrTx/>
              <a:buNone/>
            </a:pPr>
            <a:r>
              <a:rPr lang="zh-CN" altLang="en-US" sz="2399" dirty="0">
                <a:latin typeface="微软雅黑"/>
                <a:ea typeface="微软雅黑"/>
              </a:rPr>
              <a:t>待证等式两端都是集合</a:t>
            </a:r>
          </a:p>
        </p:txBody>
      </p:sp>
      <p:sp>
        <p:nvSpPr>
          <p:cNvPr id="10" name="矩形 9">
            <a:extLst>
              <a:ext uri="{FF2B5EF4-FFF2-40B4-BE49-F238E27FC236}">
                <a16:creationId xmlns:a16="http://schemas.microsoft.com/office/drawing/2014/main" id="{B40F2106-633E-402B-A189-029D9CFB22B4}"/>
              </a:ext>
            </a:extLst>
          </p:cNvPr>
          <p:cNvSpPr/>
          <p:nvPr/>
        </p:nvSpPr>
        <p:spPr>
          <a:xfrm>
            <a:off x="1228266" y="4125324"/>
            <a:ext cx="8492176" cy="461532"/>
          </a:xfrm>
          <a:prstGeom prst="rect">
            <a:avLst/>
          </a:prstGeom>
        </p:spPr>
        <p:txBody>
          <a:bodyPr wrap="none">
            <a:spAutoFit/>
          </a:bodyPr>
          <a:lstStyle/>
          <a:p>
            <a:pPr defTabSz="1219261"/>
            <a:r>
              <a:rPr lang="zh-CN" altLang="en-US" sz="2399" b="1" dirty="0">
                <a:solidFill>
                  <a:prstClr val="black"/>
                </a:solidFill>
                <a:latin typeface="微软雅黑"/>
                <a:ea typeface="微软雅黑"/>
              </a:rPr>
              <a:t>于是利用</a:t>
            </a:r>
            <a:r>
              <a:rPr lang="zh-CN" altLang="en-US" sz="2399" b="1" dirty="0">
                <a:solidFill>
                  <a:srgbClr val="FF0000"/>
                </a:solidFill>
                <a:latin typeface="微软雅黑"/>
                <a:ea typeface="微软雅黑"/>
              </a:rPr>
              <a:t>集合与集合关系的判定与证明方法</a:t>
            </a:r>
            <a:r>
              <a:rPr lang="zh-CN" altLang="en-US" sz="2399" b="1" dirty="0">
                <a:solidFill>
                  <a:prstClr val="black"/>
                </a:solidFill>
                <a:latin typeface="微软雅黑"/>
                <a:ea typeface="微软雅黑"/>
              </a:rPr>
              <a:t>，直接证明即可。</a:t>
            </a:r>
            <a:endParaRPr lang="zh-CN" altLang="en-US" sz="2399" b="1" dirty="0">
              <a:solidFill>
                <a:prstClr val="black"/>
              </a:solidFill>
              <a:latin typeface="Arial"/>
              <a:ea typeface="微软雅黑"/>
            </a:endParaRPr>
          </a:p>
        </p:txBody>
      </p:sp>
      <p:grpSp>
        <p:nvGrpSpPr>
          <p:cNvPr id="11" name="组合 10">
            <a:extLst>
              <a:ext uri="{FF2B5EF4-FFF2-40B4-BE49-F238E27FC236}">
                <a16:creationId xmlns:a16="http://schemas.microsoft.com/office/drawing/2014/main" id="{D526C4D9-3D3C-4070-A179-78666C143266}"/>
              </a:ext>
            </a:extLst>
          </p:cNvPr>
          <p:cNvGrpSpPr/>
          <p:nvPr/>
        </p:nvGrpSpPr>
        <p:grpSpPr>
          <a:xfrm>
            <a:off x="6022997" y="4956504"/>
            <a:ext cx="5408636" cy="1178503"/>
            <a:chOff x="6251575" y="4642255"/>
            <a:chExt cx="5410200" cy="1178844"/>
          </a:xfrm>
        </p:grpSpPr>
        <p:sp>
          <p:nvSpPr>
            <p:cNvPr id="12" name="波形 11">
              <a:extLst>
                <a:ext uri="{FF2B5EF4-FFF2-40B4-BE49-F238E27FC236}">
                  <a16:creationId xmlns:a16="http://schemas.microsoft.com/office/drawing/2014/main" id="{99B0ED93-9CD0-429D-A09E-EF0901A26ADE}"/>
                </a:ext>
              </a:extLst>
            </p:cNvPr>
            <p:cNvSpPr/>
            <p:nvPr/>
          </p:nvSpPr>
          <p:spPr>
            <a:xfrm>
              <a:off x="6251575" y="4642255"/>
              <a:ext cx="5410200" cy="117884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endParaRPr lang="zh-CN" altLang="en-US" sz="2399">
                <a:solidFill>
                  <a:prstClr val="white"/>
                </a:solidFill>
                <a:latin typeface="Arial"/>
                <a:ea typeface="微软雅黑"/>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A50B5E46-4F20-4686-8179-00AAF75EFECE}"/>
                    </a:ext>
                  </a:extLst>
                </p:cNvPr>
                <p:cNvSpPr/>
                <p:nvPr/>
              </p:nvSpPr>
              <p:spPr>
                <a:xfrm>
                  <a:off x="6327775" y="4941822"/>
                  <a:ext cx="5257800" cy="579710"/>
                </a:xfrm>
                <a:prstGeom prst="rect">
                  <a:avLst/>
                </a:prstGeom>
                <a:solidFill>
                  <a:srgbClr val="74B836"/>
                </a:solidFill>
              </p:spPr>
              <p:txBody>
                <a:bodyPr wrap="square">
                  <a:spAutoFit/>
                </a:bodyPr>
                <a:lstStyle/>
                <a:p>
                  <a:pPr defTabSz="1219261">
                    <a:lnSpc>
                      <a:spcPct val="150000"/>
                    </a:lnSpc>
                  </a:pPr>
                  <a:r>
                    <a:rPr lang="en-US" altLang="zh-CN" sz="2399" b="1" dirty="0">
                      <a:solidFill>
                        <a:prstClr val="black"/>
                      </a:solidFill>
                      <a:latin typeface="微软雅黑"/>
                      <a:ea typeface="微软雅黑"/>
                    </a:rPr>
                    <a:t>B</a:t>
                  </a:r>
                  <a:r>
                    <a:rPr kumimoji="1" lang="zh-CN" altLang="en-US" sz="2399" b="1" dirty="0">
                      <a:solidFill>
                        <a:prstClr val="black"/>
                      </a:solidFill>
                      <a:latin typeface="微软雅黑"/>
                      <a:ea typeface="微软雅黑"/>
                      <a:sym typeface="Symbol" panose="05050102010706020507" pitchFamily="18" charset="2"/>
                    </a:rPr>
                    <a:t> </a:t>
                  </a:r>
                  <a:r>
                    <a:rPr kumimoji="1" lang="en-US" altLang="zh-CN" sz="2399" b="1" dirty="0">
                      <a:solidFill>
                        <a:prstClr val="black"/>
                      </a:solidFill>
                      <a:latin typeface="微软雅黑"/>
                      <a:ea typeface="微软雅黑"/>
                      <a:sym typeface="Symbol" panose="05050102010706020507" pitchFamily="18" charset="2"/>
                    </a:rPr>
                    <a:t>A</a:t>
                  </a:r>
                  <a:r>
                    <a:rPr lang="zh-CN" altLang="en-US" sz="2399" b="1" dirty="0">
                      <a:solidFill>
                        <a:prstClr val="black"/>
                      </a:solidFill>
                      <a:latin typeface="微软雅黑"/>
                      <a:ea typeface="微软雅黑"/>
                    </a:rPr>
                    <a:t> </a:t>
                  </a:r>
                  <a:r>
                    <a:rPr lang="zh-CN" altLang="en-US" sz="2399" b="1" dirty="0">
                      <a:solidFill>
                        <a:prstClr val="black"/>
                      </a:solidFill>
                      <a:latin typeface="微软雅黑"/>
                      <a:ea typeface="微软雅黑"/>
                      <a:sym typeface="Symbol" panose="05050102010706020507" pitchFamily="18" charset="2"/>
                    </a:rPr>
                    <a:t></a:t>
                  </a:r>
                  <a:r>
                    <a:rPr lang="zh-CN" altLang="en-US" sz="2399" b="1" dirty="0">
                      <a:solidFill>
                        <a:prstClr val="black"/>
                      </a:solidFill>
                      <a:latin typeface="微软雅黑"/>
                      <a:ea typeface="微软雅黑"/>
                    </a:rPr>
                    <a:t>对</a:t>
                  </a:r>
                  <a14:m>
                    <m:oMath xmlns:m="http://schemas.openxmlformats.org/officeDocument/2006/math">
                      <m:r>
                        <a:rPr lang="zh-CN" altLang="en-US" sz="2399" b="1" i="1">
                          <a:solidFill>
                            <a:prstClr val="black"/>
                          </a:solidFill>
                          <a:latin typeface="Cambria Math" panose="02040503050406030204" pitchFamily="18" charset="0"/>
                        </a:rPr>
                        <m:t>∀</m:t>
                      </m:r>
                    </m:oMath>
                  </a14:m>
                  <a:r>
                    <a:rPr lang="en-US" altLang="zh-CN" sz="2399" b="1">
                      <a:solidFill>
                        <a:prstClr val="black"/>
                      </a:solidFill>
                      <a:latin typeface="微软雅黑"/>
                      <a:ea typeface="微软雅黑"/>
                    </a:rPr>
                    <a:t>x </a:t>
                  </a:r>
                  <a:r>
                    <a:rPr lang="zh-CN" altLang="en-US" sz="2399" b="1">
                      <a:solidFill>
                        <a:prstClr val="black"/>
                      </a:solidFill>
                      <a:latin typeface="微软雅黑"/>
                      <a:ea typeface="微软雅黑"/>
                    </a:rPr>
                    <a:t>，如果</a:t>
                  </a:r>
                  <a:r>
                    <a:rPr lang="en-US" altLang="zh-CN" sz="2399" b="1" dirty="0" err="1">
                      <a:solidFill>
                        <a:prstClr val="black"/>
                      </a:solidFill>
                      <a:latin typeface="微软雅黑"/>
                      <a:ea typeface="微软雅黑"/>
                    </a:rPr>
                    <a:t>x</a:t>
                  </a:r>
                  <a:r>
                    <a:rPr lang="en-US" altLang="zh-CN" sz="2399" b="1" err="1">
                      <a:solidFill>
                        <a:prstClr val="black"/>
                      </a:solidFill>
                      <a:latin typeface="微软雅黑"/>
                      <a:ea typeface="微软雅黑"/>
                    </a:rPr>
                    <a:t>∈</a:t>
                  </a:r>
                  <a:r>
                    <a:rPr lang="en-US" altLang="zh-CN" sz="2399" b="1">
                      <a:solidFill>
                        <a:prstClr val="black"/>
                      </a:solidFill>
                      <a:latin typeface="微软雅黑"/>
                      <a:ea typeface="微软雅黑"/>
                    </a:rPr>
                    <a:t>B</a:t>
                  </a:r>
                  <a:r>
                    <a:rPr lang="zh-CN" altLang="en-US" sz="2399" b="1">
                      <a:solidFill>
                        <a:prstClr val="black"/>
                      </a:solidFill>
                      <a:latin typeface="微软雅黑"/>
                      <a:ea typeface="微软雅黑"/>
                    </a:rPr>
                    <a:t>，则</a:t>
                  </a:r>
                  <a:r>
                    <a:rPr lang="en-US" altLang="zh-CN" sz="2399" b="1" dirty="0" err="1">
                      <a:solidFill>
                        <a:prstClr val="black"/>
                      </a:solidFill>
                      <a:latin typeface="微软雅黑"/>
                      <a:ea typeface="微软雅黑"/>
                    </a:rPr>
                    <a:t>x∈A</a:t>
                  </a:r>
                  <a:r>
                    <a:rPr lang="zh-CN" altLang="en-US" sz="2399" b="1" dirty="0">
                      <a:solidFill>
                        <a:prstClr val="black"/>
                      </a:solidFill>
                      <a:latin typeface="微软雅黑"/>
                      <a:ea typeface="微软雅黑"/>
                    </a:rPr>
                    <a:t> 。</a:t>
                  </a:r>
                </a:p>
              </p:txBody>
            </p:sp>
          </mc:Choice>
          <mc:Fallback xmlns="">
            <p:sp>
              <p:nvSpPr>
                <p:cNvPr id="3" name="矩形 2">
                  <a:extLst>
                    <a:ext uri="{FF2B5EF4-FFF2-40B4-BE49-F238E27FC236}">
                      <a16:creationId xmlns:a16="http://schemas.microsoft.com/office/drawing/2014/main" id="{A50B5E46-4F20-4686-8179-00AAF75EFECE}"/>
                    </a:ext>
                  </a:extLst>
                </p:cNvPr>
                <p:cNvSpPr>
                  <a:spLocks noRot="1" noChangeAspect="1" noMove="1" noResize="1" noEditPoints="1" noAdjustHandles="1" noChangeArrowheads="1" noChangeShapeType="1" noTextEdit="1"/>
                </p:cNvSpPr>
                <p:nvPr/>
              </p:nvSpPr>
              <p:spPr>
                <a:xfrm>
                  <a:off x="6327775" y="4941822"/>
                  <a:ext cx="5257800" cy="579710"/>
                </a:xfrm>
                <a:prstGeom prst="rect">
                  <a:avLst/>
                </a:prstGeom>
                <a:blipFill>
                  <a:blip r:embed="rId6"/>
                  <a:stretch>
                    <a:fillRect l="-1856" r="-7425" b="-24211"/>
                  </a:stretch>
                </a:blipFill>
              </p:spPr>
              <p:txBody>
                <a:bodyPr/>
                <a:lstStyle/>
                <a:p>
                  <a:r>
                    <a:rPr lang="zh-CN" altLang="en-US">
                      <a:noFill/>
                    </a:rPr>
                    <a:t> </a:t>
                  </a:r>
                </a:p>
              </p:txBody>
            </p:sp>
          </mc:Fallback>
        </mc:AlternateContent>
      </p:grpSp>
    </p:spTree>
    <p:custDataLst>
      <p:tags r:id="rId1"/>
    </p:custDataLst>
    <p:extLst>
      <p:ext uri="{BB962C8B-B14F-4D97-AF65-F5344CB8AC3E}">
        <p14:creationId xmlns:p14="http://schemas.microsoft.com/office/powerpoint/2010/main" val="185693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heel(1)">
                                      <p:cBhvr>
                                        <p:cTn id="19" dur="2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1000" fill="hold"/>
                                        <p:tgtEl>
                                          <p:spTgt spid="11"/>
                                        </p:tgtEl>
                                        <p:attrNameLst>
                                          <p:attrName>ppt_w</p:attrName>
                                        </p:attrNameLst>
                                      </p:cBhvr>
                                      <p:tavLst>
                                        <p:tav tm="0">
                                          <p:val>
                                            <p:fltVal val="0"/>
                                          </p:val>
                                        </p:tav>
                                        <p:tav tm="100000">
                                          <p:val>
                                            <p:strVal val="#ppt_w"/>
                                          </p:val>
                                        </p:tav>
                                      </p:tavLst>
                                    </p:anim>
                                    <p:anim calcmode="lin" valueType="num">
                                      <p:cBhvr>
                                        <p:cTn id="37" dur="1000" fill="hold"/>
                                        <p:tgtEl>
                                          <p:spTgt spid="11"/>
                                        </p:tgtEl>
                                        <p:attrNameLst>
                                          <p:attrName>ppt_h</p:attrName>
                                        </p:attrNameLst>
                                      </p:cBhvr>
                                      <p:tavLst>
                                        <p:tav tm="0">
                                          <p:val>
                                            <p:fltVal val="0"/>
                                          </p:val>
                                        </p:tav>
                                        <p:tav tm="100000">
                                          <p:val>
                                            <p:strVal val="#ppt_h"/>
                                          </p:val>
                                        </p:tav>
                                      </p:tavLst>
                                    </p:anim>
                                    <p:anim calcmode="lin" valueType="num">
                                      <p:cBhvr>
                                        <p:cTn id="38" dur="1000" fill="hold"/>
                                        <p:tgtEl>
                                          <p:spTgt spid="11"/>
                                        </p:tgtEl>
                                        <p:attrNameLst>
                                          <p:attrName>style.rotation</p:attrName>
                                        </p:attrNameLst>
                                      </p:cBhvr>
                                      <p:tavLst>
                                        <p:tav tm="0">
                                          <p:val>
                                            <p:fltVal val="90"/>
                                          </p:val>
                                        </p:tav>
                                        <p:tav tm="100000">
                                          <p:val>
                                            <p:fltVal val="0"/>
                                          </p:val>
                                        </p:tav>
                                      </p:tavLst>
                                    </p:anim>
                                    <p:animEffect transition="in" filter="fade">
                                      <p:cBhvr>
                                        <p:cTn id="3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p:txBody>
          <a:bodyPr/>
          <a:lstStyle/>
          <a:p>
            <a:pPr eaLnBrk="1" hangingPunct="1"/>
            <a:r>
              <a:rPr lang="zh-CN" altLang="en-US"/>
              <a:t>证明</a:t>
            </a:r>
            <a:endParaRPr lang="en-US" altLang="zh-CN">
              <a:sym typeface="Wingdings" panose="05000000000000000000" pitchFamily="2" charset="2"/>
            </a:endParaRPr>
          </a:p>
        </p:txBody>
      </p:sp>
      <p:sp>
        <p:nvSpPr>
          <p:cNvPr id="1458179" name="Rectangle 3"/>
          <p:cNvSpPr>
            <a:spLocks noGrp="1" noChangeArrowheads="1"/>
          </p:cNvSpPr>
          <p:nvPr>
            <p:ph type="body" idx="1"/>
          </p:nvPr>
        </p:nvSpPr>
        <p:spPr>
          <a:xfrm>
            <a:off x="449309" y="919056"/>
            <a:ext cx="11515569" cy="5587218"/>
          </a:xfrm>
        </p:spPr>
        <p:txBody>
          <a:bodyPr vert="horz" lIns="35997" tIns="35997" rIns="35997" bIns="35997" rtlCol="0">
            <a:normAutofit/>
          </a:bodyPr>
          <a:lstStyle/>
          <a:p>
            <a:pPr marL="533347" indent="-533347">
              <a:lnSpc>
                <a:spcPct val="150000"/>
              </a:lnSpc>
              <a:spcBef>
                <a:spcPct val="0"/>
              </a:spcBef>
              <a:buAutoNum type="arabicParenBoth"/>
            </a:pPr>
            <a:r>
              <a:rPr lang="zh-CN" altLang="en-US" dirty="0">
                <a:solidFill>
                  <a:schemeClr val="tx1"/>
                </a:solidFill>
              </a:rPr>
              <a:t>∀</a:t>
            </a:r>
            <a:r>
              <a:rPr lang="en-US" altLang="zh-CN" dirty="0">
                <a:solidFill>
                  <a:schemeClr val="tx1"/>
                </a:solidFill>
              </a:rPr>
              <a:t>&lt;</a:t>
            </a:r>
            <a:r>
              <a:rPr lang="en-US" altLang="zh-CN" dirty="0" err="1">
                <a:solidFill>
                  <a:schemeClr val="tx1"/>
                </a:solidFill>
              </a:rPr>
              <a:t>a,d</a:t>
            </a:r>
            <a:r>
              <a:rPr lang="en-US" altLang="zh-CN" dirty="0">
                <a:solidFill>
                  <a:schemeClr val="tx1"/>
                </a:solidFill>
              </a:rPr>
              <a:t>&gt;</a:t>
            </a:r>
          </a:p>
          <a:p>
            <a:pPr marL="0" indent="0">
              <a:lnSpc>
                <a:spcPct val="150000"/>
              </a:lnSpc>
              <a:spcBef>
                <a:spcPct val="0"/>
              </a:spcBef>
              <a:buNone/>
            </a:pPr>
            <a:r>
              <a:rPr lang="en-US" altLang="zh-CN" dirty="0">
                <a:solidFill>
                  <a:schemeClr val="tx1"/>
                </a:solidFill>
              </a:rPr>
              <a:t>        &lt;</a:t>
            </a:r>
            <a:r>
              <a:rPr lang="en-US" altLang="zh-CN" dirty="0" err="1">
                <a:solidFill>
                  <a:schemeClr val="tx1"/>
                </a:solidFill>
              </a:rPr>
              <a:t>a,d</a:t>
            </a:r>
            <a:r>
              <a:rPr lang="en-US" altLang="zh-CN" dirty="0">
                <a:solidFill>
                  <a:schemeClr val="tx1"/>
                </a:solidFill>
              </a:rPr>
              <a:t>&gt;∈</a:t>
            </a:r>
            <a:r>
              <a:rPr lang="en-US" altLang="zh-CN" noProof="1">
                <a:solidFill>
                  <a:schemeClr val="tx1"/>
                </a:solidFill>
              </a:rPr>
              <a:t>(R</a:t>
            </a:r>
            <a:r>
              <a:rPr lang="en-US" altLang="zh-CN" dirty="0">
                <a:solidFill>
                  <a:schemeClr val="tx1"/>
                </a:solidFill>
                <a:sym typeface="Symbol" panose="05050102010706020507" pitchFamily="18" charset="2"/>
              </a:rPr>
              <a:t></a:t>
            </a:r>
            <a:r>
              <a:rPr lang="en-US" altLang="zh-CN" noProof="1">
                <a:solidFill>
                  <a:schemeClr val="tx1"/>
                </a:solidFill>
              </a:rPr>
              <a:t>S)</a:t>
            </a:r>
            <a:r>
              <a:rPr lang="en-US" altLang="zh-CN" dirty="0">
                <a:solidFill>
                  <a:schemeClr val="tx1"/>
                </a:solidFill>
                <a:sym typeface="Symbol" panose="05050102010706020507" pitchFamily="18" charset="2"/>
              </a:rPr>
              <a:t></a:t>
            </a:r>
            <a:r>
              <a:rPr lang="en-US" altLang="zh-CN" noProof="1">
                <a:solidFill>
                  <a:schemeClr val="tx1"/>
                </a:solidFill>
              </a:rPr>
              <a:t>T</a:t>
            </a:r>
            <a:endParaRPr lang="zh-CN" altLang="en-US" dirty="0">
              <a:solidFill>
                <a:schemeClr val="tx1"/>
              </a:solidFill>
            </a:endParaRPr>
          </a:p>
          <a:p>
            <a:pPr marL="533347" indent="-533347">
              <a:lnSpc>
                <a:spcPct val="150000"/>
              </a:lnSpc>
              <a:spcBef>
                <a:spcPct val="0"/>
              </a:spcBef>
              <a:buNone/>
            </a:pPr>
            <a:r>
              <a:rPr lang="zh-CN" altLang="en-US" dirty="0">
                <a:solidFill>
                  <a:schemeClr val="tx1"/>
                </a:solidFill>
                <a:sym typeface="Symbol" panose="05050102010706020507" pitchFamily="18" charset="2"/>
              </a:rPr>
              <a:t>     </a:t>
            </a:r>
            <a:r>
              <a:rPr lang="en-US" altLang="zh-CN" dirty="0" err="1">
                <a:solidFill>
                  <a:schemeClr val="tx1"/>
                </a:solidFill>
                <a:sym typeface="Symbol" panose="05050102010706020507" pitchFamily="18" charset="2"/>
              </a:rPr>
              <a:t>a</a:t>
            </a:r>
            <a:r>
              <a:rPr lang="en-US" altLang="zh-CN" dirty="0" err="1">
                <a:solidFill>
                  <a:schemeClr val="tx1"/>
                </a:solidFill>
              </a:rPr>
              <a:t>∈A</a:t>
            </a:r>
            <a:r>
              <a:rPr lang="zh-CN" altLang="en-US" dirty="0">
                <a:solidFill>
                  <a:schemeClr val="tx1"/>
                </a:solidFill>
              </a:rPr>
              <a:t>∧</a:t>
            </a:r>
            <a:r>
              <a:rPr lang="en-US" altLang="zh-CN" dirty="0" err="1">
                <a:solidFill>
                  <a:schemeClr val="tx1"/>
                </a:solidFill>
              </a:rPr>
              <a:t>d∈D</a:t>
            </a:r>
            <a:r>
              <a:rPr lang="zh-CN" altLang="en-US" dirty="0">
                <a:solidFill>
                  <a:schemeClr val="tx1"/>
                </a:solidFill>
              </a:rPr>
              <a:t>∧</a:t>
            </a:r>
            <a:r>
              <a:rPr lang="zh-CN" altLang="en-US" noProof="1">
                <a:solidFill>
                  <a:schemeClr val="tx1"/>
                </a:solidFill>
                <a:sym typeface="Symbol" panose="05050102010706020507" pitchFamily="18" charset="2"/>
              </a:rPr>
              <a:t></a:t>
            </a:r>
            <a:r>
              <a:rPr lang="en-US" altLang="zh-CN" noProof="1">
                <a:solidFill>
                  <a:schemeClr val="tx1"/>
                </a:solidFill>
                <a:sym typeface="Symbol" panose="05050102010706020507" pitchFamily="18" charset="2"/>
              </a:rPr>
              <a:t>c(c</a:t>
            </a:r>
            <a:r>
              <a:rPr lang="en-US" altLang="zh-CN" dirty="0">
                <a:solidFill>
                  <a:schemeClr val="tx1"/>
                </a:solidFill>
              </a:rPr>
              <a:t>∈C</a:t>
            </a:r>
            <a:r>
              <a:rPr lang="zh-CN" altLang="en-US" dirty="0">
                <a:solidFill>
                  <a:schemeClr val="tx1"/>
                </a:solidFill>
              </a:rPr>
              <a:t>∧</a:t>
            </a:r>
            <a:r>
              <a:rPr lang="en-US" altLang="zh-CN" dirty="0">
                <a:solidFill>
                  <a:schemeClr val="tx1"/>
                </a:solidFill>
              </a:rPr>
              <a:t>&lt;</a:t>
            </a:r>
            <a:r>
              <a:rPr lang="en-US" altLang="zh-CN" dirty="0" err="1">
                <a:solidFill>
                  <a:schemeClr val="tx1"/>
                </a:solidFill>
              </a:rPr>
              <a:t>a,c</a:t>
            </a:r>
            <a:r>
              <a:rPr lang="en-US" altLang="zh-CN" dirty="0">
                <a:solidFill>
                  <a:schemeClr val="tx1"/>
                </a:solidFill>
              </a:rPr>
              <a:t>&gt;∈R</a:t>
            </a:r>
            <a:r>
              <a:rPr lang="en-US" altLang="zh-CN" dirty="0">
                <a:solidFill>
                  <a:schemeClr val="tx1"/>
                </a:solidFill>
                <a:sym typeface="Symbol" panose="05050102010706020507" pitchFamily="18" charset="2"/>
              </a:rPr>
              <a:t></a:t>
            </a:r>
            <a:r>
              <a:rPr lang="en-US" altLang="zh-CN" noProof="1">
                <a:solidFill>
                  <a:schemeClr val="tx1"/>
                </a:solidFill>
              </a:rPr>
              <a:t>S</a:t>
            </a:r>
            <a:r>
              <a:rPr lang="zh-CN" altLang="en-US" dirty="0">
                <a:solidFill>
                  <a:schemeClr val="tx1"/>
                </a:solidFill>
              </a:rPr>
              <a:t>∧</a:t>
            </a:r>
            <a:r>
              <a:rPr lang="en-US" altLang="zh-CN" dirty="0">
                <a:solidFill>
                  <a:schemeClr val="tx1"/>
                </a:solidFill>
              </a:rPr>
              <a:t>&lt;</a:t>
            </a:r>
            <a:r>
              <a:rPr lang="en-US" altLang="zh-CN" dirty="0" err="1">
                <a:solidFill>
                  <a:schemeClr val="tx1"/>
                </a:solidFill>
              </a:rPr>
              <a:t>c,d</a:t>
            </a:r>
            <a:r>
              <a:rPr lang="en-US" altLang="zh-CN" dirty="0">
                <a:solidFill>
                  <a:schemeClr val="tx1"/>
                </a:solidFill>
              </a:rPr>
              <a:t>&gt;∈</a:t>
            </a:r>
            <a:r>
              <a:rPr lang="en-US" altLang="zh-CN" noProof="1">
                <a:solidFill>
                  <a:schemeClr val="tx1"/>
                </a:solidFill>
              </a:rPr>
              <a:t>T)                    </a:t>
            </a:r>
            <a:r>
              <a:rPr lang="en-US" altLang="zh-CN" noProof="1">
                <a:solidFill>
                  <a:srgbClr val="3333FF"/>
                </a:solidFill>
              </a:rPr>
              <a:t>(“o”</a:t>
            </a:r>
            <a:r>
              <a:rPr lang="zh-CN" altLang="en-US" noProof="1">
                <a:solidFill>
                  <a:srgbClr val="3333FF"/>
                </a:solidFill>
              </a:rPr>
              <a:t>的定义</a:t>
            </a:r>
            <a:r>
              <a:rPr lang="en-US" altLang="zh-CN" noProof="1">
                <a:solidFill>
                  <a:srgbClr val="3333FF"/>
                </a:solidFill>
              </a:rPr>
              <a:t>)</a:t>
            </a:r>
            <a:endParaRPr lang="zh-CN" altLang="en-US" dirty="0">
              <a:solidFill>
                <a:srgbClr val="3333FF"/>
              </a:solidFill>
            </a:endParaRPr>
          </a:p>
          <a:p>
            <a:pPr marL="533347" indent="-533347">
              <a:lnSpc>
                <a:spcPct val="150000"/>
              </a:lnSpc>
              <a:spcBef>
                <a:spcPct val="0"/>
              </a:spcBef>
              <a:buNone/>
            </a:pPr>
            <a:r>
              <a:rPr lang="zh-CN" altLang="en-US" dirty="0">
                <a:solidFill>
                  <a:schemeClr val="tx1"/>
                </a:solidFill>
                <a:sym typeface="Symbol" panose="05050102010706020507" pitchFamily="18" charset="2"/>
              </a:rPr>
              <a:t>     </a:t>
            </a:r>
            <a:r>
              <a:rPr lang="en-US" altLang="zh-CN" dirty="0" err="1">
                <a:solidFill>
                  <a:schemeClr val="tx1"/>
                </a:solidFill>
                <a:sym typeface="Symbol" panose="05050102010706020507" pitchFamily="18" charset="2"/>
              </a:rPr>
              <a:t>a</a:t>
            </a:r>
            <a:r>
              <a:rPr lang="en-US" altLang="zh-CN" dirty="0" err="1">
                <a:solidFill>
                  <a:schemeClr val="tx1"/>
                </a:solidFill>
              </a:rPr>
              <a:t>∈A</a:t>
            </a:r>
            <a:r>
              <a:rPr lang="zh-CN" altLang="en-US" dirty="0">
                <a:solidFill>
                  <a:schemeClr val="tx1"/>
                </a:solidFill>
              </a:rPr>
              <a:t>∧</a:t>
            </a:r>
            <a:r>
              <a:rPr lang="en-US" altLang="zh-CN" dirty="0" err="1">
                <a:solidFill>
                  <a:schemeClr val="tx1"/>
                </a:solidFill>
              </a:rPr>
              <a:t>d∈D</a:t>
            </a:r>
            <a:r>
              <a:rPr lang="zh-CN" altLang="en-US" dirty="0">
                <a:solidFill>
                  <a:schemeClr val="tx1"/>
                </a:solidFill>
              </a:rPr>
              <a:t>∧</a:t>
            </a:r>
            <a:r>
              <a:rPr lang="zh-CN" altLang="en-US" noProof="1">
                <a:solidFill>
                  <a:schemeClr val="tx1"/>
                </a:solidFill>
                <a:sym typeface="Symbol" panose="05050102010706020507" pitchFamily="18" charset="2"/>
              </a:rPr>
              <a:t></a:t>
            </a:r>
            <a:r>
              <a:rPr lang="en-US" altLang="zh-CN" noProof="1">
                <a:solidFill>
                  <a:schemeClr val="tx1"/>
                </a:solidFill>
                <a:sym typeface="Symbol" panose="05050102010706020507" pitchFamily="18" charset="2"/>
              </a:rPr>
              <a:t>c(c</a:t>
            </a:r>
            <a:r>
              <a:rPr lang="en-US" altLang="zh-CN" dirty="0">
                <a:solidFill>
                  <a:schemeClr val="tx1"/>
                </a:solidFill>
              </a:rPr>
              <a:t>∈C</a:t>
            </a:r>
            <a:r>
              <a:rPr lang="zh-CN" altLang="en-US" dirty="0">
                <a:solidFill>
                  <a:schemeClr val="tx1"/>
                </a:solidFill>
              </a:rPr>
              <a:t>∧</a:t>
            </a:r>
            <a:r>
              <a:rPr lang="zh-CN" altLang="en-US" noProof="1">
                <a:solidFill>
                  <a:schemeClr val="tx1"/>
                </a:solidFill>
                <a:sym typeface="Symbol" panose="05050102010706020507" pitchFamily="18" charset="2"/>
              </a:rPr>
              <a:t></a:t>
            </a:r>
            <a:r>
              <a:rPr lang="en-US" altLang="zh-CN" noProof="1">
                <a:solidFill>
                  <a:schemeClr val="tx1"/>
                </a:solidFill>
                <a:sym typeface="Symbol" panose="05050102010706020507" pitchFamily="18" charset="2"/>
              </a:rPr>
              <a:t>b(b</a:t>
            </a:r>
            <a:r>
              <a:rPr lang="en-US" altLang="zh-CN" dirty="0">
                <a:solidFill>
                  <a:schemeClr val="tx1"/>
                </a:solidFill>
              </a:rPr>
              <a:t>∈B</a:t>
            </a:r>
            <a:r>
              <a:rPr lang="zh-CN" altLang="en-US" dirty="0">
                <a:solidFill>
                  <a:schemeClr val="tx1"/>
                </a:solidFill>
              </a:rPr>
              <a:t>∧</a:t>
            </a:r>
            <a:r>
              <a:rPr lang="en-US" altLang="zh-CN" dirty="0">
                <a:solidFill>
                  <a:schemeClr val="tx1"/>
                </a:solidFill>
              </a:rPr>
              <a:t>&lt;</a:t>
            </a:r>
            <a:r>
              <a:rPr lang="en-US" altLang="zh-CN" dirty="0" err="1">
                <a:solidFill>
                  <a:schemeClr val="tx1"/>
                </a:solidFill>
              </a:rPr>
              <a:t>a,b</a:t>
            </a:r>
            <a:r>
              <a:rPr lang="en-US" altLang="zh-CN" dirty="0">
                <a:solidFill>
                  <a:schemeClr val="tx1"/>
                </a:solidFill>
              </a:rPr>
              <a:t>&gt;∈R</a:t>
            </a:r>
            <a:r>
              <a:rPr lang="zh-CN" altLang="en-US" dirty="0">
                <a:solidFill>
                  <a:schemeClr val="tx1"/>
                </a:solidFill>
              </a:rPr>
              <a:t>∧</a:t>
            </a:r>
            <a:r>
              <a:rPr lang="en-US" altLang="zh-CN" dirty="0">
                <a:solidFill>
                  <a:schemeClr val="tx1"/>
                </a:solidFill>
              </a:rPr>
              <a:t>&lt;</a:t>
            </a:r>
            <a:r>
              <a:rPr lang="en-US" altLang="zh-CN" dirty="0" err="1">
                <a:solidFill>
                  <a:schemeClr val="tx1"/>
                </a:solidFill>
              </a:rPr>
              <a:t>b,c</a:t>
            </a:r>
            <a:r>
              <a:rPr lang="en-US" altLang="zh-CN" dirty="0">
                <a:solidFill>
                  <a:schemeClr val="tx1"/>
                </a:solidFill>
              </a:rPr>
              <a:t>&gt;∈</a:t>
            </a:r>
            <a:r>
              <a:rPr lang="en-US" altLang="zh-CN" noProof="1">
                <a:solidFill>
                  <a:schemeClr val="tx1"/>
                </a:solidFill>
              </a:rPr>
              <a:t>S</a:t>
            </a:r>
            <a:r>
              <a:rPr lang="zh-CN" altLang="en-US" dirty="0">
                <a:solidFill>
                  <a:schemeClr val="tx1"/>
                </a:solidFill>
              </a:rPr>
              <a:t>∧</a:t>
            </a:r>
            <a:r>
              <a:rPr lang="en-US" altLang="zh-CN" dirty="0">
                <a:solidFill>
                  <a:schemeClr val="tx1"/>
                </a:solidFill>
              </a:rPr>
              <a:t>&lt;</a:t>
            </a:r>
            <a:r>
              <a:rPr lang="en-US" altLang="zh-CN" dirty="0" err="1">
                <a:solidFill>
                  <a:schemeClr val="tx1"/>
                </a:solidFill>
              </a:rPr>
              <a:t>c,d</a:t>
            </a:r>
            <a:r>
              <a:rPr lang="en-US" altLang="zh-CN" dirty="0">
                <a:solidFill>
                  <a:schemeClr val="tx1"/>
                </a:solidFill>
              </a:rPr>
              <a:t>&gt;∈</a:t>
            </a:r>
            <a:r>
              <a:rPr lang="en-US" altLang="zh-CN" noProof="1">
                <a:solidFill>
                  <a:schemeClr val="tx1"/>
                </a:solidFill>
              </a:rPr>
              <a:t>T)   </a:t>
            </a:r>
          </a:p>
          <a:p>
            <a:pPr marL="533347" indent="-533347">
              <a:lnSpc>
                <a:spcPct val="150000"/>
              </a:lnSpc>
              <a:spcBef>
                <a:spcPct val="0"/>
              </a:spcBef>
              <a:buNone/>
            </a:pPr>
            <a:r>
              <a:rPr lang="en-US" altLang="zh-CN" noProof="1"/>
              <a:t>                                                                                                       </a:t>
            </a:r>
            <a:r>
              <a:rPr lang="en-US" altLang="zh-CN" noProof="1">
                <a:solidFill>
                  <a:srgbClr val="3333FF"/>
                </a:solidFill>
              </a:rPr>
              <a:t>(“o”</a:t>
            </a:r>
            <a:r>
              <a:rPr lang="zh-CN" altLang="en-US" noProof="1">
                <a:solidFill>
                  <a:srgbClr val="3333FF"/>
                </a:solidFill>
              </a:rPr>
              <a:t>的定义</a:t>
            </a:r>
            <a:r>
              <a:rPr lang="en-US" altLang="zh-CN" noProof="1">
                <a:solidFill>
                  <a:srgbClr val="3333FF"/>
                </a:solidFill>
              </a:rPr>
              <a:t>)</a:t>
            </a:r>
            <a:endParaRPr lang="zh-CN" altLang="en-US" dirty="0">
              <a:solidFill>
                <a:srgbClr val="3333FF"/>
              </a:solidFill>
            </a:endParaRPr>
          </a:p>
          <a:p>
            <a:pPr marL="533347" indent="-533347">
              <a:lnSpc>
                <a:spcPct val="150000"/>
              </a:lnSpc>
              <a:spcBef>
                <a:spcPct val="0"/>
              </a:spcBef>
              <a:buNone/>
            </a:pPr>
            <a:r>
              <a:rPr lang="en-US" altLang="zh-CN" dirty="0">
                <a:solidFill>
                  <a:schemeClr val="tx1"/>
                </a:solidFill>
              </a:rPr>
              <a:t>    </a:t>
            </a:r>
            <a:r>
              <a:rPr lang="zh-CN" altLang="en-US" dirty="0">
                <a:solidFill>
                  <a:schemeClr val="tx1"/>
                </a:solidFill>
                <a:sym typeface="Symbol" panose="05050102010706020507" pitchFamily="18" charset="2"/>
              </a:rPr>
              <a:t> </a:t>
            </a:r>
            <a:r>
              <a:rPr lang="en-US" altLang="zh-CN" dirty="0" err="1">
                <a:solidFill>
                  <a:schemeClr val="tx1"/>
                </a:solidFill>
              </a:rPr>
              <a:t>a∈A∧d∈D</a:t>
            </a:r>
            <a:r>
              <a:rPr lang="en-US" altLang="zh-CN" dirty="0">
                <a:solidFill>
                  <a:schemeClr val="tx1"/>
                </a:solidFill>
              </a:rPr>
              <a:t>∧</a:t>
            </a:r>
            <a:r>
              <a:rPr lang="zh-CN" altLang="en-US" noProof="1">
                <a:solidFill>
                  <a:schemeClr val="tx1"/>
                </a:solidFill>
                <a:sym typeface="Symbol" panose="05050102010706020507" pitchFamily="18" charset="2"/>
              </a:rPr>
              <a:t></a:t>
            </a:r>
            <a:r>
              <a:rPr lang="en-US" altLang="zh-CN" dirty="0">
                <a:solidFill>
                  <a:schemeClr val="tx1"/>
                </a:solidFill>
              </a:rPr>
              <a:t>c</a:t>
            </a:r>
            <a:r>
              <a:rPr lang="zh-CN" altLang="en-US" noProof="1">
                <a:solidFill>
                  <a:schemeClr val="tx1"/>
                </a:solidFill>
                <a:sym typeface="Symbol" panose="05050102010706020507" pitchFamily="18" charset="2"/>
              </a:rPr>
              <a:t></a:t>
            </a:r>
            <a:r>
              <a:rPr lang="en-US" altLang="zh-CN" dirty="0">
                <a:solidFill>
                  <a:schemeClr val="tx1"/>
                </a:solidFill>
              </a:rPr>
              <a:t>b(</a:t>
            </a:r>
            <a:r>
              <a:rPr lang="en-US" altLang="zh-CN" dirty="0" err="1">
                <a:solidFill>
                  <a:schemeClr val="tx1"/>
                </a:solidFill>
              </a:rPr>
              <a:t>c∈C∧b∈B</a:t>
            </a:r>
            <a:r>
              <a:rPr lang="en-US" altLang="zh-CN" dirty="0">
                <a:solidFill>
                  <a:schemeClr val="tx1"/>
                </a:solidFill>
              </a:rPr>
              <a:t>∧&lt;</a:t>
            </a:r>
            <a:r>
              <a:rPr lang="en-US" altLang="zh-CN" dirty="0" err="1">
                <a:solidFill>
                  <a:schemeClr val="tx1"/>
                </a:solidFill>
              </a:rPr>
              <a:t>a,b</a:t>
            </a:r>
            <a:r>
              <a:rPr lang="en-US" altLang="zh-CN" dirty="0">
                <a:solidFill>
                  <a:schemeClr val="tx1"/>
                </a:solidFill>
              </a:rPr>
              <a:t>&gt;∈R∧&lt;</a:t>
            </a:r>
            <a:r>
              <a:rPr lang="en-US" altLang="zh-CN" dirty="0" err="1">
                <a:solidFill>
                  <a:schemeClr val="tx1"/>
                </a:solidFill>
              </a:rPr>
              <a:t>b,c</a:t>
            </a:r>
            <a:r>
              <a:rPr lang="en-US" altLang="zh-CN" dirty="0">
                <a:solidFill>
                  <a:schemeClr val="tx1"/>
                </a:solidFill>
              </a:rPr>
              <a:t>&gt;∈S∧&lt;</a:t>
            </a:r>
            <a:r>
              <a:rPr lang="en-US" altLang="zh-CN" dirty="0" err="1">
                <a:solidFill>
                  <a:schemeClr val="tx1"/>
                </a:solidFill>
              </a:rPr>
              <a:t>c,d</a:t>
            </a:r>
            <a:r>
              <a:rPr lang="en-US" altLang="zh-CN" dirty="0">
                <a:solidFill>
                  <a:schemeClr val="tx1"/>
                </a:solidFill>
              </a:rPr>
              <a:t>&gt;∈T)</a:t>
            </a:r>
          </a:p>
          <a:p>
            <a:pPr marL="533347" indent="-533347">
              <a:lnSpc>
                <a:spcPct val="150000"/>
              </a:lnSpc>
              <a:spcBef>
                <a:spcPct val="0"/>
              </a:spcBef>
              <a:buNone/>
            </a:pPr>
            <a:r>
              <a:rPr lang="en-US" altLang="zh-CN" dirty="0">
                <a:solidFill>
                  <a:schemeClr val="tx1"/>
                </a:solidFill>
              </a:rPr>
              <a:t>    </a:t>
            </a:r>
            <a:r>
              <a:rPr lang="zh-CN" altLang="en-US" dirty="0">
                <a:solidFill>
                  <a:schemeClr val="tx1"/>
                </a:solidFill>
                <a:sym typeface="Symbol" panose="05050102010706020507" pitchFamily="18" charset="2"/>
              </a:rPr>
              <a:t> </a:t>
            </a:r>
            <a:r>
              <a:rPr lang="en-US" altLang="zh-CN" dirty="0" err="1">
                <a:solidFill>
                  <a:schemeClr val="tx1"/>
                </a:solidFill>
              </a:rPr>
              <a:t>a∈A∧d∈D</a:t>
            </a:r>
            <a:r>
              <a:rPr lang="en-US" altLang="zh-CN" dirty="0">
                <a:solidFill>
                  <a:schemeClr val="tx1"/>
                </a:solidFill>
              </a:rPr>
              <a:t>∧</a:t>
            </a:r>
            <a:r>
              <a:rPr lang="zh-CN" altLang="en-US" noProof="1">
                <a:solidFill>
                  <a:schemeClr val="tx1"/>
                </a:solidFill>
                <a:sym typeface="Symbol" panose="05050102010706020507" pitchFamily="18" charset="2"/>
              </a:rPr>
              <a:t></a:t>
            </a:r>
            <a:r>
              <a:rPr lang="en-US" altLang="zh-CN" dirty="0">
                <a:solidFill>
                  <a:schemeClr val="tx1"/>
                </a:solidFill>
              </a:rPr>
              <a:t>b(</a:t>
            </a:r>
            <a:r>
              <a:rPr lang="en-US" altLang="zh-CN" dirty="0" err="1">
                <a:solidFill>
                  <a:schemeClr val="tx1"/>
                </a:solidFill>
              </a:rPr>
              <a:t>b∈B</a:t>
            </a:r>
            <a:r>
              <a:rPr lang="en-US" altLang="zh-CN" dirty="0">
                <a:solidFill>
                  <a:schemeClr val="tx1"/>
                </a:solidFill>
              </a:rPr>
              <a:t>∧&lt;</a:t>
            </a:r>
            <a:r>
              <a:rPr lang="en-US" altLang="zh-CN" dirty="0" err="1">
                <a:solidFill>
                  <a:schemeClr val="tx1"/>
                </a:solidFill>
              </a:rPr>
              <a:t>a,b</a:t>
            </a:r>
            <a:r>
              <a:rPr lang="en-US" altLang="zh-CN" dirty="0">
                <a:solidFill>
                  <a:schemeClr val="tx1"/>
                </a:solidFill>
              </a:rPr>
              <a:t>&gt;∈R∧&lt;</a:t>
            </a:r>
            <a:r>
              <a:rPr lang="en-US" altLang="zh-CN" dirty="0" err="1">
                <a:solidFill>
                  <a:schemeClr val="tx1"/>
                </a:solidFill>
              </a:rPr>
              <a:t>b,d</a:t>
            </a:r>
            <a:r>
              <a:rPr lang="en-US" altLang="zh-CN" dirty="0">
                <a:solidFill>
                  <a:schemeClr val="tx1"/>
                </a:solidFill>
              </a:rPr>
              <a:t>&gt;∈</a:t>
            </a:r>
            <a:r>
              <a:rPr lang="en-US" altLang="zh-CN" dirty="0" err="1">
                <a:solidFill>
                  <a:schemeClr val="tx1"/>
                </a:solidFill>
              </a:rPr>
              <a:t>SoT</a:t>
            </a:r>
            <a:r>
              <a:rPr lang="en-US" altLang="zh-CN" dirty="0">
                <a:solidFill>
                  <a:schemeClr val="tx1"/>
                </a:solidFill>
              </a:rPr>
              <a:t>)</a:t>
            </a:r>
          </a:p>
          <a:p>
            <a:pPr marL="533347" indent="-533347">
              <a:lnSpc>
                <a:spcPct val="150000"/>
              </a:lnSpc>
              <a:spcBef>
                <a:spcPct val="0"/>
              </a:spcBef>
              <a:buNone/>
            </a:pPr>
            <a:r>
              <a:rPr lang="en-US" altLang="zh-CN" dirty="0">
                <a:solidFill>
                  <a:schemeClr val="tx1"/>
                </a:solidFill>
              </a:rPr>
              <a:t>    </a:t>
            </a:r>
            <a:r>
              <a:rPr lang="zh-CN" altLang="en-US" dirty="0">
                <a:solidFill>
                  <a:schemeClr val="tx1"/>
                </a:solidFill>
                <a:sym typeface="Symbol" panose="05050102010706020507" pitchFamily="18" charset="2"/>
              </a:rPr>
              <a:t> </a:t>
            </a:r>
            <a:r>
              <a:rPr lang="en-US" altLang="zh-CN" dirty="0" err="1">
                <a:solidFill>
                  <a:schemeClr val="tx1"/>
                </a:solidFill>
              </a:rPr>
              <a:t>a∈A∧d∈D</a:t>
            </a:r>
            <a:r>
              <a:rPr lang="en-US" altLang="zh-CN" dirty="0">
                <a:solidFill>
                  <a:schemeClr val="tx1"/>
                </a:solidFill>
              </a:rPr>
              <a:t>∧&lt;</a:t>
            </a:r>
            <a:r>
              <a:rPr lang="en-US" altLang="zh-CN" dirty="0" err="1">
                <a:solidFill>
                  <a:schemeClr val="tx1"/>
                </a:solidFill>
              </a:rPr>
              <a:t>a,d</a:t>
            </a:r>
            <a:r>
              <a:rPr lang="en-US" altLang="zh-CN" dirty="0">
                <a:solidFill>
                  <a:schemeClr val="tx1"/>
                </a:solidFill>
              </a:rPr>
              <a:t>&gt;∈Ro(</a:t>
            </a:r>
            <a:r>
              <a:rPr lang="en-US" altLang="zh-CN" dirty="0" err="1">
                <a:solidFill>
                  <a:schemeClr val="tx1"/>
                </a:solidFill>
              </a:rPr>
              <a:t>SoT</a:t>
            </a:r>
            <a:r>
              <a:rPr lang="en-US" altLang="zh-CN" dirty="0">
                <a:solidFill>
                  <a:schemeClr val="tx1"/>
                </a:solidFill>
              </a:rPr>
              <a:t>) </a:t>
            </a:r>
          </a:p>
          <a:p>
            <a:pPr marL="533347" indent="-533347">
              <a:lnSpc>
                <a:spcPct val="150000"/>
              </a:lnSpc>
              <a:spcBef>
                <a:spcPct val="0"/>
              </a:spcBef>
              <a:buNone/>
            </a:pPr>
            <a:r>
              <a:rPr lang="en-US" altLang="zh-CN" dirty="0">
                <a:solidFill>
                  <a:schemeClr val="tx1"/>
                </a:solidFill>
              </a:rPr>
              <a:t>    </a:t>
            </a:r>
            <a:r>
              <a:rPr lang="zh-CN" altLang="en-US" dirty="0">
                <a:solidFill>
                  <a:schemeClr val="tx1"/>
                </a:solidFill>
                <a:sym typeface="Symbol" panose="05050102010706020507" pitchFamily="18" charset="2"/>
              </a:rPr>
              <a:t> </a:t>
            </a:r>
            <a:r>
              <a:rPr lang="en-US" altLang="zh-CN" dirty="0">
                <a:solidFill>
                  <a:schemeClr val="tx1"/>
                </a:solidFill>
              </a:rPr>
              <a:t>&lt;</a:t>
            </a:r>
            <a:r>
              <a:rPr lang="en-US" altLang="zh-CN" dirty="0" err="1">
                <a:solidFill>
                  <a:schemeClr val="tx1"/>
                </a:solidFill>
              </a:rPr>
              <a:t>a,d</a:t>
            </a:r>
            <a:r>
              <a:rPr lang="en-US" altLang="zh-CN" dirty="0">
                <a:solidFill>
                  <a:schemeClr val="tx1"/>
                </a:solidFill>
              </a:rPr>
              <a:t>&gt;∈Ro(</a:t>
            </a:r>
            <a:r>
              <a:rPr lang="en-US" altLang="zh-CN" dirty="0" err="1">
                <a:solidFill>
                  <a:schemeClr val="tx1"/>
                </a:solidFill>
              </a:rPr>
              <a:t>SoT</a:t>
            </a:r>
            <a:r>
              <a:rPr lang="en-US" altLang="zh-CN" dirty="0">
                <a:solidFill>
                  <a:schemeClr val="tx1"/>
                </a:solidFill>
              </a:rPr>
              <a:t>)</a:t>
            </a:r>
          </a:p>
          <a:p>
            <a:pPr marL="533347" indent="-533347">
              <a:lnSpc>
                <a:spcPct val="150000"/>
              </a:lnSpc>
              <a:spcBef>
                <a:spcPct val="0"/>
              </a:spcBef>
              <a:buNone/>
            </a:pPr>
            <a:r>
              <a:rPr lang="zh-CN" altLang="en-US" dirty="0">
                <a:solidFill>
                  <a:schemeClr val="tx1"/>
                </a:solidFill>
              </a:rPr>
              <a:t>    即</a:t>
            </a:r>
            <a:r>
              <a:rPr lang="en-US" altLang="zh-CN" dirty="0">
                <a:solidFill>
                  <a:schemeClr val="tx1"/>
                </a:solidFill>
              </a:rPr>
              <a:t>(</a:t>
            </a:r>
            <a:r>
              <a:rPr lang="en-US" altLang="zh-CN" dirty="0" err="1">
                <a:solidFill>
                  <a:schemeClr val="tx1"/>
                </a:solidFill>
              </a:rPr>
              <a:t>RoS</a:t>
            </a:r>
            <a:r>
              <a:rPr lang="en-US" altLang="zh-CN" dirty="0">
                <a:solidFill>
                  <a:schemeClr val="tx1"/>
                </a:solidFill>
              </a:rPr>
              <a:t>)</a:t>
            </a:r>
            <a:r>
              <a:rPr lang="en-US" altLang="zh-CN" dirty="0" err="1">
                <a:solidFill>
                  <a:schemeClr val="tx1"/>
                </a:solidFill>
              </a:rPr>
              <a:t>oT</a:t>
            </a:r>
            <a:r>
              <a:rPr lang="en-US" altLang="zh-CN" dirty="0">
                <a:solidFill>
                  <a:schemeClr val="tx1"/>
                </a:solidFill>
              </a:rPr>
              <a:t>=Ro(</a:t>
            </a:r>
            <a:r>
              <a:rPr lang="en-US" altLang="zh-CN" dirty="0" err="1">
                <a:solidFill>
                  <a:schemeClr val="tx1"/>
                </a:solidFill>
              </a:rPr>
              <a:t>SoT</a:t>
            </a:r>
            <a:r>
              <a:rPr lang="en-US" altLang="zh-CN" dirty="0">
                <a:solidFill>
                  <a:schemeClr val="tx1"/>
                </a:solidFill>
              </a:rPr>
              <a:t>)</a:t>
            </a:r>
            <a:r>
              <a:rPr lang="zh-CN" altLang="en-US" dirty="0">
                <a:solidFill>
                  <a:schemeClr val="tx1"/>
                </a:solidFill>
              </a:rPr>
              <a:t>。</a:t>
            </a:r>
          </a:p>
        </p:txBody>
      </p:sp>
      <p:sp>
        <p:nvSpPr>
          <p:cNvPr id="2" name="Rectangle 2"/>
          <p:cNvSpPr>
            <a:spLocks noChangeArrowheads="1"/>
          </p:cNvSpPr>
          <p:nvPr/>
        </p:nvSpPr>
        <p:spPr bwMode="auto">
          <a:xfrm>
            <a:off x="1764" y="-229709"/>
            <a:ext cx="184678" cy="46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3" tIns="45707" rIns="91413" bIns="45707" numCol="1" anchor="ctr" anchorCtr="0" compatLnSpc="1">
            <a:prstTxWarp prst="textNoShape">
              <a:avLst/>
            </a:prstTxWarp>
            <a:spAutoFit/>
          </a:bodyPr>
          <a:lstStyle/>
          <a:p>
            <a:pPr defTabSz="1219261"/>
            <a:endParaRPr lang="zh-CN" altLang="en-US" sz="2399">
              <a:solidFill>
                <a:prstClr val="black"/>
              </a:solidFill>
              <a:latin typeface="Arial"/>
              <a:ea typeface="微软雅黑"/>
            </a:endParaRPr>
          </a:p>
        </p:txBody>
      </p:sp>
      <p:graphicFrame>
        <p:nvGraphicFramePr>
          <p:cNvPr id="3" name="对象 2"/>
          <p:cNvGraphicFramePr>
            <a:graphicFrameLocks noChangeAspect="1"/>
          </p:cNvGraphicFramePr>
          <p:nvPr/>
        </p:nvGraphicFramePr>
        <p:xfrm>
          <a:off x="1764" y="992"/>
          <a:ext cx="190445" cy="133312"/>
        </p:xfrm>
        <a:graphic>
          <a:graphicData uri="http://schemas.openxmlformats.org/presentationml/2006/ole">
            <mc:AlternateContent xmlns:mc="http://schemas.openxmlformats.org/markup-compatibility/2006">
              <mc:Choice xmlns:v="urn:schemas-microsoft-com:vml" Requires="v">
                <p:oleObj spid="_x0000_s273439" name="Equation" r:id="rId5" imgW="190417" imgH="139639" progId="Equation.DSMT4">
                  <p:embed/>
                </p:oleObj>
              </mc:Choice>
              <mc:Fallback>
                <p:oleObj name="Equation" r:id="rId5" imgW="190417" imgH="139639" progId="Equation.DSMT4">
                  <p:embed/>
                  <p:pic>
                    <p:nvPicPr>
                      <p:cNvPr id="3"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4" y="992"/>
                        <a:ext cx="190445" cy="133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extLst>
      <p:ext uri="{BB962C8B-B14F-4D97-AF65-F5344CB8AC3E}">
        <p14:creationId xmlns:p14="http://schemas.microsoft.com/office/powerpoint/2010/main" val="174260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58179">
                                            <p:txEl>
                                              <p:pRg st="0" end="0"/>
                                            </p:txEl>
                                          </p:spTgt>
                                        </p:tgtEl>
                                        <p:attrNameLst>
                                          <p:attrName>style.visibility</p:attrName>
                                        </p:attrNameLst>
                                      </p:cBhvr>
                                      <p:to>
                                        <p:strVal val="visible"/>
                                      </p:to>
                                    </p:set>
                                    <p:anim calcmode="lin" valueType="num">
                                      <p:cBhvr additive="base">
                                        <p:cTn id="7" dur="500" fill="hold"/>
                                        <p:tgtEl>
                                          <p:spTgt spid="1458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81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58179">
                                            <p:txEl>
                                              <p:pRg st="1" end="1"/>
                                            </p:txEl>
                                          </p:spTgt>
                                        </p:tgtEl>
                                        <p:attrNameLst>
                                          <p:attrName>style.visibility</p:attrName>
                                        </p:attrNameLst>
                                      </p:cBhvr>
                                      <p:to>
                                        <p:strVal val="visible"/>
                                      </p:to>
                                    </p:set>
                                    <p:anim calcmode="lin" valueType="num">
                                      <p:cBhvr additive="base">
                                        <p:cTn id="13" dur="500" fill="hold"/>
                                        <p:tgtEl>
                                          <p:spTgt spid="14581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8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58179">
                                            <p:txEl>
                                              <p:pRg st="2" end="2"/>
                                            </p:txEl>
                                          </p:spTgt>
                                        </p:tgtEl>
                                        <p:attrNameLst>
                                          <p:attrName>style.visibility</p:attrName>
                                        </p:attrNameLst>
                                      </p:cBhvr>
                                      <p:to>
                                        <p:strVal val="visible"/>
                                      </p:to>
                                    </p:set>
                                    <p:anim calcmode="lin" valueType="num">
                                      <p:cBhvr additive="base">
                                        <p:cTn id="19" dur="500" fill="hold"/>
                                        <p:tgtEl>
                                          <p:spTgt spid="14581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8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58179">
                                            <p:txEl>
                                              <p:pRg st="3" end="3"/>
                                            </p:txEl>
                                          </p:spTgt>
                                        </p:tgtEl>
                                        <p:attrNameLst>
                                          <p:attrName>style.visibility</p:attrName>
                                        </p:attrNameLst>
                                      </p:cBhvr>
                                      <p:to>
                                        <p:strVal val="visible"/>
                                      </p:to>
                                    </p:set>
                                    <p:anim calcmode="lin" valueType="num">
                                      <p:cBhvr additive="base">
                                        <p:cTn id="25" dur="500" fill="hold"/>
                                        <p:tgtEl>
                                          <p:spTgt spid="14581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81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58179">
                                            <p:txEl>
                                              <p:pRg st="4" end="4"/>
                                            </p:txEl>
                                          </p:spTgt>
                                        </p:tgtEl>
                                        <p:attrNameLst>
                                          <p:attrName>style.visibility</p:attrName>
                                        </p:attrNameLst>
                                      </p:cBhvr>
                                      <p:to>
                                        <p:strVal val="visible"/>
                                      </p:to>
                                    </p:set>
                                    <p:anim calcmode="lin" valueType="num">
                                      <p:cBhvr additive="base">
                                        <p:cTn id="31" dur="500" fill="hold"/>
                                        <p:tgtEl>
                                          <p:spTgt spid="14581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81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458179">
                                            <p:txEl>
                                              <p:pRg st="5" end="5"/>
                                            </p:txEl>
                                          </p:spTgt>
                                        </p:tgtEl>
                                        <p:attrNameLst>
                                          <p:attrName>style.visibility</p:attrName>
                                        </p:attrNameLst>
                                      </p:cBhvr>
                                      <p:to>
                                        <p:strVal val="visible"/>
                                      </p:to>
                                    </p:set>
                                    <p:anim calcmode="lin" valueType="num">
                                      <p:cBhvr>
                                        <p:cTn id="37" dur="500" fill="hold"/>
                                        <p:tgtEl>
                                          <p:spTgt spid="1458179">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1458179">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1458179">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1458179">
                                            <p:txEl>
                                              <p:pRg st="6" end="6"/>
                                            </p:txEl>
                                          </p:spTgt>
                                        </p:tgtEl>
                                        <p:attrNameLst>
                                          <p:attrName>style.visibility</p:attrName>
                                        </p:attrNameLst>
                                      </p:cBhvr>
                                      <p:to>
                                        <p:strVal val="visible"/>
                                      </p:to>
                                    </p:set>
                                    <p:animEffect transition="in" filter="randombar(horizontal)">
                                      <p:cBhvr>
                                        <p:cTn id="44" dur="500"/>
                                        <p:tgtEl>
                                          <p:spTgt spid="1458179">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1458179">
                                            <p:txEl>
                                              <p:pRg st="7" end="7"/>
                                            </p:txEl>
                                          </p:spTgt>
                                        </p:tgtEl>
                                        <p:attrNameLst>
                                          <p:attrName>style.visibility</p:attrName>
                                        </p:attrNameLst>
                                      </p:cBhvr>
                                      <p:to>
                                        <p:strVal val="visible"/>
                                      </p:to>
                                    </p:set>
                                    <p:animEffect transition="in" filter="randombar(horizontal)">
                                      <p:cBhvr>
                                        <p:cTn id="49" dur="500"/>
                                        <p:tgtEl>
                                          <p:spTgt spid="1458179">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1458179">
                                            <p:txEl>
                                              <p:pRg st="8" end="8"/>
                                            </p:txEl>
                                          </p:spTgt>
                                        </p:tgtEl>
                                        <p:attrNameLst>
                                          <p:attrName>style.visibility</p:attrName>
                                        </p:attrNameLst>
                                      </p:cBhvr>
                                      <p:to>
                                        <p:strVal val="visible"/>
                                      </p:to>
                                    </p:set>
                                    <p:animEffect transition="in" filter="randombar(horizontal)">
                                      <p:cBhvr>
                                        <p:cTn id="54" dur="500"/>
                                        <p:tgtEl>
                                          <p:spTgt spid="1458179">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1458179">
                                            <p:txEl>
                                              <p:pRg st="9" end="9"/>
                                            </p:txEl>
                                          </p:spTgt>
                                        </p:tgtEl>
                                        <p:attrNameLst>
                                          <p:attrName>style.visibility</p:attrName>
                                        </p:attrNameLst>
                                      </p:cBhvr>
                                      <p:to>
                                        <p:strVal val="visible"/>
                                      </p:to>
                                    </p:set>
                                    <p:animEffect transition="in" filter="randombar(horizontal)">
                                      <p:cBhvr>
                                        <p:cTn id="59" dur="500"/>
                                        <p:tgtEl>
                                          <p:spTgt spid="14581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8179"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p:txBody>
          <a:bodyPr/>
          <a:lstStyle/>
          <a:p>
            <a:pPr eaLnBrk="1" hangingPunct="1"/>
            <a:r>
              <a:rPr lang="zh-CN" altLang="en-US"/>
              <a:t>证明</a:t>
            </a:r>
            <a:endParaRPr lang="en-US" altLang="zh-CN">
              <a:sym typeface="Wingdings" panose="05000000000000000000" pitchFamily="2" charset="2"/>
            </a:endParaRPr>
          </a:p>
        </p:txBody>
      </p:sp>
      <p:sp>
        <p:nvSpPr>
          <p:cNvPr id="1458179" name="Rectangle 3"/>
          <p:cNvSpPr>
            <a:spLocks noGrp="1" noChangeArrowheads="1"/>
          </p:cNvSpPr>
          <p:nvPr>
            <p:ph type="body" idx="1"/>
          </p:nvPr>
        </p:nvSpPr>
        <p:spPr>
          <a:xfrm>
            <a:off x="309650" y="2450934"/>
            <a:ext cx="11018598" cy="4048220"/>
          </a:xfrm>
        </p:spPr>
        <p:txBody>
          <a:bodyPr vert="horz" lIns="35997" tIns="35997" rIns="35997" bIns="35997" rtlCol="0">
            <a:normAutofit/>
          </a:bodyPr>
          <a:lstStyle/>
          <a:p>
            <a:pPr marL="533347" indent="-533347">
              <a:lnSpc>
                <a:spcPct val="150000"/>
              </a:lnSpc>
              <a:spcBef>
                <a:spcPct val="0"/>
              </a:spcBef>
              <a:buNone/>
            </a:pPr>
            <a:r>
              <a:rPr lang="zh-CN" altLang="en-US" dirty="0">
                <a:solidFill>
                  <a:srgbClr val="C00000"/>
                </a:solidFill>
              </a:rPr>
              <a:t>证明</a:t>
            </a:r>
            <a:r>
              <a:rPr lang="zh-CN" altLang="en-US" dirty="0">
                <a:solidFill>
                  <a:schemeClr val="tx1"/>
                </a:solidFill>
              </a:rPr>
              <a:t>（</a:t>
            </a:r>
            <a:r>
              <a:rPr lang="en-US" altLang="zh-CN" dirty="0">
                <a:solidFill>
                  <a:schemeClr val="tx1"/>
                </a:solidFill>
              </a:rPr>
              <a:t>2</a:t>
            </a:r>
            <a:r>
              <a:rPr lang="zh-CN" altLang="en-US" dirty="0">
                <a:solidFill>
                  <a:schemeClr val="tx1"/>
                </a:solidFill>
              </a:rPr>
              <a:t>）∀</a:t>
            </a:r>
            <a:r>
              <a:rPr lang="en-US" altLang="zh-CN" dirty="0">
                <a:solidFill>
                  <a:schemeClr val="tx1"/>
                </a:solidFill>
              </a:rPr>
              <a:t>&lt;</a:t>
            </a:r>
            <a:r>
              <a:rPr lang="en-US" altLang="zh-CN" dirty="0" err="1">
                <a:solidFill>
                  <a:schemeClr val="tx1"/>
                </a:solidFill>
              </a:rPr>
              <a:t>a,b</a:t>
            </a:r>
            <a:r>
              <a:rPr lang="en-US" altLang="zh-CN" dirty="0">
                <a:solidFill>
                  <a:schemeClr val="tx1"/>
                </a:solidFill>
              </a:rPr>
              <a:t>&gt;</a:t>
            </a:r>
            <a:endParaRPr lang="zh-CN" altLang="en-US" dirty="0">
              <a:solidFill>
                <a:schemeClr val="tx1"/>
              </a:solidFill>
            </a:endParaRPr>
          </a:p>
          <a:p>
            <a:pPr marL="533347" indent="-533347">
              <a:lnSpc>
                <a:spcPct val="150000"/>
              </a:lnSpc>
              <a:spcBef>
                <a:spcPct val="0"/>
              </a:spcBef>
              <a:buNone/>
            </a:pPr>
            <a:r>
              <a:rPr lang="en-US" altLang="zh-CN" dirty="0">
                <a:solidFill>
                  <a:schemeClr val="tx1"/>
                </a:solidFill>
              </a:rPr>
              <a:t>    </a:t>
            </a:r>
            <a:r>
              <a:rPr lang="zh-CN" altLang="en-US" dirty="0">
                <a:solidFill>
                  <a:schemeClr val="tx1"/>
                </a:solidFill>
                <a:sym typeface="Symbol" panose="05050102010706020507" pitchFamily="18" charset="2"/>
              </a:rPr>
              <a:t> </a:t>
            </a:r>
            <a:r>
              <a:rPr lang="en-US" altLang="zh-CN" dirty="0">
                <a:solidFill>
                  <a:schemeClr val="tx1"/>
                </a:solidFill>
              </a:rPr>
              <a:t>&lt;</a:t>
            </a:r>
            <a:r>
              <a:rPr lang="en-US" altLang="zh-CN" dirty="0" err="1">
                <a:solidFill>
                  <a:schemeClr val="tx1"/>
                </a:solidFill>
              </a:rPr>
              <a:t>a,b</a:t>
            </a:r>
            <a:r>
              <a:rPr lang="en-US" altLang="zh-CN" dirty="0">
                <a:solidFill>
                  <a:schemeClr val="tx1"/>
                </a:solidFill>
              </a:rPr>
              <a:t>&gt;∈I</a:t>
            </a:r>
            <a:r>
              <a:rPr lang="en-US" altLang="zh-CN" baseline="-25000" dirty="0">
                <a:solidFill>
                  <a:schemeClr val="tx1"/>
                </a:solidFill>
              </a:rPr>
              <a:t>A</a:t>
            </a:r>
            <a:r>
              <a:rPr lang="en-US" altLang="zh-CN" dirty="0">
                <a:solidFill>
                  <a:schemeClr val="tx1"/>
                </a:solidFill>
              </a:rPr>
              <a:t> </a:t>
            </a:r>
            <a:r>
              <a:rPr lang="en-US" altLang="zh-CN" dirty="0" err="1">
                <a:solidFill>
                  <a:schemeClr val="tx1"/>
                </a:solidFill>
              </a:rPr>
              <a:t>oR</a:t>
            </a:r>
            <a:endParaRPr lang="en-US" altLang="zh-CN" dirty="0">
              <a:solidFill>
                <a:schemeClr val="tx1"/>
              </a:solidFill>
            </a:endParaRPr>
          </a:p>
          <a:p>
            <a:pPr marL="533347" indent="-533347">
              <a:lnSpc>
                <a:spcPct val="150000"/>
              </a:lnSpc>
              <a:spcBef>
                <a:spcPct val="0"/>
              </a:spcBef>
              <a:buNone/>
            </a:pPr>
            <a:r>
              <a:rPr lang="en-US" altLang="zh-CN" dirty="0">
                <a:solidFill>
                  <a:schemeClr val="tx1"/>
                </a:solidFill>
              </a:rPr>
              <a:t>    </a:t>
            </a:r>
            <a:r>
              <a:rPr lang="zh-CN" altLang="en-US" dirty="0">
                <a:solidFill>
                  <a:schemeClr val="tx1"/>
                </a:solidFill>
                <a:sym typeface="Symbol" panose="05050102010706020507" pitchFamily="18" charset="2"/>
              </a:rPr>
              <a:t></a:t>
            </a:r>
            <a:r>
              <a:rPr lang="en-US" altLang="zh-CN" dirty="0">
                <a:solidFill>
                  <a:schemeClr val="tx1"/>
                </a:solidFill>
              </a:rPr>
              <a:t>   </a:t>
            </a:r>
            <a:r>
              <a:rPr lang="en-US" altLang="zh-CN" dirty="0" err="1">
                <a:solidFill>
                  <a:schemeClr val="tx1"/>
                </a:solidFill>
              </a:rPr>
              <a:t>a∈A</a:t>
            </a:r>
            <a:r>
              <a:rPr lang="en-US" altLang="zh-CN" dirty="0">
                <a:solidFill>
                  <a:schemeClr val="tx1"/>
                </a:solidFill>
              </a:rPr>
              <a:t>∧&lt;</a:t>
            </a:r>
            <a:r>
              <a:rPr lang="en-US" altLang="zh-CN" dirty="0" err="1">
                <a:solidFill>
                  <a:schemeClr val="tx1"/>
                </a:solidFill>
              </a:rPr>
              <a:t>a,a</a:t>
            </a:r>
            <a:r>
              <a:rPr lang="en-US" altLang="zh-CN" dirty="0">
                <a:solidFill>
                  <a:schemeClr val="tx1"/>
                </a:solidFill>
              </a:rPr>
              <a:t>&gt;∈I</a:t>
            </a:r>
            <a:r>
              <a:rPr lang="en-US" altLang="zh-CN" baseline="-25000" dirty="0">
                <a:solidFill>
                  <a:schemeClr val="tx1"/>
                </a:solidFill>
              </a:rPr>
              <a:t>A</a:t>
            </a:r>
            <a:r>
              <a:rPr lang="en-US" altLang="zh-CN" dirty="0">
                <a:solidFill>
                  <a:schemeClr val="tx1"/>
                </a:solidFill>
              </a:rPr>
              <a:t>∧&lt;</a:t>
            </a:r>
            <a:r>
              <a:rPr lang="en-US" altLang="zh-CN" dirty="0" err="1">
                <a:solidFill>
                  <a:schemeClr val="tx1"/>
                </a:solidFill>
              </a:rPr>
              <a:t>a,b</a:t>
            </a:r>
            <a:r>
              <a:rPr lang="en-US" altLang="zh-CN" dirty="0">
                <a:solidFill>
                  <a:schemeClr val="tx1"/>
                </a:solidFill>
              </a:rPr>
              <a:t>&gt;∈R</a:t>
            </a:r>
          </a:p>
          <a:p>
            <a:pPr marL="533347" indent="-533347">
              <a:lnSpc>
                <a:spcPct val="150000"/>
              </a:lnSpc>
              <a:spcBef>
                <a:spcPct val="0"/>
              </a:spcBef>
              <a:buNone/>
            </a:pPr>
            <a:r>
              <a:rPr lang="en-US" altLang="zh-CN" dirty="0">
                <a:solidFill>
                  <a:schemeClr val="tx1"/>
                </a:solidFill>
              </a:rPr>
              <a:t>    </a:t>
            </a:r>
            <a:r>
              <a:rPr lang="zh-CN" altLang="en-US" dirty="0">
                <a:solidFill>
                  <a:schemeClr val="tx1"/>
                </a:solidFill>
                <a:sym typeface="Symbol" panose="05050102010706020507" pitchFamily="18" charset="2"/>
              </a:rPr>
              <a:t> </a:t>
            </a:r>
            <a:r>
              <a:rPr lang="en-US" altLang="zh-CN" dirty="0">
                <a:solidFill>
                  <a:schemeClr val="tx1"/>
                </a:solidFill>
              </a:rPr>
              <a:t>&lt;</a:t>
            </a:r>
            <a:r>
              <a:rPr lang="en-US" altLang="zh-CN" dirty="0" err="1">
                <a:solidFill>
                  <a:schemeClr val="tx1"/>
                </a:solidFill>
              </a:rPr>
              <a:t>a,b</a:t>
            </a:r>
            <a:r>
              <a:rPr lang="en-US" altLang="zh-CN" dirty="0">
                <a:solidFill>
                  <a:schemeClr val="tx1"/>
                </a:solidFill>
              </a:rPr>
              <a:t>&gt;∈R</a:t>
            </a:r>
            <a:endParaRPr lang="zh-CN" altLang="en-US" dirty="0">
              <a:solidFill>
                <a:schemeClr val="tx1"/>
              </a:solidFill>
            </a:endParaRPr>
          </a:p>
          <a:p>
            <a:pPr marL="533347" indent="-533347">
              <a:lnSpc>
                <a:spcPct val="150000"/>
              </a:lnSpc>
              <a:spcBef>
                <a:spcPct val="0"/>
              </a:spcBef>
              <a:buNone/>
            </a:pPr>
            <a:r>
              <a:rPr lang="zh-CN" altLang="en-US" dirty="0">
                <a:solidFill>
                  <a:schemeClr val="tx1"/>
                </a:solidFill>
              </a:rPr>
              <a:t> 即   </a:t>
            </a:r>
            <a:r>
              <a:rPr lang="en-US" altLang="zh-CN" dirty="0" err="1">
                <a:solidFill>
                  <a:schemeClr val="tx1"/>
                </a:solidFill>
              </a:rPr>
              <a:t>I</a:t>
            </a:r>
            <a:r>
              <a:rPr lang="en-US" altLang="zh-CN" baseline="-25000" dirty="0" err="1">
                <a:solidFill>
                  <a:schemeClr val="tx1"/>
                </a:solidFill>
              </a:rPr>
              <a:t>A</a:t>
            </a:r>
            <a:r>
              <a:rPr lang="en-US" altLang="zh-CN" dirty="0" err="1">
                <a:solidFill>
                  <a:schemeClr val="tx1"/>
                </a:solidFill>
              </a:rPr>
              <a:t>oR</a:t>
            </a:r>
            <a:r>
              <a:rPr lang="en-US" altLang="zh-CN" dirty="0">
                <a:solidFill>
                  <a:schemeClr val="tx1"/>
                </a:solidFill>
              </a:rPr>
              <a:t>=R</a:t>
            </a:r>
            <a:endParaRPr lang="zh-CN" altLang="en-US" dirty="0">
              <a:solidFill>
                <a:schemeClr val="tx1"/>
              </a:solidFill>
            </a:endParaRPr>
          </a:p>
          <a:p>
            <a:pPr marL="533347" indent="-533347">
              <a:lnSpc>
                <a:spcPct val="150000"/>
              </a:lnSpc>
              <a:spcBef>
                <a:spcPct val="0"/>
              </a:spcBef>
              <a:buNone/>
            </a:pPr>
            <a:r>
              <a:rPr lang="zh-CN" altLang="en-US" dirty="0">
                <a:solidFill>
                  <a:schemeClr val="tx1"/>
                </a:solidFill>
              </a:rPr>
              <a:t>同理可证  </a:t>
            </a:r>
            <a:r>
              <a:rPr lang="en-US" altLang="zh-CN" dirty="0" err="1">
                <a:solidFill>
                  <a:schemeClr val="tx1"/>
                </a:solidFill>
              </a:rPr>
              <a:t>RoI</a:t>
            </a:r>
            <a:r>
              <a:rPr lang="en-US" altLang="zh-CN" baseline="-25000" dirty="0" err="1">
                <a:solidFill>
                  <a:schemeClr val="tx1"/>
                </a:solidFill>
              </a:rPr>
              <a:t>B</a:t>
            </a:r>
            <a:r>
              <a:rPr lang="en-US" altLang="zh-CN" dirty="0">
                <a:solidFill>
                  <a:schemeClr val="tx1"/>
                </a:solidFill>
              </a:rPr>
              <a:t>=R</a:t>
            </a:r>
            <a:endParaRPr lang="zh-CN" altLang="en-US" dirty="0">
              <a:solidFill>
                <a:schemeClr val="tx1"/>
              </a:solidFill>
            </a:endParaRPr>
          </a:p>
          <a:p>
            <a:pPr marL="533347" indent="-533347">
              <a:lnSpc>
                <a:spcPct val="150000"/>
              </a:lnSpc>
              <a:spcBef>
                <a:spcPct val="0"/>
              </a:spcBef>
              <a:buNone/>
            </a:pPr>
            <a:r>
              <a:rPr lang="zh-CN" altLang="en-US" dirty="0">
                <a:solidFill>
                  <a:schemeClr val="tx1"/>
                </a:solidFill>
              </a:rPr>
              <a:t>于是  </a:t>
            </a:r>
            <a:r>
              <a:rPr lang="en-US" altLang="zh-CN" dirty="0" err="1">
                <a:solidFill>
                  <a:schemeClr val="tx1"/>
                </a:solidFill>
              </a:rPr>
              <a:t>I</a:t>
            </a:r>
            <a:r>
              <a:rPr lang="en-US" altLang="zh-CN" baseline="-25000" dirty="0" err="1">
                <a:solidFill>
                  <a:schemeClr val="tx1"/>
                </a:solidFill>
              </a:rPr>
              <a:t>A</a:t>
            </a:r>
            <a:r>
              <a:rPr lang="en-US" altLang="zh-CN" dirty="0" err="1">
                <a:solidFill>
                  <a:schemeClr val="tx1"/>
                </a:solidFill>
              </a:rPr>
              <a:t>oR</a:t>
            </a:r>
            <a:r>
              <a:rPr lang="en-US" altLang="zh-CN" dirty="0">
                <a:solidFill>
                  <a:schemeClr val="tx1"/>
                </a:solidFill>
              </a:rPr>
              <a:t>=</a:t>
            </a:r>
            <a:r>
              <a:rPr lang="en-US" altLang="zh-CN" dirty="0" err="1">
                <a:solidFill>
                  <a:schemeClr val="tx1"/>
                </a:solidFill>
              </a:rPr>
              <a:t>RoI</a:t>
            </a:r>
            <a:r>
              <a:rPr lang="en-US" altLang="zh-CN" baseline="-25000" dirty="0" err="1">
                <a:solidFill>
                  <a:schemeClr val="tx1"/>
                </a:solidFill>
              </a:rPr>
              <a:t>B</a:t>
            </a:r>
            <a:r>
              <a:rPr lang="en-US" altLang="zh-CN" dirty="0">
                <a:solidFill>
                  <a:schemeClr val="tx1"/>
                </a:solidFill>
              </a:rPr>
              <a:t>=R  </a:t>
            </a:r>
            <a:r>
              <a:rPr lang="zh-CN" altLang="en-US" dirty="0">
                <a:solidFill>
                  <a:schemeClr val="tx1"/>
                </a:solidFill>
              </a:rPr>
              <a:t>得证</a:t>
            </a:r>
          </a:p>
        </p:txBody>
      </p:sp>
      <p:sp>
        <p:nvSpPr>
          <p:cNvPr id="2" name="Rectangle 2"/>
          <p:cNvSpPr>
            <a:spLocks noChangeArrowheads="1"/>
          </p:cNvSpPr>
          <p:nvPr/>
        </p:nvSpPr>
        <p:spPr bwMode="auto">
          <a:xfrm>
            <a:off x="1764" y="-229709"/>
            <a:ext cx="184678" cy="46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3" tIns="45707" rIns="91413" bIns="45707" numCol="1" anchor="ctr" anchorCtr="0" compatLnSpc="1">
            <a:prstTxWarp prst="textNoShape">
              <a:avLst/>
            </a:prstTxWarp>
            <a:spAutoFit/>
          </a:bodyPr>
          <a:lstStyle/>
          <a:p>
            <a:pPr defTabSz="1219261"/>
            <a:endParaRPr lang="zh-CN" altLang="en-US" sz="2399">
              <a:solidFill>
                <a:prstClr val="black"/>
              </a:solidFill>
              <a:latin typeface="Arial"/>
              <a:ea typeface="微软雅黑"/>
            </a:endParaRPr>
          </a:p>
        </p:txBody>
      </p:sp>
      <p:graphicFrame>
        <p:nvGraphicFramePr>
          <p:cNvPr id="3" name="对象 2"/>
          <p:cNvGraphicFramePr>
            <a:graphicFrameLocks noChangeAspect="1"/>
          </p:cNvGraphicFramePr>
          <p:nvPr/>
        </p:nvGraphicFramePr>
        <p:xfrm>
          <a:off x="1764" y="992"/>
          <a:ext cx="190445" cy="133312"/>
        </p:xfrm>
        <a:graphic>
          <a:graphicData uri="http://schemas.openxmlformats.org/presentationml/2006/ole">
            <mc:AlternateContent xmlns:mc="http://schemas.openxmlformats.org/markup-compatibility/2006">
              <mc:Choice xmlns:v="urn:schemas-microsoft-com:vml" Requires="v">
                <p:oleObj spid="_x0000_s274463" name="Equation" r:id="rId5" imgW="190417" imgH="139639" progId="Equation.DSMT4">
                  <p:embed/>
                </p:oleObj>
              </mc:Choice>
              <mc:Fallback>
                <p:oleObj name="Equation" r:id="rId5" imgW="190417" imgH="139639" progId="Equation.DSMT4">
                  <p:embed/>
                  <p:pic>
                    <p:nvPicPr>
                      <p:cNvPr id="3"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4" y="992"/>
                        <a:ext cx="190445" cy="133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a:extLst>
              <a:ext uri="{FF2B5EF4-FFF2-40B4-BE49-F238E27FC236}">
                <a16:creationId xmlns:a16="http://schemas.microsoft.com/office/drawing/2014/main" id="{1A36CF0C-377B-45B7-BED8-F343CDA350B8}"/>
              </a:ext>
            </a:extLst>
          </p:cNvPr>
          <p:cNvSpPr txBox="1">
            <a:spLocks noChangeArrowheads="1"/>
          </p:cNvSpPr>
          <p:nvPr/>
        </p:nvSpPr>
        <p:spPr>
          <a:xfrm>
            <a:off x="233472" y="992099"/>
            <a:ext cx="11426694" cy="1371203"/>
          </a:xfrm>
          <a:prstGeom prst="rect">
            <a:avLst/>
          </a:prstGeom>
        </p:spPr>
        <p:txBody>
          <a:bodyPr vert="horz" lIns="121882" tIns="60940" rIns="121882" bIns="60940"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defTabSz="1219261">
              <a:lnSpc>
                <a:spcPct val="160000"/>
              </a:lnSpc>
              <a:buNone/>
            </a:pPr>
            <a:r>
              <a:rPr lang="zh-CN" altLang="en-US" sz="2399" dirty="0">
                <a:solidFill>
                  <a:srgbClr val="C00000"/>
                </a:solidFill>
                <a:latin typeface="微软雅黑"/>
                <a:ea typeface="微软雅黑"/>
              </a:rPr>
              <a:t>定理</a:t>
            </a:r>
            <a:r>
              <a:rPr lang="en-US" altLang="zh-CN" sz="2399" dirty="0">
                <a:solidFill>
                  <a:srgbClr val="C00000"/>
                </a:solidFill>
                <a:latin typeface="微软雅黑"/>
                <a:ea typeface="微软雅黑"/>
              </a:rPr>
              <a:t>4.4</a:t>
            </a:r>
            <a:r>
              <a:rPr lang="en-US" altLang="zh-CN" sz="2399" dirty="0">
                <a:solidFill>
                  <a:prstClr val="black"/>
                </a:solidFill>
                <a:latin typeface="微软雅黑"/>
                <a:ea typeface="微软雅黑"/>
              </a:rPr>
              <a:t>  </a:t>
            </a:r>
            <a:r>
              <a:rPr lang="zh-CN" altLang="en-US" sz="2399" dirty="0">
                <a:solidFill>
                  <a:prstClr val="black"/>
                </a:solidFill>
                <a:latin typeface="微软雅黑"/>
                <a:ea typeface="微软雅黑"/>
              </a:rPr>
              <a:t>设</a:t>
            </a:r>
            <a:r>
              <a:rPr lang="en-US" altLang="zh-CN" sz="2399" dirty="0">
                <a:solidFill>
                  <a:prstClr val="black"/>
                </a:solidFill>
                <a:latin typeface="微软雅黑"/>
                <a:ea typeface="微软雅黑"/>
              </a:rPr>
              <a:t>A</a:t>
            </a:r>
            <a:r>
              <a:rPr lang="zh-CN" altLang="en-US" sz="2399" dirty="0">
                <a:solidFill>
                  <a:prstClr val="black"/>
                </a:solidFill>
                <a:latin typeface="微软雅黑"/>
                <a:ea typeface="微软雅黑"/>
              </a:rPr>
              <a:t>、</a:t>
            </a:r>
            <a:r>
              <a:rPr lang="en-US" altLang="zh-CN" sz="2399" dirty="0">
                <a:solidFill>
                  <a:prstClr val="black"/>
                </a:solidFill>
                <a:latin typeface="微软雅黑"/>
                <a:ea typeface="微软雅黑"/>
              </a:rPr>
              <a:t>B</a:t>
            </a:r>
            <a:r>
              <a:rPr lang="zh-CN" altLang="en-US" sz="2399" dirty="0">
                <a:solidFill>
                  <a:prstClr val="black"/>
                </a:solidFill>
                <a:latin typeface="微软雅黑"/>
                <a:ea typeface="微软雅黑"/>
              </a:rPr>
              <a:t>、</a:t>
            </a:r>
            <a:r>
              <a:rPr lang="en-US" altLang="zh-CN" sz="2399" dirty="0">
                <a:solidFill>
                  <a:prstClr val="black"/>
                </a:solidFill>
                <a:latin typeface="微软雅黑"/>
                <a:ea typeface="微软雅黑"/>
              </a:rPr>
              <a:t>C</a:t>
            </a:r>
            <a:r>
              <a:rPr lang="zh-CN" altLang="en-US" sz="2399" dirty="0">
                <a:solidFill>
                  <a:prstClr val="black"/>
                </a:solidFill>
                <a:latin typeface="微软雅黑"/>
                <a:ea typeface="微软雅黑"/>
              </a:rPr>
              <a:t>和</a:t>
            </a:r>
            <a:r>
              <a:rPr lang="en-US" altLang="zh-CN" sz="2399" dirty="0">
                <a:solidFill>
                  <a:prstClr val="black"/>
                </a:solidFill>
                <a:latin typeface="微软雅黑"/>
                <a:ea typeface="微软雅黑"/>
              </a:rPr>
              <a:t>D</a:t>
            </a:r>
            <a:r>
              <a:rPr lang="zh-CN" altLang="en-US" sz="2399" dirty="0">
                <a:solidFill>
                  <a:prstClr val="black"/>
                </a:solidFill>
                <a:latin typeface="微软雅黑"/>
                <a:ea typeface="微软雅黑"/>
              </a:rPr>
              <a:t>是任意四个集合，</a:t>
            </a:r>
            <a:r>
              <a:rPr lang="en-US" altLang="zh-CN" sz="2399" dirty="0">
                <a:solidFill>
                  <a:prstClr val="black"/>
                </a:solidFill>
                <a:latin typeface="微软雅黑"/>
                <a:ea typeface="微软雅黑"/>
              </a:rPr>
              <a:t>R:A→B</a:t>
            </a:r>
            <a:r>
              <a:rPr lang="zh-CN" altLang="zh-CN" sz="2399" dirty="0">
                <a:solidFill>
                  <a:prstClr val="black"/>
                </a:solidFill>
                <a:latin typeface="微软雅黑"/>
                <a:ea typeface="微软雅黑"/>
              </a:rPr>
              <a:t>，</a:t>
            </a:r>
            <a:r>
              <a:rPr lang="en-US" altLang="zh-CN" sz="2399" dirty="0">
                <a:solidFill>
                  <a:prstClr val="black"/>
                </a:solidFill>
                <a:latin typeface="微软雅黑"/>
                <a:ea typeface="微软雅黑"/>
              </a:rPr>
              <a:t>S:B→C</a:t>
            </a:r>
            <a:r>
              <a:rPr lang="zh-CN" altLang="zh-CN" sz="2399" dirty="0">
                <a:solidFill>
                  <a:prstClr val="black"/>
                </a:solidFill>
                <a:latin typeface="微软雅黑"/>
                <a:ea typeface="微软雅黑"/>
              </a:rPr>
              <a:t>，</a:t>
            </a:r>
            <a:r>
              <a:rPr lang="en-US" altLang="zh-CN" sz="2399" dirty="0">
                <a:solidFill>
                  <a:prstClr val="black"/>
                </a:solidFill>
                <a:latin typeface="微软雅黑"/>
                <a:ea typeface="微软雅黑"/>
              </a:rPr>
              <a:t>T:C→D</a:t>
            </a:r>
            <a:r>
              <a:rPr lang="zh-CN" altLang="zh-CN" sz="2399" dirty="0">
                <a:solidFill>
                  <a:prstClr val="black"/>
                </a:solidFill>
                <a:latin typeface="微软雅黑"/>
                <a:ea typeface="微软雅黑"/>
              </a:rPr>
              <a:t>，</a:t>
            </a:r>
            <a:r>
              <a:rPr lang="zh-CN" altLang="en-US" sz="2399" dirty="0">
                <a:solidFill>
                  <a:prstClr val="black"/>
                </a:solidFill>
                <a:latin typeface="微软雅黑"/>
                <a:ea typeface="微软雅黑"/>
              </a:rPr>
              <a:t>则</a:t>
            </a:r>
          </a:p>
          <a:p>
            <a:pPr marL="0" indent="0" defTabSz="1219261">
              <a:lnSpc>
                <a:spcPct val="160000"/>
              </a:lnSpc>
              <a:buNone/>
            </a:pPr>
            <a:r>
              <a:rPr lang="zh-CN" altLang="en-US" sz="2399" dirty="0">
                <a:solidFill>
                  <a:prstClr val="black"/>
                </a:solidFill>
                <a:latin typeface="微软雅黑"/>
                <a:ea typeface="微软雅黑"/>
              </a:rPr>
              <a:t>（</a:t>
            </a:r>
            <a:r>
              <a:rPr lang="en-US" altLang="zh-CN" sz="2399" dirty="0">
                <a:solidFill>
                  <a:prstClr val="black"/>
                </a:solidFill>
                <a:latin typeface="微软雅黑"/>
                <a:ea typeface="微软雅黑"/>
              </a:rPr>
              <a:t>2</a:t>
            </a:r>
            <a:r>
              <a:rPr lang="zh-CN" altLang="en-US" sz="2399" dirty="0">
                <a:solidFill>
                  <a:prstClr val="black"/>
                </a:solidFill>
                <a:latin typeface="微软雅黑"/>
                <a:ea typeface="微软雅黑"/>
              </a:rPr>
              <a:t>）</a:t>
            </a:r>
            <a:r>
              <a:rPr lang="en-US" altLang="zh-CN" sz="2399" dirty="0" err="1">
                <a:solidFill>
                  <a:prstClr val="black"/>
                </a:solidFill>
                <a:latin typeface="微软雅黑"/>
                <a:ea typeface="微软雅黑"/>
              </a:rPr>
              <a:t>I</a:t>
            </a:r>
            <a:r>
              <a:rPr lang="en-US" altLang="zh-CN" sz="2399" baseline="-25000" dirty="0" err="1">
                <a:solidFill>
                  <a:prstClr val="black"/>
                </a:solidFill>
                <a:latin typeface="微软雅黑"/>
                <a:ea typeface="微软雅黑"/>
              </a:rPr>
              <a:t>A</a:t>
            </a:r>
            <a:r>
              <a:rPr lang="en-US" altLang="zh-CN" sz="2399" dirty="0" err="1">
                <a:solidFill>
                  <a:prstClr val="black"/>
                </a:solidFill>
                <a:latin typeface="微软雅黑"/>
                <a:ea typeface="微软雅黑"/>
              </a:rPr>
              <a:t>oR</a:t>
            </a:r>
            <a:r>
              <a:rPr lang="en-US" altLang="zh-CN" sz="2399" dirty="0">
                <a:solidFill>
                  <a:prstClr val="black"/>
                </a:solidFill>
                <a:latin typeface="微软雅黑"/>
                <a:ea typeface="微软雅黑"/>
              </a:rPr>
              <a:t>=</a:t>
            </a:r>
            <a:r>
              <a:rPr lang="en-US" altLang="zh-CN" sz="2399" dirty="0" err="1">
                <a:solidFill>
                  <a:prstClr val="black"/>
                </a:solidFill>
                <a:latin typeface="微软雅黑"/>
                <a:ea typeface="微软雅黑"/>
              </a:rPr>
              <a:t>RoI</a:t>
            </a:r>
            <a:r>
              <a:rPr lang="en-US" altLang="zh-CN" sz="2399" baseline="-25000" dirty="0" err="1">
                <a:solidFill>
                  <a:prstClr val="black"/>
                </a:solidFill>
                <a:latin typeface="微软雅黑"/>
                <a:ea typeface="微软雅黑"/>
              </a:rPr>
              <a:t>B</a:t>
            </a:r>
            <a:r>
              <a:rPr lang="en-US" altLang="zh-CN" sz="2399" dirty="0">
                <a:solidFill>
                  <a:prstClr val="black"/>
                </a:solidFill>
                <a:latin typeface="微软雅黑"/>
                <a:ea typeface="微软雅黑"/>
              </a:rPr>
              <a:t>=R</a:t>
            </a:r>
            <a:r>
              <a:rPr lang="zh-CN" altLang="en-US" sz="2399" dirty="0">
                <a:solidFill>
                  <a:prstClr val="black"/>
                </a:solidFill>
                <a:latin typeface="微软雅黑"/>
                <a:ea typeface="微软雅黑"/>
              </a:rPr>
              <a:t>，其中</a:t>
            </a:r>
            <a:r>
              <a:rPr lang="en-US" altLang="zh-CN" sz="2399" dirty="0">
                <a:solidFill>
                  <a:prstClr val="black"/>
                </a:solidFill>
                <a:latin typeface="微软雅黑"/>
                <a:ea typeface="微软雅黑"/>
              </a:rPr>
              <a:t>I</a:t>
            </a:r>
            <a:r>
              <a:rPr lang="en-US" altLang="zh-CN" sz="2399" baseline="-25000" dirty="0">
                <a:solidFill>
                  <a:prstClr val="black"/>
                </a:solidFill>
                <a:latin typeface="微软雅黑"/>
                <a:ea typeface="微软雅黑"/>
              </a:rPr>
              <a:t>A</a:t>
            </a:r>
            <a:r>
              <a:rPr lang="zh-CN" altLang="en-US" sz="2399" dirty="0">
                <a:solidFill>
                  <a:prstClr val="black"/>
                </a:solidFill>
                <a:latin typeface="微软雅黑"/>
                <a:ea typeface="微软雅黑"/>
              </a:rPr>
              <a:t>和</a:t>
            </a:r>
            <a:r>
              <a:rPr lang="en-US" altLang="zh-CN" sz="2399" dirty="0">
                <a:solidFill>
                  <a:prstClr val="black"/>
                </a:solidFill>
                <a:latin typeface="微软雅黑"/>
                <a:ea typeface="微软雅黑"/>
              </a:rPr>
              <a:t>I</a:t>
            </a:r>
            <a:r>
              <a:rPr lang="en-US" altLang="zh-CN" sz="2399" baseline="-25000" dirty="0">
                <a:solidFill>
                  <a:prstClr val="black"/>
                </a:solidFill>
                <a:latin typeface="微软雅黑"/>
                <a:ea typeface="微软雅黑"/>
              </a:rPr>
              <a:t>B</a:t>
            </a:r>
            <a:r>
              <a:rPr lang="zh-CN" altLang="en-US" sz="2399" dirty="0">
                <a:solidFill>
                  <a:prstClr val="black"/>
                </a:solidFill>
                <a:latin typeface="微软雅黑"/>
                <a:ea typeface="微软雅黑"/>
              </a:rPr>
              <a:t>分别称为</a:t>
            </a:r>
            <a:r>
              <a:rPr lang="en-US" altLang="zh-CN" sz="2399" dirty="0">
                <a:solidFill>
                  <a:prstClr val="black"/>
                </a:solidFill>
                <a:latin typeface="微软雅黑"/>
                <a:ea typeface="微软雅黑"/>
              </a:rPr>
              <a:t>A</a:t>
            </a:r>
            <a:r>
              <a:rPr lang="zh-CN" altLang="en-US" sz="2399" dirty="0">
                <a:solidFill>
                  <a:prstClr val="black"/>
                </a:solidFill>
                <a:latin typeface="微软雅黑"/>
                <a:ea typeface="微软雅黑"/>
              </a:rPr>
              <a:t>和</a:t>
            </a:r>
            <a:r>
              <a:rPr lang="en-US" altLang="zh-CN" sz="2399" dirty="0">
                <a:solidFill>
                  <a:prstClr val="black"/>
                </a:solidFill>
                <a:latin typeface="微软雅黑"/>
                <a:ea typeface="微软雅黑"/>
              </a:rPr>
              <a:t>B</a:t>
            </a:r>
            <a:r>
              <a:rPr lang="zh-CN" altLang="en-US" sz="2399" dirty="0">
                <a:solidFill>
                  <a:prstClr val="black"/>
                </a:solidFill>
                <a:latin typeface="微软雅黑"/>
                <a:ea typeface="微软雅黑"/>
              </a:rPr>
              <a:t>上的恒等关系。</a:t>
            </a:r>
          </a:p>
        </p:txBody>
      </p:sp>
    </p:spTree>
    <p:custDataLst>
      <p:tags r:id="rId2"/>
    </p:custDataLst>
    <p:extLst>
      <p:ext uri="{BB962C8B-B14F-4D97-AF65-F5344CB8AC3E}">
        <p14:creationId xmlns:p14="http://schemas.microsoft.com/office/powerpoint/2010/main" val="78735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58179">
                                            <p:txEl>
                                              <p:pRg st="0" end="0"/>
                                            </p:txEl>
                                          </p:spTgt>
                                        </p:tgtEl>
                                        <p:attrNameLst>
                                          <p:attrName>style.visibility</p:attrName>
                                        </p:attrNameLst>
                                      </p:cBhvr>
                                      <p:to>
                                        <p:strVal val="visible"/>
                                      </p:to>
                                    </p:set>
                                    <p:animEffect transition="in" filter="randombar(horizontal)">
                                      <p:cBhvr>
                                        <p:cTn id="7" dur="500"/>
                                        <p:tgtEl>
                                          <p:spTgt spid="1458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58179">
                                            <p:txEl>
                                              <p:pRg st="1" end="1"/>
                                            </p:txEl>
                                          </p:spTgt>
                                        </p:tgtEl>
                                        <p:attrNameLst>
                                          <p:attrName>style.visibility</p:attrName>
                                        </p:attrNameLst>
                                      </p:cBhvr>
                                      <p:to>
                                        <p:strVal val="visible"/>
                                      </p:to>
                                    </p:set>
                                    <p:animEffect transition="in" filter="randombar(horizontal)">
                                      <p:cBhvr>
                                        <p:cTn id="12" dur="500"/>
                                        <p:tgtEl>
                                          <p:spTgt spid="1458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58179">
                                            <p:txEl>
                                              <p:pRg st="2" end="2"/>
                                            </p:txEl>
                                          </p:spTgt>
                                        </p:tgtEl>
                                        <p:attrNameLst>
                                          <p:attrName>style.visibility</p:attrName>
                                        </p:attrNameLst>
                                      </p:cBhvr>
                                      <p:to>
                                        <p:strVal val="visible"/>
                                      </p:to>
                                    </p:set>
                                    <p:animEffect transition="in" filter="randombar(horizontal)">
                                      <p:cBhvr>
                                        <p:cTn id="17" dur="500"/>
                                        <p:tgtEl>
                                          <p:spTgt spid="1458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458179">
                                            <p:txEl>
                                              <p:pRg st="3" end="3"/>
                                            </p:txEl>
                                          </p:spTgt>
                                        </p:tgtEl>
                                        <p:attrNameLst>
                                          <p:attrName>style.visibility</p:attrName>
                                        </p:attrNameLst>
                                      </p:cBhvr>
                                      <p:to>
                                        <p:strVal val="visible"/>
                                      </p:to>
                                    </p:set>
                                    <p:animEffect transition="in" filter="randombar(horizontal)">
                                      <p:cBhvr>
                                        <p:cTn id="22" dur="500"/>
                                        <p:tgtEl>
                                          <p:spTgt spid="1458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458179">
                                            <p:txEl>
                                              <p:pRg st="4" end="4"/>
                                            </p:txEl>
                                          </p:spTgt>
                                        </p:tgtEl>
                                        <p:attrNameLst>
                                          <p:attrName>style.visibility</p:attrName>
                                        </p:attrNameLst>
                                      </p:cBhvr>
                                      <p:to>
                                        <p:strVal val="visible"/>
                                      </p:to>
                                    </p:set>
                                    <p:animEffect transition="in" filter="randombar(horizontal)">
                                      <p:cBhvr>
                                        <p:cTn id="27" dur="500"/>
                                        <p:tgtEl>
                                          <p:spTgt spid="14581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458179">
                                            <p:txEl>
                                              <p:pRg st="5" end="5"/>
                                            </p:txEl>
                                          </p:spTgt>
                                        </p:tgtEl>
                                        <p:attrNameLst>
                                          <p:attrName>style.visibility</p:attrName>
                                        </p:attrNameLst>
                                      </p:cBhvr>
                                      <p:to>
                                        <p:strVal val="visible"/>
                                      </p:to>
                                    </p:set>
                                    <p:animEffect transition="in" filter="randombar(horizontal)">
                                      <p:cBhvr>
                                        <p:cTn id="32" dur="500"/>
                                        <p:tgtEl>
                                          <p:spTgt spid="14581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458179">
                                            <p:txEl>
                                              <p:pRg st="6" end="6"/>
                                            </p:txEl>
                                          </p:spTgt>
                                        </p:tgtEl>
                                        <p:attrNameLst>
                                          <p:attrName>style.visibility</p:attrName>
                                        </p:attrNameLst>
                                      </p:cBhvr>
                                      <p:to>
                                        <p:strVal val="visible"/>
                                      </p:to>
                                    </p:set>
                                    <p:animEffect transition="in" filter="randombar(horizontal)">
                                      <p:cBhvr>
                                        <p:cTn id="37" dur="500"/>
                                        <p:tgtEl>
                                          <p:spTgt spid="14581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22" name="Rectangle 2"/>
          <p:cNvSpPr>
            <a:spLocks noGrp="1" noChangeArrowheads="1"/>
          </p:cNvSpPr>
          <p:nvPr>
            <p:ph type="body" idx="1"/>
          </p:nvPr>
        </p:nvSpPr>
        <p:spPr>
          <a:xfrm>
            <a:off x="385828" y="992100"/>
            <a:ext cx="11502872" cy="5616484"/>
          </a:xfrm>
        </p:spPr>
        <p:txBody>
          <a:bodyPr>
            <a:normAutofit/>
          </a:bodyPr>
          <a:lstStyle/>
          <a:p>
            <a:pPr marL="0" indent="0">
              <a:lnSpc>
                <a:spcPct val="210000"/>
              </a:lnSpc>
              <a:buNone/>
            </a:pPr>
            <a:r>
              <a:rPr lang="zh-CN" altLang="en-US" dirty="0">
                <a:solidFill>
                  <a:srgbClr val="C00000"/>
                </a:solidFill>
              </a:rPr>
              <a:t>例</a:t>
            </a:r>
            <a:r>
              <a:rPr lang="en-US" altLang="zh-CN" dirty="0">
                <a:solidFill>
                  <a:srgbClr val="C00000"/>
                </a:solidFill>
              </a:rPr>
              <a:t>4.16  </a:t>
            </a:r>
            <a:r>
              <a:rPr lang="zh-CN" altLang="en-US" dirty="0">
                <a:solidFill>
                  <a:schemeClr val="tx1"/>
                </a:solidFill>
              </a:rPr>
              <a:t>设</a:t>
            </a:r>
            <a:r>
              <a:rPr lang="en-US" altLang="zh-CN" dirty="0">
                <a:solidFill>
                  <a:schemeClr val="tx1"/>
                </a:solidFill>
              </a:rPr>
              <a:t>A</a:t>
            </a:r>
            <a:r>
              <a:rPr lang="zh-CN" altLang="en-US" dirty="0">
                <a:solidFill>
                  <a:schemeClr val="tx1"/>
                </a:solidFill>
              </a:rPr>
              <a:t>＝</a:t>
            </a:r>
            <a:r>
              <a:rPr lang="en-US" altLang="zh-CN" dirty="0">
                <a:solidFill>
                  <a:schemeClr val="tx1"/>
                </a:solidFill>
              </a:rPr>
              <a:t>{1,2,3}</a:t>
            </a:r>
            <a:r>
              <a:rPr lang="zh-CN" altLang="en-US" dirty="0">
                <a:solidFill>
                  <a:schemeClr val="tx1"/>
                </a:solidFill>
              </a:rPr>
              <a:t>，</a:t>
            </a:r>
            <a:r>
              <a:rPr lang="en-US" altLang="zh-CN" dirty="0">
                <a:solidFill>
                  <a:schemeClr val="tx1"/>
                </a:solidFill>
              </a:rPr>
              <a:t>B</a:t>
            </a:r>
            <a:r>
              <a:rPr lang="zh-CN" altLang="en-US" dirty="0">
                <a:solidFill>
                  <a:schemeClr val="tx1"/>
                </a:solidFill>
              </a:rPr>
              <a:t>＝</a:t>
            </a:r>
            <a:r>
              <a:rPr lang="en-US" altLang="zh-CN" dirty="0">
                <a:solidFill>
                  <a:schemeClr val="tx1"/>
                </a:solidFill>
              </a:rPr>
              <a:t>{1,2}</a:t>
            </a:r>
            <a:r>
              <a:rPr lang="zh-CN" altLang="en-US" dirty="0">
                <a:solidFill>
                  <a:schemeClr val="tx1"/>
                </a:solidFill>
              </a:rPr>
              <a:t>，</a:t>
            </a:r>
            <a:r>
              <a:rPr lang="en-US" altLang="zh-CN" dirty="0">
                <a:solidFill>
                  <a:schemeClr val="tx1"/>
                </a:solidFill>
              </a:rPr>
              <a:t>C</a:t>
            </a:r>
            <a:r>
              <a:rPr lang="zh-CN" altLang="en-US" dirty="0">
                <a:solidFill>
                  <a:schemeClr val="tx1"/>
                </a:solidFill>
              </a:rPr>
              <a:t>＝</a:t>
            </a:r>
            <a:r>
              <a:rPr lang="en-US" altLang="zh-CN" dirty="0">
                <a:solidFill>
                  <a:schemeClr val="tx1"/>
                </a:solidFill>
              </a:rPr>
              <a:t>{2,3}</a:t>
            </a:r>
            <a:r>
              <a:rPr lang="zh-CN" altLang="en-US" dirty="0">
                <a:solidFill>
                  <a:schemeClr val="tx1"/>
                </a:solidFill>
              </a:rPr>
              <a:t>，</a:t>
            </a:r>
            <a:r>
              <a:rPr lang="en-US" altLang="zh-CN" dirty="0">
                <a:solidFill>
                  <a:schemeClr val="tx1"/>
                </a:solidFill>
              </a:rPr>
              <a:t>D</a:t>
            </a:r>
            <a:r>
              <a:rPr lang="zh-CN" altLang="en-US" dirty="0">
                <a:solidFill>
                  <a:schemeClr val="tx1"/>
                </a:solidFill>
              </a:rPr>
              <a:t>＝</a:t>
            </a:r>
            <a:r>
              <a:rPr lang="en-US" altLang="zh-CN" dirty="0">
                <a:solidFill>
                  <a:schemeClr val="tx1"/>
                </a:solidFill>
              </a:rPr>
              <a:t>{4}</a:t>
            </a:r>
            <a:r>
              <a:rPr lang="zh-CN" altLang="en-US" dirty="0">
                <a:solidFill>
                  <a:schemeClr val="tx1"/>
                </a:solidFill>
              </a:rPr>
              <a:t>，</a:t>
            </a:r>
            <a:r>
              <a:rPr lang="en-US" altLang="zh-CN" dirty="0">
                <a:solidFill>
                  <a:schemeClr val="tx1"/>
                </a:solidFill>
              </a:rPr>
              <a:t>R</a:t>
            </a:r>
            <a:r>
              <a:rPr lang="zh-CN" altLang="en-US" dirty="0">
                <a:solidFill>
                  <a:schemeClr val="tx1"/>
                </a:solidFill>
              </a:rPr>
              <a:t>：</a:t>
            </a:r>
            <a:r>
              <a:rPr lang="en-US" altLang="zh-CN" dirty="0">
                <a:solidFill>
                  <a:schemeClr val="tx1"/>
                </a:solidFill>
              </a:rPr>
              <a:t>A→B</a:t>
            </a:r>
            <a:r>
              <a:rPr lang="zh-CN" altLang="en-US" dirty="0">
                <a:solidFill>
                  <a:schemeClr val="tx1"/>
                </a:solidFill>
              </a:rPr>
              <a:t>，</a:t>
            </a:r>
            <a:r>
              <a:rPr lang="en-US" altLang="zh-CN" dirty="0">
                <a:solidFill>
                  <a:schemeClr val="tx1"/>
                </a:solidFill>
              </a:rPr>
              <a:t>S</a:t>
            </a:r>
            <a:r>
              <a:rPr lang="en-US" altLang="zh-CN" baseline="-25000" dirty="0">
                <a:solidFill>
                  <a:schemeClr val="tx1"/>
                </a:solidFill>
              </a:rPr>
              <a:t>1</a:t>
            </a:r>
            <a:r>
              <a:rPr lang="zh-CN" altLang="en-US" dirty="0">
                <a:solidFill>
                  <a:schemeClr val="tx1"/>
                </a:solidFill>
              </a:rPr>
              <a:t>：</a:t>
            </a:r>
            <a:r>
              <a:rPr lang="en-US" altLang="zh-CN" dirty="0">
                <a:solidFill>
                  <a:schemeClr val="tx1"/>
                </a:solidFill>
              </a:rPr>
              <a:t>B→C</a:t>
            </a:r>
            <a:r>
              <a:rPr lang="zh-CN" altLang="en-US" dirty="0">
                <a:solidFill>
                  <a:schemeClr val="tx1"/>
                </a:solidFill>
              </a:rPr>
              <a:t>，</a:t>
            </a:r>
            <a:endParaRPr lang="en-US" altLang="zh-CN" dirty="0">
              <a:solidFill>
                <a:schemeClr val="tx1"/>
              </a:solidFill>
            </a:endParaRPr>
          </a:p>
          <a:p>
            <a:pPr marL="0" indent="0">
              <a:lnSpc>
                <a:spcPct val="210000"/>
              </a:lnSpc>
              <a:buNone/>
            </a:pPr>
            <a:r>
              <a:rPr lang="en-US" altLang="zh-CN" dirty="0"/>
              <a:t>             </a:t>
            </a:r>
            <a:r>
              <a:rPr lang="en-US" altLang="zh-CN" dirty="0">
                <a:solidFill>
                  <a:schemeClr val="tx1"/>
                </a:solidFill>
              </a:rPr>
              <a:t>S</a:t>
            </a:r>
            <a:r>
              <a:rPr lang="en-US" altLang="zh-CN" baseline="-25000" dirty="0">
                <a:solidFill>
                  <a:schemeClr val="tx1"/>
                </a:solidFill>
              </a:rPr>
              <a:t>2</a:t>
            </a:r>
            <a:r>
              <a:rPr lang="zh-CN" altLang="en-US" dirty="0">
                <a:solidFill>
                  <a:schemeClr val="tx1"/>
                </a:solidFill>
              </a:rPr>
              <a:t>：</a:t>
            </a:r>
            <a:r>
              <a:rPr lang="en-US" altLang="zh-CN" dirty="0">
                <a:solidFill>
                  <a:schemeClr val="tx1"/>
                </a:solidFill>
              </a:rPr>
              <a:t>B→C</a:t>
            </a:r>
            <a:r>
              <a:rPr lang="zh-CN" altLang="en-US" dirty="0">
                <a:solidFill>
                  <a:schemeClr val="tx1"/>
                </a:solidFill>
              </a:rPr>
              <a:t>，</a:t>
            </a:r>
            <a:r>
              <a:rPr lang="en-US" altLang="zh-CN" dirty="0">
                <a:solidFill>
                  <a:schemeClr val="tx1"/>
                </a:solidFill>
              </a:rPr>
              <a:t>T</a:t>
            </a:r>
            <a:r>
              <a:rPr lang="zh-CN" altLang="en-US" dirty="0">
                <a:solidFill>
                  <a:schemeClr val="tx1"/>
                </a:solidFill>
              </a:rPr>
              <a:t>：</a:t>
            </a:r>
            <a:r>
              <a:rPr lang="en-US" altLang="zh-CN" dirty="0">
                <a:solidFill>
                  <a:schemeClr val="tx1"/>
                </a:solidFill>
              </a:rPr>
              <a:t>C→D</a:t>
            </a:r>
            <a:r>
              <a:rPr lang="zh-CN" altLang="en-US" dirty="0">
                <a:solidFill>
                  <a:schemeClr val="tx1"/>
                </a:solidFill>
              </a:rPr>
              <a:t>，且</a:t>
            </a:r>
            <a:r>
              <a:rPr lang="en-US" altLang="zh-CN" dirty="0">
                <a:solidFill>
                  <a:schemeClr val="tx1"/>
                </a:solidFill>
              </a:rPr>
              <a:t>R</a:t>
            </a:r>
            <a:r>
              <a:rPr lang="zh-CN" altLang="en-US" dirty="0">
                <a:solidFill>
                  <a:schemeClr val="tx1"/>
                </a:solidFill>
              </a:rPr>
              <a:t>＝</a:t>
            </a:r>
            <a:r>
              <a:rPr lang="en-US" altLang="zh-CN" dirty="0">
                <a:solidFill>
                  <a:schemeClr val="tx1"/>
                </a:solidFill>
              </a:rPr>
              <a:t>{&lt;2,2&gt;,&lt;2,1&gt;}</a:t>
            </a:r>
            <a:r>
              <a:rPr lang="zh-CN" altLang="en-US" dirty="0">
                <a:solidFill>
                  <a:schemeClr val="tx1"/>
                </a:solidFill>
              </a:rPr>
              <a:t>，</a:t>
            </a:r>
            <a:r>
              <a:rPr lang="en-US" altLang="zh-CN" dirty="0">
                <a:solidFill>
                  <a:schemeClr val="tx1"/>
                </a:solidFill>
              </a:rPr>
              <a:t> S</a:t>
            </a:r>
            <a:r>
              <a:rPr lang="en-US" altLang="zh-CN" baseline="-25000" dirty="0">
                <a:solidFill>
                  <a:schemeClr val="tx1"/>
                </a:solidFill>
              </a:rPr>
              <a:t>1 </a:t>
            </a:r>
            <a:r>
              <a:rPr lang="zh-CN" altLang="en-US" dirty="0">
                <a:solidFill>
                  <a:schemeClr val="tx1"/>
                </a:solidFill>
              </a:rPr>
              <a:t>＝</a:t>
            </a:r>
            <a:r>
              <a:rPr lang="en-US" altLang="zh-CN" dirty="0">
                <a:solidFill>
                  <a:schemeClr val="tx1"/>
                </a:solidFill>
              </a:rPr>
              <a:t>{&lt;1,2&gt;,&lt;2,3&gt;}</a:t>
            </a:r>
            <a:r>
              <a:rPr lang="zh-CN" altLang="en-US" dirty="0">
                <a:solidFill>
                  <a:schemeClr val="tx1"/>
                </a:solidFill>
              </a:rPr>
              <a:t>，</a:t>
            </a:r>
            <a:endParaRPr lang="en-US" altLang="zh-CN" dirty="0">
              <a:solidFill>
                <a:schemeClr val="tx1"/>
              </a:solidFill>
            </a:endParaRPr>
          </a:p>
          <a:p>
            <a:pPr marL="0" indent="0">
              <a:lnSpc>
                <a:spcPct val="210000"/>
              </a:lnSpc>
              <a:buNone/>
            </a:pPr>
            <a:r>
              <a:rPr lang="en-US" altLang="zh-CN" dirty="0"/>
              <a:t>             </a:t>
            </a:r>
            <a:r>
              <a:rPr lang="en-US" altLang="zh-CN" dirty="0">
                <a:solidFill>
                  <a:schemeClr val="tx1"/>
                </a:solidFill>
              </a:rPr>
              <a:t>S</a:t>
            </a:r>
            <a:r>
              <a:rPr lang="en-US" altLang="zh-CN" baseline="-25000" dirty="0">
                <a:solidFill>
                  <a:schemeClr val="tx1"/>
                </a:solidFill>
              </a:rPr>
              <a:t>2</a:t>
            </a:r>
            <a:r>
              <a:rPr lang="zh-CN" altLang="en-US" dirty="0">
                <a:solidFill>
                  <a:schemeClr val="tx1"/>
                </a:solidFill>
              </a:rPr>
              <a:t>＝</a:t>
            </a:r>
            <a:r>
              <a:rPr lang="en-US" altLang="zh-CN" dirty="0">
                <a:solidFill>
                  <a:schemeClr val="tx1"/>
                </a:solidFill>
              </a:rPr>
              <a:t>{&lt;1,3&gt;}</a:t>
            </a:r>
            <a:r>
              <a:rPr lang="zh-CN" altLang="en-US" dirty="0">
                <a:solidFill>
                  <a:schemeClr val="tx1"/>
                </a:solidFill>
              </a:rPr>
              <a:t>，</a:t>
            </a:r>
            <a:r>
              <a:rPr lang="en-US" altLang="zh-CN" dirty="0">
                <a:solidFill>
                  <a:schemeClr val="tx1"/>
                </a:solidFill>
              </a:rPr>
              <a:t>T</a:t>
            </a:r>
            <a:r>
              <a:rPr lang="zh-CN" altLang="en-US" dirty="0">
                <a:solidFill>
                  <a:schemeClr val="tx1"/>
                </a:solidFill>
              </a:rPr>
              <a:t>＝</a:t>
            </a:r>
            <a:r>
              <a:rPr lang="en-US" altLang="zh-CN" dirty="0">
                <a:solidFill>
                  <a:schemeClr val="tx1"/>
                </a:solidFill>
              </a:rPr>
              <a:t>{&lt;2,4&gt;,&lt;3,4&gt;}</a:t>
            </a:r>
            <a:r>
              <a:rPr lang="zh-CN" altLang="en-US" dirty="0">
                <a:solidFill>
                  <a:schemeClr val="tx1"/>
                </a:solidFill>
              </a:rPr>
              <a:t>。试计算：</a:t>
            </a:r>
          </a:p>
          <a:p>
            <a:pPr marL="0" indent="0">
              <a:lnSpc>
                <a:spcPct val="210000"/>
              </a:lnSpc>
              <a:buNone/>
            </a:pPr>
            <a:r>
              <a:rPr lang="zh-CN" altLang="en-US" dirty="0">
                <a:solidFill>
                  <a:schemeClr val="tx1"/>
                </a:solidFill>
              </a:rPr>
              <a:t>（</a:t>
            </a:r>
            <a:r>
              <a:rPr lang="en-US" altLang="zh-CN" dirty="0">
                <a:solidFill>
                  <a:schemeClr val="tx1"/>
                </a:solidFill>
              </a:rPr>
              <a:t>1</a:t>
            </a:r>
            <a:r>
              <a:rPr lang="zh-CN" altLang="en-US" dirty="0">
                <a:solidFill>
                  <a:schemeClr val="tx1"/>
                </a:solidFill>
              </a:rPr>
              <a:t>）</a:t>
            </a:r>
            <a:r>
              <a:rPr lang="en-US" altLang="zh-CN" dirty="0">
                <a:solidFill>
                  <a:schemeClr val="tx1"/>
                </a:solidFill>
              </a:rPr>
              <a:t>Ro(S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a:t>
            </a:r>
            <a:r>
              <a:rPr lang="zh-CN" altLang="en-US" dirty="0">
                <a:solidFill>
                  <a:schemeClr val="tx1"/>
                </a:solidFill>
              </a:rPr>
              <a:t>和</a:t>
            </a:r>
            <a:r>
              <a:rPr lang="en-US" altLang="zh-CN" dirty="0">
                <a:solidFill>
                  <a:schemeClr val="tx1"/>
                </a:solidFill>
              </a:rPr>
              <a:t>(Ro S</a:t>
            </a:r>
            <a:r>
              <a:rPr lang="en-US" altLang="zh-CN" baseline="-25000" dirty="0">
                <a:solidFill>
                  <a:schemeClr val="tx1"/>
                </a:solidFill>
              </a:rPr>
              <a:t>1</a:t>
            </a:r>
            <a:r>
              <a:rPr lang="en-US" altLang="zh-CN" dirty="0">
                <a:solidFill>
                  <a:schemeClr val="tx1"/>
                </a:solidFill>
              </a:rPr>
              <a:t>)∪(RoS</a:t>
            </a:r>
            <a:r>
              <a:rPr lang="en-US" altLang="zh-CN" baseline="-25000" dirty="0">
                <a:solidFill>
                  <a:schemeClr val="tx1"/>
                </a:solidFill>
              </a:rPr>
              <a:t>2</a:t>
            </a:r>
            <a:r>
              <a:rPr lang="en-US" altLang="zh-CN" dirty="0">
                <a:solidFill>
                  <a:schemeClr val="tx1"/>
                </a:solidFill>
              </a:rPr>
              <a:t>)</a:t>
            </a:r>
            <a:r>
              <a:rPr lang="zh-CN" altLang="en-US" dirty="0">
                <a:solidFill>
                  <a:schemeClr val="tx1"/>
                </a:solidFill>
              </a:rPr>
              <a:t>。</a:t>
            </a:r>
          </a:p>
          <a:p>
            <a:pPr marL="0" indent="0">
              <a:lnSpc>
                <a:spcPct val="210000"/>
              </a:lnSpc>
              <a:buNone/>
            </a:pPr>
            <a:r>
              <a:rPr lang="zh-CN" altLang="en-US" dirty="0">
                <a:solidFill>
                  <a:schemeClr val="tx1"/>
                </a:solidFill>
              </a:rPr>
              <a:t>（</a:t>
            </a:r>
            <a:r>
              <a:rPr lang="en-US" altLang="zh-CN" dirty="0">
                <a:solidFill>
                  <a:schemeClr val="tx1"/>
                </a:solidFill>
              </a:rPr>
              <a:t>2</a:t>
            </a:r>
            <a:r>
              <a:rPr lang="zh-CN" altLang="en-US" dirty="0">
                <a:solidFill>
                  <a:schemeClr val="tx1"/>
                </a:solidFill>
              </a:rPr>
              <a:t>）</a:t>
            </a:r>
            <a:r>
              <a:rPr lang="en-US" altLang="zh-CN" dirty="0">
                <a:solidFill>
                  <a:schemeClr val="tx1"/>
                </a:solidFill>
              </a:rPr>
              <a:t>Ro(S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a:t>
            </a:r>
            <a:r>
              <a:rPr lang="zh-CN" altLang="en-US" dirty="0">
                <a:solidFill>
                  <a:schemeClr val="tx1"/>
                </a:solidFill>
              </a:rPr>
              <a:t>和</a:t>
            </a:r>
            <a:r>
              <a:rPr lang="en-US" altLang="zh-CN" dirty="0">
                <a:solidFill>
                  <a:schemeClr val="tx1"/>
                </a:solidFill>
              </a:rPr>
              <a:t>(Ro S</a:t>
            </a:r>
            <a:r>
              <a:rPr lang="en-US" altLang="zh-CN" baseline="-25000" dirty="0">
                <a:solidFill>
                  <a:schemeClr val="tx1"/>
                </a:solidFill>
              </a:rPr>
              <a:t>1</a:t>
            </a:r>
            <a:r>
              <a:rPr lang="en-US" altLang="zh-CN" dirty="0">
                <a:solidFill>
                  <a:schemeClr val="tx1"/>
                </a:solidFill>
              </a:rPr>
              <a:t>)∩(RoS</a:t>
            </a:r>
            <a:r>
              <a:rPr lang="en-US" altLang="zh-CN" baseline="-25000" dirty="0">
                <a:solidFill>
                  <a:schemeClr val="tx1"/>
                </a:solidFill>
              </a:rPr>
              <a:t>2</a:t>
            </a:r>
            <a:r>
              <a:rPr lang="en-US" altLang="zh-CN" dirty="0">
                <a:solidFill>
                  <a:schemeClr val="tx1"/>
                </a:solidFill>
              </a:rPr>
              <a:t>)</a:t>
            </a:r>
            <a:r>
              <a:rPr lang="zh-CN" altLang="en-US" dirty="0">
                <a:solidFill>
                  <a:schemeClr val="tx1"/>
                </a:solidFill>
              </a:rPr>
              <a:t>。</a:t>
            </a:r>
          </a:p>
          <a:p>
            <a:pPr marL="0" indent="0">
              <a:lnSpc>
                <a:spcPct val="210000"/>
              </a:lnSpc>
              <a:buNone/>
            </a:pPr>
            <a:r>
              <a:rPr lang="zh-CN" altLang="en-US" dirty="0">
                <a:solidFill>
                  <a:schemeClr val="tx1"/>
                </a:solidFill>
              </a:rPr>
              <a:t>（</a:t>
            </a:r>
            <a:r>
              <a:rPr lang="en-US" altLang="zh-CN" dirty="0">
                <a:solidFill>
                  <a:schemeClr val="tx1"/>
                </a:solidFill>
              </a:rPr>
              <a:t>3</a:t>
            </a:r>
            <a:r>
              <a:rPr lang="zh-CN" altLang="en-US" dirty="0">
                <a:solidFill>
                  <a:schemeClr val="tx1"/>
                </a:solidFill>
              </a:rPr>
              <a:t>）</a:t>
            </a:r>
            <a:r>
              <a:rPr lang="en-US" altLang="zh-CN" dirty="0">
                <a:solidFill>
                  <a:schemeClr val="tx1"/>
                </a:solidFill>
              </a:rPr>
              <a:t>(S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a:t>
            </a:r>
            <a:r>
              <a:rPr lang="en-US" altLang="zh-CN" dirty="0" err="1">
                <a:solidFill>
                  <a:schemeClr val="tx1"/>
                </a:solidFill>
              </a:rPr>
              <a:t>oT</a:t>
            </a:r>
            <a:r>
              <a:rPr lang="zh-CN" altLang="en-US" dirty="0">
                <a:solidFill>
                  <a:schemeClr val="tx1"/>
                </a:solidFill>
              </a:rPr>
              <a:t>和</a:t>
            </a:r>
            <a:r>
              <a:rPr lang="en-US" altLang="zh-CN" dirty="0">
                <a:solidFill>
                  <a:schemeClr val="tx1"/>
                </a:solidFill>
              </a:rPr>
              <a:t>(S</a:t>
            </a:r>
            <a:r>
              <a:rPr lang="en-US" altLang="zh-CN" baseline="-25000" dirty="0">
                <a:solidFill>
                  <a:schemeClr val="tx1"/>
                </a:solidFill>
              </a:rPr>
              <a:t>1</a:t>
            </a:r>
            <a:r>
              <a:rPr lang="en-US" altLang="zh-CN" dirty="0">
                <a:solidFill>
                  <a:schemeClr val="tx1"/>
                </a:solidFill>
              </a:rPr>
              <a:t> </a:t>
            </a:r>
            <a:r>
              <a:rPr lang="en-US" altLang="zh-CN" dirty="0" err="1">
                <a:solidFill>
                  <a:schemeClr val="tx1"/>
                </a:solidFill>
              </a:rPr>
              <a:t>oT</a:t>
            </a:r>
            <a:r>
              <a:rPr lang="en-US" altLang="zh-CN" dirty="0">
                <a:solidFill>
                  <a:schemeClr val="tx1"/>
                </a:solidFill>
              </a:rPr>
              <a:t>)∪(S</a:t>
            </a:r>
            <a:r>
              <a:rPr lang="en-US" altLang="zh-CN" baseline="-25000" dirty="0">
                <a:solidFill>
                  <a:schemeClr val="tx1"/>
                </a:solidFill>
              </a:rPr>
              <a:t>2 </a:t>
            </a:r>
            <a:r>
              <a:rPr lang="en-US" altLang="zh-CN" dirty="0" err="1">
                <a:solidFill>
                  <a:schemeClr val="tx1"/>
                </a:solidFill>
              </a:rPr>
              <a:t>oT</a:t>
            </a:r>
            <a:r>
              <a:rPr lang="en-US" altLang="zh-CN" dirty="0">
                <a:solidFill>
                  <a:schemeClr val="tx1"/>
                </a:solidFill>
              </a:rPr>
              <a:t>)</a:t>
            </a:r>
            <a:r>
              <a:rPr lang="zh-CN" altLang="en-US" dirty="0">
                <a:solidFill>
                  <a:schemeClr val="tx1"/>
                </a:solidFill>
              </a:rPr>
              <a:t>。</a:t>
            </a:r>
          </a:p>
          <a:p>
            <a:pPr marL="0" indent="0">
              <a:lnSpc>
                <a:spcPct val="210000"/>
              </a:lnSpc>
              <a:buNone/>
            </a:pPr>
            <a:r>
              <a:rPr lang="zh-CN" altLang="en-US" dirty="0">
                <a:solidFill>
                  <a:schemeClr val="tx1"/>
                </a:solidFill>
              </a:rPr>
              <a:t>（</a:t>
            </a:r>
            <a:r>
              <a:rPr lang="en-US" altLang="zh-CN" dirty="0">
                <a:solidFill>
                  <a:schemeClr val="tx1"/>
                </a:solidFill>
              </a:rPr>
              <a:t>4</a:t>
            </a:r>
            <a:r>
              <a:rPr lang="zh-CN" altLang="en-US" dirty="0">
                <a:solidFill>
                  <a:schemeClr val="tx1"/>
                </a:solidFill>
              </a:rPr>
              <a:t>）</a:t>
            </a:r>
            <a:r>
              <a:rPr lang="en-US" altLang="zh-CN" dirty="0">
                <a:solidFill>
                  <a:schemeClr val="tx1"/>
                </a:solidFill>
              </a:rPr>
              <a:t>(S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a:t>
            </a:r>
            <a:r>
              <a:rPr lang="en-US" altLang="zh-CN" dirty="0" err="1">
                <a:solidFill>
                  <a:schemeClr val="tx1"/>
                </a:solidFill>
              </a:rPr>
              <a:t>oT</a:t>
            </a:r>
            <a:r>
              <a:rPr lang="zh-CN" altLang="en-US" dirty="0">
                <a:solidFill>
                  <a:schemeClr val="tx1"/>
                </a:solidFill>
              </a:rPr>
              <a:t>和</a:t>
            </a:r>
            <a:r>
              <a:rPr lang="en-US" altLang="zh-CN" dirty="0">
                <a:solidFill>
                  <a:schemeClr val="tx1"/>
                </a:solidFill>
              </a:rPr>
              <a:t>(S</a:t>
            </a:r>
            <a:r>
              <a:rPr lang="en-US" altLang="zh-CN" baseline="-25000" dirty="0">
                <a:solidFill>
                  <a:schemeClr val="tx1"/>
                </a:solidFill>
              </a:rPr>
              <a:t>1 </a:t>
            </a:r>
            <a:r>
              <a:rPr lang="en-US" altLang="zh-CN" dirty="0" err="1">
                <a:solidFill>
                  <a:schemeClr val="tx1"/>
                </a:solidFill>
              </a:rPr>
              <a:t>oT</a:t>
            </a:r>
            <a:r>
              <a:rPr lang="en-US" altLang="zh-CN" dirty="0">
                <a:solidFill>
                  <a:schemeClr val="tx1"/>
                </a:solidFill>
              </a:rPr>
              <a:t>)∩(S</a:t>
            </a:r>
            <a:r>
              <a:rPr lang="en-US" altLang="zh-CN" baseline="-25000" dirty="0">
                <a:solidFill>
                  <a:schemeClr val="tx1"/>
                </a:solidFill>
              </a:rPr>
              <a:t>2 </a:t>
            </a:r>
            <a:r>
              <a:rPr lang="en-US" altLang="zh-CN" dirty="0" err="1">
                <a:solidFill>
                  <a:schemeClr val="tx1"/>
                </a:solidFill>
              </a:rPr>
              <a:t>oT</a:t>
            </a:r>
            <a:r>
              <a:rPr lang="en-US" altLang="zh-CN" dirty="0">
                <a:solidFill>
                  <a:schemeClr val="tx1"/>
                </a:solidFill>
              </a:rPr>
              <a:t>)</a:t>
            </a:r>
            <a:r>
              <a:rPr lang="zh-CN" altLang="en-US" dirty="0">
                <a:solidFill>
                  <a:schemeClr val="tx1"/>
                </a:solidFill>
              </a:rPr>
              <a:t>。</a:t>
            </a:r>
          </a:p>
        </p:txBody>
      </p:sp>
      <p:sp>
        <p:nvSpPr>
          <p:cNvPr id="136196" name="Rectangle 3"/>
          <p:cNvSpPr>
            <a:spLocks noGrp="1" noChangeArrowheads="1"/>
          </p:cNvSpPr>
          <p:nvPr>
            <p:ph type="title"/>
          </p:nvPr>
        </p:nvSpPr>
        <p:spPr>
          <a:xfrm>
            <a:off x="842896" y="251004"/>
            <a:ext cx="7557651" cy="590517"/>
          </a:xfrm>
        </p:spPr>
        <p:txBody>
          <a:bodyPr/>
          <a:lstStyle/>
          <a:p>
            <a:pPr eaLnBrk="1" hangingPunct="1"/>
            <a:r>
              <a:rPr lang="zh-CN" altLang="en-US" dirty="0"/>
              <a:t>例</a:t>
            </a:r>
            <a:r>
              <a:rPr lang="en-US" altLang="zh-CN" dirty="0"/>
              <a:t>4.16</a:t>
            </a:r>
          </a:p>
        </p:txBody>
      </p:sp>
    </p:spTree>
    <p:extLst>
      <p:ext uri="{BB962C8B-B14F-4D97-AF65-F5344CB8AC3E}">
        <p14:creationId xmlns:p14="http://schemas.microsoft.com/office/powerpoint/2010/main" val="2502579900"/>
      </p:ext>
    </p:extLst>
  </p:cSld>
  <p:clrMapOvr>
    <a:masterClrMapping/>
  </p:clrMapOvr>
  <p:transition>
    <p:checke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2071685"/>
            <a:ext cx="4913633" cy="43902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6593209" y="2157134"/>
            <a:ext cx="1231106" cy="677130"/>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历史人物</a:t>
            </a:r>
          </a:p>
          <a:p>
            <a:pPr>
              <a:lnSpc>
                <a:spcPts val="2401"/>
              </a:lnSpc>
            </a:pPr>
            <a:endParaRPr lang="zh-CN" altLang="en-US" b="1" dirty="0">
              <a:solidFill>
                <a:schemeClr val="bg1"/>
              </a:solidFill>
              <a:latin typeface="Microsoft YaHei UI" pitchFamily="18" charset="0"/>
              <a:cs typeface="Microsoft YaHei UI" pitchFamily="18" charset="0"/>
            </a:endParaRPr>
          </a:p>
        </p:txBody>
      </p:sp>
      <p:sp>
        <p:nvSpPr>
          <p:cNvPr id="18" name="TextBox 1"/>
          <p:cNvSpPr txBox="1"/>
          <p:nvPr/>
        </p:nvSpPr>
        <p:spPr>
          <a:xfrm>
            <a:off x="6593209" y="1511365"/>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47" name="TextBox 1"/>
          <p:cNvSpPr txBox="1"/>
          <p:nvPr/>
        </p:nvSpPr>
        <p:spPr>
          <a:xfrm>
            <a:off x="6593209" y="2798937"/>
            <a:ext cx="246221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二元关系及其表示</a:t>
            </a:r>
          </a:p>
        </p:txBody>
      </p:sp>
      <p:sp>
        <p:nvSpPr>
          <p:cNvPr id="48" name="TextBox 1"/>
          <p:cNvSpPr txBox="1"/>
          <p:nvPr/>
        </p:nvSpPr>
        <p:spPr>
          <a:xfrm>
            <a:off x="6593209" y="33704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4</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4.6</a:t>
            </a:r>
          </a:p>
        </p:txBody>
      </p:sp>
    </p:spTree>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22" name="Rectangle 2"/>
          <p:cNvSpPr>
            <a:spLocks noGrp="1" noChangeArrowheads="1"/>
          </p:cNvSpPr>
          <p:nvPr>
            <p:ph type="body" idx="1"/>
          </p:nvPr>
        </p:nvSpPr>
        <p:spPr>
          <a:xfrm>
            <a:off x="309650" y="831432"/>
            <a:ext cx="11502872" cy="6094237"/>
          </a:xfrm>
        </p:spPr>
        <p:txBody>
          <a:bodyPr>
            <a:normAutofit/>
          </a:bodyPr>
          <a:lstStyle/>
          <a:p>
            <a:pPr marL="0" indent="0">
              <a:lnSpc>
                <a:spcPct val="160000"/>
              </a:lnSpc>
              <a:buNone/>
            </a:pPr>
            <a:r>
              <a:rPr lang="zh-CN" altLang="en-US" dirty="0">
                <a:solidFill>
                  <a:srgbClr val="C00000"/>
                </a:solidFill>
              </a:rPr>
              <a:t>解 </a:t>
            </a:r>
            <a:r>
              <a:rPr lang="zh-CN" altLang="en-US" dirty="0">
                <a:solidFill>
                  <a:schemeClr val="tx1"/>
                </a:solidFill>
              </a:rPr>
              <a:t> （</a:t>
            </a:r>
            <a:r>
              <a:rPr lang="en-US" altLang="zh-CN" dirty="0">
                <a:solidFill>
                  <a:schemeClr val="tx1"/>
                </a:solidFill>
              </a:rPr>
              <a:t>1</a:t>
            </a:r>
            <a:r>
              <a:rPr lang="zh-CN" altLang="en-US" dirty="0">
                <a:solidFill>
                  <a:schemeClr val="tx1"/>
                </a:solidFill>
              </a:rPr>
              <a:t>）</a:t>
            </a:r>
            <a:r>
              <a:rPr lang="en-US" altLang="zh-CN" dirty="0">
                <a:solidFill>
                  <a:schemeClr val="tx1"/>
                </a:solidFill>
              </a:rPr>
              <a:t> Ro(S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)={&lt;2,2&gt;,&lt;2,1&gt;}o({&lt;1,2&gt;,&lt;2,3&gt;}∪{&lt;1,3&gt;})</a:t>
            </a:r>
          </a:p>
          <a:p>
            <a:pPr marL="0" indent="0">
              <a:lnSpc>
                <a:spcPct val="160000"/>
              </a:lnSpc>
              <a:buNone/>
            </a:pPr>
            <a:r>
              <a:rPr lang="en-US" altLang="zh-CN" dirty="0">
                <a:solidFill>
                  <a:schemeClr val="tx1"/>
                </a:solidFill>
              </a:rPr>
              <a:t>                                ={&lt;2,2&gt;,&lt;2,3&gt;}</a:t>
            </a:r>
          </a:p>
          <a:p>
            <a:pPr marL="0" indent="0">
              <a:lnSpc>
                <a:spcPct val="160000"/>
              </a:lnSpc>
              <a:buNone/>
            </a:pPr>
            <a:r>
              <a:rPr lang="en-US" altLang="zh-CN" dirty="0">
                <a:solidFill>
                  <a:schemeClr val="tx1"/>
                </a:solidFill>
              </a:rPr>
              <a:t>              (Ro S</a:t>
            </a:r>
            <a:r>
              <a:rPr lang="en-US" altLang="zh-CN" baseline="-25000" dirty="0">
                <a:solidFill>
                  <a:schemeClr val="tx1"/>
                </a:solidFill>
              </a:rPr>
              <a:t>1</a:t>
            </a:r>
            <a:r>
              <a:rPr lang="en-US" altLang="zh-CN" dirty="0">
                <a:solidFill>
                  <a:schemeClr val="tx1"/>
                </a:solidFill>
              </a:rPr>
              <a:t>)∪(Ro S</a:t>
            </a:r>
            <a:r>
              <a:rPr lang="en-US" altLang="zh-CN" baseline="-25000" dirty="0">
                <a:solidFill>
                  <a:schemeClr val="tx1"/>
                </a:solidFill>
              </a:rPr>
              <a:t>2</a:t>
            </a:r>
            <a:r>
              <a:rPr lang="en-US" altLang="zh-CN" dirty="0">
                <a:solidFill>
                  <a:schemeClr val="tx1"/>
                </a:solidFill>
              </a:rPr>
              <a:t>) ={&lt;2,2&gt;,&lt;2,3&gt;}</a:t>
            </a:r>
          </a:p>
          <a:p>
            <a:pPr marL="0" indent="0">
              <a:lnSpc>
                <a:spcPct val="160000"/>
              </a:lnSpc>
              <a:buNone/>
            </a:pPr>
            <a:r>
              <a:rPr lang="zh-CN" altLang="en-US" dirty="0">
                <a:solidFill>
                  <a:schemeClr val="tx1"/>
                </a:solidFill>
              </a:rPr>
              <a:t>（</a:t>
            </a:r>
            <a:r>
              <a:rPr lang="en-US" altLang="zh-CN" dirty="0">
                <a:solidFill>
                  <a:schemeClr val="tx1"/>
                </a:solidFill>
              </a:rPr>
              <a:t>2</a:t>
            </a:r>
            <a:r>
              <a:rPr lang="zh-CN" altLang="en-US" dirty="0">
                <a:solidFill>
                  <a:schemeClr val="tx1"/>
                </a:solidFill>
              </a:rPr>
              <a:t>）</a:t>
            </a:r>
            <a:r>
              <a:rPr lang="en-US" altLang="zh-CN" dirty="0">
                <a:solidFill>
                  <a:schemeClr val="tx1"/>
                </a:solidFill>
              </a:rPr>
              <a:t>(S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a:t>
            </a:r>
            <a:r>
              <a:rPr lang="en-US" altLang="zh-CN" dirty="0" err="1">
                <a:solidFill>
                  <a:schemeClr val="tx1"/>
                </a:solidFill>
              </a:rPr>
              <a:t>oT</a:t>
            </a:r>
            <a:r>
              <a:rPr lang="en-US" altLang="zh-CN" dirty="0">
                <a:solidFill>
                  <a:schemeClr val="tx1"/>
                </a:solidFill>
              </a:rPr>
              <a:t> =({&lt;1,2&gt;,&lt;2,3&gt;}∪{&lt;1,3</a:t>
            </a:r>
            <a:r>
              <a:rPr lang="en-US" altLang="zh-CN" dirty="0"/>
              <a:t>&gt;})o{&lt;2,4&gt;,&lt;3,4&gt;}                                     </a:t>
            </a:r>
          </a:p>
          <a:p>
            <a:pPr marL="0" indent="0">
              <a:lnSpc>
                <a:spcPct val="160000"/>
              </a:lnSpc>
              <a:buNone/>
            </a:pPr>
            <a:r>
              <a:rPr lang="en-US" altLang="zh-CN" dirty="0">
                <a:solidFill>
                  <a:schemeClr val="tx1"/>
                </a:solidFill>
              </a:rPr>
              <a:t>                           ={&lt;1,4&gt;,&lt;2,4&gt;}</a:t>
            </a:r>
          </a:p>
          <a:p>
            <a:pPr marL="0" indent="0">
              <a:lnSpc>
                <a:spcPct val="160000"/>
              </a:lnSpc>
              <a:buNone/>
            </a:pPr>
            <a:r>
              <a:rPr lang="en-US" altLang="zh-CN" dirty="0">
                <a:solidFill>
                  <a:schemeClr val="tx1"/>
                </a:solidFill>
              </a:rPr>
              <a:t>           (S</a:t>
            </a:r>
            <a:r>
              <a:rPr lang="en-US" altLang="zh-CN" baseline="-25000" dirty="0">
                <a:solidFill>
                  <a:schemeClr val="tx1"/>
                </a:solidFill>
              </a:rPr>
              <a:t>1</a:t>
            </a:r>
            <a:r>
              <a:rPr lang="en-US" altLang="zh-CN" dirty="0">
                <a:solidFill>
                  <a:schemeClr val="tx1"/>
                </a:solidFill>
              </a:rPr>
              <a:t> </a:t>
            </a:r>
            <a:r>
              <a:rPr lang="en-US" altLang="zh-CN" dirty="0" err="1">
                <a:solidFill>
                  <a:schemeClr val="tx1"/>
                </a:solidFill>
              </a:rPr>
              <a:t>oT</a:t>
            </a:r>
            <a:r>
              <a:rPr lang="en-US" altLang="zh-CN" dirty="0">
                <a:solidFill>
                  <a:schemeClr val="tx1"/>
                </a:solidFill>
              </a:rPr>
              <a:t>)∪(S</a:t>
            </a:r>
            <a:r>
              <a:rPr lang="en-US" altLang="zh-CN" baseline="-25000" dirty="0">
                <a:solidFill>
                  <a:schemeClr val="tx1"/>
                </a:solidFill>
              </a:rPr>
              <a:t>2 </a:t>
            </a:r>
            <a:r>
              <a:rPr lang="en-US" altLang="zh-CN" dirty="0" err="1">
                <a:solidFill>
                  <a:schemeClr val="tx1"/>
                </a:solidFill>
              </a:rPr>
              <a:t>oT</a:t>
            </a:r>
            <a:r>
              <a:rPr lang="en-US" altLang="zh-CN" dirty="0">
                <a:solidFill>
                  <a:schemeClr val="tx1"/>
                </a:solidFill>
              </a:rPr>
              <a:t>) ={&lt;1,4&gt;,&lt;2,4&gt;}</a:t>
            </a:r>
          </a:p>
          <a:p>
            <a:pPr marL="0" indent="0">
              <a:lnSpc>
                <a:spcPct val="160000"/>
              </a:lnSpc>
              <a:buNone/>
            </a:pPr>
            <a:r>
              <a:rPr lang="zh-CN" altLang="en-US" dirty="0">
                <a:solidFill>
                  <a:schemeClr val="tx1"/>
                </a:solidFill>
              </a:rPr>
              <a:t>（</a:t>
            </a:r>
            <a:r>
              <a:rPr lang="en-US" altLang="zh-CN" dirty="0">
                <a:solidFill>
                  <a:schemeClr val="tx1"/>
                </a:solidFill>
              </a:rPr>
              <a:t>3</a:t>
            </a:r>
            <a:r>
              <a:rPr lang="zh-CN" altLang="en-US" dirty="0">
                <a:solidFill>
                  <a:schemeClr val="tx1"/>
                </a:solidFill>
              </a:rPr>
              <a:t>）</a:t>
            </a:r>
            <a:r>
              <a:rPr lang="en-US" altLang="zh-CN" dirty="0">
                <a:solidFill>
                  <a:schemeClr val="tx1"/>
                </a:solidFill>
              </a:rPr>
              <a:t> Ro(S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 </a:t>
            </a:r>
            <a:r>
              <a:rPr lang="zh-CN" altLang="en-US" dirty="0">
                <a:solidFill>
                  <a:schemeClr val="tx1"/>
                </a:solidFill>
              </a:rPr>
              <a:t>＝</a:t>
            </a:r>
            <a:r>
              <a:rPr lang="en-US" altLang="zh-CN" dirty="0">
                <a:solidFill>
                  <a:schemeClr val="tx1"/>
                </a:solidFill>
              </a:rPr>
              <a:t>{&lt;2,2&gt;,&lt;2,1&gt;}o({&lt;1,2&gt;,&lt;2,3&gt;}∩{&lt;1,3&gt;})=</a:t>
            </a:r>
            <a:r>
              <a:rPr lang="en-US" altLang="zh-CN" dirty="0">
                <a:solidFill>
                  <a:srgbClr val="FF0000"/>
                </a:solidFill>
              </a:rPr>
              <a:t> Φ</a:t>
            </a:r>
            <a:r>
              <a:rPr lang="en-US" altLang="zh-CN" dirty="0">
                <a:solidFill>
                  <a:schemeClr val="tx1"/>
                </a:solidFill>
              </a:rPr>
              <a:t> </a:t>
            </a:r>
          </a:p>
          <a:p>
            <a:pPr marL="0" indent="0">
              <a:lnSpc>
                <a:spcPct val="160000"/>
              </a:lnSpc>
              <a:buNone/>
            </a:pPr>
            <a:r>
              <a:rPr lang="en-US" altLang="zh-CN" dirty="0">
                <a:solidFill>
                  <a:schemeClr val="tx1"/>
                </a:solidFill>
              </a:rPr>
              <a:t>         (Ro S</a:t>
            </a:r>
            <a:r>
              <a:rPr lang="en-US" altLang="zh-CN" baseline="-25000" dirty="0">
                <a:solidFill>
                  <a:schemeClr val="tx1"/>
                </a:solidFill>
              </a:rPr>
              <a:t>1</a:t>
            </a:r>
            <a:r>
              <a:rPr lang="en-US" altLang="zh-CN" dirty="0">
                <a:solidFill>
                  <a:schemeClr val="tx1"/>
                </a:solidFill>
              </a:rPr>
              <a:t>)∩(RoS</a:t>
            </a:r>
            <a:r>
              <a:rPr lang="en-US" altLang="zh-CN" baseline="-25000" dirty="0">
                <a:solidFill>
                  <a:schemeClr val="tx1"/>
                </a:solidFill>
              </a:rPr>
              <a:t>2</a:t>
            </a:r>
            <a:r>
              <a:rPr lang="en-US" altLang="zh-CN" dirty="0">
                <a:solidFill>
                  <a:schemeClr val="tx1"/>
                </a:solidFill>
              </a:rPr>
              <a:t>) ={&lt;2,2&gt;,&lt;2,3&gt;}∩{&lt;2,3&gt;}={&lt;2,3&gt;}</a:t>
            </a:r>
          </a:p>
          <a:p>
            <a:pPr marL="0" indent="0">
              <a:lnSpc>
                <a:spcPct val="160000"/>
              </a:lnSpc>
              <a:buNone/>
            </a:pPr>
            <a:r>
              <a:rPr lang="zh-CN" altLang="en-US" dirty="0">
                <a:solidFill>
                  <a:schemeClr val="tx1"/>
                </a:solidFill>
              </a:rPr>
              <a:t>（</a:t>
            </a:r>
            <a:r>
              <a:rPr lang="en-US" altLang="zh-CN" dirty="0">
                <a:solidFill>
                  <a:schemeClr val="tx1"/>
                </a:solidFill>
              </a:rPr>
              <a:t>4</a:t>
            </a:r>
            <a:r>
              <a:rPr lang="zh-CN" altLang="en-US" dirty="0">
                <a:solidFill>
                  <a:schemeClr val="tx1"/>
                </a:solidFill>
              </a:rPr>
              <a:t>）</a:t>
            </a:r>
            <a:r>
              <a:rPr lang="en-US" altLang="zh-CN" dirty="0">
                <a:solidFill>
                  <a:schemeClr val="tx1"/>
                </a:solidFill>
              </a:rPr>
              <a:t> (S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a:t>
            </a:r>
            <a:r>
              <a:rPr lang="en-US" altLang="zh-CN" dirty="0" err="1">
                <a:solidFill>
                  <a:schemeClr val="tx1"/>
                </a:solidFill>
              </a:rPr>
              <a:t>oT</a:t>
            </a:r>
            <a:r>
              <a:rPr lang="en-US" altLang="zh-CN" dirty="0">
                <a:solidFill>
                  <a:schemeClr val="tx1"/>
                </a:solidFill>
              </a:rPr>
              <a:t> =({&lt;1,2&gt;,&lt;2,3&gt;}∩{&lt;1,3&gt;}) {&lt;2,4&gt;,&lt;3,4&gt;}=</a:t>
            </a:r>
            <a:r>
              <a:rPr lang="en-US" altLang="zh-CN" dirty="0">
                <a:solidFill>
                  <a:srgbClr val="FF0000"/>
                </a:solidFill>
              </a:rPr>
              <a:t> Φ</a:t>
            </a:r>
            <a:r>
              <a:rPr lang="en-US" altLang="zh-CN" dirty="0">
                <a:solidFill>
                  <a:schemeClr val="tx1"/>
                </a:solidFill>
              </a:rPr>
              <a:t> </a:t>
            </a:r>
          </a:p>
          <a:p>
            <a:pPr marL="0" indent="0">
              <a:lnSpc>
                <a:spcPct val="160000"/>
              </a:lnSpc>
              <a:buNone/>
            </a:pPr>
            <a:r>
              <a:rPr lang="en-US" altLang="zh-CN" dirty="0">
                <a:solidFill>
                  <a:schemeClr val="tx1"/>
                </a:solidFill>
              </a:rPr>
              <a:t>       (S</a:t>
            </a:r>
            <a:r>
              <a:rPr lang="en-US" altLang="zh-CN" baseline="-25000" dirty="0">
                <a:solidFill>
                  <a:schemeClr val="tx1"/>
                </a:solidFill>
              </a:rPr>
              <a:t>1 </a:t>
            </a:r>
            <a:r>
              <a:rPr lang="en-US" altLang="zh-CN" dirty="0" err="1">
                <a:solidFill>
                  <a:schemeClr val="tx1"/>
                </a:solidFill>
              </a:rPr>
              <a:t>oT</a:t>
            </a:r>
            <a:r>
              <a:rPr lang="en-US" altLang="zh-CN" dirty="0">
                <a:solidFill>
                  <a:schemeClr val="tx1"/>
                </a:solidFill>
              </a:rPr>
              <a:t>)∩(S</a:t>
            </a:r>
            <a:r>
              <a:rPr lang="en-US" altLang="zh-CN" baseline="-25000" dirty="0">
                <a:solidFill>
                  <a:schemeClr val="tx1"/>
                </a:solidFill>
              </a:rPr>
              <a:t>2 </a:t>
            </a:r>
            <a:r>
              <a:rPr lang="en-US" altLang="zh-CN" dirty="0" err="1">
                <a:solidFill>
                  <a:schemeClr val="tx1"/>
                </a:solidFill>
              </a:rPr>
              <a:t>oT</a:t>
            </a:r>
            <a:r>
              <a:rPr lang="en-US" altLang="zh-CN" dirty="0">
                <a:solidFill>
                  <a:schemeClr val="tx1"/>
                </a:solidFill>
              </a:rPr>
              <a:t>) = {&lt;1,4&gt;,&lt;2,4&gt;}∩{&lt;1,4&gt;}={&lt;1,4&gt;}</a:t>
            </a:r>
          </a:p>
          <a:p>
            <a:pPr marL="0" indent="0">
              <a:lnSpc>
                <a:spcPct val="160000"/>
              </a:lnSpc>
              <a:buNone/>
            </a:pPr>
            <a:endParaRPr lang="en-US" altLang="zh-CN" dirty="0">
              <a:solidFill>
                <a:schemeClr val="tx1"/>
              </a:solidFill>
            </a:endParaRPr>
          </a:p>
          <a:p>
            <a:pPr marL="0" indent="0">
              <a:lnSpc>
                <a:spcPct val="160000"/>
              </a:lnSpc>
              <a:buNone/>
            </a:pPr>
            <a:endParaRPr lang="zh-CN" altLang="en-US" dirty="0">
              <a:solidFill>
                <a:schemeClr val="tx1"/>
              </a:solidFill>
            </a:endParaRPr>
          </a:p>
        </p:txBody>
      </p:sp>
      <p:sp>
        <p:nvSpPr>
          <p:cNvPr id="136196" name="Rectangle 3"/>
          <p:cNvSpPr>
            <a:spLocks noGrp="1" noChangeArrowheads="1"/>
          </p:cNvSpPr>
          <p:nvPr>
            <p:ph type="title"/>
          </p:nvPr>
        </p:nvSpPr>
        <p:spPr>
          <a:xfrm>
            <a:off x="842896" y="251004"/>
            <a:ext cx="7557651" cy="590517"/>
          </a:xfrm>
        </p:spPr>
        <p:txBody>
          <a:bodyPr/>
          <a:lstStyle/>
          <a:p>
            <a:pPr eaLnBrk="1" hangingPunct="1"/>
            <a:r>
              <a:rPr lang="zh-CN" altLang="en-US" dirty="0"/>
              <a:t>例</a:t>
            </a:r>
            <a:r>
              <a:rPr lang="en-US" altLang="zh-CN" dirty="0"/>
              <a:t>4.16</a:t>
            </a:r>
            <a:r>
              <a:rPr lang="zh-CN" altLang="en-US" dirty="0"/>
              <a:t>（续）</a:t>
            </a:r>
            <a:endParaRPr lang="en-US" altLang="zh-CN" dirty="0"/>
          </a:p>
        </p:txBody>
      </p:sp>
      <p:sp>
        <p:nvSpPr>
          <p:cNvPr id="4" name="云形标注 4">
            <a:extLst>
              <a:ext uri="{FF2B5EF4-FFF2-40B4-BE49-F238E27FC236}">
                <a16:creationId xmlns:a16="http://schemas.microsoft.com/office/drawing/2014/main" id="{0FED0ACA-8360-4CA9-831F-FFE79663D240}"/>
              </a:ext>
            </a:extLst>
          </p:cNvPr>
          <p:cNvSpPr/>
          <p:nvPr/>
        </p:nvSpPr>
        <p:spPr>
          <a:xfrm>
            <a:off x="7546558" y="1753879"/>
            <a:ext cx="4524572" cy="1295026"/>
          </a:xfrm>
          <a:prstGeom prst="cloudCallout">
            <a:avLst>
              <a:gd name="adj1" fmla="val -50424"/>
              <a:gd name="adj2" fmla="val 732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r>
              <a:rPr lang="zh-CN" altLang="en-US" sz="2399" b="1" dirty="0">
                <a:solidFill>
                  <a:prstClr val="white"/>
                </a:solidFill>
                <a:latin typeface="Arial"/>
                <a:ea typeface="微软雅黑"/>
              </a:rPr>
              <a:t>“</a:t>
            </a:r>
            <a:r>
              <a:rPr lang="en-US" altLang="zh-CN" sz="2399" b="1" dirty="0">
                <a:solidFill>
                  <a:prstClr val="white"/>
                </a:solidFill>
                <a:latin typeface="Arial"/>
                <a:ea typeface="微软雅黑"/>
              </a:rPr>
              <a:t>o</a:t>
            </a:r>
            <a:r>
              <a:rPr lang="zh-CN" altLang="en-US" sz="2399" b="1" dirty="0">
                <a:solidFill>
                  <a:prstClr val="white"/>
                </a:solidFill>
                <a:latin typeface="Arial"/>
                <a:ea typeface="微软雅黑"/>
              </a:rPr>
              <a:t>”对</a:t>
            </a:r>
            <a:r>
              <a:rPr lang="zh-CN" altLang="en-US" sz="2399" dirty="0">
                <a:solidFill>
                  <a:prstClr val="white"/>
                </a:solidFill>
                <a:latin typeface="微软雅黑"/>
                <a:ea typeface="微软雅黑"/>
              </a:rPr>
              <a:t>“</a:t>
            </a:r>
            <a:r>
              <a:rPr lang="en-US" altLang="zh-CN" sz="2399" dirty="0">
                <a:solidFill>
                  <a:prstClr val="white"/>
                </a:solidFill>
                <a:latin typeface="微软雅黑"/>
                <a:ea typeface="微软雅黑"/>
              </a:rPr>
              <a:t>∪</a:t>
            </a:r>
            <a:r>
              <a:rPr lang="zh-CN" altLang="en-US" sz="2399" dirty="0">
                <a:solidFill>
                  <a:prstClr val="white"/>
                </a:solidFill>
                <a:latin typeface="微软雅黑"/>
                <a:ea typeface="微软雅黑"/>
              </a:rPr>
              <a:t>”</a:t>
            </a:r>
            <a:r>
              <a:rPr lang="zh-CN" altLang="en-US" sz="2399" b="1" dirty="0">
                <a:solidFill>
                  <a:prstClr val="white"/>
                </a:solidFill>
                <a:latin typeface="Arial"/>
                <a:ea typeface="微软雅黑"/>
              </a:rPr>
              <a:t>满足分配律</a:t>
            </a:r>
          </a:p>
        </p:txBody>
      </p:sp>
      <p:sp>
        <p:nvSpPr>
          <p:cNvPr id="5" name="云形标注 4">
            <a:extLst>
              <a:ext uri="{FF2B5EF4-FFF2-40B4-BE49-F238E27FC236}">
                <a16:creationId xmlns:a16="http://schemas.microsoft.com/office/drawing/2014/main" id="{178A1708-1A41-4FA0-A6AB-347FD1788F57}"/>
              </a:ext>
            </a:extLst>
          </p:cNvPr>
          <p:cNvSpPr/>
          <p:nvPr/>
        </p:nvSpPr>
        <p:spPr>
          <a:xfrm>
            <a:off x="7675860" y="3313749"/>
            <a:ext cx="4265966" cy="1295026"/>
          </a:xfrm>
          <a:prstGeom prst="cloudCallout">
            <a:avLst>
              <a:gd name="adj1" fmla="val -19587"/>
              <a:gd name="adj2" fmla="val 905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r>
              <a:rPr lang="zh-CN" altLang="en-US" sz="2399" b="1" dirty="0">
                <a:solidFill>
                  <a:prstClr val="white"/>
                </a:solidFill>
                <a:latin typeface="Arial"/>
                <a:ea typeface="微软雅黑"/>
              </a:rPr>
              <a:t>“</a:t>
            </a:r>
            <a:r>
              <a:rPr lang="en-US" altLang="zh-CN" sz="2399" b="1" dirty="0">
                <a:solidFill>
                  <a:prstClr val="white"/>
                </a:solidFill>
                <a:latin typeface="Arial"/>
                <a:ea typeface="微软雅黑"/>
              </a:rPr>
              <a:t>o</a:t>
            </a:r>
            <a:r>
              <a:rPr lang="zh-CN" altLang="en-US" sz="2399" b="1" dirty="0">
                <a:solidFill>
                  <a:prstClr val="white"/>
                </a:solidFill>
                <a:latin typeface="Arial"/>
                <a:ea typeface="微软雅黑"/>
              </a:rPr>
              <a:t>”对</a:t>
            </a:r>
            <a:r>
              <a:rPr lang="zh-CN" altLang="en-US" sz="2399" dirty="0">
                <a:solidFill>
                  <a:prstClr val="white"/>
                </a:solidFill>
                <a:latin typeface="微软雅黑"/>
                <a:ea typeface="微软雅黑"/>
              </a:rPr>
              <a:t>“</a:t>
            </a:r>
            <a:r>
              <a:rPr lang="en-US" altLang="zh-CN" sz="2399" dirty="0">
                <a:solidFill>
                  <a:prstClr val="white"/>
                </a:solidFill>
                <a:latin typeface="Arial"/>
                <a:ea typeface="微软雅黑"/>
              </a:rPr>
              <a:t>∩</a:t>
            </a:r>
            <a:r>
              <a:rPr lang="zh-CN" altLang="en-US" sz="2399" dirty="0">
                <a:solidFill>
                  <a:prstClr val="white"/>
                </a:solidFill>
                <a:latin typeface="微软雅黑"/>
                <a:ea typeface="微软雅黑"/>
              </a:rPr>
              <a:t>” </a:t>
            </a:r>
            <a:r>
              <a:rPr lang="zh-CN" altLang="en-US" sz="2399" b="1" dirty="0">
                <a:solidFill>
                  <a:prstClr val="white"/>
                </a:solidFill>
                <a:latin typeface="微软雅黑"/>
                <a:ea typeface="微软雅黑"/>
              </a:rPr>
              <a:t>不</a:t>
            </a:r>
            <a:r>
              <a:rPr lang="zh-CN" altLang="en-US" sz="2399" b="1" dirty="0">
                <a:solidFill>
                  <a:prstClr val="white"/>
                </a:solidFill>
                <a:latin typeface="Arial"/>
                <a:ea typeface="微软雅黑"/>
              </a:rPr>
              <a:t>满足分配律</a:t>
            </a:r>
          </a:p>
        </p:txBody>
      </p:sp>
      <p:grpSp>
        <p:nvGrpSpPr>
          <p:cNvPr id="3" name="组合 2">
            <a:extLst>
              <a:ext uri="{FF2B5EF4-FFF2-40B4-BE49-F238E27FC236}">
                <a16:creationId xmlns:a16="http://schemas.microsoft.com/office/drawing/2014/main" id="{5530F7B2-FCD5-4213-AEBE-2FB7C96DCF31}"/>
              </a:ext>
            </a:extLst>
          </p:cNvPr>
          <p:cNvGrpSpPr/>
          <p:nvPr/>
        </p:nvGrpSpPr>
        <p:grpSpPr>
          <a:xfrm>
            <a:off x="3356769" y="1601523"/>
            <a:ext cx="3199474" cy="1028402"/>
            <a:chOff x="3355975" y="1600994"/>
            <a:chExt cx="3200400" cy="1028700"/>
          </a:xfrm>
        </p:grpSpPr>
        <p:sp>
          <p:nvSpPr>
            <p:cNvPr id="2" name="矩形 1">
              <a:extLst>
                <a:ext uri="{FF2B5EF4-FFF2-40B4-BE49-F238E27FC236}">
                  <a16:creationId xmlns:a16="http://schemas.microsoft.com/office/drawing/2014/main" id="{FF4B8B8C-184A-461A-BB74-55621FB8E462}"/>
                </a:ext>
              </a:extLst>
            </p:cNvPr>
            <p:cNvSpPr/>
            <p:nvPr/>
          </p:nvSpPr>
          <p:spPr>
            <a:xfrm>
              <a:off x="3355975" y="1600994"/>
              <a:ext cx="24384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endParaRPr lang="zh-CN" altLang="en-US" sz="2399">
                <a:solidFill>
                  <a:prstClr val="white"/>
                </a:solidFill>
                <a:latin typeface="Arial"/>
                <a:ea typeface="微软雅黑"/>
              </a:endParaRPr>
            </a:p>
          </p:txBody>
        </p:sp>
        <p:sp>
          <p:nvSpPr>
            <p:cNvPr id="7" name="矩形 6">
              <a:extLst>
                <a:ext uri="{FF2B5EF4-FFF2-40B4-BE49-F238E27FC236}">
                  <a16:creationId xmlns:a16="http://schemas.microsoft.com/office/drawing/2014/main" id="{86EB4AC0-D1BF-4979-8D4D-1F2691F6B39F}"/>
                </a:ext>
              </a:extLst>
            </p:cNvPr>
            <p:cNvSpPr/>
            <p:nvPr/>
          </p:nvSpPr>
          <p:spPr>
            <a:xfrm>
              <a:off x="4117975" y="2172494"/>
              <a:ext cx="24384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endParaRPr lang="zh-CN" altLang="en-US" sz="2399">
                <a:solidFill>
                  <a:prstClr val="white"/>
                </a:solidFill>
                <a:latin typeface="Arial"/>
                <a:ea typeface="微软雅黑"/>
              </a:endParaRPr>
            </a:p>
          </p:txBody>
        </p:sp>
      </p:grpSp>
      <p:grpSp>
        <p:nvGrpSpPr>
          <p:cNvPr id="9" name="组合 8">
            <a:extLst>
              <a:ext uri="{FF2B5EF4-FFF2-40B4-BE49-F238E27FC236}">
                <a16:creationId xmlns:a16="http://schemas.microsoft.com/office/drawing/2014/main" id="{11810476-90BF-49BF-9059-F5C21907C873}"/>
              </a:ext>
            </a:extLst>
          </p:cNvPr>
          <p:cNvGrpSpPr/>
          <p:nvPr/>
        </p:nvGrpSpPr>
        <p:grpSpPr>
          <a:xfrm>
            <a:off x="3021983" y="3352138"/>
            <a:ext cx="3199474" cy="1028402"/>
            <a:chOff x="3355975" y="1600994"/>
            <a:chExt cx="3200400" cy="1028700"/>
          </a:xfrm>
        </p:grpSpPr>
        <p:sp>
          <p:nvSpPr>
            <p:cNvPr id="10" name="矩形 9">
              <a:extLst>
                <a:ext uri="{FF2B5EF4-FFF2-40B4-BE49-F238E27FC236}">
                  <a16:creationId xmlns:a16="http://schemas.microsoft.com/office/drawing/2014/main" id="{CF5CF381-BC4D-44B3-83E0-46A15D840427}"/>
                </a:ext>
              </a:extLst>
            </p:cNvPr>
            <p:cNvSpPr/>
            <p:nvPr/>
          </p:nvSpPr>
          <p:spPr>
            <a:xfrm>
              <a:off x="3355975" y="1600994"/>
              <a:ext cx="24384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endParaRPr lang="zh-CN" altLang="en-US" sz="2399">
                <a:solidFill>
                  <a:prstClr val="white"/>
                </a:solidFill>
                <a:latin typeface="Arial"/>
                <a:ea typeface="微软雅黑"/>
              </a:endParaRPr>
            </a:p>
          </p:txBody>
        </p:sp>
        <p:sp>
          <p:nvSpPr>
            <p:cNvPr id="11" name="矩形 10">
              <a:extLst>
                <a:ext uri="{FF2B5EF4-FFF2-40B4-BE49-F238E27FC236}">
                  <a16:creationId xmlns:a16="http://schemas.microsoft.com/office/drawing/2014/main" id="{40247B7E-D2D8-44BF-8740-219E3F59A2E2}"/>
                </a:ext>
              </a:extLst>
            </p:cNvPr>
            <p:cNvSpPr/>
            <p:nvPr/>
          </p:nvSpPr>
          <p:spPr>
            <a:xfrm>
              <a:off x="4117975" y="2172494"/>
              <a:ext cx="24384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endParaRPr lang="zh-CN" altLang="en-US" sz="2399">
                <a:solidFill>
                  <a:prstClr val="white"/>
                </a:solidFill>
                <a:latin typeface="Arial"/>
                <a:ea typeface="微软雅黑"/>
              </a:endParaRPr>
            </a:p>
          </p:txBody>
        </p:sp>
      </p:grpSp>
      <p:grpSp>
        <p:nvGrpSpPr>
          <p:cNvPr id="6" name="组合 5">
            <a:extLst>
              <a:ext uri="{FF2B5EF4-FFF2-40B4-BE49-F238E27FC236}">
                <a16:creationId xmlns:a16="http://schemas.microsoft.com/office/drawing/2014/main" id="{178F677B-3346-4175-B2BA-E51456DF4B36}"/>
              </a:ext>
            </a:extLst>
          </p:cNvPr>
          <p:cNvGrpSpPr/>
          <p:nvPr/>
        </p:nvGrpSpPr>
        <p:grpSpPr>
          <a:xfrm>
            <a:off x="7318022" y="4570631"/>
            <a:ext cx="2970941" cy="992145"/>
            <a:chOff x="7318375" y="4570961"/>
            <a:chExt cx="2971800" cy="992432"/>
          </a:xfrm>
        </p:grpSpPr>
        <p:sp>
          <p:nvSpPr>
            <p:cNvPr id="16" name="矩形 15">
              <a:extLst>
                <a:ext uri="{FF2B5EF4-FFF2-40B4-BE49-F238E27FC236}">
                  <a16:creationId xmlns:a16="http://schemas.microsoft.com/office/drawing/2014/main" id="{B7F9F75F-1395-41E8-B1E8-C17960AC74E8}"/>
                </a:ext>
              </a:extLst>
            </p:cNvPr>
            <p:cNvSpPr/>
            <p:nvPr/>
          </p:nvSpPr>
          <p:spPr>
            <a:xfrm>
              <a:off x="9457129" y="4570961"/>
              <a:ext cx="833046" cy="3828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endParaRPr lang="zh-CN" altLang="en-US" sz="2399">
                <a:solidFill>
                  <a:prstClr val="white"/>
                </a:solidFill>
                <a:latin typeface="Arial"/>
                <a:ea typeface="微软雅黑"/>
              </a:endParaRPr>
            </a:p>
          </p:txBody>
        </p:sp>
        <p:sp>
          <p:nvSpPr>
            <p:cNvPr id="17" name="矩形 16">
              <a:extLst>
                <a:ext uri="{FF2B5EF4-FFF2-40B4-BE49-F238E27FC236}">
                  <a16:creationId xmlns:a16="http://schemas.microsoft.com/office/drawing/2014/main" id="{2F668258-84A0-452D-B541-C6E7CE4C0174}"/>
                </a:ext>
              </a:extLst>
            </p:cNvPr>
            <p:cNvSpPr/>
            <p:nvPr/>
          </p:nvSpPr>
          <p:spPr>
            <a:xfrm>
              <a:off x="7318375" y="5100602"/>
              <a:ext cx="1600200" cy="46279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endParaRPr lang="zh-CN" altLang="en-US" sz="2399">
                <a:solidFill>
                  <a:prstClr val="white"/>
                </a:solidFill>
                <a:latin typeface="Arial"/>
                <a:ea typeface="微软雅黑"/>
              </a:endParaRPr>
            </a:p>
          </p:txBody>
        </p:sp>
      </p:grpSp>
      <p:grpSp>
        <p:nvGrpSpPr>
          <p:cNvPr id="19" name="组合 18">
            <a:extLst>
              <a:ext uri="{FF2B5EF4-FFF2-40B4-BE49-F238E27FC236}">
                <a16:creationId xmlns:a16="http://schemas.microsoft.com/office/drawing/2014/main" id="{1A4CAAFD-4175-46FB-AADD-A5C325F11BF8}"/>
              </a:ext>
            </a:extLst>
          </p:cNvPr>
          <p:cNvGrpSpPr/>
          <p:nvPr/>
        </p:nvGrpSpPr>
        <p:grpSpPr>
          <a:xfrm>
            <a:off x="7318022" y="5683124"/>
            <a:ext cx="2818584" cy="992145"/>
            <a:chOff x="7470775" y="4570961"/>
            <a:chExt cx="2819400" cy="992432"/>
          </a:xfrm>
        </p:grpSpPr>
        <p:sp>
          <p:nvSpPr>
            <p:cNvPr id="20" name="矩形 19">
              <a:extLst>
                <a:ext uri="{FF2B5EF4-FFF2-40B4-BE49-F238E27FC236}">
                  <a16:creationId xmlns:a16="http://schemas.microsoft.com/office/drawing/2014/main" id="{786C3C24-99F4-404D-8435-812C5CB96105}"/>
                </a:ext>
              </a:extLst>
            </p:cNvPr>
            <p:cNvSpPr/>
            <p:nvPr/>
          </p:nvSpPr>
          <p:spPr>
            <a:xfrm>
              <a:off x="9457129" y="4570961"/>
              <a:ext cx="833046" cy="3828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endParaRPr lang="zh-CN" altLang="en-US" sz="2399">
                <a:solidFill>
                  <a:prstClr val="white"/>
                </a:solidFill>
                <a:latin typeface="Arial"/>
                <a:ea typeface="微软雅黑"/>
              </a:endParaRPr>
            </a:p>
          </p:txBody>
        </p:sp>
        <p:sp>
          <p:nvSpPr>
            <p:cNvPr id="21" name="矩形 20">
              <a:extLst>
                <a:ext uri="{FF2B5EF4-FFF2-40B4-BE49-F238E27FC236}">
                  <a16:creationId xmlns:a16="http://schemas.microsoft.com/office/drawing/2014/main" id="{6FB80F2D-2169-45EE-A614-A0864ACE4EEA}"/>
                </a:ext>
              </a:extLst>
            </p:cNvPr>
            <p:cNvSpPr/>
            <p:nvPr/>
          </p:nvSpPr>
          <p:spPr>
            <a:xfrm>
              <a:off x="7470775" y="5100602"/>
              <a:ext cx="1447800" cy="46279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endParaRPr lang="zh-CN" altLang="en-US" sz="2399">
                <a:solidFill>
                  <a:prstClr val="white"/>
                </a:solidFill>
                <a:latin typeface="Arial"/>
                <a:ea typeface="微软雅黑"/>
              </a:endParaRPr>
            </a:p>
          </p:txBody>
        </p:sp>
      </p:grpSp>
    </p:spTree>
    <p:custDataLst>
      <p:tags r:id="rId1"/>
    </p:custDataLst>
    <p:extLst>
      <p:ext uri="{BB962C8B-B14F-4D97-AF65-F5344CB8AC3E}">
        <p14:creationId xmlns:p14="http://schemas.microsoft.com/office/powerpoint/2010/main" val="371702498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64322">
                                            <p:txEl>
                                              <p:pRg st="1" end="1"/>
                                            </p:txEl>
                                          </p:spTgt>
                                        </p:tgtEl>
                                        <p:attrNameLst>
                                          <p:attrName>style.visibility</p:attrName>
                                        </p:attrNameLst>
                                      </p:cBhvr>
                                      <p:to>
                                        <p:strVal val="visible"/>
                                      </p:to>
                                    </p:set>
                                    <p:animEffect transition="in" filter="randombar(horizontal)">
                                      <p:cBhvr>
                                        <p:cTn id="7" dur="500"/>
                                        <p:tgtEl>
                                          <p:spTgt spid="14643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64322">
                                            <p:txEl>
                                              <p:pRg st="2" end="2"/>
                                            </p:txEl>
                                          </p:spTgt>
                                        </p:tgtEl>
                                        <p:attrNameLst>
                                          <p:attrName>style.visibility</p:attrName>
                                        </p:attrNameLst>
                                      </p:cBhvr>
                                      <p:to>
                                        <p:strVal val="visible"/>
                                      </p:to>
                                    </p:set>
                                    <p:animEffect transition="in" filter="randombar(horizontal)">
                                      <p:cBhvr>
                                        <p:cTn id="12" dur="500"/>
                                        <p:tgtEl>
                                          <p:spTgt spid="14643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64322">
                                            <p:txEl>
                                              <p:pRg st="3" end="3"/>
                                            </p:txEl>
                                          </p:spTgt>
                                        </p:tgtEl>
                                        <p:attrNameLst>
                                          <p:attrName>style.visibility</p:attrName>
                                        </p:attrNameLst>
                                      </p:cBhvr>
                                      <p:to>
                                        <p:strVal val="visible"/>
                                      </p:to>
                                    </p:set>
                                    <p:animEffect transition="in" filter="randombar(horizontal)">
                                      <p:cBhvr>
                                        <p:cTn id="17" dur="500"/>
                                        <p:tgtEl>
                                          <p:spTgt spid="146432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464322">
                                            <p:txEl>
                                              <p:pRg st="4" end="4"/>
                                            </p:txEl>
                                          </p:spTgt>
                                        </p:tgtEl>
                                        <p:attrNameLst>
                                          <p:attrName>style.visibility</p:attrName>
                                        </p:attrNameLst>
                                      </p:cBhvr>
                                      <p:to>
                                        <p:strVal val="visible"/>
                                      </p:to>
                                    </p:set>
                                    <p:animEffect transition="in" filter="randombar(horizontal)">
                                      <p:cBhvr>
                                        <p:cTn id="22" dur="500"/>
                                        <p:tgtEl>
                                          <p:spTgt spid="14643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464322">
                                            <p:txEl>
                                              <p:pRg st="5" end="5"/>
                                            </p:txEl>
                                          </p:spTgt>
                                        </p:tgtEl>
                                        <p:attrNameLst>
                                          <p:attrName>style.visibility</p:attrName>
                                        </p:attrNameLst>
                                      </p:cBhvr>
                                      <p:to>
                                        <p:strVal val="visible"/>
                                      </p:to>
                                    </p:set>
                                    <p:animEffect transition="in" filter="randombar(horizontal)">
                                      <p:cBhvr>
                                        <p:cTn id="27" dur="500"/>
                                        <p:tgtEl>
                                          <p:spTgt spid="1464322">
                                            <p:txEl>
                                              <p:pRg st="5" end="5"/>
                                            </p:txEl>
                                          </p:spTgt>
                                        </p:tgtEl>
                                      </p:cBhvr>
                                    </p:animEffect>
                                  </p:childTnLst>
                                </p:cTn>
                              </p:par>
                              <p:par>
                                <p:cTn id="28" presetID="45"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2000"/>
                                        <p:tgtEl>
                                          <p:spTgt spid="9"/>
                                        </p:tgtEl>
                                      </p:cBhvr>
                                    </p:animEffect>
                                    <p:anim calcmode="lin" valueType="num">
                                      <p:cBhvr>
                                        <p:cTn id="31" dur="2000" fill="hold"/>
                                        <p:tgtEl>
                                          <p:spTgt spid="9"/>
                                        </p:tgtEl>
                                        <p:attrNameLst>
                                          <p:attrName>ppt_w</p:attrName>
                                        </p:attrNameLst>
                                      </p:cBhvr>
                                      <p:tavLst>
                                        <p:tav tm="0" fmla="#ppt_w*sin(2.5*pi*$)">
                                          <p:val>
                                            <p:fltVal val="0"/>
                                          </p:val>
                                        </p:tav>
                                        <p:tav tm="100000">
                                          <p:val>
                                            <p:fltVal val="1"/>
                                          </p:val>
                                        </p:tav>
                                      </p:tavLst>
                                    </p:anim>
                                    <p:anim calcmode="lin" valueType="num">
                                      <p:cBhvr>
                                        <p:cTn id="32" dur="2000" fill="hold"/>
                                        <p:tgtEl>
                                          <p:spTgt spid="9"/>
                                        </p:tgtEl>
                                        <p:attrNameLst>
                                          <p:attrName>ppt_h</p:attrName>
                                        </p:attrNameLst>
                                      </p:cBhvr>
                                      <p:tavLst>
                                        <p:tav tm="0">
                                          <p:val>
                                            <p:strVal val="#ppt_h"/>
                                          </p:val>
                                        </p:tav>
                                        <p:tav tm="100000">
                                          <p:val>
                                            <p:strVal val="#ppt_h"/>
                                          </p:val>
                                        </p:tav>
                                      </p:tavLst>
                                    </p:anim>
                                  </p:childTnLst>
                                </p:cTn>
                              </p:par>
                              <p:par>
                                <p:cTn id="33" presetID="45"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2000"/>
                                        <p:tgtEl>
                                          <p:spTgt spid="3"/>
                                        </p:tgtEl>
                                      </p:cBhvr>
                                    </p:animEffect>
                                    <p:anim calcmode="lin" valueType="num">
                                      <p:cBhvr>
                                        <p:cTn id="36" dur="2000" fill="hold"/>
                                        <p:tgtEl>
                                          <p:spTgt spid="3"/>
                                        </p:tgtEl>
                                        <p:attrNameLst>
                                          <p:attrName>ppt_w</p:attrName>
                                        </p:attrNameLst>
                                      </p:cBhvr>
                                      <p:tavLst>
                                        <p:tav tm="0" fmla="#ppt_w*sin(2.5*pi*$)">
                                          <p:val>
                                            <p:fltVal val="0"/>
                                          </p:val>
                                        </p:tav>
                                        <p:tav tm="100000">
                                          <p:val>
                                            <p:fltVal val="1"/>
                                          </p:val>
                                        </p:tav>
                                      </p:tavLst>
                                    </p:anim>
                                    <p:anim calcmode="lin" valueType="num">
                                      <p:cBhvr>
                                        <p:cTn id="37"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1464322">
                                            <p:txEl>
                                              <p:pRg st="6" end="6"/>
                                            </p:txEl>
                                          </p:spTgt>
                                        </p:tgtEl>
                                        <p:attrNameLst>
                                          <p:attrName>style.visibility</p:attrName>
                                        </p:attrNameLst>
                                      </p:cBhvr>
                                      <p:to>
                                        <p:strVal val="visible"/>
                                      </p:to>
                                    </p:set>
                                    <p:animEffect transition="in" filter="randombar(horizontal)">
                                      <p:cBhvr>
                                        <p:cTn id="49" dur="500"/>
                                        <p:tgtEl>
                                          <p:spTgt spid="1464322">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1464322">
                                            <p:txEl>
                                              <p:pRg st="7" end="7"/>
                                            </p:txEl>
                                          </p:spTgt>
                                        </p:tgtEl>
                                        <p:attrNameLst>
                                          <p:attrName>style.visibility</p:attrName>
                                        </p:attrNameLst>
                                      </p:cBhvr>
                                      <p:to>
                                        <p:strVal val="visible"/>
                                      </p:to>
                                    </p:set>
                                    <p:animEffect transition="in" filter="randombar(horizontal)">
                                      <p:cBhvr>
                                        <p:cTn id="54" dur="500"/>
                                        <p:tgtEl>
                                          <p:spTgt spid="1464322">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1464322">
                                            <p:txEl>
                                              <p:pRg st="8" end="8"/>
                                            </p:txEl>
                                          </p:spTgt>
                                        </p:tgtEl>
                                        <p:attrNameLst>
                                          <p:attrName>style.visibility</p:attrName>
                                        </p:attrNameLst>
                                      </p:cBhvr>
                                      <p:to>
                                        <p:strVal val="visible"/>
                                      </p:to>
                                    </p:set>
                                    <p:animEffect transition="in" filter="randombar(horizontal)">
                                      <p:cBhvr>
                                        <p:cTn id="59" dur="500"/>
                                        <p:tgtEl>
                                          <p:spTgt spid="1464322">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nodeType="clickEffect">
                                  <p:stCondLst>
                                    <p:cond delay="0"/>
                                  </p:stCondLst>
                                  <p:childTnLst>
                                    <p:set>
                                      <p:cBhvr>
                                        <p:cTn id="63" dur="1" fill="hold">
                                          <p:stCondLst>
                                            <p:cond delay="0"/>
                                          </p:stCondLst>
                                        </p:cTn>
                                        <p:tgtEl>
                                          <p:spTgt spid="1464322">
                                            <p:txEl>
                                              <p:pRg st="9" end="9"/>
                                            </p:txEl>
                                          </p:spTgt>
                                        </p:tgtEl>
                                        <p:attrNameLst>
                                          <p:attrName>style.visibility</p:attrName>
                                        </p:attrNameLst>
                                      </p:cBhvr>
                                      <p:to>
                                        <p:strVal val="visible"/>
                                      </p:to>
                                    </p:set>
                                    <p:animEffect transition="in" filter="randombar(horizontal)">
                                      <p:cBhvr>
                                        <p:cTn id="64" dur="500"/>
                                        <p:tgtEl>
                                          <p:spTgt spid="1464322">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heel(1)">
                                      <p:cBhvr>
                                        <p:cTn id="69" dur="2000"/>
                                        <p:tgtEl>
                                          <p:spTgt spid="6"/>
                                        </p:tgtEl>
                                      </p:cBhvr>
                                    </p:animEffect>
                                  </p:childTnLst>
                                </p:cTn>
                              </p:par>
                              <p:par>
                                <p:cTn id="70" presetID="21" presetClass="entr" presetSubtype="1" fill="hold"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heel(1)">
                                      <p:cBhvr>
                                        <p:cTn id="72" dur="20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circle(in)">
                                      <p:cBhvr>
                                        <p:cTn id="7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1506" y="1144458"/>
                <a:ext cx="10975340" cy="3656541"/>
              </a:xfrm>
            </p:spPr>
            <p:txBody>
              <a:bodyPr>
                <a:normAutofit/>
              </a:bodyPr>
              <a:lstStyle/>
              <a:p>
                <a:pPr marL="0" indent="0">
                  <a:lnSpc>
                    <a:spcPct val="150000"/>
                  </a:lnSpc>
                  <a:buNone/>
                </a:pPr>
                <a:r>
                  <a:rPr lang="zh-CN" altLang="en-US" dirty="0">
                    <a:solidFill>
                      <a:srgbClr val="C00000"/>
                    </a:solidFill>
                  </a:rPr>
                  <a:t>定理</a:t>
                </a:r>
                <a:r>
                  <a:rPr lang="en-US" altLang="zh-CN" dirty="0">
                    <a:solidFill>
                      <a:srgbClr val="C00000"/>
                    </a:solidFill>
                  </a:rPr>
                  <a:t>4.5  </a:t>
                </a:r>
                <a:r>
                  <a:rPr lang="zh-CN" altLang="en-US" dirty="0">
                    <a:solidFill>
                      <a:schemeClr val="tx1"/>
                    </a:solidFill>
                  </a:rPr>
                  <a:t>设</a:t>
                </a:r>
                <a:r>
                  <a:rPr lang="en-US" altLang="zh-CN" dirty="0">
                    <a:solidFill>
                      <a:schemeClr val="tx1"/>
                    </a:solidFill>
                  </a:rPr>
                  <a:t>A</a:t>
                </a:r>
                <a:r>
                  <a:rPr lang="zh-CN" altLang="en-US" dirty="0">
                    <a:solidFill>
                      <a:schemeClr val="tx1"/>
                    </a:solidFill>
                  </a:rPr>
                  <a:t>、</a:t>
                </a:r>
                <a:r>
                  <a:rPr lang="en-US" altLang="zh-CN" dirty="0">
                    <a:solidFill>
                      <a:schemeClr val="tx1"/>
                    </a:solidFill>
                  </a:rPr>
                  <a:t>B</a:t>
                </a:r>
                <a:r>
                  <a:rPr lang="zh-CN" altLang="en-US" dirty="0">
                    <a:solidFill>
                      <a:schemeClr val="tx1"/>
                    </a:solidFill>
                  </a:rPr>
                  <a:t>、</a:t>
                </a:r>
                <a:r>
                  <a:rPr lang="en-US" altLang="zh-CN" dirty="0">
                    <a:solidFill>
                      <a:schemeClr val="tx1"/>
                    </a:solidFill>
                  </a:rPr>
                  <a:t>C</a:t>
                </a:r>
                <a:r>
                  <a:rPr lang="zh-CN" altLang="en-US" dirty="0">
                    <a:solidFill>
                      <a:schemeClr val="tx1"/>
                    </a:solidFill>
                  </a:rPr>
                  <a:t>和</a:t>
                </a:r>
                <a:r>
                  <a:rPr lang="en-US" altLang="zh-CN" dirty="0">
                    <a:solidFill>
                      <a:schemeClr val="tx1"/>
                    </a:solidFill>
                  </a:rPr>
                  <a:t>D</a:t>
                </a:r>
                <a:r>
                  <a:rPr lang="zh-CN" altLang="en-US" dirty="0">
                    <a:solidFill>
                      <a:schemeClr val="tx1"/>
                    </a:solidFill>
                  </a:rPr>
                  <a:t>是任意四个集合，</a:t>
                </a:r>
                <a:r>
                  <a:rPr lang="pt-BR" altLang="zh-CN" dirty="0">
                    <a:solidFill>
                      <a:schemeClr val="tx1"/>
                    </a:solidFill>
                  </a:rPr>
                  <a:t>R</a:t>
                </a:r>
                <a:r>
                  <a:rPr lang="zh-CN" altLang="zh-CN" dirty="0">
                    <a:solidFill>
                      <a:schemeClr val="tx1"/>
                    </a:solidFill>
                  </a:rPr>
                  <a:t>：</a:t>
                </a:r>
                <a:r>
                  <a:rPr lang="pt-BR" altLang="zh-CN" dirty="0">
                    <a:solidFill>
                      <a:schemeClr val="tx1"/>
                    </a:solidFill>
                  </a:rPr>
                  <a:t>A→B</a:t>
                </a:r>
                <a:r>
                  <a:rPr lang="zh-CN" altLang="zh-CN" dirty="0">
                    <a:solidFill>
                      <a:schemeClr val="tx1"/>
                    </a:solidFill>
                  </a:rPr>
                  <a:t>，</a:t>
                </a:r>
                <a:r>
                  <a:rPr lang="pt-BR" altLang="zh-CN" dirty="0">
                    <a:solidFill>
                      <a:schemeClr val="tx1"/>
                    </a:solidFill>
                  </a:rPr>
                  <a:t>S</a:t>
                </a:r>
                <a:r>
                  <a:rPr lang="pt-BR" altLang="zh-CN" baseline="-25000" dirty="0">
                    <a:solidFill>
                      <a:schemeClr val="tx1"/>
                    </a:solidFill>
                  </a:rPr>
                  <a:t>1</a:t>
                </a:r>
                <a:r>
                  <a:rPr lang="zh-CN" altLang="zh-CN" dirty="0">
                    <a:solidFill>
                      <a:schemeClr val="tx1"/>
                    </a:solidFill>
                  </a:rPr>
                  <a:t>：</a:t>
                </a:r>
                <a:r>
                  <a:rPr lang="pt-BR" altLang="zh-CN" dirty="0">
                    <a:solidFill>
                      <a:schemeClr val="tx1"/>
                    </a:solidFill>
                  </a:rPr>
                  <a:t>B→C</a:t>
                </a:r>
                <a:r>
                  <a:rPr lang="zh-CN" altLang="zh-CN" dirty="0">
                    <a:solidFill>
                      <a:schemeClr val="tx1"/>
                    </a:solidFill>
                  </a:rPr>
                  <a:t>，</a:t>
                </a:r>
                <a:r>
                  <a:rPr lang="pt-BR" altLang="zh-CN" dirty="0">
                    <a:solidFill>
                      <a:schemeClr val="tx1"/>
                    </a:solidFill>
                  </a:rPr>
                  <a:t>S</a:t>
                </a:r>
                <a:r>
                  <a:rPr lang="pt-BR" altLang="zh-CN" baseline="-25000" dirty="0">
                    <a:solidFill>
                      <a:schemeClr val="tx1"/>
                    </a:solidFill>
                  </a:rPr>
                  <a:t>2</a:t>
                </a:r>
                <a:r>
                  <a:rPr lang="zh-CN" altLang="zh-CN" dirty="0">
                    <a:solidFill>
                      <a:schemeClr val="tx1"/>
                    </a:solidFill>
                  </a:rPr>
                  <a:t>：</a:t>
                </a:r>
                <a:r>
                  <a:rPr lang="pt-BR" altLang="zh-CN" dirty="0">
                    <a:solidFill>
                      <a:schemeClr val="tx1"/>
                    </a:solidFill>
                  </a:rPr>
                  <a:t>B→C</a:t>
                </a:r>
                <a:r>
                  <a:rPr lang="zh-CN" altLang="zh-CN" dirty="0">
                    <a:solidFill>
                      <a:schemeClr val="tx1"/>
                    </a:solidFill>
                  </a:rPr>
                  <a:t>，</a:t>
                </a:r>
                <a:r>
                  <a:rPr lang="pt-BR" altLang="zh-CN" dirty="0">
                    <a:solidFill>
                      <a:schemeClr val="tx1"/>
                    </a:solidFill>
                  </a:rPr>
                  <a:t>T</a:t>
                </a:r>
                <a:r>
                  <a:rPr lang="zh-CN" altLang="zh-CN" dirty="0">
                    <a:solidFill>
                      <a:schemeClr val="tx1"/>
                    </a:solidFill>
                  </a:rPr>
                  <a:t>：</a:t>
                </a:r>
                <a:r>
                  <a:rPr lang="pt-BR" altLang="zh-CN" dirty="0">
                    <a:solidFill>
                      <a:schemeClr val="tx1"/>
                    </a:solidFill>
                  </a:rPr>
                  <a:t>C→D</a:t>
                </a:r>
                <a:r>
                  <a:rPr lang="zh-CN" altLang="zh-CN" dirty="0">
                    <a:solidFill>
                      <a:schemeClr val="tx1"/>
                    </a:solidFill>
                  </a:rPr>
                  <a:t>，则：</a:t>
                </a:r>
                <a:endParaRPr lang="zh-CN" altLang="en-US" dirty="0">
                  <a:solidFill>
                    <a:schemeClr val="tx1"/>
                  </a:solidFill>
                </a:endParaRPr>
              </a:p>
              <a:p>
                <a:pPr marL="0" indent="0">
                  <a:lnSpc>
                    <a:spcPct val="150000"/>
                  </a:lnSpc>
                  <a:buNone/>
                </a:pPr>
                <a:r>
                  <a:rPr lang="zh-CN" altLang="en-US" dirty="0">
                    <a:solidFill>
                      <a:schemeClr val="tx1"/>
                    </a:solidFill>
                  </a:rPr>
                  <a:t>　</a:t>
                </a:r>
                <a:r>
                  <a:rPr lang="zh-CN" altLang="pt-BR" dirty="0"/>
                  <a:t>（</a:t>
                </a:r>
                <a:r>
                  <a:rPr lang="pt-BR" altLang="zh-CN" dirty="0"/>
                  <a:t>1</a:t>
                </a:r>
                <a:r>
                  <a:rPr lang="zh-CN" altLang="pt-BR" dirty="0"/>
                  <a:t>）</a:t>
                </a:r>
                <a:r>
                  <a:rPr lang="pt-BR" altLang="zh-CN" dirty="0"/>
                  <a:t>R</a:t>
                </a:r>
                <a:r>
                  <a:rPr lang="en-US" altLang="zh-CN" dirty="0"/>
                  <a:t>o</a:t>
                </a:r>
                <a:r>
                  <a:rPr lang="pt-BR" altLang="zh-CN" dirty="0"/>
                  <a:t>(S</a:t>
                </a:r>
                <a:r>
                  <a:rPr lang="pt-BR" altLang="zh-CN" baseline="-25000" dirty="0"/>
                  <a:t>1</a:t>
                </a:r>
                <a:r>
                  <a:rPr lang="pt-BR" altLang="zh-CN" dirty="0"/>
                  <a:t>∪S</a:t>
                </a:r>
                <a:r>
                  <a:rPr lang="pt-BR" altLang="zh-CN" baseline="-25000" dirty="0"/>
                  <a:t>2</a:t>
                </a:r>
                <a:r>
                  <a:rPr lang="pt-BR" altLang="zh-CN" dirty="0"/>
                  <a:t>)</a:t>
                </a:r>
                <a:r>
                  <a:rPr lang="zh-CN" altLang="pt-BR" dirty="0"/>
                  <a:t>＝</a:t>
                </a:r>
                <a:r>
                  <a:rPr lang="pt-BR" altLang="zh-CN" dirty="0"/>
                  <a:t>(R</a:t>
                </a:r>
                <a:r>
                  <a:rPr lang="en-US" altLang="zh-CN" dirty="0"/>
                  <a:t>o</a:t>
                </a:r>
                <a:r>
                  <a:rPr lang="pt-BR" altLang="zh-CN" dirty="0"/>
                  <a:t>S</a:t>
                </a:r>
                <a:r>
                  <a:rPr lang="pt-BR" altLang="zh-CN" baseline="-25000" dirty="0"/>
                  <a:t>1</a:t>
                </a:r>
                <a:r>
                  <a:rPr lang="pt-BR" altLang="zh-CN" dirty="0"/>
                  <a:t>)∪(R</a:t>
                </a:r>
                <a:r>
                  <a:rPr lang="en-US" altLang="zh-CN" dirty="0"/>
                  <a:t>o</a:t>
                </a:r>
                <a:r>
                  <a:rPr lang="pt-BR" altLang="zh-CN" dirty="0"/>
                  <a:t>S</a:t>
                </a:r>
                <a:r>
                  <a:rPr lang="pt-BR" altLang="zh-CN" baseline="-25000" dirty="0"/>
                  <a:t>2</a:t>
                </a:r>
                <a:r>
                  <a:rPr lang="pt-BR" altLang="zh-CN" dirty="0"/>
                  <a:t>)</a:t>
                </a:r>
                <a:r>
                  <a:rPr lang="zh-CN" altLang="pt-BR" dirty="0"/>
                  <a:t>；</a:t>
                </a:r>
              </a:p>
              <a:p>
                <a:pPr marL="0" indent="0">
                  <a:lnSpc>
                    <a:spcPct val="150000"/>
                  </a:lnSpc>
                  <a:buNone/>
                </a:pPr>
                <a:r>
                  <a:rPr lang="zh-CN" altLang="en-US" dirty="0"/>
                  <a:t>   </a:t>
                </a:r>
                <a:r>
                  <a:rPr lang="zh-CN" altLang="pt-BR" dirty="0"/>
                  <a:t>（</a:t>
                </a:r>
                <a:r>
                  <a:rPr lang="pt-BR" altLang="zh-CN" dirty="0"/>
                  <a:t>2</a:t>
                </a:r>
                <a:r>
                  <a:rPr lang="zh-CN" altLang="pt-BR" dirty="0"/>
                  <a:t>）</a:t>
                </a:r>
                <a:r>
                  <a:rPr lang="pt-BR" altLang="zh-CN" dirty="0"/>
                  <a:t>(S</a:t>
                </a:r>
                <a:r>
                  <a:rPr lang="pt-BR" altLang="zh-CN" baseline="-25000" dirty="0"/>
                  <a:t>1</a:t>
                </a:r>
                <a:r>
                  <a:rPr lang="pt-BR" altLang="zh-CN" dirty="0"/>
                  <a:t>∪S</a:t>
                </a:r>
                <a:r>
                  <a:rPr lang="pt-BR" altLang="zh-CN" baseline="-25000" dirty="0"/>
                  <a:t>2</a:t>
                </a:r>
                <a:r>
                  <a:rPr lang="pt-BR" altLang="zh-CN" dirty="0"/>
                  <a:t>)</a:t>
                </a:r>
                <a:r>
                  <a:rPr lang="en-US" altLang="zh-CN" dirty="0"/>
                  <a:t>o</a:t>
                </a:r>
                <a:r>
                  <a:rPr lang="pt-BR" altLang="zh-CN" dirty="0"/>
                  <a:t>T</a:t>
                </a:r>
                <a:r>
                  <a:rPr lang="zh-CN" altLang="pt-BR" dirty="0"/>
                  <a:t>＝</a:t>
                </a:r>
                <a:r>
                  <a:rPr lang="pt-BR" altLang="zh-CN" dirty="0"/>
                  <a:t>(S</a:t>
                </a:r>
                <a:r>
                  <a:rPr lang="pt-BR" altLang="zh-CN" baseline="-25000" dirty="0"/>
                  <a:t>1</a:t>
                </a:r>
                <a:r>
                  <a:rPr lang="en-US" altLang="zh-CN" dirty="0"/>
                  <a:t>o</a:t>
                </a:r>
                <a:r>
                  <a:rPr lang="pt-BR" altLang="zh-CN" dirty="0"/>
                  <a:t>T)∪(S</a:t>
                </a:r>
                <a:r>
                  <a:rPr lang="pt-BR" altLang="zh-CN" baseline="-25000" dirty="0"/>
                  <a:t>2</a:t>
                </a:r>
                <a:r>
                  <a:rPr lang="en-US" altLang="zh-CN" dirty="0"/>
                  <a:t>o</a:t>
                </a:r>
                <a:r>
                  <a:rPr lang="pt-BR" altLang="zh-CN" dirty="0"/>
                  <a:t>T)</a:t>
                </a:r>
                <a:r>
                  <a:rPr lang="zh-CN" altLang="pt-BR" dirty="0"/>
                  <a:t>；</a:t>
                </a:r>
              </a:p>
              <a:p>
                <a:pPr marL="0" indent="0">
                  <a:lnSpc>
                    <a:spcPct val="150000"/>
                  </a:lnSpc>
                  <a:buNone/>
                </a:pPr>
                <a:r>
                  <a:rPr lang="zh-CN" altLang="pt-BR" dirty="0"/>
                  <a:t>   （</a:t>
                </a:r>
                <a:r>
                  <a:rPr lang="pt-BR" altLang="zh-CN" dirty="0"/>
                  <a:t>3</a:t>
                </a:r>
                <a:r>
                  <a:rPr lang="zh-CN" altLang="pt-BR" dirty="0"/>
                  <a:t>）</a:t>
                </a:r>
                <a:r>
                  <a:rPr lang="pt-BR" altLang="zh-CN" dirty="0"/>
                  <a:t>R</a:t>
                </a:r>
                <a:r>
                  <a:rPr lang="en-US" altLang="zh-CN" dirty="0"/>
                  <a:t>o</a:t>
                </a:r>
                <a:r>
                  <a:rPr lang="pt-BR" altLang="zh-CN" dirty="0"/>
                  <a:t>(S</a:t>
                </a:r>
                <a:r>
                  <a:rPr lang="pt-BR" altLang="zh-CN" baseline="-25000" dirty="0"/>
                  <a:t>1</a:t>
                </a:r>
                <a:r>
                  <a:rPr lang="pt-BR" altLang="zh-CN" dirty="0"/>
                  <a:t>∩S</a:t>
                </a:r>
                <a:r>
                  <a:rPr lang="pt-BR" altLang="zh-CN" baseline="-25000" dirty="0"/>
                  <a:t>2</a:t>
                </a:r>
                <a:r>
                  <a:rPr lang="pt-BR" altLang="zh-CN" dirty="0"/>
                  <a:t>) </a:t>
                </a:r>
                <a14:m>
                  <m:oMath xmlns:m="http://schemas.openxmlformats.org/officeDocument/2006/math">
                    <m:r>
                      <a:rPr lang="pt-BR" altLang="zh-CN" i="1" smtClean="0">
                        <a:latin typeface="Cambria Math" panose="02040503050406030204" pitchFamily="18" charset="0"/>
                        <a:ea typeface="Cambria Math" panose="02040503050406030204" pitchFamily="18" charset="0"/>
                      </a:rPr>
                      <m:t>⊆</m:t>
                    </m:r>
                  </m:oMath>
                </a14:m>
                <a:r>
                  <a:rPr lang="pt-BR" altLang="zh-CN" dirty="0"/>
                  <a:t>(R</a:t>
                </a:r>
                <a:r>
                  <a:rPr lang="en-US" altLang="zh-CN" dirty="0"/>
                  <a:t>o</a:t>
                </a:r>
                <a:r>
                  <a:rPr lang="pt-BR" altLang="zh-CN" dirty="0"/>
                  <a:t>S</a:t>
                </a:r>
                <a:r>
                  <a:rPr lang="pt-BR" altLang="zh-CN" baseline="-25000" dirty="0"/>
                  <a:t>1</a:t>
                </a:r>
                <a:r>
                  <a:rPr lang="pt-BR" altLang="zh-CN" dirty="0"/>
                  <a:t>)∩(R</a:t>
                </a:r>
                <a:r>
                  <a:rPr lang="en-US" altLang="zh-CN" dirty="0"/>
                  <a:t>o</a:t>
                </a:r>
                <a:r>
                  <a:rPr lang="pt-BR" altLang="zh-CN" dirty="0"/>
                  <a:t>S</a:t>
                </a:r>
                <a:r>
                  <a:rPr lang="pt-BR" altLang="zh-CN" baseline="-25000" dirty="0"/>
                  <a:t>2</a:t>
                </a:r>
                <a:r>
                  <a:rPr lang="pt-BR" altLang="zh-CN" dirty="0"/>
                  <a:t>)</a:t>
                </a:r>
                <a:r>
                  <a:rPr lang="zh-CN" altLang="pt-BR" dirty="0"/>
                  <a:t>；</a:t>
                </a:r>
              </a:p>
              <a:p>
                <a:pPr marL="0" indent="0">
                  <a:lnSpc>
                    <a:spcPct val="150000"/>
                  </a:lnSpc>
                  <a:buNone/>
                </a:pPr>
                <a:r>
                  <a:rPr lang="zh-CN" altLang="pt-BR" dirty="0"/>
                  <a:t>  （</a:t>
                </a:r>
                <a:r>
                  <a:rPr lang="pt-BR" altLang="zh-CN" dirty="0"/>
                  <a:t>4</a:t>
                </a:r>
                <a:r>
                  <a:rPr lang="zh-CN" altLang="pt-BR" dirty="0"/>
                  <a:t>）</a:t>
                </a:r>
                <a:r>
                  <a:rPr lang="pt-BR" altLang="zh-CN" dirty="0"/>
                  <a:t>(S</a:t>
                </a:r>
                <a:r>
                  <a:rPr lang="pt-BR" altLang="zh-CN" baseline="-25000" dirty="0"/>
                  <a:t>1</a:t>
                </a:r>
                <a:r>
                  <a:rPr lang="pt-BR" altLang="zh-CN" dirty="0"/>
                  <a:t>∩S</a:t>
                </a:r>
                <a:r>
                  <a:rPr lang="pt-BR" altLang="zh-CN" baseline="-25000" dirty="0"/>
                  <a:t>2</a:t>
                </a:r>
                <a:r>
                  <a:rPr lang="pt-BR" altLang="zh-CN" dirty="0"/>
                  <a:t>)</a:t>
                </a:r>
                <a:r>
                  <a:rPr lang="en-US" altLang="zh-CN" dirty="0"/>
                  <a:t>o</a:t>
                </a:r>
                <a:r>
                  <a:rPr lang="pt-BR" altLang="zh-CN" dirty="0"/>
                  <a:t>T</a:t>
                </a:r>
                <a14:m>
                  <m:oMath xmlns:m="http://schemas.openxmlformats.org/officeDocument/2006/math">
                    <m:r>
                      <a:rPr lang="pt-BR" altLang="zh-CN" i="1">
                        <a:latin typeface="Cambria Math" panose="02040503050406030204" pitchFamily="18" charset="0"/>
                        <a:ea typeface="Cambria Math" panose="02040503050406030204" pitchFamily="18" charset="0"/>
                      </a:rPr>
                      <m:t>⊆</m:t>
                    </m:r>
                  </m:oMath>
                </a14:m>
                <a:r>
                  <a:rPr lang="pt-BR" altLang="zh-CN" dirty="0"/>
                  <a:t> (S</a:t>
                </a:r>
                <a:r>
                  <a:rPr lang="pt-BR" altLang="zh-CN" baseline="-25000" dirty="0"/>
                  <a:t>1</a:t>
                </a:r>
                <a:r>
                  <a:rPr lang="en-US" altLang="zh-CN" dirty="0"/>
                  <a:t>o</a:t>
                </a:r>
                <a:r>
                  <a:rPr lang="pt-BR" altLang="zh-CN" dirty="0"/>
                  <a:t>T)∩(S</a:t>
                </a:r>
                <a:r>
                  <a:rPr lang="pt-BR" altLang="zh-CN" baseline="-25000" dirty="0"/>
                  <a:t>2</a:t>
                </a:r>
                <a:r>
                  <a:rPr lang="en-US" altLang="zh-CN" dirty="0"/>
                  <a:t>o</a:t>
                </a:r>
                <a:r>
                  <a:rPr lang="pt-BR" altLang="zh-CN" dirty="0"/>
                  <a:t>T)</a:t>
                </a:r>
                <a:r>
                  <a:rPr lang="zh-CN" altLang="pt-BR" dirty="0"/>
                  <a:t>。</a:t>
                </a:r>
                <a:endParaRPr lang="en-US" altLang="zh-CN" dirty="0">
                  <a:solidFill>
                    <a:schemeClr val="tx1"/>
                  </a:solidFill>
                </a:endParaRPr>
              </a:p>
              <a:p>
                <a:pPr>
                  <a:lnSpc>
                    <a:spcPct val="150000"/>
                  </a:lnSpc>
                </a:pPr>
                <a:endParaRPr lang="zh-CN" altLang="en-US" dirty="0">
                  <a:solidFill>
                    <a:schemeClr val="tx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1506" y="1144458"/>
                <a:ext cx="10975340" cy="3656541"/>
              </a:xfrm>
              <a:blipFill>
                <a:blip r:embed="rId6"/>
                <a:stretch>
                  <a:fillRect l="-555"/>
                </a:stretch>
              </a:blipFill>
            </p:spPr>
            <p:txBody>
              <a:bodyPr/>
              <a:lstStyle/>
              <a:p>
                <a:r>
                  <a:rPr lang="zh-CN" altLang="en-US">
                    <a:noFill/>
                  </a:rPr>
                  <a:t> </a:t>
                </a:r>
              </a:p>
            </p:txBody>
          </p:sp>
        </mc:Fallback>
      </mc:AlternateContent>
      <p:sp>
        <p:nvSpPr>
          <p:cNvPr id="4" name="Rectangle 3">
            <a:extLst>
              <a:ext uri="{FF2B5EF4-FFF2-40B4-BE49-F238E27FC236}">
                <a16:creationId xmlns:a16="http://schemas.microsoft.com/office/drawing/2014/main" id="{C09DDC35-D352-430D-90AB-3E2242E3F794}"/>
              </a:ext>
            </a:extLst>
          </p:cNvPr>
          <p:cNvSpPr txBox="1">
            <a:spLocks noChangeArrowheads="1"/>
          </p:cNvSpPr>
          <p:nvPr/>
        </p:nvSpPr>
        <p:spPr>
          <a:xfrm>
            <a:off x="842896" y="306498"/>
            <a:ext cx="7557651" cy="590517"/>
          </a:xfrm>
          <a:prstGeom prst="rect">
            <a:avLst/>
          </a:prstGeom>
        </p:spPr>
        <p:txBody>
          <a:bodyPr vert="horz" lIns="121882" tIns="60940" rIns="121882" bIns="60940"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pPr defTabSz="1219261"/>
            <a:r>
              <a:rPr lang="zh-CN" altLang="en-US" sz="2199" dirty="0">
                <a:solidFill>
                  <a:prstClr val="white"/>
                </a:solidFill>
                <a:latin typeface="微软雅黑"/>
                <a:ea typeface="微软雅黑"/>
              </a:rPr>
              <a:t>定理</a:t>
            </a:r>
            <a:r>
              <a:rPr lang="en-US" altLang="zh-CN" sz="2199" dirty="0">
                <a:solidFill>
                  <a:prstClr val="white"/>
                </a:solidFill>
                <a:latin typeface="微软雅黑"/>
                <a:ea typeface="微软雅黑"/>
              </a:rPr>
              <a:t>4.5</a:t>
            </a:r>
          </a:p>
        </p:txBody>
      </p:sp>
      <p:sp>
        <p:nvSpPr>
          <p:cNvPr id="5" name="矩形 4">
            <a:extLst>
              <a:ext uri="{FF2B5EF4-FFF2-40B4-BE49-F238E27FC236}">
                <a16:creationId xmlns:a16="http://schemas.microsoft.com/office/drawing/2014/main" id="{95286E0B-346D-48FB-A89B-153AB35FB92B}"/>
              </a:ext>
            </a:extLst>
          </p:cNvPr>
          <p:cNvSpPr/>
          <p:nvPr/>
        </p:nvSpPr>
        <p:spPr>
          <a:xfrm>
            <a:off x="850080" y="4800998"/>
            <a:ext cx="10736765" cy="1688564"/>
          </a:xfrm>
          <a:prstGeom prst="rect">
            <a:avLst/>
          </a:prstGeom>
        </p:spPr>
        <p:txBody>
          <a:bodyPr wrap="square">
            <a:spAutoFit/>
          </a:bodyPr>
          <a:lstStyle/>
          <a:p>
            <a:pPr defTabSz="1219261">
              <a:lnSpc>
                <a:spcPct val="150000"/>
              </a:lnSpc>
            </a:pPr>
            <a:r>
              <a:rPr lang="zh-CN" altLang="en-US" sz="2399" b="1" dirty="0">
                <a:solidFill>
                  <a:srgbClr val="C00000"/>
                </a:solidFill>
                <a:latin typeface="微软雅黑"/>
                <a:ea typeface="微软雅黑"/>
              </a:rPr>
              <a:t>分析</a:t>
            </a:r>
            <a:r>
              <a:rPr lang="zh-CN" altLang="en-US" sz="2399" b="1" dirty="0">
                <a:solidFill>
                  <a:prstClr val="black"/>
                </a:solidFill>
                <a:latin typeface="微软雅黑"/>
                <a:ea typeface="微软雅黑"/>
              </a:rPr>
              <a:t>  与定理</a:t>
            </a:r>
            <a:r>
              <a:rPr lang="en-US" altLang="zh-CN" sz="2399" b="1" dirty="0">
                <a:solidFill>
                  <a:prstClr val="black"/>
                </a:solidFill>
                <a:latin typeface="微软雅黑"/>
                <a:ea typeface="微软雅黑"/>
              </a:rPr>
              <a:t>4.4</a:t>
            </a:r>
            <a:r>
              <a:rPr lang="zh-CN" altLang="en-US" sz="2399" b="1" dirty="0">
                <a:solidFill>
                  <a:prstClr val="black"/>
                </a:solidFill>
                <a:latin typeface="微软雅黑"/>
                <a:ea typeface="微软雅黑"/>
              </a:rPr>
              <a:t>的证明思路类似，可以根据“集合与集合关系的判定与证明方法”直接证明即可。</a:t>
            </a:r>
            <a:endParaRPr lang="en-US" altLang="zh-CN" sz="2399" b="1" dirty="0">
              <a:solidFill>
                <a:prstClr val="black"/>
              </a:solidFill>
              <a:latin typeface="微软雅黑"/>
              <a:ea typeface="微软雅黑"/>
            </a:endParaRPr>
          </a:p>
          <a:p>
            <a:pPr defTabSz="1219261">
              <a:lnSpc>
                <a:spcPct val="150000"/>
              </a:lnSpc>
            </a:pPr>
            <a:r>
              <a:rPr lang="zh-CN" altLang="en-US" sz="2399" b="1" dirty="0">
                <a:solidFill>
                  <a:srgbClr val="3333FF"/>
                </a:solidFill>
                <a:latin typeface="微软雅黑"/>
                <a:ea typeface="微软雅黑"/>
              </a:rPr>
              <a:t>此处证明略。</a:t>
            </a:r>
          </a:p>
        </p:txBody>
      </p:sp>
    </p:spTree>
    <p:custDataLst>
      <p:tags r:id="rId1"/>
    </p:custDataLst>
    <p:extLst>
      <p:ext uri="{BB962C8B-B14F-4D97-AF65-F5344CB8AC3E}">
        <p14:creationId xmlns:p14="http://schemas.microsoft.com/office/powerpoint/2010/main" val="99515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BC56F-8FB8-43E7-B80E-ADCB8A518BF8}"/>
              </a:ext>
            </a:extLst>
          </p:cNvPr>
          <p:cNvSpPr>
            <a:spLocks noGrp="1"/>
          </p:cNvSpPr>
          <p:nvPr>
            <p:ph type="title"/>
          </p:nvPr>
        </p:nvSpPr>
        <p:spPr/>
        <p:txBody>
          <a:bodyPr/>
          <a:lstStyle/>
          <a:p>
            <a:r>
              <a:rPr lang="zh-CN" altLang="en-US" dirty="0"/>
              <a:t>问题引入</a:t>
            </a:r>
          </a:p>
        </p:txBody>
      </p:sp>
      <p:sp>
        <p:nvSpPr>
          <p:cNvPr id="4" name="内容占位符 2">
            <a:extLst>
              <a:ext uri="{FF2B5EF4-FFF2-40B4-BE49-F238E27FC236}">
                <a16:creationId xmlns:a16="http://schemas.microsoft.com/office/drawing/2014/main" id="{DB0C0DA7-1F5F-4D65-9665-2A69FAEDA506}"/>
              </a:ext>
            </a:extLst>
          </p:cNvPr>
          <p:cNvSpPr>
            <a:spLocks noGrp="1"/>
          </p:cNvSpPr>
          <p:nvPr>
            <p:ph idx="1"/>
          </p:nvPr>
        </p:nvSpPr>
        <p:spPr>
          <a:xfrm>
            <a:off x="969963" y="1412875"/>
            <a:ext cx="7200900" cy="3022600"/>
          </a:xfrm>
        </p:spPr>
        <p:txBody>
          <a:bodyPr/>
          <a:lstStyle/>
          <a:p>
            <a:pPr marL="0" indent="0">
              <a:lnSpc>
                <a:spcPct val="150000"/>
              </a:lnSpc>
              <a:buFont typeface="Wingdings" panose="05000000000000000000" pitchFamily="2" charset="2"/>
              <a:buNone/>
              <a:defRPr/>
            </a:pPr>
            <a:r>
              <a:rPr lang="zh-CN" altLang="zh-CN" dirty="0">
                <a:solidFill>
                  <a:srgbClr val="C00000"/>
                </a:solidFill>
              </a:rPr>
              <a:t>问题</a:t>
            </a:r>
            <a:r>
              <a:rPr lang="zh-CN" altLang="zh-CN" dirty="0"/>
              <a:t> 假设</a:t>
            </a:r>
            <a:r>
              <a:rPr lang="pt-BR" altLang="zh-CN" dirty="0"/>
              <a:t>A={1, 2, 3}</a:t>
            </a:r>
            <a:r>
              <a:rPr lang="zh-CN" altLang="zh-CN" dirty="0"/>
              <a:t>，</a:t>
            </a:r>
            <a:r>
              <a:rPr lang="pt-BR" altLang="zh-CN" dirty="0"/>
              <a:t>A</a:t>
            </a:r>
            <a:r>
              <a:rPr lang="zh-CN" altLang="zh-CN" dirty="0"/>
              <a:t>上的关系</a:t>
            </a:r>
            <a:endParaRPr lang="en-US" altLang="zh-CN" dirty="0"/>
          </a:p>
          <a:p>
            <a:pPr marL="0" indent="0">
              <a:lnSpc>
                <a:spcPct val="150000"/>
              </a:lnSpc>
              <a:buFont typeface="Wingdings" panose="05000000000000000000" pitchFamily="2" charset="2"/>
              <a:buNone/>
              <a:defRPr/>
            </a:pPr>
            <a:r>
              <a:rPr lang="en-US" altLang="zh-CN" dirty="0"/>
              <a:t>    </a:t>
            </a:r>
            <a:r>
              <a:rPr lang="pt-BR" altLang="zh-CN" dirty="0"/>
              <a:t>R</a:t>
            </a:r>
            <a:r>
              <a:rPr lang="zh-CN" altLang="zh-CN" dirty="0"/>
              <a:t>＝</a:t>
            </a:r>
            <a:r>
              <a:rPr lang="pt-BR" altLang="zh-CN" dirty="0"/>
              <a:t>{&lt;1</a:t>
            </a:r>
            <a:r>
              <a:rPr lang="zh-CN" altLang="zh-CN" dirty="0"/>
              <a:t>，</a:t>
            </a:r>
            <a:r>
              <a:rPr lang="pt-BR" altLang="zh-CN" dirty="0"/>
              <a:t>2&gt;</a:t>
            </a:r>
            <a:r>
              <a:rPr lang="zh-CN" altLang="zh-CN" dirty="0"/>
              <a:t>，</a:t>
            </a:r>
            <a:r>
              <a:rPr lang="pt-BR" altLang="zh-CN" dirty="0"/>
              <a:t>&lt;2</a:t>
            </a:r>
            <a:r>
              <a:rPr lang="zh-CN" altLang="zh-CN" dirty="0"/>
              <a:t>，</a:t>
            </a:r>
            <a:r>
              <a:rPr lang="pt-BR" altLang="zh-CN" dirty="0"/>
              <a:t>3&gt;}</a:t>
            </a:r>
            <a:endParaRPr lang="en-US" altLang="zh-CN" dirty="0"/>
          </a:p>
          <a:p>
            <a:pPr marL="0" indent="0">
              <a:lnSpc>
                <a:spcPct val="150000"/>
              </a:lnSpc>
              <a:buFont typeface="Wingdings" panose="05000000000000000000" pitchFamily="2" charset="2"/>
              <a:buNone/>
              <a:defRPr/>
            </a:pPr>
            <a:r>
              <a:rPr lang="en-US" altLang="zh-CN" dirty="0"/>
              <a:t>    </a:t>
            </a:r>
            <a:r>
              <a:rPr lang="pt-BR" altLang="zh-CN" dirty="0"/>
              <a:t>S</a:t>
            </a:r>
            <a:r>
              <a:rPr lang="zh-CN" altLang="zh-CN" dirty="0"/>
              <a:t>＝</a:t>
            </a:r>
            <a:r>
              <a:rPr lang="pt-BR" altLang="zh-CN" dirty="0"/>
              <a:t>{&lt;2</a:t>
            </a:r>
            <a:r>
              <a:rPr lang="zh-CN" altLang="zh-CN" dirty="0"/>
              <a:t>，</a:t>
            </a:r>
            <a:r>
              <a:rPr lang="pt-BR" altLang="zh-CN" dirty="0"/>
              <a:t>1&gt;</a:t>
            </a:r>
            <a:r>
              <a:rPr lang="zh-CN" altLang="zh-CN" dirty="0"/>
              <a:t>，</a:t>
            </a:r>
            <a:r>
              <a:rPr lang="pt-BR" altLang="zh-CN" dirty="0"/>
              <a:t>&lt;3</a:t>
            </a:r>
            <a:r>
              <a:rPr lang="zh-CN" altLang="zh-CN" dirty="0"/>
              <a:t>，</a:t>
            </a:r>
            <a:r>
              <a:rPr lang="pt-BR" altLang="zh-CN" dirty="0"/>
              <a:t>2&gt;}</a:t>
            </a:r>
            <a:endParaRPr lang="en-US" altLang="zh-CN" dirty="0"/>
          </a:p>
          <a:p>
            <a:pPr marL="0" indent="0">
              <a:lnSpc>
                <a:spcPct val="150000"/>
              </a:lnSpc>
              <a:buFont typeface="Wingdings" panose="05000000000000000000" pitchFamily="2" charset="2"/>
              <a:buNone/>
              <a:defRPr/>
            </a:pPr>
            <a:r>
              <a:rPr lang="zh-CN" altLang="zh-CN" dirty="0"/>
              <a:t>则</a:t>
            </a:r>
            <a:r>
              <a:rPr lang="pt-BR" altLang="zh-CN" dirty="0"/>
              <a:t>R</a:t>
            </a:r>
            <a:r>
              <a:rPr lang="zh-CN" altLang="zh-CN" dirty="0"/>
              <a:t>和</a:t>
            </a:r>
            <a:r>
              <a:rPr lang="pt-BR" altLang="zh-CN" dirty="0"/>
              <a:t>S</a:t>
            </a:r>
            <a:r>
              <a:rPr lang="zh-CN" altLang="zh-CN" dirty="0"/>
              <a:t>具有怎样的关系？</a:t>
            </a:r>
          </a:p>
          <a:p>
            <a:pPr>
              <a:lnSpc>
                <a:spcPct val="150000"/>
              </a:lnSpc>
              <a:defRPr/>
            </a:pPr>
            <a:endParaRPr lang="zh-CN" altLang="en-US" dirty="0"/>
          </a:p>
        </p:txBody>
      </p:sp>
      <p:sp>
        <p:nvSpPr>
          <p:cNvPr id="5" name="Rectangle 2">
            <a:extLst>
              <a:ext uri="{FF2B5EF4-FFF2-40B4-BE49-F238E27FC236}">
                <a16:creationId xmlns:a16="http://schemas.microsoft.com/office/drawing/2014/main" id="{3E3BDA4D-ADEA-441B-B8DB-CA3F5B3F6117}"/>
              </a:ext>
            </a:extLst>
          </p:cNvPr>
          <p:cNvSpPr txBox="1">
            <a:spLocks noChangeArrowheads="1"/>
          </p:cNvSpPr>
          <p:nvPr/>
        </p:nvSpPr>
        <p:spPr bwMode="auto">
          <a:xfrm>
            <a:off x="987425" y="4168775"/>
            <a:ext cx="5891213" cy="497316"/>
          </a:xfrm>
          <a:prstGeom prst="rect">
            <a:avLst/>
          </a:prstGeom>
          <a:solidFill>
            <a:srgbClr val="1157AB"/>
          </a:solidFill>
          <a:ln>
            <a:noFill/>
          </a:ln>
        </p:spPr>
        <p:txBody>
          <a:bodyPr>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en-US" altLang="zh-CN" sz="2400" kern="0" dirty="0">
                <a:solidFill>
                  <a:srgbClr val="FFFF00"/>
                </a:solidFill>
              </a:rPr>
              <a:t>&lt;</a:t>
            </a:r>
            <a:r>
              <a:rPr lang="en-US" altLang="zh-CN" sz="2400" kern="0" dirty="0" err="1">
                <a:solidFill>
                  <a:srgbClr val="FFFF00"/>
                </a:solidFill>
              </a:rPr>
              <a:t>a,b</a:t>
            </a:r>
            <a:r>
              <a:rPr lang="en-US" altLang="zh-CN" sz="2400" kern="0" dirty="0">
                <a:solidFill>
                  <a:srgbClr val="FFFF00"/>
                </a:solidFill>
              </a:rPr>
              <a:t>&gt;∈</a:t>
            </a:r>
            <a:r>
              <a:rPr lang="pt-BR" altLang="zh-CN" sz="2400" kern="0" dirty="0">
                <a:solidFill>
                  <a:schemeClr val="bg1"/>
                </a:solidFill>
              </a:rPr>
              <a:t>R</a:t>
            </a:r>
            <a:r>
              <a:rPr lang="pt-BR" altLang="zh-CN" sz="2400" kern="0" dirty="0">
                <a:solidFill>
                  <a:schemeClr val="tx2"/>
                </a:solidFill>
              </a:rPr>
              <a:t>          </a:t>
            </a:r>
            <a:r>
              <a:rPr lang="pt-BR" altLang="zh-CN" sz="2400" kern="0" dirty="0">
                <a:solidFill>
                  <a:schemeClr val="bg1"/>
                </a:solidFill>
              </a:rPr>
              <a:t>&lt;b,a&gt;</a:t>
            </a:r>
            <a:r>
              <a:rPr lang="en-US" altLang="zh-CN" sz="2400" kern="0" dirty="0">
                <a:solidFill>
                  <a:schemeClr val="bg1"/>
                </a:solidFill>
              </a:rPr>
              <a:t>∈</a:t>
            </a:r>
            <a:r>
              <a:rPr lang="pt-BR" altLang="zh-CN" sz="2400" kern="0" dirty="0">
                <a:solidFill>
                  <a:schemeClr val="bg1"/>
                </a:solidFill>
              </a:rPr>
              <a:t>S</a:t>
            </a:r>
            <a:endParaRPr lang="pt-BR" altLang="zh-CN" sz="2400" kern="0" noProof="1">
              <a:solidFill>
                <a:schemeClr val="bg1"/>
              </a:solidFill>
            </a:endParaRPr>
          </a:p>
        </p:txBody>
      </p:sp>
      <p:sp>
        <p:nvSpPr>
          <p:cNvPr id="6" name="左右箭头 8">
            <a:extLst>
              <a:ext uri="{FF2B5EF4-FFF2-40B4-BE49-F238E27FC236}">
                <a16:creationId xmlns:a16="http://schemas.microsoft.com/office/drawing/2014/main" id="{4633A176-DA6A-40CC-8088-7A1F3FEE2E4E}"/>
              </a:ext>
            </a:extLst>
          </p:cNvPr>
          <p:cNvSpPr>
            <a:spLocks noChangeArrowheads="1"/>
          </p:cNvSpPr>
          <p:nvPr/>
        </p:nvSpPr>
        <p:spPr bwMode="auto">
          <a:xfrm>
            <a:off x="2419887" y="4255293"/>
            <a:ext cx="792162" cy="360363"/>
          </a:xfrm>
          <a:prstGeom prst="leftRightArrow">
            <a:avLst>
              <a:gd name="adj1" fmla="val 50000"/>
              <a:gd name="adj2" fmla="val 49959"/>
            </a:avLst>
          </a:prstGeom>
          <a:solidFill>
            <a:srgbClr val="FFFF66">
              <a:alpha val="89803"/>
            </a:srgbClr>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2400" b="0">
              <a:solidFill>
                <a:srgbClr val="FF0000"/>
              </a:solidFill>
            </a:endParaRPr>
          </a:p>
        </p:txBody>
      </p:sp>
      <p:sp>
        <p:nvSpPr>
          <p:cNvPr id="7" name="云形标注 10">
            <a:extLst>
              <a:ext uri="{FF2B5EF4-FFF2-40B4-BE49-F238E27FC236}">
                <a16:creationId xmlns:a16="http://schemas.microsoft.com/office/drawing/2014/main" id="{5375317F-CF3A-4964-BEE9-DAFFEB63A52D}"/>
              </a:ext>
            </a:extLst>
          </p:cNvPr>
          <p:cNvSpPr/>
          <p:nvPr/>
        </p:nvSpPr>
        <p:spPr bwMode="auto">
          <a:xfrm>
            <a:off x="5967145" y="2893831"/>
            <a:ext cx="2663825" cy="1386681"/>
          </a:xfrm>
          <a:prstGeom prst="cloudCallout">
            <a:avLst>
              <a:gd name="adj1" fmla="val -67056"/>
              <a:gd name="adj2" fmla="val 51290"/>
            </a:avLst>
          </a:prstGeom>
          <a:solidFill>
            <a:srgbClr val="FFFF66">
              <a:alpha val="89999"/>
            </a:srgbClr>
          </a:solidFill>
          <a:ln w="12700" cap="flat" cmpd="sng" algn="ctr">
            <a:solidFill>
              <a:srgbClr val="003300"/>
            </a:solidFill>
            <a:prstDash val="solid"/>
            <a:round/>
            <a:headEnd type="none" w="med" len="med"/>
            <a:tailEnd type="none" w="med" len="med"/>
          </a:ln>
          <a:effectLst/>
        </p:spPr>
        <p:txBody>
          <a:bodyPr anchor="ctr"/>
          <a:lstStyle/>
          <a:p>
            <a:pPr eaLnBrk="1" hangingPunct="1">
              <a:defRPr/>
            </a:pPr>
            <a:r>
              <a:rPr lang="zh-CN" altLang="en-US" b="1" kern="0" dirty="0">
                <a:solidFill>
                  <a:srgbClr val="C00000"/>
                </a:solidFill>
              </a:rPr>
              <a:t>称</a:t>
            </a:r>
            <a:r>
              <a:rPr lang="en-US" altLang="zh-CN" b="1" kern="0" dirty="0">
                <a:solidFill>
                  <a:srgbClr val="C00000"/>
                </a:solidFill>
              </a:rPr>
              <a:t>R</a:t>
            </a:r>
            <a:r>
              <a:rPr lang="zh-CN" altLang="en-US" b="1" kern="0" dirty="0">
                <a:solidFill>
                  <a:srgbClr val="C00000"/>
                </a:solidFill>
              </a:rPr>
              <a:t>和</a:t>
            </a:r>
            <a:r>
              <a:rPr lang="en-US" altLang="zh-CN" b="1" kern="0" dirty="0">
                <a:solidFill>
                  <a:srgbClr val="C00000"/>
                </a:solidFill>
              </a:rPr>
              <a:t>S</a:t>
            </a:r>
            <a:r>
              <a:rPr lang="zh-CN" altLang="en-US" b="1" kern="0" dirty="0">
                <a:solidFill>
                  <a:srgbClr val="C00000"/>
                </a:solidFill>
              </a:rPr>
              <a:t>互为逆关系</a:t>
            </a:r>
            <a:endParaRPr lang="zh-CN" altLang="en-US" b="1" dirty="0">
              <a:solidFill>
                <a:srgbClr val="C00000"/>
              </a:solidFill>
              <a:latin typeface="黑体" pitchFamily="2" charset="-122"/>
              <a:ea typeface="黑体" pitchFamily="2" charset="-122"/>
            </a:endParaRPr>
          </a:p>
        </p:txBody>
      </p:sp>
      <p:sp>
        <p:nvSpPr>
          <p:cNvPr id="8" name="Rectangle 2">
            <a:extLst>
              <a:ext uri="{FF2B5EF4-FFF2-40B4-BE49-F238E27FC236}">
                <a16:creationId xmlns:a16="http://schemas.microsoft.com/office/drawing/2014/main" id="{9168F974-8FD9-4AC0-9A36-7F3E3A3F4085}"/>
              </a:ext>
            </a:extLst>
          </p:cNvPr>
          <p:cNvSpPr txBox="1">
            <a:spLocks noChangeArrowheads="1"/>
          </p:cNvSpPr>
          <p:nvPr/>
        </p:nvSpPr>
        <p:spPr bwMode="auto">
          <a:xfrm>
            <a:off x="754063" y="5281613"/>
            <a:ext cx="7921625" cy="497316"/>
          </a:xfrm>
          <a:prstGeom prst="rect">
            <a:avLst/>
          </a:prstGeom>
          <a:solidFill>
            <a:srgbClr val="1157AB"/>
          </a:solidFill>
          <a:ln>
            <a:noFill/>
          </a:ln>
        </p:spPr>
        <p:txBody>
          <a:bodyPr>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solidFill>
                  <a:srgbClr val="FFFF00"/>
                </a:solidFill>
              </a:rPr>
              <a:t>已知</a:t>
            </a:r>
            <a:r>
              <a:rPr lang="pt-BR" altLang="zh-CN" sz="2400" kern="0" dirty="0">
                <a:solidFill>
                  <a:schemeClr val="bg1"/>
                </a:solidFill>
              </a:rPr>
              <a:t>R</a:t>
            </a:r>
            <a:r>
              <a:rPr lang="zh-CN" altLang="en-US" sz="2400" kern="0" dirty="0">
                <a:solidFill>
                  <a:schemeClr val="bg1"/>
                </a:solidFill>
              </a:rPr>
              <a:t>，求其逆关系的运算称为</a:t>
            </a:r>
            <a:r>
              <a:rPr lang="zh-CN" altLang="en-US" sz="2400" kern="0" dirty="0">
                <a:solidFill>
                  <a:srgbClr val="FFFF00"/>
                </a:solidFill>
              </a:rPr>
              <a:t>关系的逆运算</a:t>
            </a:r>
            <a:r>
              <a:rPr lang="zh-CN" altLang="en-US" sz="2400" kern="0" dirty="0">
                <a:solidFill>
                  <a:schemeClr val="bg1"/>
                </a:solidFill>
              </a:rPr>
              <a:t>。</a:t>
            </a:r>
            <a:endParaRPr lang="pt-BR" altLang="zh-CN" sz="2400" kern="0" noProof="1">
              <a:solidFill>
                <a:schemeClr val="bg1"/>
              </a:solidFill>
            </a:endParaRPr>
          </a:p>
        </p:txBody>
      </p:sp>
    </p:spTree>
    <p:custDataLst>
      <p:tags r:id="rId1"/>
    </p:custDataLst>
    <p:extLst>
      <p:ext uri="{BB962C8B-B14F-4D97-AF65-F5344CB8AC3E}">
        <p14:creationId xmlns:p14="http://schemas.microsoft.com/office/powerpoint/2010/main" val="288454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2514" name="Rectangle 2"/>
          <p:cNvSpPr>
            <a:spLocks noGrp="1" noChangeArrowheads="1"/>
          </p:cNvSpPr>
          <p:nvPr>
            <p:ph/>
          </p:nvPr>
        </p:nvSpPr>
        <p:spPr>
          <a:xfrm>
            <a:off x="363005" y="995594"/>
            <a:ext cx="11222570" cy="2904209"/>
          </a:xfrm>
        </p:spPr>
        <p:txBody>
          <a:bodyPr vert="horz" lIns="0" tIns="0" rIns="0" bIns="0" rtlCol="0">
            <a:normAutofit/>
          </a:bodyPr>
          <a:lstStyle/>
          <a:p>
            <a:pPr marL="0" indent="0">
              <a:buNone/>
            </a:pPr>
            <a:r>
              <a:rPr lang="zh-CN" altLang="en-US" dirty="0">
                <a:solidFill>
                  <a:srgbClr val="FF0000"/>
                </a:solidFill>
              </a:rPr>
              <a:t>定义</a:t>
            </a:r>
            <a:r>
              <a:rPr lang="en-US" altLang="zh-CN" dirty="0">
                <a:solidFill>
                  <a:srgbClr val="FF0000"/>
                </a:solidFill>
              </a:rPr>
              <a:t>4.9   </a:t>
            </a:r>
            <a:r>
              <a:rPr lang="zh-CN" altLang="en-US" dirty="0"/>
              <a:t>设</a:t>
            </a:r>
            <a:r>
              <a:rPr lang="en-US" altLang="zh-CN" dirty="0"/>
              <a:t>A</a:t>
            </a:r>
            <a:r>
              <a:rPr lang="zh-CN" altLang="en-US" dirty="0"/>
              <a:t>，</a:t>
            </a:r>
            <a:r>
              <a:rPr lang="en-US" altLang="zh-CN" dirty="0"/>
              <a:t>B</a:t>
            </a:r>
            <a:r>
              <a:rPr lang="zh-CN" altLang="en-US" dirty="0"/>
              <a:t>是两个集合，</a:t>
            </a:r>
            <a:r>
              <a:rPr lang="pt-BR" altLang="zh-CN" dirty="0"/>
              <a:t> R</a:t>
            </a:r>
            <a:r>
              <a:rPr lang="zh-CN" altLang="zh-CN" dirty="0"/>
              <a:t>：</a:t>
            </a:r>
            <a:r>
              <a:rPr lang="pt-BR" altLang="zh-CN" dirty="0"/>
              <a:t>A→B </a:t>
            </a:r>
            <a:r>
              <a:rPr lang="zh-CN" altLang="en-US" dirty="0"/>
              <a:t>，则从</a:t>
            </a:r>
            <a:r>
              <a:rPr lang="en-US" altLang="zh-CN" dirty="0"/>
              <a:t>B</a:t>
            </a:r>
            <a:r>
              <a:rPr lang="zh-CN" altLang="en-US" dirty="0"/>
              <a:t>到</a:t>
            </a:r>
            <a:r>
              <a:rPr lang="en-US" altLang="zh-CN" dirty="0"/>
              <a:t>A</a:t>
            </a:r>
            <a:r>
              <a:rPr lang="zh-CN" altLang="en-US" dirty="0"/>
              <a:t>的关系</a:t>
            </a:r>
          </a:p>
          <a:p>
            <a:pPr marL="0" indent="0">
              <a:buNone/>
            </a:pPr>
            <a:r>
              <a:rPr lang="en-US" altLang="zh-CN" dirty="0"/>
              <a:t>              </a:t>
            </a:r>
            <a:r>
              <a:rPr lang="en-US" altLang="zh-CN" noProof="1">
                <a:solidFill>
                  <a:srgbClr val="0000FF"/>
                </a:solidFill>
              </a:rPr>
              <a:t>R</a:t>
            </a:r>
            <a:r>
              <a:rPr lang="en-US" altLang="zh-CN" baseline="30000" dirty="0">
                <a:solidFill>
                  <a:srgbClr val="0000FF"/>
                </a:solidFill>
              </a:rPr>
              <a:t>-1</a:t>
            </a:r>
            <a:r>
              <a:rPr lang="zh-CN" altLang="en-US" dirty="0">
                <a:solidFill>
                  <a:srgbClr val="0000FF"/>
                </a:solidFill>
              </a:rPr>
              <a:t>＝</a:t>
            </a:r>
            <a:r>
              <a:rPr lang="en-US" altLang="zh-CN" dirty="0">
                <a:solidFill>
                  <a:srgbClr val="0000FF"/>
                </a:solidFill>
              </a:rPr>
              <a:t>{&lt;</a:t>
            </a:r>
            <a:r>
              <a:rPr lang="en-US" altLang="zh-CN" dirty="0" err="1">
                <a:solidFill>
                  <a:srgbClr val="0000FF"/>
                </a:solidFill>
              </a:rPr>
              <a:t>b,a</a:t>
            </a:r>
            <a:r>
              <a:rPr lang="en-US" altLang="zh-CN" dirty="0">
                <a:solidFill>
                  <a:srgbClr val="0000FF"/>
                </a:solidFill>
              </a:rPr>
              <a:t>&gt;|&lt;</a:t>
            </a:r>
            <a:r>
              <a:rPr lang="en-US" altLang="zh-CN" dirty="0" err="1">
                <a:solidFill>
                  <a:srgbClr val="0000FF"/>
                </a:solidFill>
              </a:rPr>
              <a:t>a,b</a:t>
            </a:r>
            <a:r>
              <a:rPr lang="en-US" altLang="zh-CN" dirty="0">
                <a:solidFill>
                  <a:srgbClr val="0000FF"/>
                </a:solidFill>
              </a:rPr>
              <a:t>&gt;∈</a:t>
            </a:r>
            <a:r>
              <a:rPr lang="en-US" altLang="zh-CN" noProof="1">
                <a:solidFill>
                  <a:srgbClr val="0000FF"/>
                </a:solidFill>
              </a:rPr>
              <a:t>R}           </a:t>
            </a:r>
            <a:endParaRPr lang="en-US" altLang="zh-CN" dirty="0">
              <a:solidFill>
                <a:srgbClr val="0000FF"/>
              </a:solidFill>
            </a:endParaRPr>
          </a:p>
          <a:p>
            <a:pPr marL="0" indent="0">
              <a:buNone/>
            </a:pPr>
            <a:r>
              <a:rPr lang="zh-CN" altLang="en-US" noProof="1">
                <a:latin typeface="宋体" panose="02010600030101010101" pitchFamily="2" charset="-122"/>
              </a:rPr>
              <a:t>称为</a:t>
            </a:r>
            <a:r>
              <a:rPr lang="en-US" altLang="zh-CN" noProof="1">
                <a:latin typeface="宋体" panose="02010600030101010101" pitchFamily="2" charset="-122"/>
              </a:rPr>
              <a:t>R</a:t>
            </a:r>
            <a:r>
              <a:rPr lang="zh-CN" altLang="en-US" noProof="1">
                <a:latin typeface="宋体" panose="02010600030101010101" pitchFamily="2" charset="-122"/>
              </a:rPr>
              <a:t>的</a:t>
            </a:r>
            <a:r>
              <a:rPr lang="zh-CN" altLang="en-US" noProof="1">
                <a:solidFill>
                  <a:srgbClr val="FF0000"/>
                </a:solidFill>
                <a:latin typeface="宋体" panose="02010600030101010101" pitchFamily="2" charset="-122"/>
              </a:rPr>
              <a:t>逆关系</a:t>
            </a:r>
            <a:r>
              <a:rPr lang="en-US" altLang="zh-CN" dirty="0"/>
              <a:t>(Inverse Relation)</a:t>
            </a:r>
            <a:r>
              <a:rPr lang="zh-CN" altLang="zh-CN" dirty="0">
                <a:latin typeface="宋体" panose="02010600030101010101" pitchFamily="2" charset="-122"/>
              </a:rPr>
              <a:t>，</a:t>
            </a:r>
            <a:endParaRPr lang="zh-CN" altLang="en-US" dirty="0">
              <a:latin typeface="宋体" panose="02010600030101010101" pitchFamily="2" charset="-122"/>
            </a:endParaRPr>
          </a:p>
          <a:p>
            <a:pPr marL="0" indent="0">
              <a:buNone/>
            </a:pPr>
            <a:r>
              <a:rPr lang="zh-CN" altLang="en-US" noProof="1">
                <a:latin typeface="宋体" panose="02010600030101010101" pitchFamily="2" charset="-122"/>
              </a:rPr>
              <a:t>运算“</a:t>
            </a:r>
            <a:r>
              <a:rPr lang="zh-CN" altLang="en-US" baseline="30000" noProof="1">
                <a:latin typeface="宋体" panose="02010600030101010101" pitchFamily="2" charset="-122"/>
              </a:rPr>
              <a:t>-1</a:t>
            </a:r>
            <a:r>
              <a:rPr lang="zh-CN" altLang="en-US" noProof="1">
                <a:latin typeface="宋体" panose="02010600030101010101" pitchFamily="2" charset="-122"/>
              </a:rPr>
              <a:t>”称为</a:t>
            </a:r>
            <a:r>
              <a:rPr lang="zh-CN" altLang="en-US" noProof="1">
                <a:solidFill>
                  <a:srgbClr val="FF0000"/>
                </a:solidFill>
                <a:latin typeface="宋体" panose="02010600030101010101" pitchFamily="2" charset="-122"/>
              </a:rPr>
              <a:t>逆运算</a:t>
            </a:r>
            <a:r>
              <a:rPr lang="en-US" altLang="zh-CN" dirty="0"/>
              <a:t>(Inverse Operation) </a:t>
            </a:r>
            <a:r>
              <a:rPr lang="zh-CN" altLang="en-US" dirty="0">
                <a:latin typeface="宋体" panose="02010600030101010101" pitchFamily="2" charset="-122"/>
              </a:rPr>
              <a:t>。</a:t>
            </a:r>
          </a:p>
        </p:txBody>
      </p:sp>
      <p:sp>
        <p:nvSpPr>
          <p:cNvPr id="144388" name="Rectangle 3"/>
          <p:cNvSpPr>
            <a:spLocks noGrp="1" noChangeArrowheads="1"/>
          </p:cNvSpPr>
          <p:nvPr>
            <p:ph type="title" idx="4294967295"/>
          </p:nvPr>
        </p:nvSpPr>
        <p:spPr/>
        <p:txBody>
          <a:bodyPr/>
          <a:lstStyle/>
          <a:p>
            <a:pPr eaLnBrk="1" hangingPunct="1"/>
            <a:r>
              <a:rPr lang="zh-CN" altLang="en-US" dirty="0"/>
              <a:t>逆运算的定义</a:t>
            </a:r>
          </a:p>
        </p:txBody>
      </p:sp>
      <p:sp>
        <p:nvSpPr>
          <p:cNvPr id="1472520" name="Rectangle 8"/>
          <p:cNvSpPr>
            <a:spLocks noChangeArrowheads="1"/>
          </p:cNvSpPr>
          <p:nvPr/>
        </p:nvSpPr>
        <p:spPr bwMode="auto">
          <a:xfrm>
            <a:off x="382221" y="3899803"/>
            <a:ext cx="11453124" cy="497957"/>
          </a:xfrm>
          <a:prstGeom prst="rect">
            <a:avLst/>
          </a:prstGeom>
          <a:solidFill>
            <a:srgbClr val="1157AB">
              <a:alpha val="89803"/>
            </a:srgbClr>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spcBef>
                <a:spcPts val="600"/>
              </a:spcBef>
              <a:buClrTx/>
              <a:buNone/>
            </a:pPr>
            <a:r>
              <a:rPr kumimoji="1" lang="zh-CN" altLang="en-US" sz="2400" dirty="0">
                <a:solidFill>
                  <a:schemeClr val="bg1"/>
                </a:solidFill>
                <a:latin typeface="+mn-ea"/>
                <a:ea typeface="+mn-ea"/>
              </a:rPr>
              <a:t>由定义</a:t>
            </a:r>
            <a:r>
              <a:rPr kumimoji="1" lang="en-US" altLang="zh-CN" sz="2400" dirty="0">
                <a:solidFill>
                  <a:schemeClr val="bg1"/>
                </a:solidFill>
                <a:latin typeface="+mn-ea"/>
                <a:ea typeface="+mn-ea"/>
              </a:rPr>
              <a:t>4.9</a:t>
            </a:r>
            <a:r>
              <a:rPr kumimoji="1" lang="zh-CN" altLang="en-US" sz="2400" dirty="0">
                <a:solidFill>
                  <a:schemeClr val="bg1"/>
                </a:solidFill>
                <a:latin typeface="+mn-ea"/>
                <a:ea typeface="+mn-ea"/>
              </a:rPr>
              <a:t>知：</a:t>
            </a:r>
            <a:r>
              <a:rPr kumimoji="1" lang="en-US" altLang="zh-CN" sz="2400" dirty="0">
                <a:solidFill>
                  <a:schemeClr val="bg1"/>
                </a:solidFill>
                <a:latin typeface="+mn-ea"/>
                <a:ea typeface="+mn-ea"/>
              </a:rPr>
              <a:t> (R</a:t>
            </a:r>
            <a:r>
              <a:rPr kumimoji="1" lang="en-US" altLang="zh-CN" sz="2400" baseline="30000" dirty="0">
                <a:solidFill>
                  <a:schemeClr val="bg1"/>
                </a:solidFill>
                <a:latin typeface="+mn-ea"/>
                <a:ea typeface="+mn-ea"/>
              </a:rPr>
              <a:t>-1</a:t>
            </a:r>
            <a:r>
              <a:rPr kumimoji="1" lang="en-US" altLang="zh-CN" sz="2400" dirty="0">
                <a:solidFill>
                  <a:schemeClr val="bg1"/>
                </a:solidFill>
                <a:latin typeface="+mn-ea"/>
                <a:ea typeface="+mn-ea"/>
              </a:rPr>
              <a:t>)</a:t>
            </a:r>
            <a:r>
              <a:rPr kumimoji="1" lang="en-US" altLang="zh-CN" sz="2400" baseline="30000" dirty="0">
                <a:solidFill>
                  <a:schemeClr val="bg1"/>
                </a:solidFill>
                <a:latin typeface="+mn-ea"/>
                <a:ea typeface="+mn-ea"/>
              </a:rPr>
              <a:t>-1</a:t>
            </a:r>
            <a:r>
              <a:rPr kumimoji="1" lang="en-US" altLang="zh-CN" sz="2400" dirty="0">
                <a:solidFill>
                  <a:schemeClr val="bg1"/>
                </a:solidFill>
                <a:latin typeface="+mn-ea"/>
                <a:ea typeface="+mn-ea"/>
              </a:rPr>
              <a:t>=R</a:t>
            </a: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       Φ</a:t>
            </a:r>
            <a:r>
              <a:rPr kumimoji="1" lang="en-US" altLang="zh-CN" sz="2400" baseline="30000" dirty="0">
                <a:solidFill>
                  <a:schemeClr val="bg1"/>
                </a:solidFill>
                <a:latin typeface="+mn-ea"/>
                <a:ea typeface="+mn-ea"/>
              </a:rPr>
              <a:t>-1</a:t>
            </a:r>
            <a:r>
              <a:rPr kumimoji="1" lang="en-US" altLang="zh-CN" sz="2400" dirty="0">
                <a:solidFill>
                  <a:schemeClr val="bg1"/>
                </a:solidFill>
                <a:latin typeface="+mn-ea"/>
                <a:ea typeface="+mn-ea"/>
              </a:rPr>
              <a:t>=Φ</a:t>
            </a:r>
            <a:r>
              <a:rPr kumimoji="1" lang="zh-CN" altLang="en-US" sz="2400" dirty="0">
                <a:solidFill>
                  <a:schemeClr val="bg1"/>
                </a:solidFill>
                <a:latin typeface="+mn-ea"/>
                <a:ea typeface="+mn-ea"/>
              </a:rPr>
              <a:t>；    </a:t>
            </a:r>
            <a:r>
              <a:rPr lang="pt-BR" altLang="zh-CN" sz="2400" dirty="0">
                <a:solidFill>
                  <a:schemeClr val="bg1"/>
                </a:solidFill>
                <a:latin typeface="+mn-ea"/>
                <a:ea typeface="+mn-ea"/>
              </a:rPr>
              <a:t>(A×B)</a:t>
            </a:r>
            <a:r>
              <a:rPr lang="en-US" altLang="zh-CN" sz="2400" baseline="30000" dirty="0">
                <a:solidFill>
                  <a:schemeClr val="bg1"/>
                </a:solidFill>
                <a:latin typeface="+mn-ea"/>
                <a:ea typeface="+mn-ea"/>
              </a:rPr>
              <a:t>−1</a:t>
            </a:r>
            <a:r>
              <a:rPr lang="zh-CN" altLang="zh-CN" sz="2400" dirty="0">
                <a:solidFill>
                  <a:schemeClr val="bg1"/>
                </a:solidFill>
                <a:latin typeface="+mn-ea"/>
                <a:ea typeface="+mn-ea"/>
              </a:rPr>
              <a:t>＝</a:t>
            </a:r>
            <a:r>
              <a:rPr lang="pt-BR" altLang="zh-CN" sz="2400" dirty="0">
                <a:solidFill>
                  <a:schemeClr val="bg1"/>
                </a:solidFill>
                <a:latin typeface="+mn-ea"/>
                <a:ea typeface="+mn-ea"/>
              </a:rPr>
              <a:t>B×</a:t>
            </a:r>
            <a:r>
              <a:rPr lang="en-US" altLang="zh-CN" sz="2400" dirty="0">
                <a:solidFill>
                  <a:schemeClr val="bg1"/>
                </a:solidFill>
                <a:latin typeface="+mn-ea"/>
                <a:ea typeface="+mn-ea"/>
              </a:rPr>
              <a:t>A</a:t>
            </a:r>
            <a:endParaRPr kumimoji="1" lang="zh-CN" altLang="en-US" sz="2400" dirty="0">
              <a:solidFill>
                <a:schemeClr val="bg1"/>
              </a:solidFill>
              <a:latin typeface="+mn-ea"/>
              <a:ea typeface="+mn-ea"/>
            </a:endParaRPr>
          </a:p>
        </p:txBody>
      </p:sp>
      <p:sp>
        <p:nvSpPr>
          <p:cNvPr id="9" name="Text Box 556">
            <a:extLst>
              <a:ext uri="{FF2B5EF4-FFF2-40B4-BE49-F238E27FC236}">
                <a16:creationId xmlns:a16="http://schemas.microsoft.com/office/drawing/2014/main" id="{C87B2D47-E610-44AB-B4FC-8E11A5D2AA22}"/>
              </a:ext>
            </a:extLst>
          </p:cNvPr>
          <p:cNvSpPr txBox="1">
            <a:spLocks noChangeArrowheads="1"/>
          </p:cNvSpPr>
          <p:nvPr/>
        </p:nvSpPr>
        <p:spPr bwMode="auto">
          <a:xfrm>
            <a:off x="405449" y="5106194"/>
            <a:ext cx="11453123" cy="1390560"/>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effectLst/>
                <a:latin typeface="+mn-ea"/>
                <a:cs typeface="宋体" panose="02010600030101010101" pitchFamily="2" charset="-122"/>
              </a:rPr>
              <a:t>解题小贴士—</a:t>
            </a:r>
            <a:r>
              <a:rPr lang="zh-CN" b="1" kern="100" dirty="0">
                <a:solidFill>
                  <a:srgbClr val="3333FF"/>
                </a:solidFill>
                <a:effectLst/>
                <a:latin typeface="+mn-ea"/>
                <a:cs typeface="宋体" panose="02010600030101010101" pitchFamily="2" charset="-122"/>
              </a:rPr>
              <a:t>关系</a:t>
            </a:r>
            <a:r>
              <a:rPr lang="en-US" b="1" kern="100" dirty="0">
                <a:solidFill>
                  <a:srgbClr val="3333FF"/>
                </a:solidFill>
                <a:effectLst/>
                <a:latin typeface="+mn-ea"/>
                <a:cs typeface="宋体" panose="02010600030101010101" pitchFamily="2" charset="-122"/>
              </a:rPr>
              <a:t>R</a:t>
            </a:r>
            <a:r>
              <a:rPr lang="zh-CN" b="1" kern="100" dirty="0">
                <a:solidFill>
                  <a:srgbClr val="3333FF"/>
                </a:solidFill>
                <a:effectLst/>
                <a:latin typeface="+mn-ea"/>
                <a:cs typeface="宋体" panose="02010600030101010101" pitchFamily="2" charset="-122"/>
              </a:rPr>
              <a:t>的</a:t>
            </a:r>
            <a:r>
              <a:rPr lang="en-US" b="1" kern="100" dirty="0">
                <a:solidFill>
                  <a:srgbClr val="3333FF"/>
                </a:solidFill>
                <a:effectLst/>
                <a:latin typeface="+mn-ea"/>
                <a:cs typeface="宋体" panose="02010600030101010101" pitchFamily="2" charset="-122"/>
              </a:rPr>
              <a:t>R</a:t>
            </a:r>
            <a:r>
              <a:rPr lang="en-US" b="1" kern="100" baseline="30000" dirty="0">
                <a:solidFill>
                  <a:srgbClr val="3333FF"/>
                </a:solidFill>
                <a:effectLst/>
                <a:latin typeface="+mn-ea"/>
                <a:cs typeface="宋体" panose="02010600030101010101" pitchFamily="2" charset="-122"/>
              </a:rPr>
              <a:t>−1</a:t>
            </a:r>
            <a:r>
              <a:rPr lang="zh-CN" b="1" kern="100" dirty="0">
                <a:solidFill>
                  <a:srgbClr val="3333FF"/>
                </a:solidFill>
                <a:effectLst/>
                <a:latin typeface="+mn-ea"/>
                <a:cs typeface="宋体" panose="02010600030101010101" pitchFamily="2" charset="-122"/>
              </a:rPr>
              <a:t>的计算方法</a:t>
            </a:r>
          </a:p>
          <a:p>
            <a:pPr indent="266700" algn="just">
              <a:lnSpc>
                <a:spcPct val="150000"/>
              </a:lnSpc>
              <a:spcAft>
                <a:spcPts val="0"/>
              </a:spcAft>
            </a:pPr>
            <a:r>
              <a:rPr lang="zh-CN" b="1" kern="100" dirty="0">
                <a:effectLst/>
                <a:latin typeface="+mn-ea"/>
                <a:cs typeface="宋体" panose="02010600030101010101" pitchFamily="2" charset="-122"/>
              </a:rPr>
              <a:t>将</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中所有序偶中两个元素的位置交换即得</a:t>
            </a:r>
            <a:r>
              <a:rPr lang="en-US" b="1" kern="100" dirty="0">
                <a:effectLst/>
                <a:latin typeface="+mn-ea"/>
                <a:cs typeface="宋体" panose="02010600030101010101" pitchFamily="2" charset="-122"/>
              </a:rPr>
              <a:t>R</a:t>
            </a:r>
            <a:r>
              <a:rPr lang="en-US" b="1" kern="100" baseline="30000" dirty="0">
                <a:effectLst/>
                <a:latin typeface="+mn-ea"/>
                <a:cs typeface="宋体" panose="02010600030101010101" pitchFamily="2" charset="-122"/>
              </a:rPr>
              <a:t>−1</a:t>
            </a:r>
            <a:r>
              <a:rPr lang="zh-CN" b="1" kern="100" dirty="0">
                <a:effectLst/>
                <a:latin typeface="+mn-ea"/>
                <a:cs typeface="宋体" panose="02010600030101010101" pitchFamily="2" charset="-122"/>
              </a:rPr>
              <a:t>。</a:t>
            </a:r>
          </a:p>
        </p:txBody>
      </p:sp>
    </p:spTree>
    <p:custDataLst>
      <p:tags r:id="rId1"/>
    </p:custDataLst>
    <p:extLst>
      <p:ext uri="{BB962C8B-B14F-4D97-AF65-F5344CB8AC3E}">
        <p14:creationId xmlns:p14="http://schemas.microsoft.com/office/powerpoint/2010/main" val="3959889982"/>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472520"/>
                                        </p:tgtEl>
                                        <p:attrNameLst>
                                          <p:attrName>style.visibility</p:attrName>
                                        </p:attrNameLst>
                                      </p:cBhvr>
                                      <p:to>
                                        <p:strVal val="visible"/>
                                      </p:to>
                                    </p:set>
                                    <p:anim calcmode="lin" valueType="num">
                                      <p:cBhvr>
                                        <p:cTn id="7" dur="500" decel="50000" fill="hold">
                                          <p:stCondLst>
                                            <p:cond delay="0"/>
                                          </p:stCondLst>
                                        </p:cTn>
                                        <p:tgtEl>
                                          <p:spTgt spid="147252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47252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472520"/>
                                        </p:tgtEl>
                                        <p:attrNameLst>
                                          <p:attrName>ppt_w</p:attrName>
                                        </p:attrNameLst>
                                      </p:cBhvr>
                                      <p:tavLst>
                                        <p:tav tm="0">
                                          <p:val>
                                            <p:strVal val="#ppt_w*.05"/>
                                          </p:val>
                                        </p:tav>
                                        <p:tav tm="100000">
                                          <p:val>
                                            <p:strVal val="#ppt_w"/>
                                          </p:val>
                                        </p:tav>
                                      </p:tavLst>
                                    </p:anim>
                                    <p:anim calcmode="lin" valueType="num">
                                      <p:cBhvr>
                                        <p:cTn id="10" dur="1000" fill="hold"/>
                                        <p:tgtEl>
                                          <p:spTgt spid="147252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47252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47252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47252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47252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2520" grpId="0" animBg="1"/>
      <p:bldP spid="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ChangeArrowheads="1"/>
          </p:cNvSpPr>
          <p:nvPr>
            <p:ph type="title"/>
          </p:nvPr>
        </p:nvSpPr>
        <p:spPr/>
        <p:txBody>
          <a:bodyPr/>
          <a:lstStyle/>
          <a:p>
            <a:pPr eaLnBrk="1" hangingPunct="1"/>
            <a:r>
              <a:rPr lang="zh-CN" altLang="en-US" dirty="0"/>
              <a:t>例</a:t>
            </a:r>
            <a:r>
              <a:rPr lang="en-US" altLang="zh-CN" dirty="0"/>
              <a:t>4.17</a:t>
            </a:r>
            <a:endParaRPr lang="zh-CN" altLang="en-US" dirty="0"/>
          </a:p>
        </p:txBody>
      </p:sp>
      <p:sp>
        <p:nvSpPr>
          <p:cNvPr id="1474563" name="Rectangle 3"/>
          <p:cNvSpPr>
            <a:spLocks noGrp="1" noChangeArrowheads="1"/>
          </p:cNvSpPr>
          <p:nvPr>
            <p:ph type="body" idx="1"/>
          </p:nvPr>
        </p:nvSpPr>
        <p:spPr>
          <a:xfrm>
            <a:off x="384175" y="1067594"/>
            <a:ext cx="11353800" cy="4800600"/>
          </a:xfrm>
        </p:spPr>
        <p:txBody>
          <a:bodyPr>
            <a:normAutofit/>
          </a:bodyPr>
          <a:lstStyle/>
          <a:p>
            <a:pPr marL="0" indent="0">
              <a:lnSpc>
                <a:spcPct val="200000"/>
              </a:lnSpc>
              <a:buNone/>
            </a:pPr>
            <a:r>
              <a:rPr lang="zh-CN" altLang="en-US" dirty="0">
                <a:solidFill>
                  <a:srgbClr val="C00000"/>
                </a:solidFill>
              </a:rPr>
              <a:t>例</a:t>
            </a:r>
            <a:r>
              <a:rPr lang="en-US" altLang="zh-CN" dirty="0">
                <a:solidFill>
                  <a:srgbClr val="C00000"/>
                </a:solidFill>
              </a:rPr>
              <a:t>4.17  </a:t>
            </a:r>
            <a:r>
              <a:rPr lang="zh-CN" altLang="en-US" dirty="0">
                <a:solidFill>
                  <a:schemeClr val="tx1"/>
                </a:solidFill>
              </a:rPr>
              <a:t>设</a:t>
            </a:r>
            <a:r>
              <a:rPr lang="en-US" altLang="zh-CN" dirty="0">
                <a:solidFill>
                  <a:schemeClr val="tx1"/>
                </a:solidFill>
              </a:rPr>
              <a:t>A={1,2,3,4}</a:t>
            </a:r>
            <a:r>
              <a:rPr lang="zh-CN" altLang="en-US" dirty="0">
                <a:solidFill>
                  <a:schemeClr val="tx1"/>
                </a:solidFill>
              </a:rPr>
              <a:t>，</a:t>
            </a:r>
            <a:r>
              <a:rPr lang="en-US" altLang="zh-CN" dirty="0">
                <a:solidFill>
                  <a:schemeClr val="tx1"/>
                </a:solidFill>
              </a:rPr>
              <a:t>B={</a:t>
            </a:r>
            <a:r>
              <a:rPr lang="en-US" altLang="zh-CN" dirty="0" err="1">
                <a:solidFill>
                  <a:schemeClr val="tx1"/>
                </a:solidFill>
              </a:rPr>
              <a:t>a,b,c,d</a:t>
            </a:r>
            <a:r>
              <a:rPr lang="en-US" altLang="zh-CN" dirty="0">
                <a:solidFill>
                  <a:schemeClr val="tx1"/>
                </a:solidFill>
              </a:rPr>
              <a:t>}</a:t>
            </a:r>
            <a:r>
              <a:rPr lang="zh-CN" altLang="en-US" dirty="0">
                <a:solidFill>
                  <a:schemeClr val="tx1"/>
                </a:solidFill>
              </a:rPr>
              <a:t>，</a:t>
            </a:r>
            <a:r>
              <a:rPr lang="en-US" altLang="zh-CN" dirty="0">
                <a:solidFill>
                  <a:schemeClr val="tx1"/>
                </a:solidFill>
              </a:rPr>
              <a:t>C={2,3,4,5}</a:t>
            </a:r>
            <a:r>
              <a:rPr lang="zh-CN" altLang="en-US" dirty="0">
                <a:solidFill>
                  <a:schemeClr val="tx1"/>
                </a:solidFill>
              </a:rPr>
              <a:t>，</a:t>
            </a:r>
            <a:endParaRPr lang="en-US" altLang="zh-CN" dirty="0">
              <a:solidFill>
                <a:schemeClr val="tx1"/>
              </a:solidFill>
            </a:endParaRPr>
          </a:p>
          <a:p>
            <a:pPr marL="0" indent="0">
              <a:lnSpc>
                <a:spcPct val="200000"/>
              </a:lnSpc>
              <a:buNone/>
            </a:pPr>
            <a:r>
              <a:rPr lang="pt-BR" altLang="zh-CN" dirty="0"/>
              <a:t>            R</a:t>
            </a:r>
            <a:r>
              <a:rPr lang="zh-CN" altLang="zh-CN" dirty="0"/>
              <a:t>：</a:t>
            </a:r>
            <a:r>
              <a:rPr lang="pt-BR" altLang="zh-CN" dirty="0"/>
              <a:t>A→B</a:t>
            </a:r>
            <a:r>
              <a:rPr lang="zh-CN" altLang="en-US" dirty="0">
                <a:solidFill>
                  <a:schemeClr val="tx1"/>
                </a:solidFill>
              </a:rPr>
              <a:t>且</a:t>
            </a:r>
            <a:r>
              <a:rPr lang="en-US" altLang="zh-CN" dirty="0">
                <a:solidFill>
                  <a:schemeClr val="tx1"/>
                </a:solidFill>
              </a:rPr>
              <a:t>R={&lt;1,a&gt;, &lt;2,c&gt;,&lt;3,b&gt;,&lt;4,b&gt;,&lt;4,d&gt;}</a:t>
            </a:r>
          </a:p>
          <a:p>
            <a:pPr marL="0" indent="0">
              <a:lnSpc>
                <a:spcPct val="200000"/>
              </a:lnSpc>
              <a:buNone/>
            </a:pPr>
            <a:r>
              <a:rPr lang="pt-BR" altLang="zh-CN" dirty="0"/>
              <a:t>           S</a:t>
            </a:r>
            <a:r>
              <a:rPr lang="zh-CN" altLang="zh-CN" dirty="0"/>
              <a:t>：</a:t>
            </a:r>
            <a:r>
              <a:rPr lang="pt-BR" altLang="zh-CN" dirty="0"/>
              <a:t>B→C</a:t>
            </a:r>
            <a:r>
              <a:rPr lang="zh-CN" altLang="en-US" dirty="0">
                <a:solidFill>
                  <a:schemeClr val="tx1"/>
                </a:solidFill>
              </a:rPr>
              <a:t>且</a:t>
            </a:r>
            <a:r>
              <a:rPr lang="en-US" altLang="zh-CN" dirty="0">
                <a:solidFill>
                  <a:schemeClr val="tx1"/>
                </a:solidFill>
              </a:rPr>
              <a:t>S={&lt;a,2&gt;, &lt;b,4&gt;, &lt;c,3&gt;,&lt;c,5&gt;, &lt;d,5&gt;}</a:t>
            </a:r>
            <a:endParaRPr lang="zh-CN" altLang="en-US" dirty="0">
              <a:solidFill>
                <a:schemeClr val="tx1"/>
              </a:solidFill>
            </a:endParaRPr>
          </a:p>
          <a:p>
            <a:pPr marL="0" indent="0">
              <a:lnSpc>
                <a:spcPct val="200000"/>
              </a:lnSpc>
              <a:buNone/>
            </a:pPr>
            <a:r>
              <a:rPr lang="zh-CN" altLang="en-US" dirty="0">
                <a:solidFill>
                  <a:schemeClr val="tx1"/>
                </a:solidFill>
              </a:rPr>
              <a:t>（</a:t>
            </a:r>
            <a:r>
              <a:rPr lang="en-US" altLang="zh-CN" dirty="0">
                <a:solidFill>
                  <a:schemeClr val="tx1"/>
                </a:solidFill>
              </a:rPr>
              <a:t>1</a:t>
            </a:r>
            <a:r>
              <a:rPr lang="zh-CN" altLang="en-US" dirty="0">
                <a:solidFill>
                  <a:schemeClr val="tx1"/>
                </a:solidFill>
              </a:rPr>
              <a:t>）计算</a:t>
            </a:r>
            <a:r>
              <a:rPr lang="en-US" altLang="zh-CN" dirty="0">
                <a:solidFill>
                  <a:schemeClr val="tx1"/>
                </a:solidFill>
              </a:rPr>
              <a:t>R</a:t>
            </a:r>
            <a:r>
              <a:rPr lang="en-US" altLang="zh-CN" baseline="30000" dirty="0">
                <a:solidFill>
                  <a:schemeClr val="tx1"/>
                </a:solidFill>
              </a:rPr>
              <a:t>-1</a:t>
            </a:r>
            <a:r>
              <a:rPr lang="zh-CN" altLang="en-US" dirty="0">
                <a:solidFill>
                  <a:schemeClr val="tx1"/>
                </a:solidFill>
              </a:rPr>
              <a:t>，并画出</a:t>
            </a:r>
            <a:r>
              <a:rPr lang="en-US" altLang="zh-CN" dirty="0">
                <a:solidFill>
                  <a:schemeClr val="tx1"/>
                </a:solidFill>
              </a:rPr>
              <a:t>R</a:t>
            </a:r>
            <a:r>
              <a:rPr lang="zh-CN" altLang="en-US" dirty="0">
                <a:solidFill>
                  <a:schemeClr val="tx1"/>
                </a:solidFill>
              </a:rPr>
              <a:t>和</a:t>
            </a:r>
            <a:r>
              <a:rPr lang="en-US" altLang="zh-CN" dirty="0">
                <a:solidFill>
                  <a:schemeClr val="tx1"/>
                </a:solidFill>
              </a:rPr>
              <a:t>R</a:t>
            </a:r>
            <a:r>
              <a:rPr lang="en-US" altLang="zh-CN" baseline="30000" dirty="0">
                <a:solidFill>
                  <a:schemeClr val="tx1"/>
                </a:solidFill>
              </a:rPr>
              <a:t>-1</a:t>
            </a:r>
            <a:r>
              <a:rPr lang="zh-CN" altLang="en-US" dirty="0">
                <a:solidFill>
                  <a:schemeClr val="tx1"/>
                </a:solidFill>
              </a:rPr>
              <a:t>的关系图。</a:t>
            </a:r>
          </a:p>
          <a:p>
            <a:pPr marL="0" indent="0">
              <a:lnSpc>
                <a:spcPct val="200000"/>
              </a:lnSpc>
              <a:buNone/>
            </a:pPr>
            <a:r>
              <a:rPr lang="zh-CN" altLang="en-US" dirty="0">
                <a:solidFill>
                  <a:schemeClr val="tx1"/>
                </a:solidFill>
              </a:rPr>
              <a:t>（</a:t>
            </a:r>
            <a:r>
              <a:rPr lang="en-US" altLang="zh-CN" dirty="0">
                <a:solidFill>
                  <a:schemeClr val="tx1"/>
                </a:solidFill>
              </a:rPr>
              <a:t>2</a:t>
            </a:r>
            <a:r>
              <a:rPr lang="zh-CN" altLang="en-US" dirty="0">
                <a:solidFill>
                  <a:schemeClr val="tx1"/>
                </a:solidFill>
              </a:rPr>
              <a:t>）写出</a:t>
            </a:r>
            <a:r>
              <a:rPr lang="en-US" altLang="zh-CN" dirty="0">
                <a:solidFill>
                  <a:schemeClr val="tx1"/>
                </a:solidFill>
              </a:rPr>
              <a:t>R</a:t>
            </a:r>
            <a:r>
              <a:rPr lang="zh-CN" altLang="en-US" dirty="0">
                <a:solidFill>
                  <a:schemeClr val="tx1"/>
                </a:solidFill>
              </a:rPr>
              <a:t>和</a:t>
            </a:r>
            <a:r>
              <a:rPr lang="en-US" altLang="zh-CN" dirty="0">
                <a:solidFill>
                  <a:schemeClr val="tx1"/>
                </a:solidFill>
              </a:rPr>
              <a:t>R</a:t>
            </a:r>
            <a:r>
              <a:rPr lang="en-US" altLang="zh-CN" baseline="30000" dirty="0">
                <a:solidFill>
                  <a:schemeClr val="tx1"/>
                </a:solidFill>
              </a:rPr>
              <a:t>-1</a:t>
            </a:r>
            <a:r>
              <a:rPr lang="zh-CN" altLang="en-US" dirty="0">
                <a:solidFill>
                  <a:schemeClr val="tx1"/>
                </a:solidFill>
              </a:rPr>
              <a:t>的关系矩阵。</a:t>
            </a:r>
          </a:p>
          <a:p>
            <a:pPr marL="0" indent="0">
              <a:lnSpc>
                <a:spcPct val="200000"/>
              </a:lnSpc>
              <a:buNone/>
            </a:pPr>
            <a:r>
              <a:rPr lang="zh-CN" altLang="en-US" dirty="0">
                <a:solidFill>
                  <a:schemeClr val="tx1"/>
                </a:solidFill>
              </a:rPr>
              <a:t>（</a:t>
            </a:r>
            <a:r>
              <a:rPr lang="en-US" altLang="zh-CN" dirty="0">
                <a:solidFill>
                  <a:schemeClr val="tx1"/>
                </a:solidFill>
              </a:rPr>
              <a:t>3</a:t>
            </a:r>
            <a:r>
              <a:rPr lang="zh-CN" altLang="en-US" dirty="0">
                <a:solidFill>
                  <a:schemeClr val="tx1"/>
                </a:solidFill>
              </a:rPr>
              <a:t>）计算</a:t>
            </a:r>
            <a:r>
              <a:rPr lang="en-US" altLang="zh-CN" dirty="0">
                <a:solidFill>
                  <a:schemeClr val="tx1"/>
                </a:solidFill>
              </a:rPr>
              <a:t>(</a:t>
            </a:r>
            <a:r>
              <a:rPr lang="en-US" altLang="zh-CN" dirty="0" err="1">
                <a:solidFill>
                  <a:schemeClr val="tx1"/>
                </a:solidFill>
              </a:rPr>
              <a:t>RoS</a:t>
            </a:r>
            <a:r>
              <a:rPr lang="en-US" altLang="zh-CN" dirty="0">
                <a:solidFill>
                  <a:schemeClr val="tx1"/>
                </a:solidFill>
              </a:rPr>
              <a:t>)</a:t>
            </a:r>
            <a:r>
              <a:rPr lang="en-US" altLang="zh-CN" baseline="30000" dirty="0">
                <a:solidFill>
                  <a:schemeClr val="tx1"/>
                </a:solidFill>
              </a:rPr>
              <a:t>-1</a:t>
            </a:r>
            <a:r>
              <a:rPr lang="zh-CN" altLang="en-US" dirty="0">
                <a:solidFill>
                  <a:schemeClr val="tx1"/>
                </a:solidFill>
              </a:rPr>
              <a:t>和</a:t>
            </a:r>
            <a:r>
              <a:rPr lang="en-US" altLang="zh-CN" dirty="0">
                <a:solidFill>
                  <a:schemeClr val="tx1"/>
                </a:solidFill>
              </a:rPr>
              <a:t>S</a:t>
            </a:r>
            <a:r>
              <a:rPr lang="en-US" altLang="zh-CN" baseline="30000" dirty="0">
                <a:solidFill>
                  <a:schemeClr val="tx1"/>
                </a:solidFill>
              </a:rPr>
              <a:t>-1o</a:t>
            </a:r>
            <a:r>
              <a:rPr lang="en-US" altLang="zh-CN" dirty="0">
                <a:solidFill>
                  <a:schemeClr val="tx1"/>
                </a:solidFill>
              </a:rPr>
              <a:t>R</a:t>
            </a:r>
            <a:r>
              <a:rPr lang="en-US" altLang="zh-CN" baseline="30000" dirty="0">
                <a:solidFill>
                  <a:schemeClr val="tx1"/>
                </a:solidFill>
              </a:rPr>
              <a:t>-1</a:t>
            </a:r>
            <a:r>
              <a:rPr lang="zh-CN" altLang="en-US" dirty="0">
                <a:solidFill>
                  <a:schemeClr val="tx1"/>
                </a:solidFill>
              </a:rPr>
              <a:t>。</a:t>
            </a:r>
          </a:p>
        </p:txBody>
      </p:sp>
    </p:spTree>
    <p:extLst>
      <p:ext uri="{BB962C8B-B14F-4D97-AF65-F5344CB8AC3E}">
        <p14:creationId xmlns:p14="http://schemas.microsoft.com/office/powerpoint/2010/main" val="28166274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Grp="1" noChangeArrowheads="1"/>
          </p:cNvSpPr>
          <p:nvPr>
            <p:ph type="title"/>
          </p:nvPr>
        </p:nvSpPr>
        <p:spPr/>
        <p:txBody>
          <a:bodyPr/>
          <a:lstStyle/>
          <a:p>
            <a:pPr eaLnBrk="1" hangingPunct="1"/>
            <a:r>
              <a:rPr lang="zh-CN" altLang="en-US" dirty="0"/>
              <a:t>例</a:t>
            </a:r>
            <a:r>
              <a:rPr lang="en-US" altLang="zh-CN" dirty="0"/>
              <a:t>4.17</a:t>
            </a:r>
            <a:r>
              <a:rPr lang="zh-CN" altLang="en-US" dirty="0"/>
              <a:t>（续）</a:t>
            </a:r>
          </a:p>
        </p:txBody>
      </p:sp>
      <p:sp>
        <p:nvSpPr>
          <p:cNvPr id="1476611" name="Rectangle 3"/>
          <p:cNvSpPr>
            <a:spLocks noGrp="1" noChangeArrowheads="1"/>
          </p:cNvSpPr>
          <p:nvPr>
            <p:ph type="body" idx="1"/>
          </p:nvPr>
        </p:nvSpPr>
        <p:spPr>
          <a:xfrm>
            <a:off x="534494" y="1083720"/>
            <a:ext cx="11127281" cy="2107893"/>
          </a:xfrm>
        </p:spPr>
        <p:txBody>
          <a:bodyPr>
            <a:normAutofit/>
          </a:bodyPr>
          <a:lstStyle/>
          <a:p>
            <a:pPr marL="0" indent="0">
              <a:lnSpc>
                <a:spcPct val="150000"/>
              </a:lnSpc>
              <a:spcBef>
                <a:spcPct val="10000"/>
              </a:spcBef>
              <a:buNone/>
            </a:pPr>
            <a:r>
              <a:rPr lang="en-US" altLang="zh-CN" dirty="0"/>
              <a:t>(1)R</a:t>
            </a:r>
            <a:r>
              <a:rPr lang="en-US" altLang="zh-CN" baseline="30000" dirty="0"/>
              <a:t>-1</a:t>
            </a:r>
            <a:r>
              <a:rPr lang="en-US" altLang="zh-CN" dirty="0"/>
              <a:t>={&lt;1,a&gt;,&lt;2,c&gt;,&lt;3,b&gt;,&lt;4,b&gt;,&lt;4,d&gt;}</a:t>
            </a:r>
            <a:r>
              <a:rPr lang="en-US" altLang="zh-CN" baseline="30000" dirty="0"/>
              <a:t>-1</a:t>
            </a:r>
          </a:p>
          <a:p>
            <a:pPr marL="0" indent="0">
              <a:lnSpc>
                <a:spcPct val="150000"/>
              </a:lnSpc>
              <a:spcBef>
                <a:spcPct val="10000"/>
              </a:spcBef>
              <a:buNone/>
            </a:pPr>
            <a:r>
              <a:rPr lang="en-US" altLang="zh-CN" dirty="0"/>
              <a:t>     ={&lt;a,1&gt;,&lt;c,2&gt;,&lt;b,3&gt;,&lt;b,4&gt;,&lt;d,4&gt;}</a:t>
            </a:r>
            <a:endParaRPr lang="zh-CN" altLang="en-US" dirty="0"/>
          </a:p>
          <a:p>
            <a:pPr marL="0" indent="0">
              <a:lnSpc>
                <a:spcPct val="150000"/>
              </a:lnSpc>
              <a:spcBef>
                <a:spcPct val="10000"/>
              </a:spcBef>
              <a:buNone/>
            </a:pPr>
            <a:r>
              <a:rPr lang="en-US" altLang="zh-CN" dirty="0"/>
              <a:t>R</a:t>
            </a:r>
            <a:r>
              <a:rPr lang="zh-CN" altLang="en-US" dirty="0"/>
              <a:t>和</a:t>
            </a:r>
            <a:r>
              <a:rPr lang="en-US" altLang="zh-CN" dirty="0"/>
              <a:t>R</a:t>
            </a:r>
            <a:r>
              <a:rPr lang="en-US" altLang="zh-CN" baseline="30000" dirty="0"/>
              <a:t>-1</a:t>
            </a:r>
            <a:r>
              <a:rPr lang="zh-CN" altLang="en-US" dirty="0"/>
              <a:t>的关系图分别见下面的左图与右图。</a:t>
            </a:r>
          </a:p>
        </p:txBody>
      </p:sp>
      <p:grpSp>
        <p:nvGrpSpPr>
          <p:cNvPr id="58" name="Group 65">
            <a:extLst>
              <a:ext uri="{FF2B5EF4-FFF2-40B4-BE49-F238E27FC236}">
                <a16:creationId xmlns:a16="http://schemas.microsoft.com/office/drawing/2014/main" id="{A289CF6A-0B0B-445B-AFCA-F88FD3A63CCB}"/>
              </a:ext>
            </a:extLst>
          </p:cNvPr>
          <p:cNvGrpSpPr>
            <a:grpSpLocks/>
          </p:cNvGrpSpPr>
          <p:nvPr/>
        </p:nvGrpSpPr>
        <p:grpSpPr bwMode="auto">
          <a:xfrm>
            <a:off x="1314450" y="3246439"/>
            <a:ext cx="2105025" cy="2679700"/>
            <a:chOff x="628" y="2045"/>
            <a:chExt cx="1326" cy="1688"/>
          </a:xfrm>
        </p:grpSpPr>
        <p:sp>
          <p:nvSpPr>
            <p:cNvPr id="59" name="Freeform 6">
              <a:extLst>
                <a:ext uri="{FF2B5EF4-FFF2-40B4-BE49-F238E27FC236}">
                  <a16:creationId xmlns:a16="http://schemas.microsoft.com/office/drawing/2014/main" id="{3A832152-55E5-42E2-9DBC-EDFB837F7017}"/>
                </a:ext>
              </a:extLst>
            </p:cNvPr>
            <p:cNvSpPr>
              <a:spLocks noChangeAspect="1"/>
            </p:cNvSpPr>
            <p:nvPr/>
          </p:nvSpPr>
          <p:spPr bwMode="auto">
            <a:xfrm>
              <a:off x="849" y="3648"/>
              <a:ext cx="813" cy="2"/>
            </a:xfrm>
            <a:custGeom>
              <a:avLst/>
              <a:gdLst>
                <a:gd name="T0" fmla="*/ 0 w 703"/>
                <a:gd name="T1" fmla="*/ 0 h 1"/>
                <a:gd name="T2" fmla="*/ 17215 w 703"/>
                <a:gd name="T3" fmla="*/ 0 h 1"/>
                <a:gd name="T4" fmla="*/ 0 60000 65536"/>
                <a:gd name="T5" fmla="*/ 0 60000 65536"/>
                <a:gd name="T6" fmla="*/ 0 w 703"/>
                <a:gd name="T7" fmla="*/ 0 h 1"/>
                <a:gd name="T8" fmla="*/ 703 w 703"/>
                <a:gd name="T9" fmla="*/ 1 h 1"/>
              </a:gdLst>
              <a:ahLst/>
              <a:cxnLst>
                <a:cxn ang="T4">
                  <a:pos x="T0" y="T1"/>
                </a:cxn>
                <a:cxn ang="T5">
                  <a:pos x="T2" y="T3"/>
                </a:cxn>
              </a:cxnLst>
              <a:rect l="T6" t="T7" r="T8" b="T9"/>
              <a:pathLst>
                <a:path w="703" h="1">
                  <a:moveTo>
                    <a:pt x="0" y="0"/>
                  </a:moveTo>
                  <a:lnTo>
                    <a:pt x="703"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0" name="Freeform 7">
              <a:extLst>
                <a:ext uri="{FF2B5EF4-FFF2-40B4-BE49-F238E27FC236}">
                  <a16:creationId xmlns:a16="http://schemas.microsoft.com/office/drawing/2014/main" id="{4B6B418E-7AC4-4DDB-9D5E-1184FB49D546}"/>
                </a:ext>
              </a:extLst>
            </p:cNvPr>
            <p:cNvSpPr>
              <a:spLocks noChangeAspect="1"/>
            </p:cNvSpPr>
            <p:nvPr/>
          </p:nvSpPr>
          <p:spPr bwMode="auto">
            <a:xfrm>
              <a:off x="837" y="3016"/>
              <a:ext cx="860" cy="641"/>
            </a:xfrm>
            <a:custGeom>
              <a:avLst/>
              <a:gdLst>
                <a:gd name="T0" fmla="*/ 0 w 743"/>
                <a:gd name="T1" fmla="*/ 287 h 666"/>
                <a:gd name="T2" fmla="*/ 18536 w 743"/>
                <a:gd name="T3" fmla="*/ 0 h 666"/>
                <a:gd name="T4" fmla="*/ 0 60000 65536"/>
                <a:gd name="T5" fmla="*/ 0 60000 65536"/>
                <a:gd name="T6" fmla="*/ 0 w 743"/>
                <a:gd name="T7" fmla="*/ 0 h 666"/>
                <a:gd name="T8" fmla="*/ 743 w 743"/>
                <a:gd name="T9" fmla="*/ 666 h 666"/>
              </a:gdLst>
              <a:ahLst/>
              <a:cxnLst>
                <a:cxn ang="T4">
                  <a:pos x="T0" y="T1"/>
                </a:cxn>
                <a:cxn ang="T5">
                  <a:pos x="T2" y="T3"/>
                </a:cxn>
              </a:cxnLst>
              <a:rect l="T6" t="T7" r="T8" b="T9"/>
              <a:pathLst>
                <a:path w="743" h="666">
                  <a:moveTo>
                    <a:pt x="0" y="666"/>
                  </a:moveTo>
                  <a:lnTo>
                    <a:pt x="743"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1" name="Freeform 8">
              <a:extLst>
                <a:ext uri="{FF2B5EF4-FFF2-40B4-BE49-F238E27FC236}">
                  <a16:creationId xmlns:a16="http://schemas.microsoft.com/office/drawing/2014/main" id="{87F705F5-491F-4E92-AC88-73DAC09D8D5C}"/>
                </a:ext>
              </a:extLst>
            </p:cNvPr>
            <p:cNvSpPr>
              <a:spLocks noChangeAspect="1"/>
            </p:cNvSpPr>
            <p:nvPr/>
          </p:nvSpPr>
          <p:spPr bwMode="auto">
            <a:xfrm>
              <a:off x="833" y="2959"/>
              <a:ext cx="836" cy="319"/>
            </a:xfrm>
            <a:custGeom>
              <a:avLst/>
              <a:gdLst>
                <a:gd name="T0" fmla="*/ 0 w 723"/>
                <a:gd name="T1" fmla="*/ 0 h 330"/>
                <a:gd name="T2" fmla="*/ 17650 w 723"/>
                <a:gd name="T3" fmla="*/ 156 h 330"/>
                <a:gd name="T4" fmla="*/ 0 60000 65536"/>
                <a:gd name="T5" fmla="*/ 0 60000 65536"/>
                <a:gd name="T6" fmla="*/ 0 w 723"/>
                <a:gd name="T7" fmla="*/ 0 h 330"/>
                <a:gd name="T8" fmla="*/ 723 w 723"/>
                <a:gd name="T9" fmla="*/ 330 h 330"/>
              </a:gdLst>
              <a:ahLst/>
              <a:cxnLst>
                <a:cxn ang="T4">
                  <a:pos x="T0" y="T1"/>
                </a:cxn>
                <a:cxn ang="T5">
                  <a:pos x="T2" y="T3"/>
                </a:cxn>
              </a:cxnLst>
              <a:rect l="T6" t="T7" r="T8" b="T9"/>
              <a:pathLst>
                <a:path w="723" h="330">
                  <a:moveTo>
                    <a:pt x="0" y="0"/>
                  </a:moveTo>
                  <a:lnTo>
                    <a:pt x="723" y="33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2" name="Freeform 10">
              <a:extLst>
                <a:ext uri="{FF2B5EF4-FFF2-40B4-BE49-F238E27FC236}">
                  <a16:creationId xmlns:a16="http://schemas.microsoft.com/office/drawing/2014/main" id="{D5E6458A-40CC-4532-8D0D-F0A1A8C71B40}"/>
                </a:ext>
              </a:extLst>
            </p:cNvPr>
            <p:cNvSpPr>
              <a:spLocks noChangeAspect="1"/>
            </p:cNvSpPr>
            <p:nvPr/>
          </p:nvSpPr>
          <p:spPr bwMode="auto">
            <a:xfrm>
              <a:off x="849" y="2971"/>
              <a:ext cx="824" cy="294"/>
            </a:xfrm>
            <a:custGeom>
              <a:avLst/>
              <a:gdLst>
                <a:gd name="T0" fmla="*/ 0 w 713"/>
                <a:gd name="T1" fmla="*/ 127 h 306"/>
                <a:gd name="T2" fmla="*/ 17190 w 713"/>
                <a:gd name="T3" fmla="*/ 0 h 306"/>
                <a:gd name="T4" fmla="*/ 0 60000 65536"/>
                <a:gd name="T5" fmla="*/ 0 60000 65536"/>
                <a:gd name="T6" fmla="*/ 0 w 713"/>
                <a:gd name="T7" fmla="*/ 0 h 306"/>
                <a:gd name="T8" fmla="*/ 713 w 713"/>
                <a:gd name="T9" fmla="*/ 306 h 306"/>
              </a:gdLst>
              <a:ahLst/>
              <a:cxnLst>
                <a:cxn ang="T4">
                  <a:pos x="T0" y="T1"/>
                </a:cxn>
                <a:cxn ang="T5">
                  <a:pos x="T2" y="T3"/>
                </a:cxn>
              </a:cxnLst>
              <a:rect l="T6" t="T7" r="T8" b="T9"/>
              <a:pathLst>
                <a:path w="713" h="306">
                  <a:moveTo>
                    <a:pt x="0" y="306"/>
                  </a:moveTo>
                  <a:lnTo>
                    <a:pt x="713"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4" name="Text Box 36">
              <a:extLst>
                <a:ext uri="{FF2B5EF4-FFF2-40B4-BE49-F238E27FC236}">
                  <a16:creationId xmlns:a16="http://schemas.microsoft.com/office/drawing/2014/main" id="{A4BCE115-A619-4F75-BADA-5E3B40B03F65}"/>
                </a:ext>
              </a:extLst>
            </p:cNvPr>
            <p:cNvSpPr txBox="1">
              <a:spLocks noChangeAspect="1" noChangeArrowheads="1"/>
            </p:cNvSpPr>
            <p:nvPr/>
          </p:nvSpPr>
          <p:spPr bwMode="auto">
            <a:xfrm>
              <a:off x="1221" y="2045"/>
              <a:ext cx="136" cy="23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R</a:t>
              </a:r>
            </a:p>
          </p:txBody>
        </p:sp>
        <p:sp>
          <p:nvSpPr>
            <p:cNvPr id="65" name="Text Box 39">
              <a:extLst>
                <a:ext uri="{FF2B5EF4-FFF2-40B4-BE49-F238E27FC236}">
                  <a16:creationId xmlns:a16="http://schemas.microsoft.com/office/drawing/2014/main" id="{555C3F0B-A7DA-4AB2-B31E-12636E23186A}"/>
                </a:ext>
              </a:extLst>
            </p:cNvPr>
            <p:cNvSpPr txBox="1">
              <a:spLocks noChangeAspect="1" noChangeArrowheads="1"/>
            </p:cNvSpPr>
            <p:nvPr/>
          </p:nvSpPr>
          <p:spPr bwMode="auto">
            <a:xfrm>
              <a:off x="628" y="2464"/>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1</a:t>
              </a:r>
            </a:p>
          </p:txBody>
        </p:sp>
        <p:sp>
          <p:nvSpPr>
            <p:cNvPr id="66" name="Text Box 42">
              <a:extLst>
                <a:ext uri="{FF2B5EF4-FFF2-40B4-BE49-F238E27FC236}">
                  <a16:creationId xmlns:a16="http://schemas.microsoft.com/office/drawing/2014/main" id="{63160E2A-7211-4798-9BB1-A951561AF70F}"/>
                </a:ext>
              </a:extLst>
            </p:cNvPr>
            <p:cNvSpPr txBox="1">
              <a:spLocks noChangeAspect="1" noChangeArrowheads="1"/>
            </p:cNvSpPr>
            <p:nvPr/>
          </p:nvSpPr>
          <p:spPr bwMode="auto">
            <a:xfrm>
              <a:off x="628" y="2810"/>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2</a:t>
              </a:r>
            </a:p>
          </p:txBody>
        </p:sp>
        <p:sp>
          <p:nvSpPr>
            <p:cNvPr id="67" name="Text Box 45">
              <a:extLst>
                <a:ext uri="{FF2B5EF4-FFF2-40B4-BE49-F238E27FC236}">
                  <a16:creationId xmlns:a16="http://schemas.microsoft.com/office/drawing/2014/main" id="{61273BE6-9BC8-4E5F-BDE2-B23492AC7977}"/>
                </a:ext>
              </a:extLst>
            </p:cNvPr>
            <p:cNvSpPr txBox="1">
              <a:spLocks noChangeAspect="1" noChangeArrowheads="1"/>
            </p:cNvSpPr>
            <p:nvPr/>
          </p:nvSpPr>
          <p:spPr bwMode="auto">
            <a:xfrm>
              <a:off x="628" y="3156"/>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3</a:t>
              </a:r>
            </a:p>
          </p:txBody>
        </p:sp>
        <p:sp>
          <p:nvSpPr>
            <p:cNvPr id="68" name="Text Box 48">
              <a:extLst>
                <a:ext uri="{FF2B5EF4-FFF2-40B4-BE49-F238E27FC236}">
                  <a16:creationId xmlns:a16="http://schemas.microsoft.com/office/drawing/2014/main" id="{5441D215-1FB5-4B75-A0E5-5DF141544BE2}"/>
                </a:ext>
              </a:extLst>
            </p:cNvPr>
            <p:cNvSpPr txBox="1">
              <a:spLocks noChangeAspect="1" noChangeArrowheads="1"/>
            </p:cNvSpPr>
            <p:nvPr/>
          </p:nvSpPr>
          <p:spPr bwMode="auto">
            <a:xfrm>
              <a:off x="628" y="3503"/>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4</a:t>
              </a:r>
            </a:p>
          </p:txBody>
        </p:sp>
        <p:sp>
          <p:nvSpPr>
            <p:cNvPr id="69" name="Text Box 52">
              <a:extLst>
                <a:ext uri="{FF2B5EF4-FFF2-40B4-BE49-F238E27FC236}">
                  <a16:creationId xmlns:a16="http://schemas.microsoft.com/office/drawing/2014/main" id="{60395EEF-6465-4DE8-8720-3C7B9B03F4BB}"/>
                </a:ext>
              </a:extLst>
            </p:cNvPr>
            <p:cNvSpPr txBox="1">
              <a:spLocks noChangeAspect="1" noChangeArrowheads="1"/>
            </p:cNvSpPr>
            <p:nvPr/>
          </p:nvSpPr>
          <p:spPr bwMode="auto">
            <a:xfrm>
              <a:off x="1815" y="2464"/>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a</a:t>
              </a:r>
            </a:p>
          </p:txBody>
        </p:sp>
        <p:sp>
          <p:nvSpPr>
            <p:cNvPr id="70" name="Text Box 53">
              <a:extLst>
                <a:ext uri="{FF2B5EF4-FFF2-40B4-BE49-F238E27FC236}">
                  <a16:creationId xmlns:a16="http://schemas.microsoft.com/office/drawing/2014/main" id="{3F4EE8AA-8A2F-4A08-ABB0-ADC70B27A1ED}"/>
                </a:ext>
              </a:extLst>
            </p:cNvPr>
            <p:cNvSpPr txBox="1">
              <a:spLocks noChangeAspect="1" noChangeArrowheads="1"/>
            </p:cNvSpPr>
            <p:nvPr/>
          </p:nvSpPr>
          <p:spPr bwMode="auto">
            <a:xfrm>
              <a:off x="1815" y="2810"/>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b</a:t>
              </a:r>
            </a:p>
          </p:txBody>
        </p:sp>
        <p:sp>
          <p:nvSpPr>
            <p:cNvPr id="71" name="Text Box 54">
              <a:extLst>
                <a:ext uri="{FF2B5EF4-FFF2-40B4-BE49-F238E27FC236}">
                  <a16:creationId xmlns:a16="http://schemas.microsoft.com/office/drawing/2014/main" id="{11296B4A-A308-4156-8AAD-F35AB39C553F}"/>
                </a:ext>
              </a:extLst>
            </p:cNvPr>
            <p:cNvSpPr txBox="1">
              <a:spLocks noChangeAspect="1" noChangeArrowheads="1"/>
            </p:cNvSpPr>
            <p:nvPr/>
          </p:nvSpPr>
          <p:spPr bwMode="auto">
            <a:xfrm>
              <a:off x="1815" y="3503"/>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d</a:t>
              </a:r>
            </a:p>
          </p:txBody>
        </p:sp>
        <p:sp>
          <p:nvSpPr>
            <p:cNvPr id="72" name="Freeform 55">
              <a:extLst>
                <a:ext uri="{FF2B5EF4-FFF2-40B4-BE49-F238E27FC236}">
                  <a16:creationId xmlns:a16="http://schemas.microsoft.com/office/drawing/2014/main" id="{34CC1F79-1FDB-493E-B00A-65082B2260C5}"/>
                </a:ext>
              </a:extLst>
            </p:cNvPr>
            <p:cNvSpPr>
              <a:spLocks noChangeAspect="1"/>
            </p:cNvSpPr>
            <p:nvPr/>
          </p:nvSpPr>
          <p:spPr bwMode="auto">
            <a:xfrm>
              <a:off x="849" y="2582"/>
              <a:ext cx="836" cy="1"/>
            </a:xfrm>
            <a:custGeom>
              <a:avLst/>
              <a:gdLst>
                <a:gd name="T0" fmla="*/ 0 w 723"/>
                <a:gd name="T1" fmla="*/ 0 h 1"/>
                <a:gd name="T2" fmla="*/ 17650 w 723"/>
                <a:gd name="T3" fmla="*/ 0 h 1"/>
                <a:gd name="T4" fmla="*/ 0 60000 65536"/>
                <a:gd name="T5" fmla="*/ 0 60000 65536"/>
                <a:gd name="T6" fmla="*/ 0 w 723"/>
                <a:gd name="T7" fmla="*/ 0 h 1"/>
                <a:gd name="T8" fmla="*/ 723 w 723"/>
                <a:gd name="T9" fmla="*/ 1 h 1"/>
              </a:gdLst>
              <a:ahLst/>
              <a:cxnLst>
                <a:cxn ang="T4">
                  <a:pos x="T0" y="T1"/>
                </a:cxn>
                <a:cxn ang="T5">
                  <a:pos x="T2" y="T3"/>
                </a:cxn>
              </a:cxnLst>
              <a:rect l="T6" t="T7" r="T8" b="T9"/>
              <a:pathLst>
                <a:path w="723" h="1">
                  <a:moveTo>
                    <a:pt x="0" y="0"/>
                  </a:moveTo>
                  <a:lnTo>
                    <a:pt x="723"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3" name="Freeform 56">
              <a:extLst>
                <a:ext uri="{FF2B5EF4-FFF2-40B4-BE49-F238E27FC236}">
                  <a16:creationId xmlns:a16="http://schemas.microsoft.com/office/drawing/2014/main" id="{12580A75-E3C7-4B1E-A03B-98A3EABB3ABE}"/>
                </a:ext>
              </a:extLst>
            </p:cNvPr>
            <p:cNvSpPr>
              <a:spLocks noChangeAspect="1"/>
            </p:cNvSpPr>
            <p:nvPr/>
          </p:nvSpPr>
          <p:spPr bwMode="auto">
            <a:xfrm>
              <a:off x="797" y="2272"/>
              <a:ext cx="984" cy="1"/>
            </a:xfrm>
            <a:custGeom>
              <a:avLst/>
              <a:gdLst>
                <a:gd name="T0" fmla="*/ 0 w 740"/>
                <a:gd name="T1" fmla="*/ 0 h 1"/>
                <a:gd name="T2" fmla="*/ 390562 w 740"/>
                <a:gd name="T3" fmla="*/ 0 h 1"/>
                <a:gd name="T4" fmla="*/ 0 60000 65536"/>
                <a:gd name="T5" fmla="*/ 0 60000 65536"/>
                <a:gd name="T6" fmla="*/ 0 w 740"/>
                <a:gd name="T7" fmla="*/ 0 h 1"/>
                <a:gd name="T8" fmla="*/ 740 w 740"/>
                <a:gd name="T9" fmla="*/ 1 h 1"/>
              </a:gdLst>
              <a:ahLst/>
              <a:cxnLst>
                <a:cxn ang="T4">
                  <a:pos x="T0" y="T1"/>
                </a:cxn>
                <a:cxn ang="T5">
                  <a:pos x="T2" y="T3"/>
                </a:cxn>
              </a:cxnLst>
              <a:rect l="T6" t="T7" r="T8" b="T9"/>
              <a:pathLst>
                <a:path w="740" h="1">
                  <a:moveTo>
                    <a:pt x="0" y="0"/>
                  </a:moveTo>
                  <a:lnTo>
                    <a:pt x="740"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4" name="Text Box 59">
              <a:extLst>
                <a:ext uri="{FF2B5EF4-FFF2-40B4-BE49-F238E27FC236}">
                  <a16:creationId xmlns:a16="http://schemas.microsoft.com/office/drawing/2014/main" id="{0E416DB6-EF1D-40B9-9D5E-C6884F4E68C1}"/>
                </a:ext>
              </a:extLst>
            </p:cNvPr>
            <p:cNvSpPr txBox="1">
              <a:spLocks noChangeAspect="1" noChangeArrowheads="1"/>
            </p:cNvSpPr>
            <p:nvPr/>
          </p:nvSpPr>
          <p:spPr bwMode="auto">
            <a:xfrm>
              <a:off x="1818" y="3156"/>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c</a:t>
              </a:r>
            </a:p>
          </p:txBody>
        </p:sp>
        <p:sp>
          <p:nvSpPr>
            <p:cNvPr id="75" name="Text Box 62">
              <a:extLst>
                <a:ext uri="{FF2B5EF4-FFF2-40B4-BE49-F238E27FC236}">
                  <a16:creationId xmlns:a16="http://schemas.microsoft.com/office/drawing/2014/main" id="{F18B5E7A-2EEF-45C3-8C63-1C07DF679051}"/>
                </a:ext>
              </a:extLst>
            </p:cNvPr>
            <p:cNvSpPr txBox="1">
              <a:spLocks noChangeAspect="1" noChangeArrowheads="1"/>
            </p:cNvSpPr>
            <p:nvPr/>
          </p:nvSpPr>
          <p:spPr bwMode="auto">
            <a:xfrm>
              <a:off x="1815" y="2157"/>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B</a:t>
              </a:r>
            </a:p>
          </p:txBody>
        </p:sp>
        <p:sp>
          <p:nvSpPr>
            <p:cNvPr id="76" name="Text Box 63">
              <a:extLst>
                <a:ext uri="{FF2B5EF4-FFF2-40B4-BE49-F238E27FC236}">
                  <a16:creationId xmlns:a16="http://schemas.microsoft.com/office/drawing/2014/main" id="{4AF21842-62DD-4B27-A664-F7D6FAB4B2AE}"/>
                </a:ext>
              </a:extLst>
            </p:cNvPr>
            <p:cNvSpPr txBox="1">
              <a:spLocks noChangeAspect="1" noChangeArrowheads="1"/>
            </p:cNvSpPr>
            <p:nvPr/>
          </p:nvSpPr>
          <p:spPr bwMode="auto">
            <a:xfrm>
              <a:off x="628" y="2157"/>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A</a:t>
              </a:r>
            </a:p>
          </p:txBody>
        </p:sp>
        <p:sp>
          <p:nvSpPr>
            <p:cNvPr id="77" name="Oval 38">
              <a:extLst>
                <a:ext uri="{FF2B5EF4-FFF2-40B4-BE49-F238E27FC236}">
                  <a16:creationId xmlns:a16="http://schemas.microsoft.com/office/drawing/2014/main" id="{3075466A-B4E3-42FF-8F85-484A687418D2}"/>
                </a:ext>
              </a:extLst>
            </p:cNvPr>
            <p:cNvSpPr>
              <a:spLocks noChangeArrowheads="1"/>
            </p:cNvSpPr>
            <p:nvPr/>
          </p:nvSpPr>
          <p:spPr bwMode="auto">
            <a:xfrm>
              <a:off x="790" y="2537"/>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8" name="Oval 41">
              <a:extLst>
                <a:ext uri="{FF2B5EF4-FFF2-40B4-BE49-F238E27FC236}">
                  <a16:creationId xmlns:a16="http://schemas.microsoft.com/office/drawing/2014/main" id="{B496A75E-85D1-4C44-8CAC-FF1ADEC6FB0E}"/>
                </a:ext>
              </a:extLst>
            </p:cNvPr>
            <p:cNvSpPr>
              <a:spLocks noChangeArrowheads="1"/>
            </p:cNvSpPr>
            <p:nvPr/>
          </p:nvSpPr>
          <p:spPr bwMode="auto">
            <a:xfrm>
              <a:off x="790" y="2896"/>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9" name="Oval 44">
              <a:extLst>
                <a:ext uri="{FF2B5EF4-FFF2-40B4-BE49-F238E27FC236}">
                  <a16:creationId xmlns:a16="http://schemas.microsoft.com/office/drawing/2014/main" id="{B54C4C73-B9B9-4E59-9A54-A5C00E49D141}"/>
                </a:ext>
              </a:extLst>
            </p:cNvPr>
            <p:cNvSpPr>
              <a:spLocks noChangeArrowheads="1"/>
            </p:cNvSpPr>
            <p:nvPr/>
          </p:nvSpPr>
          <p:spPr bwMode="auto">
            <a:xfrm>
              <a:off x="790" y="3242"/>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0" name="Oval 47">
              <a:extLst>
                <a:ext uri="{FF2B5EF4-FFF2-40B4-BE49-F238E27FC236}">
                  <a16:creationId xmlns:a16="http://schemas.microsoft.com/office/drawing/2014/main" id="{93A3F14F-6180-4FDC-9D6F-63B33E1F347A}"/>
                </a:ext>
              </a:extLst>
            </p:cNvPr>
            <p:cNvSpPr>
              <a:spLocks noChangeArrowheads="1"/>
            </p:cNvSpPr>
            <p:nvPr/>
          </p:nvSpPr>
          <p:spPr bwMode="auto">
            <a:xfrm>
              <a:off x="790" y="3603"/>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1" name="Oval 49">
              <a:extLst>
                <a:ext uri="{FF2B5EF4-FFF2-40B4-BE49-F238E27FC236}">
                  <a16:creationId xmlns:a16="http://schemas.microsoft.com/office/drawing/2014/main" id="{AD35C18E-0CA1-402E-975C-EBB6A4619265}"/>
                </a:ext>
              </a:extLst>
            </p:cNvPr>
            <p:cNvSpPr>
              <a:spLocks noChangeArrowheads="1"/>
            </p:cNvSpPr>
            <p:nvPr/>
          </p:nvSpPr>
          <p:spPr bwMode="auto">
            <a:xfrm>
              <a:off x="1670" y="2537"/>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2" name="Oval 50">
              <a:extLst>
                <a:ext uri="{FF2B5EF4-FFF2-40B4-BE49-F238E27FC236}">
                  <a16:creationId xmlns:a16="http://schemas.microsoft.com/office/drawing/2014/main" id="{7D61DA07-BB6F-4744-8728-57290A610EF4}"/>
                </a:ext>
              </a:extLst>
            </p:cNvPr>
            <p:cNvSpPr>
              <a:spLocks noChangeArrowheads="1"/>
            </p:cNvSpPr>
            <p:nvPr/>
          </p:nvSpPr>
          <p:spPr bwMode="auto">
            <a:xfrm>
              <a:off x="1670" y="3603"/>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3" name="Oval 51">
              <a:extLst>
                <a:ext uri="{FF2B5EF4-FFF2-40B4-BE49-F238E27FC236}">
                  <a16:creationId xmlns:a16="http://schemas.microsoft.com/office/drawing/2014/main" id="{A1A8F6A2-8CF1-42EA-8A91-1F428C8D9D64}"/>
                </a:ext>
              </a:extLst>
            </p:cNvPr>
            <p:cNvSpPr>
              <a:spLocks noChangeArrowheads="1"/>
            </p:cNvSpPr>
            <p:nvPr/>
          </p:nvSpPr>
          <p:spPr bwMode="auto">
            <a:xfrm>
              <a:off x="1670" y="2934"/>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4" name="Oval 57">
              <a:extLst>
                <a:ext uri="{FF2B5EF4-FFF2-40B4-BE49-F238E27FC236}">
                  <a16:creationId xmlns:a16="http://schemas.microsoft.com/office/drawing/2014/main" id="{B713826A-F511-4D13-BE15-6CBCABCEE05C}"/>
                </a:ext>
              </a:extLst>
            </p:cNvPr>
            <p:cNvSpPr>
              <a:spLocks noChangeArrowheads="1"/>
            </p:cNvSpPr>
            <p:nvPr/>
          </p:nvSpPr>
          <p:spPr bwMode="auto">
            <a:xfrm>
              <a:off x="1670" y="3260"/>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grpSp>
        <p:nvGrpSpPr>
          <p:cNvPr id="85" name="Group 66">
            <a:extLst>
              <a:ext uri="{FF2B5EF4-FFF2-40B4-BE49-F238E27FC236}">
                <a16:creationId xmlns:a16="http://schemas.microsoft.com/office/drawing/2014/main" id="{5FE3A9F2-D928-41EF-98D0-0B3E1060C3B7}"/>
              </a:ext>
            </a:extLst>
          </p:cNvPr>
          <p:cNvGrpSpPr>
            <a:grpSpLocks/>
          </p:cNvGrpSpPr>
          <p:nvPr/>
        </p:nvGrpSpPr>
        <p:grpSpPr bwMode="auto">
          <a:xfrm>
            <a:off x="6681790" y="3159921"/>
            <a:ext cx="2097087" cy="2679700"/>
            <a:chOff x="3608" y="2045"/>
            <a:chExt cx="1321" cy="1688"/>
          </a:xfrm>
        </p:grpSpPr>
        <p:sp>
          <p:nvSpPr>
            <p:cNvPr id="86" name="Freeform 5">
              <a:extLst>
                <a:ext uri="{FF2B5EF4-FFF2-40B4-BE49-F238E27FC236}">
                  <a16:creationId xmlns:a16="http://schemas.microsoft.com/office/drawing/2014/main" id="{CA04E6E7-E0F2-4859-969F-E26DC52C0B84}"/>
                </a:ext>
              </a:extLst>
            </p:cNvPr>
            <p:cNvSpPr>
              <a:spLocks noChangeAspect="1"/>
            </p:cNvSpPr>
            <p:nvPr/>
          </p:nvSpPr>
          <p:spPr bwMode="auto">
            <a:xfrm>
              <a:off x="3817" y="2950"/>
              <a:ext cx="830" cy="661"/>
            </a:xfrm>
            <a:custGeom>
              <a:avLst/>
              <a:gdLst>
                <a:gd name="T0" fmla="*/ 0 w 717"/>
                <a:gd name="T1" fmla="*/ 0 h 686"/>
                <a:gd name="T2" fmla="*/ 17936 w 717"/>
                <a:gd name="T3" fmla="*/ 304 h 686"/>
                <a:gd name="T4" fmla="*/ 0 60000 65536"/>
                <a:gd name="T5" fmla="*/ 0 60000 65536"/>
                <a:gd name="T6" fmla="*/ 0 w 717"/>
                <a:gd name="T7" fmla="*/ 0 h 686"/>
                <a:gd name="T8" fmla="*/ 717 w 717"/>
                <a:gd name="T9" fmla="*/ 686 h 686"/>
              </a:gdLst>
              <a:ahLst/>
              <a:cxnLst>
                <a:cxn ang="T4">
                  <a:pos x="T0" y="T1"/>
                </a:cxn>
                <a:cxn ang="T5">
                  <a:pos x="T2" y="T3"/>
                </a:cxn>
              </a:cxnLst>
              <a:rect l="T6" t="T7" r="T8" b="T9"/>
              <a:pathLst>
                <a:path w="717" h="686">
                  <a:moveTo>
                    <a:pt x="0" y="0"/>
                  </a:moveTo>
                  <a:lnTo>
                    <a:pt x="717" y="686"/>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87" name="Text Box 9">
              <a:extLst>
                <a:ext uri="{FF2B5EF4-FFF2-40B4-BE49-F238E27FC236}">
                  <a16:creationId xmlns:a16="http://schemas.microsoft.com/office/drawing/2014/main" id="{3464AFB5-4E54-41B8-BE13-7ECB18F98D2C}"/>
                </a:ext>
              </a:extLst>
            </p:cNvPr>
            <p:cNvSpPr txBox="1">
              <a:spLocks noChangeAspect="1" noChangeArrowheads="1"/>
            </p:cNvSpPr>
            <p:nvPr/>
          </p:nvSpPr>
          <p:spPr bwMode="auto">
            <a:xfrm>
              <a:off x="4084" y="2045"/>
              <a:ext cx="369" cy="23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R</a:t>
              </a:r>
              <a:r>
                <a:rPr lang="en-US" altLang="zh-CN" sz="2400" baseline="30000">
                  <a:solidFill>
                    <a:srgbClr val="FF0000"/>
                  </a:solidFill>
                </a:rPr>
                <a:t>-1</a:t>
              </a:r>
              <a:endParaRPr lang="en-US" altLang="zh-CN" sz="2400">
                <a:solidFill>
                  <a:srgbClr val="FF0000"/>
                </a:solidFill>
              </a:endParaRPr>
            </a:p>
          </p:txBody>
        </p:sp>
        <p:sp>
          <p:nvSpPr>
            <p:cNvPr id="88" name="Text Box 13">
              <a:extLst>
                <a:ext uri="{FF2B5EF4-FFF2-40B4-BE49-F238E27FC236}">
                  <a16:creationId xmlns:a16="http://schemas.microsoft.com/office/drawing/2014/main" id="{5A92B75E-17C2-425C-A0AD-D0E9CDD2FA3B}"/>
                </a:ext>
              </a:extLst>
            </p:cNvPr>
            <p:cNvSpPr txBox="1">
              <a:spLocks noChangeAspect="1" noChangeArrowheads="1"/>
            </p:cNvSpPr>
            <p:nvPr/>
          </p:nvSpPr>
          <p:spPr bwMode="auto">
            <a:xfrm>
              <a:off x="3608" y="2464"/>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a</a:t>
              </a:r>
            </a:p>
          </p:txBody>
        </p:sp>
        <p:sp>
          <p:nvSpPr>
            <p:cNvPr id="89" name="Text Box 16">
              <a:extLst>
                <a:ext uri="{FF2B5EF4-FFF2-40B4-BE49-F238E27FC236}">
                  <a16:creationId xmlns:a16="http://schemas.microsoft.com/office/drawing/2014/main" id="{06AC2267-868E-4F63-9F6B-E9CAE56B9FFB}"/>
                </a:ext>
              </a:extLst>
            </p:cNvPr>
            <p:cNvSpPr txBox="1">
              <a:spLocks noChangeAspect="1" noChangeArrowheads="1"/>
            </p:cNvSpPr>
            <p:nvPr/>
          </p:nvSpPr>
          <p:spPr bwMode="auto">
            <a:xfrm>
              <a:off x="3608" y="2810"/>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b</a:t>
              </a:r>
            </a:p>
          </p:txBody>
        </p:sp>
        <p:sp>
          <p:nvSpPr>
            <p:cNvPr id="90" name="Text Box 19">
              <a:extLst>
                <a:ext uri="{FF2B5EF4-FFF2-40B4-BE49-F238E27FC236}">
                  <a16:creationId xmlns:a16="http://schemas.microsoft.com/office/drawing/2014/main" id="{0DBF45AA-2607-40F6-9579-36A4B6022F63}"/>
                </a:ext>
              </a:extLst>
            </p:cNvPr>
            <p:cNvSpPr txBox="1">
              <a:spLocks noChangeAspect="1" noChangeArrowheads="1"/>
            </p:cNvSpPr>
            <p:nvPr/>
          </p:nvSpPr>
          <p:spPr bwMode="auto">
            <a:xfrm>
              <a:off x="3608" y="3156"/>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c</a:t>
              </a:r>
            </a:p>
          </p:txBody>
        </p:sp>
        <p:sp>
          <p:nvSpPr>
            <p:cNvPr id="91" name="Text Box 22">
              <a:extLst>
                <a:ext uri="{FF2B5EF4-FFF2-40B4-BE49-F238E27FC236}">
                  <a16:creationId xmlns:a16="http://schemas.microsoft.com/office/drawing/2014/main" id="{8F820344-F4A2-4495-A26D-77B144F9A578}"/>
                </a:ext>
              </a:extLst>
            </p:cNvPr>
            <p:cNvSpPr txBox="1">
              <a:spLocks noChangeAspect="1" noChangeArrowheads="1"/>
            </p:cNvSpPr>
            <p:nvPr/>
          </p:nvSpPr>
          <p:spPr bwMode="auto">
            <a:xfrm>
              <a:off x="3608" y="3503"/>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d</a:t>
              </a:r>
            </a:p>
          </p:txBody>
        </p:sp>
        <p:sp>
          <p:nvSpPr>
            <p:cNvPr id="92" name="Text Box 26">
              <a:extLst>
                <a:ext uri="{FF2B5EF4-FFF2-40B4-BE49-F238E27FC236}">
                  <a16:creationId xmlns:a16="http://schemas.microsoft.com/office/drawing/2014/main" id="{70A23A8D-7248-4ED6-BAED-40E565D09E54}"/>
                </a:ext>
              </a:extLst>
            </p:cNvPr>
            <p:cNvSpPr txBox="1">
              <a:spLocks noChangeAspect="1" noChangeArrowheads="1"/>
            </p:cNvSpPr>
            <p:nvPr/>
          </p:nvSpPr>
          <p:spPr bwMode="auto">
            <a:xfrm>
              <a:off x="4793" y="2464"/>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1</a:t>
              </a:r>
            </a:p>
          </p:txBody>
        </p:sp>
        <p:sp>
          <p:nvSpPr>
            <p:cNvPr id="93" name="Text Box 27">
              <a:extLst>
                <a:ext uri="{FF2B5EF4-FFF2-40B4-BE49-F238E27FC236}">
                  <a16:creationId xmlns:a16="http://schemas.microsoft.com/office/drawing/2014/main" id="{D1957F2F-6845-49BA-8883-E6586988B231}"/>
                </a:ext>
              </a:extLst>
            </p:cNvPr>
            <p:cNvSpPr txBox="1">
              <a:spLocks noChangeAspect="1" noChangeArrowheads="1"/>
            </p:cNvSpPr>
            <p:nvPr/>
          </p:nvSpPr>
          <p:spPr bwMode="auto">
            <a:xfrm>
              <a:off x="4793" y="2810"/>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2</a:t>
              </a:r>
            </a:p>
          </p:txBody>
        </p:sp>
        <p:sp>
          <p:nvSpPr>
            <p:cNvPr id="94" name="Text Box 28">
              <a:extLst>
                <a:ext uri="{FF2B5EF4-FFF2-40B4-BE49-F238E27FC236}">
                  <a16:creationId xmlns:a16="http://schemas.microsoft.com/office/drawing/2014/main" id="{4FAE2128-FDAF-4E61-94C8-7DA3A022679F}"/>
                </a:ext>
              </a:extLst>
            </p:cNvPr>
            <p:cNvSpPr txBox="1">
              <a:spLocks noChangeAspect="1" noChangeArrowheads="1"/>
            </p:cNvSpPr>
            <p:nvPr/>
          </p:nvSpPr>
          <p:spPr bwMode="auto">
            <a:xfrm>
              <a:off x="4793" y="3503"/>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4</a:t>
              </a:r>
            </a:p>
          </p:txBody>
        </p:sp>
        <p:sp>
          <p:nvSpPr>
            <p:cNvPr id="95" name="Freeform 29">
              <a:extLst>
                <a:ext uri="{FF2B5EF4-FFF2-40B4-BE49-F238E27FC236}">
                  <a16:creationId xmlns:a16="http://schemas.microsoft.com/office/drawing/2014/main" id="{E16956E2-7A04-43AA-97B4-9514AD1A59FB}"/>
                </a:ext>
              </a:extLst>
            </p:cNvPr>
            <p:cNvSpPr>
              <a:spLocks noChangeAspect="1"/>
            </p:cNvSpPr>
            <p:nvPr/>
          </p:nvSpPr>
          <p:spPr bwMode="auto">
            <a:xfrm>
              <a:off x="3849" y="3646"/>
              <a:ext cx="818" cy="4"/>
            </a:xfrm>
            <a:custGeom>
              <a:avLst/>
              <a:gdLst>
                <a:gd name="T0" fmla="*/ 0 w 707"/>
                <a:gd name="T1" fmla="*/ 4 h 4"/>
                <a:gd name="T2" fmla="*/ 17485 w 707"/>
                <a:gd name="T3" fmla="*/ 0 h 4"/>
                <a:gd name="T4" fmla="*/ 0 60000 65536"/>
                <a:gd name="T5" fmla="*/ 0 60000 65536"/>
                <a:gd name="T6" fmla="*/ 0 w 707"/>
                <a:gd name="T7" fmla="*/ 0 h 4"/>
                <a:gd name="T8" fmla="*/ 707 w 707"/>
                <a:gd name="T9" fmla="*/ 4 h 4"/>
              </a:gdLst>
              <a:ahLst/>
              <a:cxnLst>
                <a:cxn ang="T4">
                  <a:pos x="T0" y="T1"/>
                </a:cxn>
                <a:cxn ang="T5">
                  <a:pos x="T2" y="T3"/>
                </a:cxn>
              </a:cxnLst>
              <a:rect l="T6" t="T7" r="T8" b="T9"/>
              <a:pathLst>
                <a:path w="707" h="4">
                  <a:moveTo>
                    <a:pt x="0" y="4"/>
                  </a:moveTo>
                  <a:lnTo>
                    <a:pt x="707"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96" name="Freeform 30">
              <a:extLst>
                <a:ext uri="{FF2B5EF4-FFF2-40B4-BE49-F238E27FC236}">
                  <a16:creationId xmlns:a16="http://schemas.microsoft.com/office/drawing/2014/main" id="{22D644F2-8514-4360-BD77-B20819028BCC}"/>
                </a:ext>
              </a:extLst>
            </p:cNvPr>
            <p:cNvSpPr>
              <a:spLocks noChangeAspect="1"/>
            </p:cNvSpPr>
            <p:nvPr/>
          </p:nvSpPr>
          <p:spPr bwMode="auto">
            <a:xfrm>
              <a:off x="3849" y="2581"/>
              <a:ext cx="798" cy="2"/>
            </a:xfrm>
            <a:custGeom>
              <a:avLst/>
              <a:gdLst>
                <a:gd name="T0" fmla="*/ 0 w 690"/>
                <a:gd name="T1" fmla="*/ 0 h 1"/>
                <a:gd name="T2" fmla="*/ 16897 w 690"/>
                <a:gd name="T3" fmla="*/ 0 h 1"/>
                <a:gd name="T4" fmla="*/ 0 60000 65536"/>
                <a:gd name="T5" fmla="*/ 0 60000 65536"/>
                <a:gd name="T6" fmla="*/ 0 w 690"/>
                <a:gd name="T7" fmla="*/ 0 h 1"/>
                <a:gd name="T8" fmla="*/ 690 w 690"/>
                <a:gd name="T9" fmla="*/ 1 h 1"/>
              </a:gdLst>
              <a:ahLst/>
              <a:cxnLst>
                <a:cxn ang="T4">
                  <a:pos x="T0" y="T1"/>
                </a:cxn>
                <a:cxn ang="T5">
                  <a:pos x="T2" y="T3"/>
                </a:cxn>
              </a:cxnLst>
              <a:rect l="T6" t="T7" r="T8" b="T9"/>
              <a:pathLst>
                <a:path w="690" h="1">
                  <a:moveTo>
                    <a:pt x="0" y="0"/>
                  </a:moveTo>
                  <a:lnTo>
                    <a:pt x="690"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97" name="Freeform 31">
              <a:extLst>
                <a:ext uri="{FF2B5EF4-FFF2-40B4-BE49-F238E27FC236}">
                  <a16:creationId xmlns:a16="http://schemas.microsoft.com/office/drawing/2014/main" id="{E0D913A0-4A1F-4AB6-B158-F599CDA06360}"/>
                </a:ext>
              </a:extLst>
            </p:cNvPr>
            <p:cNvSpPr>
              <a:spLocks noChangeAspect="1"/>
            </p:cNvSpPr>
            <p:nvPr/>
          </p:nvSpPr>
          <p:spPr bwMode="auto">
            <a:xfrm>
              <a:off x="3845" y="2958"/>
              <a:ext cx="818" cy="314"/>
            </a:xfrm>
            <a:custGeom>
              <a:avLst/>
              <a:gdLst>
                <a:gd name="T0" fmla="*/ 0 w 707"/>
                <a:gd name="T1" fmla="*/ 0 h 326"/>
                <a:gd name="T2" fmla="*/ 17485 w 707"/>
                <a:gd name="T3" fmla="*/ 142 h 326"/>
                <a:gd name="T4" fmla="*/ 0 60000 65536"/>
                <a:gd name="T5" fmla="*/ 0 60000 65536"/>
                <a:gd name="T6" fmla="*/ 0 w 707"/>
                <a:gd name="T7" fmla="*/ 0 h 326"/>
                <a:gd name="T8" fmla="*/ 707 w 707"/>
                <a:gd name="T9" fmla="*/ 326 h 326"/>
              </a:gdLst>
              <a:ahLst/>
              <a:cxnLst>
                <a:cxn ang="T4">
                  <a:pos x="T0" y="T1"/>
                </a:cxn>
                <a:cxn ang="T5">
                  <a:pos x="T2" y="T3"/>
                </a:cxn>
              </a:cxnLst>
              <a:rect l="T6" t="T7" r="T8" b="T9"/>
              <a:pathLst>
                <a:path w="707" h="326">
                  <a:moveTo>
                    <a:pt x="0" y="0"/>
                  </a:moveTo>
                  <a:lnTo>
                    <a:pt x="707" y="326"/>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98" name="Freeform 32">
              <a:extLst>
                <a:ext uri="{FF2B5EF4-FFF2-40B4-BE49-F238E27FC236}">
                  <a16:creationId xmlns:a16="http://schemas.microsoft.com/office/drawing/2014/main" id="{9F58D261-9106-4119-80B4-4A96DED5686B}"/>
                </a:ext>
              </a:extLst>
            </p:cNvPr>
            <p:cNvSpPr>
              <a:spLocks noChangeAspect="1"/>
            </p:cNvSpPr>
            <p:nvPr/>
          </p:nvSpPr>
          <p:spPr bwMode="auto">
            <a:xfrm>
              <a:off x="3788" y="2269"/>
              <a:ext cx="961" cy="5"/>
            </a:xfrm>
            <a:custGeom>
              <a:avLst/>
              <a:gdLst>
                <a:gd name="T0" fmla="*/ 0 w 723"/>
                <a:gd name="T1" fmla="*/ 0 h 4"/>
                <a:gd name="T2" fmla="*/ 378327 w 723"/>
                <a:gd name="T3" fmla="*/ 529 h 4"/>
                <a:gd name="T4" fmla="*/ 0 60000 65536"/>
                <a:gd name="T5" fmla="*/ 0 60000 65536"/>
                <a:gd name="T6" fmla="*/ 0 w 723"/>
                <a:gd name="T7" fmla="*/ 0 h 4"/>
                <a:gd name="T8" fmla="*/ 723 w 723"/>
                <a:gd name="T9" fmla="*/ 4 h 4"/>
              </a:gdLst>
              <a:ahLst/>
              <a:cxnLst>
                <a:cxn ang="T4">
                  <a:pos x="T0" y="T1"/>
                </a:cxn>
                <a:cxn ang="T5">
                  <a:pos x="T2" y="T3"/>
                </a:cxn>
              </a:cxnLst>
              <a:rect l="T6" t="T7" r="T8" b="T9"/>
              <a:pathLst>
                <a:path w="723" h="4">
                  <a:moveTo>
                    <a:pt x="0" y="0"/>
                  </a:moveTo>
                  <a:lnTo>
                    <a:pt x="723" y="4"/>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99" name="Text Box 35">
              <a:extLst>
                <a:ext uri="{FF2B5EF4-FFF2-40B4-BE49-F238E27FC236}">
                  <a16:creationId xmlns:a16="http://schemas.microsoft.com/office/drawing/2014/main" id="{48D6C82C-1809-44D5-89E1-400CBF761014}"/>
                </a:ext>
              </a:extLst>
            </p:cNvPr>
            <p:cNvSpPr txBox="1">
              <a:spLocks noChangeAspect="1" noChangeArrowheads="1"/>
            </p:cNvSpPr>
            <p:nvPr/>
          </p:nvSpPr>
          <p:spPr bwMode="auto">
            <a:xfrm>
              <a:off x="4793" y="3156"/>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3</a:t>
              </a:r>
            </a:p>
          </p:txBody>
        </p:sp>
        <p:sp>
          <p:nvSpPr>
            <p:cNvPr id="100" name="Freeform 58">
              <a:extLst>
                <a:ext uri="{FF2B5EF4-FFF2-40B4-BE49-F238E27FC236}">
                  <a16:creationId xmlns:a16="http://schemas.microsoft.com/office/drawing/2014/main" id="{9452EDA0-2401-46B7-8E06-EF30C5AB6FDC}"/>
                </a:ext>
              </a:extLst>
            </p:cNvPr>
            <p:cNvSpPr>
              <a:spLocks noChangeAspect="1"/>
            </p:cNvSpPr>
            <p:nvPr/>
          </p:nvSpPr>
          <p:spPr bwMode="auto">
            <a:xfrm>
              <a:off x="3845" y="2982"/>
              <a:ext cx="818" cy="282"/>
            </a:xfrm>
            <a:custGeom>
              <a:avLst/>
              <a:gdLst>
                <a:gd name="T0" fmla="*/ 0 w 707"/>
                <a:gd name="T1" fmla="*/ 117 h 294"/>
                <a:gd name="T2" fmla="*/ 17485 w 707"/>
                <a:gd name="T3" fmla="*/ 0 h 294"/>
                <a:gd name="T4" fmla="*/ 0 60000 65536"/>
                <a:gd name="T5" fmla="*/ 0 60000 65536"/>
                <a:gd name="T6" fmla="*/ 0 w 707"/>
                <a:gd name="T7" fmla="*/ 0 h 294"/>
                <a:gd name="T8" fmla="*/ 707 w 707"/>
                <a:gd name="T9" fmla="*/ 294 h 294"/>
              </a:gdLst>
              <a:ahLst/>
              <a:cxnLst>
                <a:cxn ang="T4">
                  <a:pos x="T0" y="T1"/>
                </a:cxn>
                <a:cxn ang="T5">
                  <a:pos x="T2" y="T3"/>
                </a:cxn>
              </a:cxnLst>
              <a:rect l="T6" t="T7" r="T8" b="T9"/>
              <a:pathLst>
                <a:path w="707" h="294">
                  <a:moveTo>
                    <a:pt x="0" y="294"/>
                  </a:moveTo>
                  <a:lnTo>
                    <a:pt x="707"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01" name="Text Box 60">
              <a:extLst>
                <a:ext uri="{FF2B5EF4-FFF2-40B4-BE49-F238E27FC236}">
                  <a16:creationId xmlns:a16="http://schemas.microsoft.com/office/drawing/2014/main" id="{BB729836-ECEE-435B-810A-3D27E660CE68}"/>
                </a:ext>
              </a:extLst>
            </p:cNvPr>
            <p:cNvSpPr txBox="1">
              <a:spLocks noChangeAspect="1" noChangeArrowheads="1"/>
            </p:cNvSpPr>
            <p:nvPr/>
          </p:nvSpPr>
          <p:spPr bwMode="auto">
            <a:xfrm>
              <a:off x="4793" y="2156"/>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A</a:t>
              </a:r>
            </a:p>
          </p:txBody>
        </p:sp>
        <p:sp>
          <p:nvSpPr>
            <p:cNvPr id="102" name="Text Box 61">
              <a:extLst>
                <a:ext uri="{FF2B5EF4-FFF2-40B4-BE49-F238E27FC236}">
                  <a16:creationId xmlns:a16="http://schemas.microsoft.com/office/drawing/2014/main" id="{5AFDBBE9-1BFB-4A35-92EE-B898FD28AEFB}"/>
                </a:ext>
              </a:extLst>
            </p:cNvPr>
            <p:cNvSpPr txBox="1">
              <a:spLocks noChangeAspect="1" noChangeArrowheads="1"/>
            </p:cNvSpPr>
            <p:nvPr/>
          </p:nvSpPr>
          <p:spPr bwMode="auto">
            <a:xfrm>
              <a:off x="3608" y="2157"/>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B</a:t>
              </a:r>
            </a:p>
          </p:txBody>
        </p:sp>
        <p:sp>
          <p:nvSpPr>
            <p:cNvPr id="103" name="Oval 12">
              <a:extLst>
                <a:ext uri="{FF2B5EF4-FFF2-40B4-BE49-F238E27FC236}">
                  <a16:creationId xmlns:a16="http://schemas.microsoft.com/office/drawing/2014/main" id="{5D46FD60-3929-4264-99BC-C0AE2FA3C4BB}"/>
                </a:ext>
              </a:extLst>
            </p:cNvPr>
            <p:cNvSpPr>
              <a:spLocks noChangeArrowheads="1"/>
            </p:cNvSpPr>
            <p:nvPr/>
          </p:nvSpPr>
          <p:spPr bwMode="auto">
            <a:xfrm>
              <a:off x="3776" y="2537"/>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4" name="Oval 15">
              <a:extLst>
                <a:ext uri="{FF2B5EF4-FFF2-40B4-BE49-F238E27FC236}">
                  <a16:creationId xmlns:a16="http://schemas.microsoft.com/office/drawing/2014/main" id="{6B8D0FE7-B5FF-4390-B037-1EFE5A0658D7}"/>
                </a:ext>
              </a:extLst>
            </p:cNvPr>
            <p:cNvSpPr>
              <a:spLocks noChangeArrowheads="1"/>
            </p:cNvSpPr>
            <p:nvPr/>
          </p:nvSpPr>
          <p:spPr bwMode="auto">
            <a:xfrm>
              <a:off x="3776" y="2902"/>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5" name="Oval 18">
              <a:extLst>
                <a:ext uri="{FF2B5EF4-FFF2-40B4-BE49-F238E27FC236}">
                  <a16:creationId xmlns:a16="http://schemas.microsoft.com/office/drawing/2014/main" id="{A0AB2B10-2EB7-40E3-9545-3EAF77C0EBDD}"/>
                </a:ext>
              </a:extLst>
            </p:cNvPr>
            <p:cNvSpPr>
              <a:spLocks noChangeArrowheads="1"/>
            </p:cNvSpPr>
            <p:nvPr/>
          </p:nvSpPr>
          <p:spPr bwMode="auto">
            <a:xfrm>
              <a:off x="3776" y="3230"/>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6" name="Oval 21">
              <a:extLst>
                <a:ext uri="{FF2B5EF4-FFF2-40B4-BE49-F238E27FC236}">
                  <a16:creationId xmlns:a16="http://schemas.microsoft.com/office/drawing/2014/main" id="{5E415BB2-55B2-46C7-B752-D467B903B70E}"/>
                </a:ext>
              </a:extLst>
            </p:cNvPr>
            <p:cNvSpPr>
              <a:spLocks noChangeArrowheads="1"/>
            </p:cNvSpPr>
            <p:nvPr/>
          </p:nvSpPr>
          <p:spPr bwMode="auto">
            <a:xfrm>
              <a:off x="3776" y="3603"/>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7" name="Oval 23">
              <a:extLst>
                <a:ext uri="{FF2B5EF4-FFF2-40B4-BE49-F238E27FC236}">
                  <a16:creationId xmlns:a16="http://schemas.microsoft.com/office/drawing/2014/main" id="{C41C3BA4-21CB-46BA-8547-395DD21ADE40}"/>
                </a:ext>
              </a:extLst>
            </p:cNvPr>
            <p:cNvSpPr>
              <a:spLocks noChangeArrowheads="1"/>
            </p:cNvSpPr>
            <p:nvPr/>
          </p:nvSpPr>
          <p:spPr bwMode="auto">
            <a:xfrm>
              <a:off x="4655" y="2537"/>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8" name="Oval 24">
              <a:extLst>
                <a:ext uri="{FF2B5EF4-FFF2-40B4-BE49-F238E27FC236}">
                  <a16:creationId xmlns:a16="http://schemas.microsoft.com/office/drawing/2014/main" id="{DEF7F230-72DD-4199-8AE7-BD2E08936E10}"/>
                </a:ext>
              </a:extLst>
            </p:cNvPr>
            <p:cNvSpPr>
              <a:spLocks noChangeArrowheads="1"/>
            </p:cNvSpPr>
            <p:nvPr/>
          </p:nvSpPr>
          <p:spPr bwMode="auto">
            <a:xfrm>
              <a:off x="4655" y="3603"/>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9" name="Oval 25">
              <a:extLst>
                <a:ext uri="{FF2B5EF4-FFF2-40B4-BE49-F238E27FC236}">
                  <a16:creationId xmlns:a16="http://schemas.microsoft.com/office/drawing/2014/main" id="{8235B6AC-583A-4341-968A-120B98DE0F06}"/>
                </a:ext>
              </a:extLst>
            </p:cNvPr>
            <p:cNvSpPr>
              <a:spLocks noChangeArrowheads="1"/>
            </p:cNvSpPr>
            <p:nvPr/>
          </p:nvSpPr>
          <p:spPr bwMode="auto">
            <a:xfrm>
              <a:off x="4655" y="2921"/>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10" name="Oval 34">
              <a:extLst>
                <a:ext uri="{FF2B5EF4-FFF2-40B4-BE49-F238E27FC236}">
                  <a16:creationId xmlns:a16="http://schemas.microsoft.com/office/drawing/2014/main" id="{F85B4E17-9535-430A-A196-08B363D72115}"/>
                </a:ext>
              </a:extLst>
            </p:cNvPr>
            <p:cNvSpPr>
              <a:spLocks noChangeArrowheads="1"/>
            </p:cNvSpPr>
            <p:nvPr/>
          </p:nvSpPr>
          <p:spPr bwMode="auto">
            <a:xfrm>
              <a:off x="4655" y="3246"/>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spTree>
    <p:custDataLst>
      <p:tags r:id="rId1"/>
    </p:custDataLst>
    <p:extLst>
      <p:ext uri="{BB962C8B-B14F-4D97-AF65-F5344CB8AC3E}">
        <p14:creationId xmlns:p14="http://schemas.microsoft.com/office/powerpoint/2010/main" val="2338636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6611">
                                            <p:txEl>
                                              <p:pRg st="0" end="0"/>
                                            </p:txEl>
                                          </p:spTgt>
                                        </p:tgtEl>
                                        <p:attrNameLst>
                                          <p:attrName>style.visibility</p:attrName>
                                        </p:attrNameLst>
                                      </p:cBhvr>
                                      <p:to>
                                        <p:strVal val="visible"/>
                                      </p:to>
                                    </p:set>
                                    <p:anim calcmode="lin" valueType="num">
                                      <p:cBhvr additive="base">
                                        <p:cTn id="7" dur="500" fill="hold"/>
                                        <p:tgtEl>
                                          <p:spTgt spid="14766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66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76611">
                                            <p:txEl>
                                              <p:pRg st="1" end="1"/>
                                            </p:txEl>
                                          </p:spTgt>
                                        </p:tgtEl>
                                        <p:attrNameLst>
                                          <p:attrName>style.visibility</p:attrName>
                                        </p:attrNameLst>
                                      </p:cBhvr>
                                      <p:to>
                                        <p:strVal val="visible"/>
                                      </p:to>
                                    </p:set>
                                    <p:anim calcmode="lin" valueType="num">
                                      <p:cBhvr additive="base">
                                        <p:cTn id="13" dur="500" fill="hold"/>
                                        <p:tgtEl>
                                          <p:spTgt spid="14766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6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76611">
                                            <p:txEl>
                                              <p:pRg st="2" end="2"/>
                                            </p:txEl>
                                          </p:spTgt>
                                        </p:tgtEl>
                                        <p:attrNameLst>
                                          <p:attrName>style.visibility</p:attrName>
                                        </p:attrNameLst>
                                      </p:cBhvr>
                                      <p:to>
                                        <p:strVal val="visible"/>
                                      </p:to>
                                    </p:set>
                                    <p:anim calcmode="lin" valueType="num">
                                      <p:cBhvr additive="base">
                                        <p:cTn id="19" dur="500" fill="hold"/>
                                        <p:tgtEl>
                                          <p:spTgt spid="14766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6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p:cTn id="25" dur="500" decel="50000" fill="hold">
                                          <p:stCondLst>
                                            <p:cond delay="0"/>
                                          </p:stCondLst>
                                        </p:cTn>
                                        <p:tgtEl>
                                          <p:spTgt spid="58"/>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58"/>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58"/>
                                        </p:tgtEl>
                                        <p:attrNameLst>
                                          <p:attrName>ppt_w</p:attrName>
                                        </p:attrNameLst>
                                      </p:cBhvr>
                                      <p:tavLst>
                                        <p:tav tm="0">
                                          <p:val>
                                            <p:strVal val="#ppt_w*.05"/>
                                          </p:val>
                                        </p:tav>
                                        <p:tav tm="100000">
                                          <p:val>
                                            <p:strVal val="#ppt_w"/>
                                          </p:val>
                                        </p:tav>
                                      </p:tavLst>
                                    </p:anim>
                                    <p:anim calcmode="lin" valueType="num">
                                      <p:cBhvr>
                                        <p:cTn id="28" dur="1000" fill="hold"/>
                                        <p:tgtEl>
                                          <p:spTgt spid="58"/>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58"/>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58"/>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58"/>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nodeType="click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p:cTn id="37" dur="500" decel="50000" fill="hold">
                                          <p:stCondLst>
                                            <p:cond delay="0"/>
                                          </p:stCondLst>
                                        </p:cTn>
                                        <p:tgtEl>
                                          <p:spTgt spid="85"/>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85"/>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85"/>
                                        </p:tgtEl>
                                        <p:attrNameLst>
                                          <p:attrName>ppt_w</p:attrName>
                                        </p:attrNameLst>
                                      </p:cBhvr>
                                      <p:tavLst>
                                        <p:tav tm="0">
                                          <p:val>
                                            <p:strVal val="#ppt_w*.05"/>
                                          </p:val>
                                        </p:tav>
                                        <p:tav tm="100000">
                                          <p:val>
                                            <p:strVal val="#ppt_w"/>
                                          </p:val>
                                        </p:tav>
                                      </p:tavLst>
                                    </p:anim>
                                    <p:anim calcmode="lin" valueType="num">
                                      <p:cBhvr>
                                        <p:cTn id="40" dur="1000" fill="hold"/>
                                        <p:tgtEl>
                                          <p:spTgt spid="85"/>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85"/>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85"/>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85"/>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6611"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2"/>
          <p:cNvSpPr>
            <a:spLocks noGrp="1" noChangeArrowheads="1"/>
          </p:cNvSpPr>
          <p:nvPr>
            <p:ph type="title"/>
          </p:nvPr>
        </p:nvSpPr>
        <p:spPr/>
        <p:txBody>
          <a:bodyPr/>
          <a:lstStyle/>
          <a:p>
            <a:pPr eaLnBrk="1" hangingPunct="1"/>
            <a:r>
              <a:rPr lang="zh-CN" altLang="en-US" dirty="0"/>
              <a:t>例</a:t>
            </a:r>
            <a:r>
              <a:rPr lang="en-US" altLang="zh-CN" dirty="0"/>
              <a:t>4.2.7 </a:t>
            </a:r>
            <a:r>
              <a:rPr lang="zh-CN" altLang="en-US" dirty="0"/>
              <a:t>（续）</a:t>
            </a:r>
          </a:p>
        </p:txBody>
      </p:sp>
      <p:sp>
        <p:nvSpPr>
          <p:cNvPr id="150532" name="Rectangle 3"/>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aphicFrame>
        <p:nvGraphicFramePr>
          <p:cNvPr id="1478660" name="Object 4"/>
          <p:cNvGraphicFramePr>
            <a:graphicFrameLocks noChangeAspect="1"/>
          </p:cNvGraphicFramePr>
          <p:nvPr>
            <p:extLst>
              <p:ext uri="{D42A27DB-BD31-4B8C-83A1-F6EECF244321}">
                <p14:modId xmlns:p14="http://schemas.microsoft.com/office/powerpoint/2010/main" val="560992260"/>
              </p:ext>
            </p:extLst>
          </p:nvPr>
        </p:nvGraphicFramePr>
        <p:xfrm>
          <a:off x="1374775" y="1798602"/>
          <a:ext cx="5062122" cy="1687903"/>
        </p:xfrm>
        <a:graphic>
          <a:graphicData uri="http://schemas.openxmlformats.org/presentationml/2006/ole">
            <mc:AlternateContent xmlns:mc="http://schemas.openxmlformats.org/markup-compatibility/2006">
              <mc:Choice xmlns:v="urn:schemas-microsoft-com:vml" Requires="v">
                <p:oleObj spid="_x0000_s42146" name="Equation" r:id="rId5" imgW="2881440" imgH="951840" progId="Equation.DSMT4">
                  <p:embed/>
                </p:oleObj>
              </mc:Choice>
              <mc:Fallback>
                <p:oleObj name="Equation" r:id="rId5" imgW="2881440" imgH="951840" progId="Equation.DSMT4">
                  <p:embed/>
                  <p:pic>
                    <p:nvPicPr>
                      <p:cNvPr id="147866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4775" y="1798602"/>
                        <a:ext cx="5062122" cy="1687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78661" name="Text Box 5"/>
          <p:cNvSpPr txBox="1">
            <a:spLocks noChangeArrowheads="1"/>
          </p:cNvSpPr>
          <p:nvPr/>
        </p:nvSpPr>
        <p:spPr bwMode="auto">
          <a:xfrm>
            <a:off x="384175" y="3733858"/>
            <a:ext cx="8822192" cy="2544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r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buClrTx/>
              <a:buFontTx/>
              <a:buNone/>
            </a:pPr>
            <a:r>
              <a:rPr lang="en-US" altLang="zh-CN" sz="2400" dirty="0">
                <a:latin typeface="+mn-ea"/>
                <a:ea typeface="+mn-ea"/>
              </a:rPr>
              <a:t>(3) </a:t>
            </a:r>
            <a:r>
              <a:rPr lang="en-US" altLang="en-US" sz="2400" dirty="0">
                <a:latin typeface="+mn-ea"/>
                <a:ea typeface="+mn-ea"/>
              </a:rPr>
              <a:t>∵ </a:t>
            </a:r>
            <a:r>
              <a:rPr lang="en-US" altLang="zh-CN" sz="2400" dirty="0" err="1">
                <a:latin typeface="+mn-ea"/>
                <a:ea typeface="+mn-ea"/>
              </a:rPr>
              <a:t>RoS</a:t>
            </a:r>
            <a:r>
              <a:rPr lang="en-US" altLang="zh-CN" sz="2400" dirty="0">
                <a:latin typeface="+mn-ea"/>
                <a:ea typeface="+mn-ea"/>
              </a:rPr>
              <a:t>={&lt;1,2&gt;,&lt;2,3&gt;,&lt;2,5&gt;,&lt;3,4&gt;,&lt;4,4&gt;,&lt;4,5&gt;}</a:t>
            </a:r>
            <a:endParaRPr lang="zh-CN" altLang="en-US" sz="2400" dirty="0">
              <a:latin typeface="+mn-ea"/>
              <a:ea typeface="+mn-ea"/>
            </a:endParaRPr>
          </a:p>
          <a:p>
            <a:pPr algn="l" eaLnBrk="1" hangingPunct="1">
              <a:buClrTx/>
              <a:buFontTx/>
              <a:buNone/>
            </a:pPr>
            <a:r>
              <a:rPr lang="zh-CN" altLang="en-US" sz="2400" dirty="0">
                <a:latin typeface="+mn-ea"/>
                <a:ea typeface="+mn-ea"/>
              </a:rPr>
              <a:t>     ∴  </a:t>
            </a:r>
            <a:r>
              <a:rPr lang="en-US" altLang="zh-CN" sz="2400" dirty="0">
                <a:solidFill>
                  <a:srgbClr val="0000CC"/>
                </a:solidFill>
                <a:latin typeface="+mn-ea"/>
                <a:ea typeface="+mn-ea"/>
              </a:rPr>
              <a:t>(</a:t>
            </a:r>
            <a:r>
              <a:rPr lang="en-US" altLang="zh-CN" sz="2400" dirty="0" err="1">
                <a:solidFill>
                  <a:srgbClr val="0000CC"/>
                </a:solidFill>
                <a:latin typeface="+mn-ea"/>
                <a:ea typeface="+mn-ea"/>
              </a:rPr>
              <a:t>RoS</a:t>
            </a:r>
            <a:r>
              <a:rPr lang="en-US" altLang="zh-CN" sz="2400" dirty="0">
                <a:solidFill>
                  <a:srgbClr val="0000CC"/>
                </a:solidFill>
                <a:latin typeface="+mn-ea"/>
                <a:ea typeface="+mn-ea"/>
              </a:rPr>
              <a:t>)</a:t>
            </a:r>
            <a:r>
              <a:rPr lang="en-US" altLang="zh-CN" sz="2400" baseline="30000" dirty="0">
                <a:solidFill>
                  <a:srgbClr val="0000CC"/>
                </a:solidFill>
                <a:latin typeface="+mn-ea"/>
                <a:ea typeface="+mn-ea"/>
              </a:rPr>
              <a:t>-1</a:t>
            </a:r>
            <a:r>
              <a:rPr lang="en-US" altLang="zh-CN" sz="2400" dirty="0">
                <a:solidFill>
                  <a:srgbClr val="0000CC"/>
                </a:solidFill>
                <a:latin typeface="+mn-ea"/>
                <a:ea typeface="+mn-ea"/>
              </a:rPr>
              <a:t>={&lt;2,1&gt;,&lt;3,2&gt;,&lt;5,2&gt;,&lt;4,3&gt;,&lt;4,4&gt;,&lt;5,4&gt;}</a:t>
            </a:r>
            <a:r>
              <a:rPr lang="zh-CN" altLang="en-US" sz="2400" dirty="0">
                <a:solidFill>
                  <a:srgbClr val="0000CC"/>
                </a:solidFill>
                <a:latin typeface="+mn-ea"/>
                <a:ea typeface="+mn-ea"/>
              </a:rPr>
              <a:t> </a:t>
            </a:r>
          </a:p>
          <a:p>
            <a:pPr algn="l" eaLnBrk="1" hangingPunct="1">
              <a:buClrTx/>
              <a:buFontTx/>
              <a:buNone/>
            </a:pPr>
            <a:r>
              <a:rPr lang="en-US" altLang="en-US" sz="2400" dirty="0">
                <a:latin typeface="+mn-ea"/>
                <a:ea typeface="+mn-ea"/>
              </a:rPr>
              <a:t>      ∵</a:t>
            </a:r>
            <a:r>
              <a:rPr lang="zh-CN" altLang="en-US" sz="2400" dirty="0">
                <a:latin typeface="+mn-ea"/>
                <a:ea typeface="+mn-ea"/>
              </a:rPr>
              <a:t>  </a:t>
            </a:r>
            <a:r>
              <a:rPr lang="en-US" altLang="zh-CN" sz="2400" dirty="0">
                <a:latin typeface="+mn-ea"/>
                <a:ea typeface="+mn-ea"/>
              </a:rPr>
              <a:t>R</a:t>
            </a:r>
            <a:r>
              <a:rPr lang="en-US" altLang="zh-CN" sz="2400" baseline="30000" dirty="0">
                <a:latin typeface="+mn-ea"/>
                <a:ea typeface="+mn-ea"/>
              </a:rPr>
              <a:t>-1</a:t>
            </a:r>
            <a:r>
              <a:rPr lang="en-US" altLang="zh-CN" sz="2400" dirty="0">
                <a:latin typeface="+mn-ea"/>
                <a:ea typeface="+mn-ea"/>
              </a:rPr>
              <a:t>={&lt;a,1&gt;,&lt;c,2&gt;,&lt;b,3&gt;,&lt;b,4&gt;,&lt;d,4&gt;}</a:t>
            </a:r>
            <a:endParaRPr lang="zh-CN" altLang="en-US" sz="2400" dirty="0">
              <a:latin typeface="+mn-ea"/>
              <a:ea typeface="+mn-ea"/>
            </a:endParaRPr>
          </a:p>
          <a:p>
            <a:pPr algn="l" eaLnBrk="1" hangingPunct="1">
              <a:buClrTx/>
              <a:buFontTx/>
              <a:buNone/>
            </a:pPr>
            <a:r>
              <a:rPr lang="en-US" altLang="zh-CN" sz="2400" dirty="0">
                <a:latin typeface="+mn-ea"/>
                <a:ea typeface="+mn-ea"/>
              </a:rPr>
              <a:t>          S</a:t>
            </a:r>
            <a:r>
              <a:rPr lang="en-US" altLang="zh-CN" sz="2400" baseline="30000" dirty="0">
                <a:latin typeface="+mn-ea"/>
                <a:ea typeface="+mn-ea"/>
              </a:rPr>
              <a:t>-1</a:t>
            </a:r>
            <a:r>
              <a:rPr lang="en-US" altLang="zh-CN" sz="2400" dirty="0">
                <a:latin typeface="+mn-ea"/>
                <a:ea typeface="+mn-ea"/>
              </a:rPr>
              <a:t>={&lt;2,a&gt;,&lt;4,b&gt;,&lt;3,c&gt;,&lt;5,c&gt;,&lt;5,d&gt;}</a:t>
            </a:r>
            <a:endParaRPr lang="zh-CN" altLang="en-US" sz="2400" dirty="0">
              <a:latin typeface="+mn-ea"/>
              <a:ea typeface="+mn-ea"/>
            </a:endParaRPr>
          </a:p>
          <a:p>
            <a:pPr algn="l" eaLnBrk="1" hangingPunct="1">
              <a:buClrTx/>
              <a:buFontTx/>
              <a:buNone/>
            </a:pPr>
            <a:r>
              <a:rPr lang="zh-CN" altLang="en-US" sz="2400" dirty="0">
                <a:solidFill>
                  <a:srgbClr val="3333FF"/>
                </a:solidFill>
                <a:latin typeface="+mn-ea"/>
                <a:ea typeface="+mn-ea"/>
              </a:rPr>
              <a:t>      ∴  </a:t>
            </a:r>
            <a:r>
              <a:rPr lang="en-US" altLang="zh-CN" sz="2400" dirty="0">
                <a:solidFill>
                  <a:srgbClr val="3333FF"/>
                </a:solidFill>
                <a:latin typeface="+mn-ea"/>
                <a:ea typeface="+mn-ea"/>
              </a:rPr>
              <a:t>S</a:t>
            </a:r>
            <a:r>
              <a:rPr lang="en-US" altLang="zh-CN" sz="2400" baseline="30000" dirty="0">
                <a:solidFill>
                  <a:srgbClr val="3333FF"/>
                </a:solidFill>
                <a:latin typeface="+mn-ea"/>
                <a:ea typeface="+mn-ea"/>
              </a:rPr>
              <a:t>-1</a:t>
            </a:r>
            <a:r>
              <a:rPr lang="en-US" altLang="zh-CN" sz="2400" dirty="0">
                <a:solidFill>
                  <a:srgbClr val="3333FF"/>
                </a:solidFill>
                <a:latin typeface="+mn-ea"/>
                <a:ea typeface="+mn-ea"/>
              </a:rPr>
              <a:t>oR</a:t>
            </a:r>
            <a:r>
              <a:rPr lang="en-US" altLang="zh-CN" sz="2400" baseline="30000" dirty="0">
                <a:solidFill>
                  <a:srgbClr val="3333FF"/>
                </a:solidFill>
                <a:latin typeface="+mn-ea"/>
                <a:ea typeface="+mn-ea"/>
              </a:rPr>
              <a:t>-1</a:t>
            </a:r>
            <a:r>
              <a:rPr lang="en-US" altLang="zh-CN" sz="2400" dirty="0">
                <a:solidFill>
                  <a:srgbClr val="3333FF"/>
                </a:solidFill>
                <a:latin typeface="+mn-ea"/>
                <a:ea typeface="+mn-ea"/>
              </a:rPr>
              <a:t>={&lt;2,1&gt;,&lt;3,2&gt;,&lt;5,2&gt;,&lt;4,3&gt;,&lt;4,4&gt;,&lt;5,4&gt;}</a:t>
            </a:r>
            <a:endParaRPr lang="zh-CN" altLang="en-US" sz="2400" dirty="0">
              <a:solidFill>
                <a:srgbClr val="3333FF"/>
              </a:solidFill>
              <a:latin typeface="+mn-ea"/>
              <a:ea typeface="+mn-ea"/>
            </a:endParaRPr>
          </a:p>
        </p:txBody>
      </p:sp>
      <p:sp>
        <p:nvSpPr>
          <p:cNvPr id="150535" name="Rectangle 6"/>
          <p:cNvSpPr>
            <a:spLocks noChangeArrowheads="1"/>
          </p:cNvSpPr>
          <p:nvPr/>
        </p:nvSpPr>
        <p:spPr bwMode="auto">
          <a:xfrm>
            <a:off x="102015" y="1089584"/>
            <a:ext cx="70930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dirty="0">
                <a:solidFill>
                  <a:schemeClr val="tx1"/>
                </a:solidFill>
                <a:latin typeface="+mn-ea"/>
                <a:ea typeface="+mn-ea"/>
              </a:rPr>
              <a:t>（</a:t>
            </a:r>
            <a:r>
              <a:rPr lang="en-US" altLang="zh-CN" sz="2400" dirty="0">
                <a:solidFill>
                  <a:schemeClr val="tx1"/>
                </a:solidFill>
                <a:latin typeface="+mn-ea"/>
                <a:ea typeface="+mn-ea"/>
              </a:rPr>
              <a:t>2</a:t>
            </a:r>
            <a:r>
              <a:rPr lang="zh-CN" altLang="en-US" sz="2400" dirty="0">
                <a:solidFill>
                  <a:schemeClr val="tx1"/>
                </a:solidFill>
                <a:latin typeface="+mn-ea"/>
                <a:ea typeface="+mn-ea"/>
              </a:rPr>
              <a:t>）</a:t>
            </a:r>
            <a:r>
              <a:rPr lang="en-US" altLang="zh-CN" sz="2400" dirty="0">
                <a:solidFill>
                  <a:schemeClr val="tx1"/>
                </a:solidFill>
                <a:latin typeface="+mn-ea"/>
                <a:ea typeface="+mn-ea"/>
              </a:rPr>
              <a:t>R</a:t>
            </a:r>
            <a:r>
              <a:rPr lang="zh-CN" altLang="en-US" sz="2400" dirty="0">
                <a:solidFill>
                  <a:schemeClr val="tx1"/>
                </a:solidFill>
                <a:latin typeface="+mn-ea"/>
                <a:ea typeface="+mn-ea"/>
              </a:rPr>
              <a:t>和</a:t>
            </a:r>
            <a:r>
              <a:rPr lang="en-US" altLang="zh-CN" sz="2400" dirty="0">
                <a:solidFill>
                  <a:schemeClr val="tx1"/>
                </a:solidFill>
                <a:latin typeface="+mn-ea"/>
                <a:ea typeface="+mn-ea"/>
              </a:rPr>
              <a:t>R</a:t>
            </a:r>
            <a:r>
              <a:rPr lang="en-US" altLang="zh-CN" sz="2400" baseline="30000" dirty="0">
                <a:solidFill>
                  <a:schemeClr val="tx1"/>
                </a:solidFill>
                <a:latin typeface="+mn-ea"/>
                <a:ea typeface="+mn-ea"/>
              </a:rPr>
              <a:t>-1</a:t>
            </a:r>
            <a:r>
              <a:rPr lang="zh-CN" altLang="en-US" sz="2400" dirty="0">
                <a:solidFill>
                  <a:schemeClr val="tx1"/>
                </a:solidFill>
                <a:latin typeface="+mn-ea"/>
                <a:ea typeface="+mn-ea"/>
              </a:rPr>
              <a:t>的关系矩阵为：</a:t>
            </a:r>
          </a:p>
        </p:txBody>
      </p:sp>
    </p:spTree>
    <p:custDataLst>
      <p:tags r:id="rId2"/>
    </p:custDataLst>
    <p:extLst>
      <p:ext uri="{BB962C8B-B14F-4D97-AF65-F5344CB8AC3E}">
        <p14:creationId xmlns:p14="http://schemas.microsoft.com/office/powerpoint/2010/main" val="1403529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78660"/>
                                        </p:tgtEl>
                                        <p:attrNameLst>
                                          <p:attrName>style.visibility</p:attrName>
                                        </p:attrNameLst>
                                      </p:cBhvr>
                                      <p:to>
                                        <p:strVal val="visible"/>
                                      </p:to>
                                    </p:set>
                                    <p:anim calcmode="lin" valueType="num">
                                      <p:cBhvr additive="base">
                                        <p:cTn id="7" dur="500" fill="hold"/>
                                        <p:tgtEl>
                                          <p:spTgt spid="1478660"/>
                                        </p:tgtEl>
                                        <p:attrNameLst>
                                          <p:attrName>ppt_x</p:attrName>
                                        </p:attrNameLst>
                                      </p:cBhvr>
                                      <p:tavLst>
                                        <p:tav tm="0">
                                          <p:val>
                                            <p:strVal val="#ppt_x"/>
                                          </p:val>
                                        </p:tav>
                                        <p:tav tm="100000">
                                          <p:val>
                                            <p:strVal val="#ppt_x"/>
                                          </p:val>
                                        </p:tav>
                                      </p:tavLst>
                                    </p:anim>
                                    <p:anim calcmode="lin" valueType="num">
                                      <p:cBhvr additive="base">
                                        <p:cTn id="8" dur="500" fill="hold"/>
                                        <p:tgtEl>
                                          <p:spTgt spid="147866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78661">
                                            <p:txEl>
                                              <p:pRg st="0" end="0"/>
                                            </p:txEl>
                                          </p:spTgt>
                                        </p:tgtEl>
                                        <p:attrNameLst>
                                          <p:attrName>style.visibility</p:attrName>
                                        </p:attrNameLst>
                                      </p:cBhvr>
                                      <p:to>
                                        <p:strVal val="visible"/>
                                      </p:to>
                                    </p:set>
                                    <p:anim calcmode="lin" valueType="num">
                                      <p:cBhvr additive="base">
                                        <p:cTn id="13" dur="500" fill="hold"/>
                                        <p:tgtEl>
                                          <p:spTgt spid="147866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86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78661">
                                            <p:txEl>
                                              <p:pRg st="1" end="1"/>
                                            </p:txEl>
                                          </p:spTgt>
                                        </p:tgtEl>
                                        <p:attrNameLst>
                                          <p:attrName>style.visibility</p:attrName>
                                        </p:attrNameLst>
                                      </p:cBhvr>
                                      <p:to>
                                        <p:strVal val="visible"/>
                                      </p:to>
                                    </p:set>
                                    <p:anim calcmode="lin" valueType="num">
                                      <p:cBhvr additive="base">
                                        <p:cTn id="19" dur="500" fill="hold"/>
                                        <p:tgtEl>
                                          <p:spTgt spid="147866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86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478661">
                                            <p:txEl>
                                              <p:pRg st="2" end="2"/>
                                            </p:txEl>
                                          </p:spTgt>
                                        </p:tgtEl>
                                        <p:attrNameLst>
                                          <p:attrName>style.visibility</p:attrName>
                                        </p:attrNameLst>
                                      </p:cBhvr>
                                      <p:to>
                                        <p:strVal val="visible"/>
                                      </p:to>
                                    </p:set>
                                    <p:anim calcmode="lin" valueType="num">
                                      <p:cBhvr additive="base">
                                        <p:cTn id="25" dur="500" fill="hold"/>
                                        <p:tgtEl>
                                          <p:spTgt spid="147866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7866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478661">
                                            <p:txEl>
                                              <p:pRg st="3" end="3"/>
                                            </p:txEl>
                                          </p:spTgt>
                                        </p:tgtEl>
                                        <p:attrNameLst>
                                          <p:attrName>style.visibility</p:attrName>
                                        </p:attrNameLst>
                                      </p:cBhvr>
                                      <p:to>
                                        <p:strVal val="visible"/>
                                      </p:to>
                                    </p:set>
                                    <p:anim calcmode="lin" valueType="num">
                                      <p:cBhvr additive="base">
                                        <p:cTn id="31" dur="500" fill="hold"/>
                                        <p:tgtEl>
                                          <p:spTgt spid="147866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7866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478661">
                                            <p:txEl>
                                              <p:pRg st="4" end="4"/>
                                            </p:txEl>
                                          </p:spTgt>
                                        </p:tgtEl>
                                        <p:attrNameLst>
                                          <p:attrName>style.visibility</p:attrName>
                                        </p:attrNameLst>
                                      </p:cBhvr>
                                      <p:to>
                                        <p:strVal val="visible"/>
                                      </p:to>
                                    </p:set>
                                    <p:anim calcmode="lin" valueType="num">
                                      <p:cBhvr additive="base">
                                        <p:cTn id="37" dur="500" fill="hold"/>
                                        <p:tgtEl>
                                          <p:spTgt spid="1478661">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7866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2"/>
          <p:cNvSpPr>
            <a:spLocks noGrp="1" noChangeArrowheads="1"/>
          </p:cNvSpPr>
          <p:nvPr>
            <p:ph type="title"/>
          </p:nvPr>
        </p:nvSpPr>
        <p:spPr/>
        <p:txBody>
          <a:bodyPr/>
          <a:lstStyle/>
          <a:p>
            <a:pPr eaLnBrk="1" hangingPunct="1"/>
            <a:r>
              <a:rPr lang="zh-CN" altLang="en-US"/>
              <a:t>注意</a:t>
            </a:r>
          </a:p>
        </p:txBody>
      </p:sp>
      <p:sp>
        <p:nvSpPr>
          <p:cNvPr id="152580" name="Rectangle 3"/>
          <p:cNvSpPr>
            <a:spLocks noGrp="1" noChangeArrowheads="1"/>
          </p:cNvSpPr>
          <p:nvPr>
            <p:ph type="body" idx="1"/>
          </p:nvPr>
        </p:nvSpPr>
        <p:spPr>
          <a:xfrm>
            <a:off x="460375" y="1143794"/>
            <a:ext cx="11887200" cy="4114800"/>
          </a:xfrm>
        </p:spPr>
        <p:txBody>
          <a:bodyPr>
            <a:normAutofit/>
          </a:bodyPr>
          <a:lstStyle/>
          <a:p>
            <a:pPr marL="533507" indent="-533507">
              <a:lnSpc>
                <a:spcPct val="200000"/>
              </a:lnSpc>
              <a:buFont typeface="Wingdings" panose="05000000000000000000" pitchFamily="2" charset="2"/>
              <a:buAutoNum type="arabicPeriod"/>
            </a:pPr>
            <a:r>
              <a:rPr kumimoji="1" lang="zh-CN" altLang="en-US" dirty="0"/>
              <a:t>将</a:t>
            </a:r>
            <a:r>
              <a:rPr kumimoji="1" lang="en-US" altLang="zh-CN" dirty="0"/>
              <a:t>R</a:t>
            </a:r>
            <a:r>
              <a:rPr kumimoji="1" lang="zh-CN" altLang="en-US" dirty="0"/>
              <a:t>的关系图中</a:t>
            </a:r>
            <a:r>
              <a:rPr kumimoji="1" lang="zh-CN" altLang="en-US" dirty="0">
                <a:solidFill>
                  <a:srgbClr val="FF0000"/>
                </a:solidFill>
              </a:rPr>
              <a:t>有向边的方向改变成相反方向</a:t>
            </a:r>
            <a:r>
              <a:rPr kumimoji="1" lang="zh-CN" altLang="en-US" dirty="0"/>
              <a:t>即得</a:t>
            </a:r>
            <a:r>
              <a:rPr kumimoji="1" lang="en-US" altLang="zh-CN" dirty="0"/>
              <a:t>R</a:t>
            </a:r>
            <a:r>
              <a:rPr kumimoji="1" lang="en-US" altLang="zh-CN" baseline="30000" dirty="0"/>
              <a:t>-1</a:t>
            </a:r>
            <a:r>
              <a:rPr kumimoji="1" lang="zh-CN" altLang="en-US" dirty="0"/>
              <a:t>的关系图，反之亦然。</a:t>
            </a:r>
          </a:p>
          <a:p>
            <a:pPr marL="533507" indent="-533507">
              <a:lnSpc>
                <a:spcPct val="200000"/>
              </a:lnSpc>
              <a:buFont typeface="Wingdings" panose="05000000000000000000" pitchFamily="2" charset="2"/>
              <a:buAutoNum type="arabicPeriod"/>
            </a:pPr>
            <a:r>
              <a:rPr kumimoji="1" lang="zh-CN" altLang="en-US" dirty="0"/>
              <a:t>将</a:t>
            </a:r>
            <a:r>
              <a:rPr kumimoji="1" lang="en-US" altLang="zh-CN" dirty="0"/>
              <a:t>R</a:t>
            </a:r>
            <a:r>
              <a:rPr kumimoji="1" lang="zh-CN" altLang="en-US" dirty="0"/>
              <a:t>的关系矩阵转置即得</a:t>
            </a:r>
            <a:r>
              <a:rPr kumimoji="1" lang="en-US" altLang="zh-CN" dirty="0"/>
              <a:t>R</a:t>
            </a:r>
            <a:r>
              <a:rPr kumimoji="1" lang="en-US" altLang="zh-CN" baseline="30000" dirty="0"/>
              <a:t>-1</a:t>
            </a:r>
            <a:r>
              <a:rPr kumimoji="1" lang="zh-CN" altLang="en-US" dirty="0"/>
              <a:t>的关系矩阵，即</a:t>
            </a:r>
            <a:r>
              <a:rPr kumimoji="1" lang="en-US" altLang="zh-CN" dirty="0">
                <a:solidFill>
                  <a:srgbClr val="0000CC"/>
                </a:solidFill>
              </a:rPr>
              <a:t>R</a:t>
            </a:r>
            <a:r>
              <a:rPr kumimoji="1" lang="zh-CN" altLang="en-US" dirty="0">
                <a:solidFill>
                  <a:srgbClr val="0000CC"/>
                </a:solidFill>
              </a:rPr>
              <a:t>和</a:t>
            </a:r>
            <a:r>
              <a:rPr kumimoji="1" lang="en-US" altLang="zh-CN" dirty="0">
                <a:solidFill>
                  <a:srgbClr val="0000CC"/>
                </a:solidFill>
              </a:rPr>
              <a:t>R</a:t>
            </a:r>
            <a:r>
              <a:rPr kumimoji="1" lang="en-US" altLang="zh-CN" baseline="30000" dirty="0">
                <a:solidFill>
                  <a:srgbClr val="0000CC"/>
                </a:solidFill>
              </a:rPr>
              <a:t>-1</a:t>
            </a:r>
            <a:r>
              <a:rPr kumimoji="1" lang="zh-CN" altLang="en-US" dirty="0">
                <a:solidFill>
                  <a:srgbClr val="0000CC"/>
                </a:solidFill>
              </a:rPr>
              <a:t>的关系矩阵互为转置矩阵。</a:t>
            </a:r>
          </a:p>
          <a:p>
            <a:pPr marL="533507" indent="-533507">
              <a:lnSpc>
                <a:spcPct val="200000"/>
              </a:lnSpc>
              <a:buFont typeface="Wingdings" panose="05000000000000000000" pitchFamily="2" charset="2"/>
              <a:buAutoNum type="arabicPeriod"/>
            </a:pPr>
            <a:r>
              <a:rPr kumimoji="1" lang="en-US" altLang="zh-CN" dirty="0"/>
              <a:t>R</a:t>
            </a:r>
            <a:r>
              <a:rPr kumimoji="1" lang="en-US" altLang="zh-CN" baseline="30000" dirty="0"/>
              <a:t>-1</a:t>
            </a:r>
            <a:r>
              <a:rPr kumimoji="1" lang="zh-CN" altLang="en-US" dirty="0"/>
              <a:t>的定义域与值域正好是</a:t>
            </a:r>
            <a:r>
              <a:rPr kumimoji="1" lang="en-US" altLang="zh-CN" dirty="0"/>
              <a:t>R</a:t>
            </a:r>
            <a:r>
              <a:rPr kumimoji="1" lang="zh-CN" altLang="en-US" dirty="0"/>
              <a:t>的值域和定义域，即</a:t>
            </a:r>
            <a:r>
              <a:rPr kumimoji="1" lang="en-US" altLang="zh-CN" dirty="0" err="1">
                <a:solidFill>
                  <a:srgbClr val="FF0000"/>
                </a:solidFill>
              </a:rPr>
              <a:t>domR</a:t>
            </a:r>
            <a:r>
              <a:rPr kumimoji="1" lang="en-US" altLang="zh-CN" dirty="0">
                <a:solidFill>
                  <a:srgbClr val="FF0000"/>
                </a:solidFill>
              </a:rPr>
              <a:t>=ranR</a:t>
            </a:r>
            <a:r>
              <a:rPr kumimoji="1" lang="en-US" altLang="zh-CN" baseline="30000" dirty="0">
                <a:solidFill>
                  <a:srgbClr val="FF0000"/>
                </a:solidFill>
              </a:rPr>
              <a:t>-1</a:t>
            </a:r>
            <a:r>
              <a:rPr kumimoji="1" lang="zh-CN" altLang="en-US" dirty="0">
                <a:solidFill>
                  <a:srgbClr val="FF0000"/>
                </a:solidFill>
              </a:rPr>
              <a:t>，</a:t>
            </a:r>
            <a:r>
              <a:rPr kumimoji="1" lang="en-US" altLang="zh-CN" dirty="0">
                <a:solidFill>
                  <a:srgbClr val="FF0000"/>
                </a:solidFill>
              </a:rPr>
              <a:t>domR</a:t>
            </a:r>
            <a:r>
              <a:rPr kumimoji="1" lang="en-US" altLang="zh-CN" baseline="30000" dirty="0">
                <a:solidFill>
                  <a:srgbClr val="FF0000"/>
                </a:solidFill>
              </a:rPr>
              <a:t>-1</a:t>
            </a:r>
            <a:r>
              <a:rPr kumimoji="1" lang="en-US" altLang="zh-CN" dirty="0">
                <a:solidFill>
                  <a:srgbClr val="FF0000"/>
                </a:solidFill>
              </a:rPr>
              <a:t>=</a:t>
            </a:r>
            <a:r>
              <a:rPr kumimoji="1" lang="en-US" altLang="zh-CN" dirty="0" err="1">
                <a:solidFill>
                  <a:srgbClr val="FF0000"/>
                </a:solidFill>
              </a:rPr>
              <a:t>ranR</a:t>
            </a:r>
            <a:r>
              <a:rPr kumimoji="1" lang="zh-CN" altLang="en-US" dirty="0">
                <a:solidFill>
                  <a:srgbClr val="FF0000"/>
                </a:solidFill>
              </a:rPr>
              <a:t>。</a:t>
            </a:r>
          </a:p>
          <a:p>
            <a:pPr marL="533507" indent="-533507">
              <a:lnSpc>
                <a:spcPct val="200000"/>
              </a:lnSpc>
              <a:buFont typeface="Wingdings" panose="05000000000000000000" pitchFamily="2" charset="2"/>
              <a:buAutoNum type="arabicPeriod"/>
            </a:pPr>
            <a:r>
              <a:rPr kumimoji="1" lang="pt-BR" altLang="zh-CN" dirty="0"/>
              <a:t>|R|=|R</a:t>
            </a:r>
            <a:r>
              <a:rPr kumimoji="1" lang="pt-BR" altLang="zh-CN" baseline="30000" dirty="0"/>
              <a:t>-1</a:t>
            </a:r>
            <a:r>
              <a:rPr kumimoji="1" lang="pt-BR" altLang="zh-CN" dirty="0"/>
              <a:t>|</a:t>
            </a:r>
            <a:r>
              <a:rPr kumimoji="1" lang="zh-CN" altLang="en-US" dirty="0"/>
              <a:t>。</a:t>
            </a:r>
          </a:p>
          <a:p>
            <a:pPr marL="533507" indent="-533507">
              <a:lnSpc>
                <a:spcPct val="200000"/>
              </a:lnSpc>
              <a:buFont typeface="Wingdings" panose="05000000000000000000" pitchFamily="2" charset="2"/>
              <a:buAutoNum type="arabicPeriod"/>
            </a:pPr>
            <a:r>
              <a:rPr kumimoji="1" lang="pt-BR" altLang="zh-CN" dirty="0"/>
              <a:t>(RoS)</a:t>
            </a:r>
            <a:r>
              <a:rPr kumimoji="1" lang="pt-BR" altLang="zh-CN" baseline="30000" dirty="0"/>
              <a:t>-1</a:t>
            </a:r>
            <a:r>
              <a:rPr kumimoji="1" lang="pt-BR" altLang="zh-CN" dirty="0"/>
              <a:t>=S</a:t>
            </a:r>
            <a:r>
              <a:rPr kumimoji="1" lang="pt-BR" altLang="zh-CN" baseline="30000" dirty="0"/>
              <a:t>-1</a:t>
            </a:r>
            <a:r>
              <a:rPr kumimoji="1" lang="pt-BR" altLang="zh-CN" dirty="0"/>
              <a:t>oR</a:t>
            </a:r>
            <a:r>
              <a:rPr kumimoji="1" lang="pt-BR" altLang="zh-CN" baseline="30000" dirty="0"/>
              <a:t>-1</a:t>
            </a:r>
            <a:r>
              <a:rPr kumimoji="1" lang="zh-CN" altLang="pt-BR" dirty="0"/>
              <a:t>。</a:t>
            </a:r>
            <a:endParaRPr lang="zh-CN" altLang="en-US" dirty="0"/>
          </a:p>
        </p:txBody>
      </p:sp>
    </p:spTree>
    <p:extLst>
      <p:ext uri="{BB962C8B-B14F-4D97-AF65-F5344CB8AC3E}">
        <p14:creationId xmlns:p14="http://schemas.microsoft.com/office/powerpoint/2010/main" val="26872135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2"/>
          <p:cNvSpPr>
            <a:spLocks noGrp="1" noChangeArrowheads="1"/>
          </p:cNvSpPr>
          <p:nvPr>
            <p:ph type="title"/>
          </p:nvPr>
        </p:nvSpPr>
        <p:spPr>
          <a:xfrm>
            <a:off x="853407" y="289552"/>
            <a:ext cx="8066367" cy="585923"/>
          </a:xfrm>
        </p:spPr>
        <p:txBody>
          <a:bodyPr/>
          <a:lstStyle/>
          <a:p>
            <a:pPr eaLnBrk="1" hangingPunct="1"/>
            <a:r>
              <a:rPr lang="zh-CN" altLang="en-US" dirty="0"/>
              <a:t>定理</a:t>
            </a:r>
            <a:r>
              <a:rPr lang="en-US" altLang="zh-CN" dirty="0"/>
              <a:t>4.6</a:t>
            </a:r>
            <a:endParaRPr lang="zh-CN" altLang="en-US" dirty="0"/>
          </a:p>
        </p:txBody>
      </p:sp>
      <p:sp>
        <p:nvSpPr>
          <p:cNvPr id="1648643" name="Rectangle 3"/>
          <p:cNvSpPr>
            <a:spLocks noGrp="1" noChangeArrowheads="1"/>
          </p:cNvSpPr>
          <p:nvPr>
            <p:ph type="body" idx="1"/>
          </p:nvPr>
        </p:nvSpPr>
        <p:spPr>
          <a:xfrm>
            <a:off x="307975" y="1082017"/>
            <a:ext cx="11582400" cy="1295400"/>
          </a:xfrm>
        </p:spPr>
        <p:txBody>
          <a:bodyPr/>
          <a:lstStyle/>
          <a:p>
            <a:pPr marL="0" indent="0">
              <a:lnSpc>
                <a:spcPct val="150000"/>
              </a:lnSpc>
              <a:buNone/>
            </a:pPr>
            <a:r>
              <a:rPr lang="zh-CN" altLang="en-US" dirty="0">
                <a:solidFill>
                  <a:srgbClr val="C00000"/>
                </a:solidFill>
              </a:rPr>
              <a:t>定理</a:t>
            </a:r>
            <a:r>
              <a:rPr lang="en-US" altLang="zh-CN" dirty="0">
                <a:solidFill>
                  <a:srgbClr val="C00000"/>
                </a:solidFill>
              </a:rPr>
              <a:t>4.6  </a:t>
            </a:r>
            <a:r>
              <a:rPr lang="zh-CN" altLang="pt-BR" dirty="0"/>
              <a:t>设</a:t>
            </a:r>
            <a:r>
              <a:rPr lang="pt-BR" altLang="zh-CN" dirty="0"/>
              <a:t>A</a:t>
            </a:r>
            <a:r>
              <a:rPr lang="zh-CN" altLang="pt-BR" dirty="0"/>
              <a:t>、</a:t>
            </a:r>
            <a:r>
              <a:rPr lang="pt-BR" altLang="zh-CN" dirty="0"/>
              <a:t>B</a:t>
            </a:r>
            <a:r>
              <a:rPr lang="zh-CN" altLang="pt-BR" dirty="0"/>
              <a:t>和</a:t>
            </a:r>
            <a:r>
              <a:rPr lang="pt-BR" altLang="zh-CN" dirty="0"/>
              <a:t>C</a:t>
            </a:r>
            <a:r>
              <a:rPr lang="zh-CN" altLang="pt-BR" dirty="0"/>
              <a:t>是任意三个集合，</a:t>
            </a:r>
            <a:r>
              <a:rPr lang="pt-BR" altLang="zh-CN" dirty="0"/>
              <a:t>R,S</a:t>
            </a:r>
            <a:r>
              <a:rPr lang="zh-CN" altLang="pt-BR" dirty="0"/>
              <a:t>分别是从</a:t>
            </a:r>
            <a:r>
              <a:rPr lang="pt-BR" altLang="zh-CN" dirty="0"/>
              <a:t>A</a:t>
            </a:r>
            <a:r>
              <a:rPr lang="zh-CN" altLang="pt-BR" dirty="0"/>
              <a:t>到</a:t>
            </a:r>
            <a:r>
              <a:rPr lang="pt-BR" altLang="zh-CN" dirty="0"/>
              <a:t>B</a:t>
            </a:r>
            <a:r>
              <a:rPr lang="zh-CN" altLang="pt-BR" dirty="0"/>
              <a:t>，</a:t>
            </a:r>
            <a:r>
              <a:rPr lang="pt-BR" altLang="zh-CN" dirty="0"/>
              <a:t>B</a:t>
            </a:r>
            <a:r>
              <a:rPr lang="zh-CN" altLang="pt-BR" dirty="0"/>
              <a:t>到</a:t>
            </a:r>
            <a:r>
              <a:rPr lang="pt-BR" altLang="zh-CN" dirty="0"/>
              <a:t>C</a:t>
            </a:r>
            <a:r>
              <a:rPr lang="zh-CN" altLang="pt-BR" dirty="0"/>
              <a:t>的二元关系，则</a:t>
            </a:r>
          </a:p>
          <a:p>
            <a:pPr marL="0" indent="0" algn="r">
              <a:lnSpc>
                <a:spcPct val="150000"/>
              </a:lnSpc>
              <a:buNone/>
            </a:pPr>
            <a:r>
              <a:rPr lang="pt-BR" altLang="zh-CN" dirty="0"/>
              <a:t>(RoS)</a:t>
            </a:r>
            <a:r>
              <a:rPr lang="pt-BR" altLang="zh-CN" baseline="30000" dirty="0">
                <a:solidFill>
                  <a:srgbClr val="0000FF"/>
                </a:solidFill>
              </a:rPr>
              <a:t>-1</a:t>
            </a:r>
            <a:r>
              <a:rPr lang="pt-BR" altLang="zh-CN" dirty="0"/>
              <a:t>=S</a:t>
            </a:r>
            <a:r>
              <a:rPr lang="pt-BR" altLang="zh-CN" baseline="30000" dirty="0">
                <a:solidFill>
                  <a:srgbClr val="0000FF"/>
                </a:solidFill>
              </a:rPr>
              <a:t>-1</a:t>
            </a:r>
            <a:r>
              <a:rPr lang="pt-BR" altLang="zh-CN" dirty="0"/>
              <a:t>oR</a:t>
            </a:r>
            <a:r>
              <a:rPr lang="pt-BR" altLang="zh-CN" baseline="30000" dirty="0">
                <a:solidFill>
                  <a:srgbClr val="0000FF"/>
                </a:solidFill>
              </a:rPr>
              <a:t>-1</a:t>
            </a:r>
            <a:r>
              <a:rPr lang="zh-CN" altLang="en-US" baseline="30000" dirty="0">
                <a:solidFill>
                  <a:srgbClr val="0000FF"/>
                </a:solidFill>
              </a:rPr>
              <a:t>   </a:t>
            </a:r>
            <a:r>
              <a:rPr lang="zh-CN" altLang="pt-BR" dirty="0"/>
              <a:t>                                          </a:t>
            </a:r>
            <a:r>
              <a:rPr lang="zh-CN" altLang="en-US" dirty="0"/>
              <a:t>（</a:t>
            </a:r>
            <a:r>
              <a:rPr lang="en-US" altLang="zh-CN" dirty="0"/>
              <a:t>4-9</a:t>
            </a:r>
            <a:r>
              <a:rPr lang="zh-CN" altLang="en-US" dirty="0"/>
              <a:t>）</a:t>
            </a:r>
          </a:p>
        </p:txBody>
      </p:sp>
      <p:sp>
        <p:nvSpPr>
          <p:cNvPr id="2" name="矩形 1">
            <a:extLst>
              <a:ext uri="{FF2B5EF4-FFF2-40B4-BE49-F238E27FC236}">
                <a16:creationId xmlns:a16="http://schemas.microsoft.com/office/drawing/2014/main" id="{6C279FFF-AE79-49D7-ADA5-674FA72A81F1}"/>
              </a:ext>
            </a:extLst>
          </p:cNvPr>
          <p:cNvSpPr/>
          <p:nvPr/>
        </p:nvSpPr>
        <p:spPr>
          <a:xfrm>
            <a:off x="327192" y="2252651"/>
            <a:ext cx="11258383" cy="4459041"/>
          </a:xfrm>
          <a:prstGeom prst="rect">
            <a:avLst/>
          </a:prstGeom>
        </p:spPr>
        <p:txBody>
          <a:bodyPr wrap="square">
            <a:spAutoFit/>
          </a:bodyPr>
          <a:lstStyle/>
          <a:p>
            <a:pPr>
              <a:lnSpc>
                <a:spcPct val="150000"/>
              </a:lnSpc>
            </a:pPr>
            <a:r>
              <a:rPr lang="zh-CN" altLang="en-US" b="1" dirty="0">
                <a:solidFill>
                  <a:srgbClr val="C00000"/>
                </a:solidFill>
                <a:latin typeface="+mn-ea"/>
              </a:rPr>
              <a:t>证明</a:t>
            </a:r>
            <a:r>
              <a:rPr lang="zh-CN" altLang="en-US" b="1" dirty="0">
                <a:latin typeface="+mn-ea"/>
              </a:rPr>
              <a:t>  ∀</a:t>
            </a:r>
            <a:r>
              <a:rPr lang="en-US" altLang="zh-CN" b="1" dirty="0">
                <a:latin typeface="+mn-ea"/>
              </a:rPr>
              <a:t>&lt;</a:t>
            </a:r>
            <a:r>
              <a:rPr lang="en-US" altLang="zh-CN" b="1" dirty="0" err="1">
                <a:latin typeface="+mn-ea"/>
              </a:rPr>
              <a:t>c,a</a:t>
            </a:r>
            <a:r>
              <a:rPr lang="en-US" altLang="zh-CN" b="1" dirty="0">
                <a:latin typeface="+mn-ea"/>
              </a:rPr>
              <a:t>&gt;</a:t>
            </a:r>
            <a:r>
              <a:rPr lang="zh-CN" altLang="en-US" b="1" dirty="0">
                <a:latin typeface="+mn-ea"/>
              </a:rPr>
              <a:t>，</a:t>
            </a:r>
          </a:p>
          <a:p>
            <a:pPr>
              <a:lnSpc>
                <a:spcPct val="150000"/>
              </a:lnSpc>
            </a:pPr>
            <a:r>
              <a:rPr lang="en-US" altLang="zh-CN" b="1" dirty="0">
                <a:latin typeface="+mn-ea"/>
              </a:rPr>
              <a:t>           &lt;</a:t>
            </a:r>
            <a:r>
              <a:rPr lang="en-US" altLang="zh-CN" b="1" dirty="0" err="1">
                <a:latin typeface="+mn-ea"/>
              </a:rPr>
              <a:t>c,a</a:t>
            </a:r>
            <a:r>
              <a:rPr lang="en-US" altLang="zh-CN" b="1" dirty="0">
                <a:latin typeface="+mn-ea"/>
              </a:rPr>
              <a:t>&gt;</a:t>
            </a:r>
            <a:r>
              <a:rPr lang="en-US" altLang="zh-CN" dirty="0"/>
              <a:t>∈</a:t>
            </a:r>
            <a:r>
              <a:rPr lang="en-US" altLang="zh-CN" b="1" dirty="0">
                <a:latin typeface="+mn-ea"/>
              </a:rPr>
              <a:t>(</a:t>
            </a:r>
            <a:r>
              <a:rPr lang="en-US" altLang="zh-CN" b="1" dirty="0" err="1">
                <a:latin typeface="+mn-ea"/>
              </a:rPr>
              <a:t>RoS</a:t>
            </a:r>
            <a:r>
              <a:rPr lang="en-US" altLang="zh-CN" b="1" dirty="0">
                <a:latin typeface="+mn-ea"/>
              </a:rPr>
              <a:t>)</a:t>
            </a:r>
            <a:r>
              <a:rPr lang="en-US" altLang="zh-CN" b="1" baseline="30000" dirty="0">
                <a:latin typeface="+mn-ea"/>
              </a:rPr>
              <a:t>−1</a:t>
            </a:r>
          </a:p>
          <a:p>
            <a:pPr>
              <a:lnSpc>
                <a:spcPct val="150000"/>
              </a:lnSpc>
            </a:pPr>
            <a:r>
              <a:rPr lang="en-US" altLang="zh-CN" b="1" dirty="0">
                <a:latin typeface="+mn-ea"/>
              </a:rPr>
              <a:t>        </a:t>
            </a:r>
            <a:r>
              <a:rPr lang="zh-CN" altLang="en-US" dirty="0">
                <a:sym typeface="Symbol" panose="05050102010706020507" pitchFamily="18" charset="2"/>
              </a:rPr>
              <a:t> </a:t>
            </a:r>
            <a:r>
              <a:rPr lang="en-US" altLang="zh-CN" b="1" dirty="0" err="1">
                <a:latin typeface="+mn-ea"/>
              </a:rPr>
              <a:t>a∈A∧c</a:t>
            </a:r>
            <a:r>
              <a:rPr lang="en-US" altLang="zh-CN" dirty="0" err="1"/>
              <a:t>∈</a:t>
            </a:r>
            <a:r>
              <a:rPr lang="en-US" altLang="zh-CN" b="1" dirty="0" err="1">
                <a:latin typeface="+mn-ea"/>
              </a:rPr>
              <a:t>C</a:t>
            </a:r>
            <a:r>
              <a:rPr lang="en-US" altLang="zh-CN" b="1" dirty="0">
                <a:latin typeface="+mn-ea"/>
              </a:rPr>
              <a:t>∧&lt;</a:t>
            </a:r>
            <a:r>
              <a:rPr lang="en-US" altLang="zh-CN" b="1" dirty="0" err="1">
                <a:latin typeface="+mn-ea"/>
              </a:rPr>
              <a:t>a,c</a:t>
            </a:r>
            <a:r>
              <a:rPr lang="en-US" altLang="zh-CN" b="1" dirty="0">
                <a:latin typeface="+mn-ea"/>
              </a:rPr>
              <a:t>&gt;</a:t>
            </a:r>
            <a:r>
              <a:rPr lang="en-US" altLang="zh-CN" dirty="0"/>
              <a:t>∈</a:t>
            </a:r>
            <a:r>
              <a:rPr lang="en-US" altLang="zh-CN" b="1" dirty="0" err="1">
                <a:latin typeface="+mn-ea"/>
              </a:rPr>
              <a:t>RoS</a:t>
            </a:r>
            <a:endParaRPr lang="en-US" altLang="zh-CN" b="1" dirty="0">
              <a:latin typeface="+mn-ea"/>
            </a:endParaRPr>
          </a:p>
          <a:p>
            <a:pPr>
              <a:lnSpc>
                <a:spcPct val="150000"/>
              </a:lnSpc>
            </a:pPr>
            <a:r>
              <a:rPr lang="en-US" altLang="zh-CN" b="1" dirty="0">
                <a:latin typeface="+mn-ea"/>
              </a:rPr>
              <a:t>        </a:t>
            </a:r>
            <a:r>
              <a:rPr lang="zh-CN" altLang="en-US" dirty="0">
                <a:sym typeface="Symbol" panose="05050102010706020507" pitchFamily="18" charset="2"/>
              </a:rPr>
              <a:t> </a:t>
            </a:r>
            <a:r>
              <a:rPr lang="en-US" altLang="zh-CN" b="1" dirty="0" err="1">
                <a:latin typeface="+mn-ea"/>
              </a:rPr>
              <a:t>a∈A∧c</a:t>
            </a:r>
            <a:r>
              <a:rPr lang="en-US" altLang="zh-CN" dirty="0" err="1"/>
              <a:t>∈</a:t>
            </a:r>
            <a:r>
              <a:rPr lang="en-US" altLang="zh-CN" b="1" dirty="0" err="1">
                <a:latin typeface="+mn-ea"/>
              </a:rPr>
              <a:t>C</a:t>
            </a:r>
            <a:r>
              <a:rPr lang="en-US" altLang="zh-CN" b="1" dirty="0">
                <a:latin typeface="+mn-ea"/>
              </a:rPr>
              <a:t>∧</a:t>
            </a:r>
            <a:r>
              <a:rPr lang="en-US" altLang="zh-CN" dirty="0">
                <a:sym typeface="Symbol" panose="05050102010706020507" pitchFamily="18" charset="2"/>
              </a:rPr>
              <a:t></a:t>
            </a:r>
            <a:r>
              <a:rPr lang="en-US" altLang="zh-CN" b="1" dirty="0">
                <a:latin typeface="+mn-ea"/>
              </a:rPr>
              <a:t>b(</a:t>
            </a:r>
            <a:r>
              <a:rPr lang="en-US" altLang="zh-CN" b="1" dirty="0" err="1">
                <a:latin typeface="+mn-ea"/>
              </a:rPr>
              <a:t>b</a:t>
            </a:r>
            <a:r>
              <a:rPr lang="en-US" altLang="zh-CN" dirty="0" err="1"/>
              <a:t>∈</a:t>
            </a:r>
            <a:r>
              <a:rPr lang="en-US" altLang="zh-CN" b="1" dirty="0" err="1">
                <a:latin typeface="+mn-ea"/>
              </a:rPr>
              <a:t>B</a:t>
            </a:r>
            <a:r>
              <a:rPr lang="en-US" altLang="zh-CN" b="1" dirty="0">
                <a:latin typeface="+mn-ea"/>
              </a:rPr>
              <a:t>∧&lt;</a:t>
            </a:r>
            <a:r>
              <a:rPr lang="en-US" altLang="zh-CN" b="1" dirty="0" err="1">
                <a:latin typeface="+mn-ea"/>
              </a:rPr>
              <a:t>a,b</a:t>
            </a:r>
            <a:r>
              <a:rPr lang="en-US" altLang="zh-CN" b="1" dirty="0">
                <a:latin typeface="+mn-ea"/>
              </a:rPr>
              <a:t>&gt;∈R∧&lt;</a:t>
            </a:r>
            <a:r>
              <a:rPr lang="en-US" altLang="zh-CN" b="1" dirty="0" err="1">
                <a:latin typeface="+mn-ea"/>
              </a:rPr>
              <a:t>b,c</a:t>
            </a:r>
            <a:r>
              <a:rPr lang="en-US" altLang="zh-CN" b="1" dirty="0">
                <a:latin typeface="+mn-ea"/>
              </a:rPr>
              <a:t>&gt;</a:t>
            </a:r>
            <a:r>
              <a:rPr lang="en-US" altLang="zh-CN" dirty="0"/>
              <a:t>∈</a:t>
            </a:r>
            <a:r>
              <a:rPr lang="en-US" altLang="zh-CN" b="1" dirty="0">
                <a:latin typeface="+mn-ea"/>
              </a:rPr>
              <a:t>S)</a:t>
            </a:r>
          </a:p>
          <a:p>
            <a:pPr>
              <a:lnSpc>
                <a:spcPct val="150000"/>
              </a:lnSpc>
            </a:pPr>
            <a:r>
              <a:rPr lang="en-US" altLang="zh-CN" b="1" dirty="0">
                <a:latin typeface="+mn-ea"/>
              </a:rPr>
              <a:t>        </a:t>
            </a:r>
            <a:r>
              <a:rPr lang="zh-CN" altLang="en-US" dirty="0">
                <a:sym typeface="Symbol" panose="05050102010706020507" pitchFamily="18" charset="2"/>
              </a:rPr>
              <a:t> </a:t>
            </a:r>
            <a:r>
              <a:rPr lang="en-US" altLang="zh-CN" b="1" dirty="0" err="1">
                <a:latin typeface="+mn-ea"/>
              </a:rPr>
              <a:t>a∈A∧c</a:t>
            </a:r>
            <a:r>
              <a:rPr lang="en-US" altLang="zh-CN" dirty="0" err="1"/>
              <a:t>∈</a:t>
            </a:r>
            <a:r>
              <a:rPr lang="en-US" altLang="zh-CN" b="1" dirty="0" err="1">
                <a:latin typeface="+mn-ea"/>
              </a:rPr>
              <a:t>C</a:t>
            </a:r>
            <a:r>
              <a:rPr lang="en-US" altLang="zh-CN" b="1" dirty="0">
                <a:latin typeface="+mn-ea"/>
              </a:rPr>
              <a:t>∧</a:t>
            </a:r>
            <a:r>
              <a:rPr lang="en-US" altLang="zh-CN" dirty="0">
                <a:sym typeface="Symbol" panose="05050102010706020507" pitchFamily="18" charset="2"/>
              </a:rPr>
              <a:t></a:t>
            </a:r>
            <a:r>
              <a:rPr lang="en-US" altLang="zh-CN" b="1" dirty="0">
                <a:latin typeface="+mn-ea"/>
              </a:rPr>
              <a:t>b(b</a:t>
            </a:r>
            <a:r>
              <a:rPr lang="en-US" altLang="zh-CN" dirty="0"/>
              <a:t>∈</a:t>
            </a:r>
            <a:r>
              <a:rPr lang="en-US" altLang="zh-CN" b="1" dirty="0">
                <a:latin typeface="+mn-ea"/>
              </a:rPr>
              <a:t> B∧&lt;</a:t>
            </a:r>
            <a:r>
              <a:rPr lang="en-US" altLang="zh-CN" b="1" dirty="0" err="1">
                <a:latin typeface="+mn-ea"/>
              </a:rPr>
              <a:t>b,a</a:t>
            </a:r>
            <a:r>
              <a:rPr lang="en-US" altLang="zh-CN" b="1" dirty="0">
                <a:latin typeface="+mn-ea"/>
              </a:rPr>
              <a:t>&gt;</a:t>
            </a:r>
            <a:r>
              <a:rPr lang="en-US" altLang="zh-CN" dirty="0"/>
              <a:t>∈</a:t>
            </a:r>
            <a:r>
              <a:rPr lang="en-US" altLang="zh-CN" b="1" dirty="0">
                <a:latin typeface="+mn-ea"/>
              </a:rPr>
              <a:t>R</a:t>
            </a:r>
            <a:r>
              <a:rPr lang="en-US" altLang="zh-CN" b="1" baseline="30000" dirty="0">
                <a:latin typeface="+mn-ea"/>
              </a:rPr>
              <a:t>−1</a:t>
            </a:r>
            <a:r>
              <a:rPr lang="en-US" altLang="zh-CN" b="1" dirty="0">
                <a:latin typeface="+mn-ea"/>
              </a:rPr>
              <a:t>∧&lt;</a:t>
            </a:r>
            <a:r>
              <a:rPr lang="en-US" altLang="zh-CN" b="1" dirty="0" err="1">
                <a:latin typeface="+mn-ea"/>
              </a:rPr>
              <a:t>c,b</a:t>
            </a:r>
            <a:r>
              <a:rPr lang="en-US" altLang="zh-CN" b="1" dirty="0">
                <a:latin typeface="+mn-ea"/>
              </a:rPr>
              <a:t>&gt;</a:t>
            </a:r>
            <a:r>
              <a:rPr lang="en-US" altLang="zh-CN" dirty="0"/>
              <a:t>∈</a:t>
            </a:r>
            <a:r>
              <a:rPr lang="en-US" altLang="zh-CN" b="1" dirty="0">
                <a:latin typeface="+mn-ea"/>
              </a:rPr>
              <a:t>S</a:t>
            </a:r>
            <a:r>
              <a:rPr lang="en-US" altLang="zh-CN" b="1" baseline="30000" dirty="0">
                <a:latin typeface="+mn-ea"/>
              </a:rPr>
              <a:t>−1</a:t>
            </a:r>
            <a:r>
              <a:rPr lang="en-US" altLang="zh-CN" b="1" dirty="0">
                <a:latin typeface="+mn-ea"/>
              </a:rPr>
              <a:t>)</a:t>
            </a:r>
          </a:p>
          <a:p>
            <a:pPr>
              <a:lnSpc>
                <a:spcPct val="150000"/>
              </a:lnSpc>
            </a:pPr>
            <a:r>
              <a:rPr lang="en-US" altLang="zh-CN" b="1" dirty="0">
                <a:latin typeface="+mn-ea"/>
              </a:rPr>
              <a:t>        </a:t>
            </a:r>
            <a:r>
              <a:rPr lang="zh-CN" altLang="en-US" dirty="0">
                <a:sym typeface="Symbol" panose="05050102010706020507" pitchFamily="18" charset="2"/>
              </a:rPr>
              <a:t> </a:t>
            </a:r>
            <a:r>
              <a:rPr lang="en-US" altLang="zh-CN" b="1" dirty="0" err="1">
                <a:latin typeface="+mn-ea"/>
              </a:rPr>
              <a:t>a∈A∧c</a:t>
            </a:r>
            <a:r>
              <a:rPr lang="en-US" altLang="zh-CN" dirty="0" err="1"/>
              <a:t>∈</a:t>
            </a:r>
            <a:r>
              <a:rPr lang="en-US" altLang="zh-CN" b="1" dirty="0" err="1">
                <a:latin typeface="+mn-ea"/>
              </a:rPr>
              <a:t>C</a:t>
            </a:r>
            <a:r>
              <a:rPr lang="en-US" altLang="zh-CN" b="1" dirty="0">
                <a:latin typeface="+mn-ea"/>
              </a:rPr>
              <a:t>∧&lt;</a:t>
            </a:r>
            <a:r>
              <a:rPr lang="en-US" altLang="zh-CN" b="1" dirty="0" err="1">
                <a:latin typeface="+mn-ea"/>
              </a:rPr>
              <a:t>c,a</a:t>
            </a:r>
            <a:r>
              <a:rPr lang="en-US" altLang="zh-CN" b="1" dirty="0">
                <a:latin typeface="+mn-ea"/>
              </a:rPr>
              <a:t>&gt;</a:t>
            </a:r>
            <a:r>
              <a:rPr lang="en-US" altLang="zh-CN" dirty="0"/>
              <a:t>∈</a:t>
            </a:r>
            <a:r>
              <a:rPr lang="en-US" altLang="zh-CN" b="1" dirty="0">
                <a:latin typeface="+mn-ea"/>
              </a:rPr>
              <a:t>S</a:t>
            </a:r>
            <a:r>
              <a:rPr lang="en-US" altLang="zh-CN" b="1" baseline="30000" dirty="0">
                <a:latin typeface="+mn-ea"/>
              </a:rPr>
              <a:t>−1</a:t>
            </a:r>
            <a:r>
              <a:rPr lang="en-US" altLang="zh-CN" b="1" dirty="0">
                <a:latin typeface="+mn-ea"/>
              </a:rPr>
              <a:t>oR</a:t>
            </a:r>
            <a:r>
              <a:rPr lang="en-US" altLang="zh-CN" b="1" baseline="30000" dirty="0">
                <a:latin typeface="+mn-ea"/>
              </a:rPr>
              <a:t>−1</a:t>
            </a:r>
          </a:p>
          <a:p>
            <a:pPr>
              <a:lnSpc>
                <a:spcPct val="150000"/>
              </a:lnSpc>
            </a:pPr>
            <a:r>
              <a:rPr lang="en-US" altLang="zh-CN" b="1" dirty="0">
                <a:latin typeface="+mn-ea"/>
              </a:rPr>
              <a:t>        </a:t>
            </a:r>
            <a:r>
              <a:rPr lang="zh-CN" altLang="en-US" dirty="0">
                <a:sym typeface="Symbol" panose="05050102010706020507" pitchFamily="18" charset="2"/>
              </a:rPr>
              <a:t> </a:t>
            </a:r>
            <a:r>
              <a:rPr lang="en-US" altLang="zh-CN" b="1" dirty="0">
                <a:latin typeface="+mn-ea"/>
              </a:rPr>
              <a:t>&lt;</a:t>
            </a:r>
            <a:r>
              <a:rPr lang="en-US" altLang="zh-CN" b="1" dirty="0" err="1">
                <a:latin typeface="+mn-ea"/>
              </a:rPr>
              <a:t>c,a</a:t>
            </a:r>
            <a:r>
              <a:rPr lang="en-US" altLang="zh-CN" b="1" dirty="0">
                <a:latin typeface="+mn-ea"/>
              </a:rPr>
              <a:t>&gt;</a:t>
            </a:r>
            <a:r>
              <a:rPr lang="en-US" altLang="zh-CN" dirty="0"/>
              <a:t>∈</a:t>
            </a:r>
            <a:r>
              <a:rPr lang="en-US" altLang="zh-CN" b="1" dirty="0">
                <a:latin typeface="+mn-ea"/>
              </a:rPr>
              <a:t>S</a:t>
            </a:r>
            <a:r>
              <a:rPr lang="en-US" altLang="zh-CN" b="1" baseline="30000" dirty="0">
                <a:latin typeface="+mn-ea"/>
              </a:rPr>
              <a:t>−1</a:t>
            </a:r>
            <a:r>
              <a:rPr lang="en-US" altLang="zh-CN" b="1" dirty="0">
                <a:latin typeface="+mn-ea"/>
              </a:rPr>
              <a:t>oR</a:t>
            </a:r>
            <a:r>
              <a:rPr lang="en-US" altLang="zh-CN" b="1" baseline="30000" dirty="0">
                <a:latin typeface="+mn-ea"/>
              </a:rPr>
              <a:t>−1</a:t>
            </a:r>
            <a:endParaRPr lang="zh-CN" altLang="en-US" b="1" dirty="0">
              <a:latin typeface="+mn-ea"/>
            </a:endParaRPr>
          </a:p>
          <a:p>
            <a:pPr>
              <a:lnSpc>
                <a:spcPct val="150000"/>
              </a:lnSpc>
            </a:pPr>
            <a:r>
              <a:rPr lang="zh-CN" altLang="en-US" b="1" dirty="0">
                <a:latin typeface="+mn-ea"/>
              </a:rPr>
              <a:t>即</a:t>
            </a:r>
            <a:r>
              <a:rPr lang="en-US" altLang="zh-CN" b="1" dirty="0">
                <a:latin typeface="+mn-ea"/>
              </a:rPr>
              <a:t>(Ro S)</a:t>
            </a:r>
            <a:r>
              <a:rPr lang="en-US" altLang="zh-CN" b="1" baseline="30000" dirty="0">
                <a:latin typeface="+mn-ea"/>
              </a:rPr>
              <a:t>−1</a:t>
            </a:r>
            <a:r>
              <a:rPr lang="zh-CN" altLang="en-US" b="1" dirty="0">
                <a:latin typeface="+mn-ea"/>
              </a:rPr>
              <a:t>＝</a:t>
            </a:r>
            <a:r>
              <a:rPr lang="en-US" altLang="zh-CN" b="1" dirty="0">
                <a:latin typeface="+mn-ea"/>
              </a:rPr>
              <a:t>S</a:t>
            </a:r>
            <a:r>
              <a:rPr lang="en-US" altLang="zh-CN" b="1" baseline="30000" dirty="0">
                <a:latin typeface="+mn-ea"/>
              </a:rPr>
              <a:t>−1</a:t>
            </a:r>
            <a:r>
              <a:rPr lang="en-US" altLang="zh-CN" b="1" dirty="0">
                <a:latin typeface="+mn-ea"/>
              </a:rPr>
              <a:t>oR</a:t>
            </a:r>
            <a:r>
              <a:rPr lang="en-US" altLang="zh-CN" b="1" baseline="30000" dirty="0">
                <a:latin typeface="+mn-ea"/>
              </a:rPr>
              <a:t>−1</a:t>
            </a:r>
            <a:r>
              <a:rPr lang="zh-CN" altLang="en-US" b="1" dirty="0">
                <a:latin typeface="+mn-ea"/>
              </a:rPr>
              <a:t>。</a:t>
            </a:r>
          </a:p>
        </p:txBody>
      </p:sp>
    </p:spTree>
    <p:custDataLst>
      <p:tags r:id="rId1"/>
    </p:custDataLst>
    <p:extLst>
      <p:ext uri="{BB962C8B-B14F-4D97-AF65-F5344CB8AC3E}">
        <p14:creationId xmlns:p14="http://schemas.microsoft.com/office/powerpoint/2010/main" val="45095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500"/>
                                        <p:tgtEl>
                                          <p:spTgt spid="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wipe(down)">
                                      <p:cBhvr>
                                        <p:cTn id="33" dur="500"/>
                                        <p:tgtEl>
                                          <p:spTgt spid="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2">
                                            <p:txEl>
                                              <p:pRg st="5" end="5"/>
                                            </p:txEl>
                                          </p:spTgt>
                                        </p:tgtEl>
                                        <p:attrNameLst>
                                          <p:attrName>style.visibility</p:attrName>
                                        </p:attrNameLst>
                                      </p:cBhvr>
                                      <p:to>
                                        <p:strVal val="visible"/>
                                      </p:to>
                                    </p:set>
                                    <p:animEffect transition="in" filter="circle(in)">
                                      <p:cBhvr>
                                        <p:cTn id="38" dur="2000"/>
                                        <p:tgtEl>
                                          <p:spTgt spid="2">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circle(in)">
                                      <p:cBhvr>
                                        <p:cTn id="43" dur="2000"/>
                                        <p:tgtEl>
                                          <p:spTgt spid="2">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2">
                                            <p:txEl>
                                              <p:pRg st="7" end="7"/>
                                            </p:txEl>
                                          </p:spTgt>
                                        </p:tgtEl>
                                        <p:attrNameLst>
                                          <p:attrName>style.visibility</p:attrName>
                                        </p:attrNameLst>
                                      </p:cBhvr>
                                      <p:to>
                                        <p:strVal val="visible"/>
                                      </p:to>
                                    </p:set>
                                    <p:animEffect transition="in" filter="circle(in)">
                                      <p:cBhvr>
                                        <p:cTn id="48" dur="2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6850" name="Rectangle 2"/>
          <p:cNvSpPr>
            <a:spLocks noGrp="1" noChangeArrowheads="1"/>
          </p:cNvSpPr>
          <p:nvPr>
            <p:ph type="body" idx="1"/>
          </p:nvPr>
        </p:nvSpPr>
        <p:spPr>
          <a:xfrm>
            <a:off x="428901" y="991393"/>
            <a:ext cx="10318474" cy="5029201"/>
          </a:xfrm>
        </p:spPr>
        <p:txBody>
          <a:bodyPr/>
          <a:lstStyle/>
          <a:p>
            <a:pPr marL="533507" indent="-533507">
              <a:lnSpc>
                <a:spcPct val="150000"/>
              </a:lnSpc>
              <a:spcBef>
                <a:spcPct val="30000"/>
              </a:spcBef>
              <a:buNone/>
            </a:pPr>
            <a:r>
              <a:rPr lang="zh-CN" altLang="en-US" dirty="0">
                <a:solidFill>
                  <a:srgbClr val="C00000"/>
                </a:solidFill>
              </a:rPr>
              <a:t>定理</a:t>
            </a:r>
            <a:r>
              <a:rPr lang="en-US" altLang="zh-CN" dirty="0">
                <a:solidFill>
                  <a:srgbClr val="C00000"/>
                </a:solidFill>
              </a:rPr>
              <a:t>4.7  </a:t>
            </a:r>
            <a:r>
              <a:rPr lang="zh-CN" altLang="en-US" dirty="0"/>
              <a:t>设</a:t>
            </a:r>
            <a:r>
              <a:rPr lang="pt-BR" altLang="zh-CN" dirty="0"/>
              <a:t>R</a:t>
            </a:r>
            <a:r>
              <a:rPr lang="zh-CN" altLang="zh-CN" dirty="0"/>
              <a:t>：</a:t>
            </a:r>
            <a:r>
              <a:rPr lang="pt-BR" altLang="zh-CN" dirty="0"/>
              <a:t>A→B</a:t>
            </a:r>
            <a:r>
              <a:rPr lang="zh-CN" altLang="zh-CN" dirty="0"/>
              <a:t>，</a:t>
            </a:r>
            <a:r>
              <a:rPr lang="en-US" altLang="zh-CN" dirty="0"/>
              <a:t>S</a:t>
            </a:r>
            <a:r>
              <a:rPr lang="zh-CN" altLang="zh-CN" dirty="0"/>
              <a:t>：</a:t>
            </a:r>
            <a:r>
              <a:rPr lang="pt-BR" altLang="zh-CN" dirty="0"/>
              <a:t>A→B</a:t>
            </a:r>
            <a:r>
              <a:rPr lang="zh-CN" altLang="zh-CN" dirty="0"/>
              <a:t>，则有</a:t>
            </a:r>
            <a:endParaRPr lang="zh-CN" altLang="en-US" dirty="0"/>
          </a:p>
          <a:p>
            <a:pPr marL="0" indent="0">
              <a:lnSpc>
                <a:spcPct val="150000"/>
              </a:lnSpc>
              <a:spcBef>
                <a:spcPct val="30000"/>
              </a:spcBef>
              <a:buClr>
                <a:srgbClr val="800080"/>
              </a:buClr>
              <a:buNone/>
            </a:pPr>
            <a:r>
              <a:rPr lang="en-US" altLang="zh-CN" dirty="0"/>
              <a:t>    (1)  (R∪S)</a:t>
            </a:r>
            <a:r>
              <a:rPr lang="en-US" altLang="zh-CN" baseline="30000" dirty="0"/>
              <a:t>-1</a:t>
            </a:r>
            <a:r>
              <a:rPr lang="zh-CN" altLang="en-US" dirty="0"/>
              <a:t>＝</a:t>
            </a:r>
            <a:r>
              <a:rPr lang="en-US" altLang="zh-CN" dirty="0"/>
              <a:t>R</a:t>
            </a:r>
            <a:r>
              <a:rPr lang="en-US" altLang="zh-CN" baseline="30000" dirty="0"/>
              <a:t>-1</a:t>
            </a:r>
            <a:r>
              <a:rPr lang="en-US" altLang="zh-CN" dirty="0"/>
              <a:t>∪S</a:t>
            </a:r>
            <a:r>
              <a:rPr lang="en-US" altLang="zh-CN" baseline="30000" dirty="0"/>
              <a:t>-1</a:t>
            </a:r>
            <a:r>
              <a:rPr lang="zh-CN" altLang="en-US" dirty="0"/>
              <a:t>                       </a:t>
            </a:r>
            <a:r>
              <a:rPr lang="en-US" altLang="zh-CN" dirty="0">
                <a:solidFill>
                  <a:srgbClr val="3333FF"/>
                </a:solidFill>
              </a:rPr>
              <a:t>(</a:t>
            </a:r>
            <a:r>
              <a:rPr lang="zh-CN" altLang="en-US" dirty="0">
                <a:solidFill>
                  <a:srgbClr val="3333FF"/>
                </a:solidFill>
              </a:rPr>
              <a:t>分配性</a:t>
            </a:r>
            <a:r>
              <a:rPr lang="en-US" altLang="zh-CN" dirty="0">
                <a:solidFill>
                  <a:srgbClr val="3333FF"/>
                </a:solidFill>
              </a:rPr>
              <a:t>)</a:t>
            </a:r>
            <a:endParaRPr lang="en-US" altLang="zh-CN" baseline="30000" dirty="0">
              <a:solidFill>
                <a:srgbClr val="3333FF"/>
              </a:solidFill>
            </a:endParaRPr>
          </a:p>
          <a:p>
            <a:pPr marL="0" indent="0">
              <a:lnSpc>
                <a:spcPct val="150000"/>
              </a:lnSpc>
              <a:spcBef>
                <a:spcPct val="30000"/>
              </a:spcBef>
              <a:buClr>
                <a:srgbClr val="800080"/>
              </a:buClr>
              <a:buNone/>
            </a:pPr>
            <a:r>
              <a:rPr lang="en-US" altLang="zh-CN" dirty="0"/>
              <a:t>           (R∩S)</a:t>
            </a:r>
            <a:r>
              <a:rPr lang="en-US" altLang="zh-CN" baseline="30000" dirty="0"/>
              <a:t>-1</a:t>
            </a:r>
            <a:r>
              <a:rPr lang="zh-CN" altLang="en-US" dirty="0"/>
              <a:t>＝</a:t>
            </a:r>
            <a:r>
              <a:rPr lang="en-US" altLang="zh-CN" dirty="0"/>
              <a:t>R</a:t>
            </a:r>
            <a:r>
              <a:rPr lang="en-US" altLang="zh-CN" baseline="30000" dirty="0"/>
              <a:t>-1</a:t>
            </a:r>
            <a:r>
              <a:rPr lang="en-US" altLang="zh-CN" dirty="0"/>
              <a:t>∩S</a:t>
            </a:r>
            <a:r>
              <a:rPr lang="en-US" altLang="zh-CN" baseline="30000" dirty="0"/>
              <a:t>-1</a:t>
            </a:r>
            <a:endParaRPr lang="zh-CN" altLang="en-US" dirty="0"/>
          </a:p>
          <a:p>
            <a:pPr marL="0" indent="0">
              <a:lnSpc>
                <a:spcPct val="150000"/>
              </a:lnSpc>
              <a:spcBef>
                <a:spcPct val="30000"/>
              </a:spcBef>
              <a:buClr>
                <a:srgbClr val="800080"/>
              </a:buClr>
              <a:buNone/>
            </a:pPr>
            <a:r>
              <a:rPr lang="en-US" altLang="zh-CN" dirty="0"/>
              <a:t>           (R-S)</a:t>
            </a:r>
            <a:r>
              <a:rPr lang="en-US" altLang="zh-CN" baseline="30000" dirty="0"/>
              <a:t>-1</a:t>
            </a:r>
            <a:r>
              <a:rPr lang="zh-CN" altLang="en-US" dirty="0"/>
              <a:t>＝</a:t>
            </a:r>
            <a:r>
              <a:rPr lang="en-US" altLang="zh-CN" dirty="0"/>
              <a:t>R</a:t>
            </a:r>
            <a:r>
              <a:rPr lang="en-US" altLang="zh-CN" baseline="30000" dirty="0"/>
              <a:t>-1</a:t>
            </a:r>
            <a:r>
              <a:rPr lang="en-US" altLang="zh-CN" dirty="0"/>
              <a:t>-S</a:t>
            </a:r>
            <a:r>
              <a:rPr lang="en-US" altLang="zh-CN" baseline="30000" dirty="0"/>
              <a:t>-1</a:t>
            </a:r>
            <a:endParaRPr lang="zh-CN" altLang="en-US" dirty="0"/>
          </a:p>
          <a:p>
            <a:pPr marL="0" indent="0">
              <a:lnSpc>
                <a:spcPct val="150000"/>
              </a:lnSpc>
              <a:spcBef>
                <a:spcPct val="30000"/>
              </a:spcBef>
              <a:buClr>
                <a:srgbClr val="800080"/>
              </a:buClr>
              <a:buNone/>
            </a:pPr>
            <a:r>
              <a:rPr lang="en-US" altLang="zh-CN" dirty="0"/>
              <a:t>    (2)   (R</a:t>
            </a:r>
            <a:r>
              <a:rPr lang="en-US" altLang="zh-CN" baseline="30000" dirty="0"/>
              <a:t>C</a:t>
            </a:r>
            <a:r>
              <a:rPr lang="en-US" altLang="zh-CN" dirty="0"/>
              <a:t>)</a:t>
            </a:r>
            <a:r>
              <a:rPr lang="en-US" altLang="zh-CN" baseline="30000" dirty="0"/>
              <a:t>−1</a:t>
            </a:r>
            <a:r>
              <a:rPr lang="zh-CN" altLang="en-US" dirty="0"/>
              <a:t>＝</a:t>
            </a:r>
            <a:r>
              <a:rPr lang="en-US" altLang="zh-CN" dirty="0"/>
              <a:t>(R</a:t>
            </a:r>
            <a:r>
              <a:rPr lang="en-US" altLang="zh-CN" baseline="30000" dirty="0"/>
              <a:t>−1</a:t>
            </a:r>
            <a:r>
              <a:rPr lang="en-US" altLang="zh-CN" dirty="0"/>
              <a:t>)</a:t>
            </a:r>
            <a:r>
              <a:rPr lang="en-US" altLang="zh-CN" baseline="30000" dirty="0"/>
              <a:t>C</a:t>
            </a:r>
            <a:r>
              <a:rPr lang="zh-CN" altLang="en-US" dirty="0"/>
              <a:t> 		        </a:t>
            </a:r>
            <a:r>
              <a:rPr lang="en-US" altLang="zh-CN" dirty="0">
                <a:solidFill>
                  <a:srgbClr val="3333FF"/>
                </a:solidFill>
              </a:rPr>
              <a:t>(</a:t>
            </a:r>
            <a:r>
              <a:rPr lang="en-US" altLang="en-US" dirty="0" err="1">
                <a:solidFill>
                  <a:srgbClr val="3333FF"/>
                </a:solidFill>
              </a:rPr>
              <a:t>可换性</a:t>
            </a:r>
            <a:r>
              <a:rPr lang="en-US" altLang="en-US" dirty="0">
                <a:solidFill>
                  <a:srgbClr val="3333FF"/>
                </a:solidFill>
              </a:rPr>
              <a:t>)</a:t>
            </a:r>
          </a:p>
          <a:p>
            <a:pPr marL="0" indent="0">
              <a:lnSpc>
                <a:spcPct val="150000"/>
              </a:lnSpc>
              <a:spcBef>
                <a:spcPct val="30000"/>
              </a:spcBef>
              <a:buClr>
                <a:srgbClr val="800080"/>
              </a:buClr>
              <a:buNone/>
            </a:pPr>
            <a:r>
              <a:rPr lang="en-US" altLang="zh-CN" dirty="0"/>
              <a:t>            (A×B)</a:t>
            </a:r>
            <a:r>
              <a:rPr lang="en-US" altLang="zh-CN" baseline="30000" dirty="0"/>
              <a:t>-1</a:t>
            </a:r>
            <a:r>
              <a:rPr lang="zh-CN" altLang="en-US" dirty="0"/>
              <a:t>＝</a:t>
            </a:r>
            <a:r>
              <a:rPr lang="en-US" altLang="zh-CN" dirty="0"/>
              <a:t>B×A</a:t>
            </a:r>
            <a:r>
              <a:rPr lang="zh-CN" altLang="en-US" dirty="0"/>
              <a:t>　</a:t>
            </a:r>
          </a:p>
          <a:p>
            <a:pPr marL="0" indent="0">
              <a:lnSpc>
                <a:spcPct val="150000"/>
              </a:lnSpc>
              <a:spcBef>
                <a:spcPct val="30000"/>
              </a:spcBef>
              <a:buClr>
                <a:srgbClr val="800080"/>
              </a:buClr>
              <a:buNone/>
            </a:pPr>
            <a:r>
              <a:rPr lang="en-US" altLang="zh-CN" dirty="0"/>
              <a:t>     (3)   S</a:t>
            </a:r>
            <a:r>
              <a:rPr lang="en-US" altLang="zh-CN" dirty="0">
                <a:sym typeface="Symbol" panose="05050102010706020507" pitchFamily="18" charset="2"/>
              </a:rPr>
              <a:t></a:t>
            </a:r>
            <a:r>
              <a:rPr lang="en-US" altLang="zh-CN" dirty="0"/>
              <a:t>R </a:t>
            </a:r>
            <a:r>
              <a:rPr lang="en-US" altLang="zh-CN" dirty="0">
                <a:sym typeface="Symbol" panose="05050102010706020507" pitchFamily="18" charset="2"/>
              </a:rPr>
              <a:t> </a:t>
            </a:r>
            <a:r>
              <a:rPr lang="en-US" altLang="zh-CN" dirty="0"/>
              <a:t>S</a:t>
            </a:r>
            <a:r>
              <a:rPr lang="en-US" altLang="zh-CN" baseline="30000" dirty="0"/>
              <a:t>-1</a:t>
            </a:r>
            <a:r>
              <a:rPr lang="en-US" altLang="zh-CN" dirty="0">
                <a:sym typeface="Symbol" panose="05050102010706020507" pitchFamily="18" charset="2"/>
              </a:rPr>
              <a:t></a:t>
            </a:r>
            <a:r>
              <a:rPr lang="en-US" altLang="zh-CN" dirty="0"/>
              <a:t>R</a:t>
            </a:r>
            <a:r>
              <a:rPr lang="en-US" altLang="zh-CN" baseline="30000" dirty="0"/>
              <a:t>-1</a:t>
            </a:r>
            <a:r>
              <a:rPr lang="zh-CN" altLang="en-US" dirty="0"/>
              <a:t>		        </a:t>
            </a:r>
            <a:r>
              <a:rPr lang="en-US" altLang="zh-CN" dirty="0">
                <a:solidFill>
                  <a:srgbClr val="3333FF"/>
                </a:solidFill>
              </a:rPr>
              <a:t>(</a:t>
            </a:r>
            <a:r>
              <a:rPr lang="zh-CN" altLang="en-US" dirty="0">
                <a:solidFill>
                  <a:srgbClr val="3333FF"/>
                </a:solidFill>
              </a:rPr>
              <a:t>单调性</a:t>
            </a:r>
            <a:r>
              <a:rPr lang="en-US" altLang="zh-CN" dirty="0">
                <a:solidFill>
                  <a:srgbClr val="3333FF"/>
                </a:solidFill>
              </a:rPr>
              <a:t>)</a:t>
            </a:r>
            <a:endParaRPr lang="zh-CN" altLang="en-US" dirty="0">
              <a:solidFill>
                <a:srgbClr val="3333FF"/>
              </a:solidFill>
            </a:endParaRPr>
          </a:p>
        </p:txBody>
      </p:sp>
      <p:sp>
        <p:nvSpPr>
          <p:cNvPr id="156676" name="Rectangle 3"/>
          <p:cNvSpPr>
            <a:spLocks noGrp="1" noChangeArrowheads="1"/>
          </p:cNvSpPr>
          <p:nvPr>
            <p:ph type="title"/>
          </p:nvPr>
        </p:nvSpPr>
        <p:spPr>
          <a:xfrm>
            <a:off x="830935" y="358321"/>
            <a:ext cx="7559838" cy="412845"/>
          </a:xfrm>
        </p:spPr>
        <p:txBody>
          <a:bodyPr/>
          <a:lstStyle/>
          <a:p>
            <a:pPr eaLnBrk="1" hangingPunct="1"/>
            <a:r>
              <a:rPr lang="zh-CN" altLang="en-US" dirty="0"/>
              <a:t>定理</a:t>
            </a:r>
            <a:r>
              <a:rPr lang="en-US" altLang="zh-CN" dirty="0"/>
              <a:t>4.7</a:t>
            </a:r>
          </a:p>
        </p:txBody>
      </p:sp>
    </p:spTree>
    <p:custDataLst>
      <p:tags r:id="rId1"/>
    </p:custDataLst>
    <p:extLst>
      <p:ext uri="{BB962C8B-B14F-4D97-AF65-F5344CB8AC3E}">
        <p14:creationId xmlns:p14="http://schemas.microsoft.com/office/powerpoint/2010/main" val="593418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86850">
                                            <p:txEl>
                                              <p:pRg st="1" end="1"/>
                                            </p:txEl>
                                          </p:spTgt>
                                        </p:tgtEl>
                                        <p:attrNameLst>
                                          <p:attrName>style.visibility</p:attrName>
                                        </p:attrNameLst>
                                      </p:cBhvr>
                                      <p:to>
                                        <p:strVal val="visible"/>
                                      </p:to>
                                    </p:set>
                                    <p:anim calcmode="lin" valueType="num">
                                      <p:cBhvr additive="base">
                                        <p:cTn id="7" dur="500" fill="hold"/>
                                        <p:tgtEl>
                                          <p:spTgt spid="148685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8685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86850">
                                            <p:txEl>
                                              <p:pRg st="2" end="2"/>
                                            </p:txEl>
                                          </p:spTgt>
                                        </p:tgtEl>
                                        <p:attrNameLst>
                                          <p:attrName>style.visibility</p:attrName>
                                        </p:attrNameLst>
                                      </p:cBhvr>
                                      <p:to>
                                        <p:strVal val="visible"/>
                                      </p:to>
                                    </p:set>
                                    <p:anim calcmode="lin" valueType="num">
                                      <p:cBhvr additive="base">
                                        <p:cTn id="13" dur="500" fill="hold"/>
                                        <p:tgtEl>
                                          <p:spTgt spid="148685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8685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86850">
                                            <p:txEl>
                                              <p:pRg st="3" end="3"/>
                                            </p:txEl>
                                          </p:spTgt>
                                        </p:tgtEl>
                                        <p:attrNameLst>
                                          <p:attrName>style.visibility</p:attrName>
                                        </p:attrNameLst>
                                      </p:cBhvr>
                                      <p:to>
                                        <p:strVal val="visible"/>
                                      </p:to>
                                    </p:set>
                                    <p:anim calcmode="lin" valueType="num">
                                      <p:cBhvr additive="base">
                                        <p:cTn id="19" dur="500" fill="hold"/>
                                        <p:tgtEl>
                                          <p:spTgt spid="148685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8685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86850">
                                            <p:txEl>
                                              <p:pRg st="4" end="4"/>
                                            </p:txEl>
                                          </p:spTgt>
                                        </p:tgtEl>
                                        <p:attrNameLst>
                                          <p:attrName>style.visibility</p:attrName>
                                        </p:attrNameLst>
                                      </p:cBhvr>
                                      <p:to>
                                        <p:strVal val="visible"/>
                                      </p:to>
                                    </p:set>
                                    <p:anim calcmode="lin" valueType="num">
                                      <p:cBhvr additive="base">
                                        <p:cTn id="25" dur="500" fill="hold"/>
                                        <p:tgtEl>
                                          <p:spTgt spid="148685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8685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86850">
                                            <p:txEl>
                                              <p:pRg st="5" end="5"/>
                                            </p:txEl>
                                          </p:spTgt>
                                        </p:tgtEl>
                                        <p:attrNameLst>
                                          <p:attrName>style.visibility</p:attrName>
                                        </p:attrNameLst>
                                      </p:cBhvr>
                                      <p:to>
                                        <p:strVal val="visible"/>
                                      </p:to>
                                    </p:set>
                                    <p:anim calcmode="lin" valueType="num">
                                      <p:cBhvr additive="base">
                                        <p:cTn id="31" dur="500" fill="hold"/>
                                        <p:tgtEl>
                                          <p:spTgt spid="148685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8685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86850">
                                            <p:txEl>
                                              <p:pRg st="6" end="6"/>
                                            </p:txEl>
                                          </p:spTgt>
                                        </p:tgtEl>
                                        <p:attrNameLst>
                                          <p:attrName>style.visibility</p:attrName>
                                        </p:attrNameLst>
                                      </p:cBhvr>
                                      <p:to>
                                        <p:strVal val="visible"/>
                                      </p:to>
                                    </p:set>
                                    <p:anim calcmode="lin" valueType="num">
                                      <p:cBhvr additive="base">
                                        <p:cTn id="37" dur="500" fill="hold"/>
                                        <p:tgtEl>
                                          <p:spTgt spid="148685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8685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6850"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3AB8D9-EBB1-44F9-BF65-0946C4274668}"/>
              </a:ext>
            </a:extLst>
          </p:cNvPr>
          <p:cNvSpPr/>
          <p:nvPr/>
        </p:nvSpPr>
        <p:spPr>
          <a:xfrm>
            <a:off x="925916" y="4953794"/>
            <a:ext cx="2915878" cy="1135054"/>
          </a:xfrm>
          <a:prstGeom prst="rect">
            <a:avLst/>
          </a:prstGeom>
        </p:spPr>
        <p:txBody>
          <a:bodyPr wrap="square">
            <a:spAutoFit/>
          </a:bodyPr>
          <a:lstStyle/>
          <a:p>
            <a:pPr algn="ctr">
              <a:lnSpc>
                <a:spcPct val="150000"/>
              </a:lnSpc>
            </a:pPr>
            <a:r>
              <a:rPr lang="zh-CN" altLang="en-US" b="1" dirty="0">
                <a:latin typeface="+mn-ea"/>
                <a:cs typeface="Times New Roman" panose="02020603050405020304" pitchFamily="18" charset="0"/>
              </a:rPr>
              <a:t>德国数学家          一般拓扑的奠基人</a:t>
            </a:r>
          </a:p>
        </p:txBody>
      </p:sp>
      <p:sp>
        <p:nvSpPr>
          <p:cNvPr id="5" name="矩形 4">
            <a:extLst>
              <a:ext uri="{FF2B5EF4-FFF2-40B4-BE49-F238E27FC236}">
                <a16:creationId xmlns:a16="http://schemas.microsoft.com/office/drawing/2014/main" id="{D8BE336F-2DC9-4301-8CDC-00B672A8FBCE}"/>
              </a:ext>
            </a:extLst>
          </p:cNvPr>
          <p:cNvSpPr/>
          <p:nvPr/>
        </p:nvSpPr>
        <p:spPr>
          <a:xfrm>
            <a:off x="4487385" y="1805847"/>
            <a:ext cx="6481261" cy="581057"/>
          </a:xfrm>
          <a:prstGeom prst="rect">
            <a:avLst/>
          </a:prstGeom>
        </p:spPr>
        <p:txBody>
          <a:bodyPr wrap="none">
            <a:spAutoFit/>
          </a:bodyPr>
          <a:lstStyle/>
          <a:p>
            <a:pPr>
              <a:lnSpc>
                <a:spcPct val="150000"/>
              </a:lnSpc>
            </a:pPr>
            <a:r>
              <a:rPr lang="en-US" altLang="zh-CN" b="1">
                <a:solidFill>
                  <a:srgbClr val="000000"/>
                </a:solidFill>
                <a:latin typeface="+mn-ea"/>
              </a:rPr>
              <a:t>1891</a:t>
            </a:r>
            <a:r>
              <a:rPr lang="zh-CN" altLang="en-US" b="1">
                <a:solidFill>
                  <a:srgbClr val="000000"/>
                </a:solidFill>
                <a:latin typeface="+mn-ea"/>
              </a:rPr>
              <a:t>年，</a:t>
            </a:r>
            <a:r>
              <a:rPr lang="zh-CN" altLang="en-US" b="1"/>
              <a:t>在</a:t>
            </a:r>
            <a:r>
              <a:rPr lang="zh-CN" altLang="zh-CN" b="1" dirty="0"/>
              <a:t>莱比锡大学学习</a:t>
            </a:r>
            <a:r>
              <a:rPr lang="zh-CN" altLang="en-US" b="1" dirty="0"/>
              <a:t>获得</a:t>
            </a:r>
            <a:r>
              <a:rPr lang="zh-CN" altLang="zh-CN" b="1" dirty="0"/>
              <a:t>数学博士学位</a:t>
            </a:r>
            <a:endParaRPr lang="zh-CN" altLang="en-US" b="1" dirty="0">
              <a:latin typeface="+mn-ea"/>
            </a:endParaRPr>
          </a:p>
        </p:txBody>
      </p:sp>
      <p:sp>
        <p:nvSpPr>
          <p:cNvPr id="6" name="矩形 5">
            <a:extLst>
              <a:ext uri="{FF2B5EF4-FFF2-40B4-BE49-F238E27FC236}">
                <a16:creationId xmlns:a16="http://schemas.microsoft.com/office/drawing/2014/main" id="{00165569-2DE3-4560-842F-3D18E4129EE2}"/>
              </a:ext>
            </a:extLst>
          </p:cNvPr>
          <p:cNvSpPr/>
          <p:nvPr/>
        </p:nvSpPr>
        <p:spPr>
          <a:xfrm>
            <a:off x="4514113" y="2414022"/>
            <a:ext cx="7573805" cy="3674211"/>
          </a:xfrm>
          <a:prstGeom prst="rect">
            <a:avLst/>
          </a:prstGeom>
        </p:spPr>
        <p:txBody>
          <a:bodyPr wrap="square">
            <a:spAutoFit/>
          </a:bodyPr>
          <a:lstStyle/>
          <a:p>
            <a:pPr>
              <a:lnSpc>
                <a:spcPct val="200000"/>
              </a:lnSpc>
            </a:pPr>
            <a:r>
              <a:rPr lang="en-US" altLang="zh-CN" b="1" dirty="0">
                <a:solidFill>
                  <a:srgbClr val="000000"/>
                </a:solidFill>
                <a:latin typeface="+mn-ea"/>
              </a:rPr>
              <a:t>1895</a:t>
            </a:r>
            <a:r>
              <a:rPr lang="zh-CN" altLang="en-US" b="1" dirty="0">
                <a:solidFill>
                  <a:srgbClr val="000000"/>
                </a:solidFill>
                <a:latin typeface="+mn-ea"/>
              </a:rPr>
              <a:t>年，在莱比锡大学担任数学和天文学的助理教授</a:t>
            </a:r>
            <a:endParaRPr lang="en-US" altLang="zh-CN" b="1" dirty="0">
              <a:solidFill>
                <a:srgbClr val="000000"/>
              </a:solidFill>
              <a:latin typeface="+mn-ea"/>
            </a:endParaRPr>
          </a:p>
          <a:p>
            <a:pPr>
              <a:lnSpc>
                <a:spcPct val="200000"/>
              </a:lnSpc>
            </a:pPr>
            <a:r>
              <a:rPr lang="en-US" altLang="zh-CN" b="1" dirty="0">
                <a:solidFill>
                  <a:srgbClr val="000000"/>
                </a:solidFill>
                <a:latin typeface="+mn-ea"/>
              </a:rPr>
              <a:t>1900</a:t>
            </a:r>
            <a:r>
              <a:rPr lang="zh-CN" altLang="en-US" b="1" dirty="0">
                <a:solidFill>
                  <a:srgbClr val="000000"/>
                </a:solidFill>
                <a:latin typeface="+mn-ea"/>
              </a:rPr>
              <a:t>年，在波恩大学担任副教授</a:t>
            </a:r>
            <a:endParaRPr lang="en-US" altLang="zh-CN" b="1" dirty="0">
              <a:solidFill>
                <a:srgbClr val="000000"/>
              </a:solidFill>
              <a:latin typeface="+mn-ea"/>
            </a:endParaRPr>
          </a:p>
          <a:p>
            <a:pPr>
              <a:lnSpc>
                <a:spcPct val="200000"/>
              </a:lnSpc>
            </a:pPr>
            <a:r>
              <a:rPr lang="en-US" altLang="zh-CN" b="1" dirty="0">
                <a:solidFill>
                  <a:srgbClr val="000000"/>
                </a:solidFill>
                <a:latin typeface="+mn-ea"/>
              </a:rPr>
              <a:t>1913</a:t>
            </a:r>
            <a:r>
              <a:rPr lang="zh-CN" altLang="en-US" b="1" dirty="0">
                <a:solidFill>
                  <a:srgbClr val="000000"/>
                </a:solidFill>
                <a:latin typeface="+mn-ea"/>
              </a:rPr>
              <a:t>年，在格赖夫斯瓦尔德大学担任教授</a:t>
            </a:r>
            <a:endParaRPr lang="en-US" altLang="zh-CN" b="1" dirty="0">
              <a:solidFill>
                <a:srgbClr val="000000"/>
              </a:solidFill>
              <a:latin typeface="+mn-ea"/>
            </a:endParaRPr>
          </a:p>
          <a:p>
            <a:pPr>
              <a:lnSpc>
                <a:spcPct val="200000"/>
              </a:lnSpc>
            </a:pPr>
            <a:r>
              <a:rPr lang="en-US" altLang="zh-CN" b="1" dirty="0">
                <a:solidFill>
                  <a:srgbClr val="000000"/>
                </a:solidFill>
                <a:latin typeface="+mn-ea"/>
              </a:rPr>
              <a:t>1921</a:t>
            </a:r>
            <a:r>
              <a:rPr lang="zh-CN" altLang="en-US" b="1" dirty="0">
                <a:solidFill>
                  <a:srgbClr val="000000"/>
                </a:solidFill>
                <a:latin typeface="+mn-ea"/>
              </a:rPr>
              <a:t>年，再回波恩大学担任数学研究所的所长，</a:t>
            </a:r>
            <a:r>
              <a:rPr lang="zh-CN" altLang="zh-CN" b="1" dirty="0">
                <a:solidFill>
                  <a:srgbClr val="000000"/>
                </a:solidFill>
                <a:latin typeface="+mn-ea"/>
              </a:rPr>
              <a:t>并一直在波恩大学工作</a:t>
            </a:r>
            <a:r>
              <a:rPr lang="zh-CN" altLang="en-US" b="1" dirty="0">
                <a:solidFill>
                  <a:srgbClr val="000000"/>
                </a:solidFill>
                <a:latin typeface="+mn-ea"/>
              </a:rPr>
              <a:t>。</a:t>
            </a:r>
          </a:p>
        </p:txBody>
      </p:sp>
      <p:grpSp>
        <p:nvGrpSpPr>
          <p:cNvPr id="11" name="组合 10">
            <a:extLst>
              <a:ext uri="{FF2B5EF4-FFF2-40B4-BE49-F238E27FC236}">
                <a16:creationId xmlns:a16="http://schemas.microsoft.com/office/drawing/2014/main" id="{7006031D-D1DA-4720-AE84-F54CE13344E1}"/>
              </a:ext>
            </a:extLst>
          </p:cNvPr>
          <p:cNvGrpSpPr/>
          <p:nvPr/>
        </p:nvGrpSpPr>
        <p:grpSpPr>
          <a:xfrm>
            <a:off x="772942" y="362834"/>
            <a:ext cx="5305686" cy="399960"/>
            <a:chOff x="772942" y="362834"/>
            <a:chExt cx="5305686" cy="399960"/>
          </a:xfrm>
        </p:grpSpPr>
        <p:sp>
          <p:nvSpPr>
            <p:cNvPr id="12" name="Rectangle 2">
              <a:extLst>
                <a:ext uri="{FF2B5EF4-FFF2-40B4-BE49-F238E27FC236}">
                  <a16:creationId xmlns:a16="http://schemas.microsoft.com/office/drawing/2014/main" id="{D68D419E-7300-40E7-821C-1ECB072E0A76}"/>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b="1" dirty="0">
                  <a:latin typeface="+mn-ea"/>
                  <a:ea typeface="+mn-ea"/>
                </a:rPr>
                <a:t>   </a:t>
              </a:r>
              <a:r>
                <a:rPr lang="zh-CN" altLang="en-US" b="1" dirty="0">
                  <a:latin typeface="+mn-ea"/>
                  <a:ea typeface="+mn-ea"/>
                </a:rPr>
                <a:t>历史人物</a:t>
              </a:r>
              <a:r>
                <a:rPr lang="en-US" altLang="zh-CN" b="1" dirty="0">
                  <a:latin typeface="+mn-ea"/>
                  <a:ea typeface="+mn-ea"/>
                </a:rPr>
                <a:t>-</a:t>
              </a:r>
              <a:r>
                <a:rPr lang="zh-CN" altLang="en-US" b="1" dirty="0">
                  <a:latin typeface="+mn-ea"/>
                  <a:ea typeface="+mn-ea"/>
                </a:rPr>
                <a:t>豪斯多夫</a:t>
              </a:r>
            </a:p>
          </p:txBody>
        </p:sp>
        <p:sp>
          <p:nvSpPr>
            <p:cNvPr id="13" name="等腰三角形 12">
              <a:extLst>
                <a:ext uri="{FF2B5EF4-FFF2-40B4-BE49-F238E27FC236}">
                  <a16:creationId xmlns:a16="http://schemas.microsoft.com/office/drawing/2014/main" id="{846F8882-B235-4AEA-B410-5D03A987C5AA}"/>
                </a:ext>
              </a:extLst>
            </p:cNvPr>
            <p:cNvSpPr/>
            <p:nvPr/>
          </p:nvSpPr>
          <p:spPr>
            <a:xfrm>
              <a:off x="772942" y="389028"/>
              <a:ext cx="304800" cy="267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endParaRPr>
            </a:p>
          </p:txBody>
        </p:sp>
      </p:grpSp>
      <p:pic>
        <p:nvPicPr>
          <p:cNvPr id="14" name="图片 13" descr="https://gss1.bdstatic.com/-vo3dSag_xI4khGkpoWK1HF6hhy/baike/s%3D220/sign=8a39fa29251f95caa2f595b4f9167fc5/7a899e510fb30f245f941354c895d143ad4b035e.jpg">
            <a:extLst>
              <a:ext uri="{FF2B5EF4-FFF2-40B4-BE49-F238E27FC236}">
                <a16:creationId xmlns:a16="http://schemas.microsoft.com/office/drawing/2014/main" id="{AFD5D14B-1BC7-4180-95F0-3FB01F4BAAA2}"/>
              </a:ext>
            </a:extLst>
          </p:cNvPr>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1047720" y="1524794"/>
            <a:ext cx="2915878" cy="3230873"/>
          </a:xfrm>
          <a:prstGeom prst="rect">
            <a:avLst/>
          </a:prstGeom>
          <a:noFill/>
          <a:ln>
            <a:noFill/>
          </a:ln>
        </p:spPr>
      </p:pic>
    </p:spTree>
    <p:custDataLst>
      <p:tags r:id="rId1"/>
    </p:custDataLst>
    <p:extLst>
      <p:ext uri="{BB962C8B-B14F-4D97-AF65-F5344CB8AC3E}">
        <p14:creationId xmlns:p14="http://schemas.microsoft.com/office/powerpoint/2010/main" val="40619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randombar(horizontal)">
                                      <p:cBhvr>
                                        <p:cTn id="3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8898" name="Rectangle 2"/>
          <p:cNvSpPr>
            <a:spLocks noGrp="1" noChangeArrowheads="1"/>
          </p:cNvSpPr>
          <p:nvPr>
            <p:ph/>
          </p:nvPr>
        </p:nvSpPr>
        <p:spPr>
          <a:xfrm>
            <a:off x="1069975" y="1130729"/>
            <a:ext cx="10363200" cy="3035155"/>
          </a:xfrm>
        </p:spPr>
        <p:txBody>
          <a:bodyPr vert="horz" lIns="0" tIns="0" rIns="0" bIns="0" rtlCol="0">
            <a:normAutofit/>
          </a:bodyPr>
          <a:lstStyle/>
          <a:p>
            <a:pPr marL="533507" indent="-533507">
              <a:lnSpc>
                <a:spcPct val="200000"/>
              </a:lnSpc>
              <a:buNone/>
            </a:pPr>
            <a:r>
              <a:rPr lang="zh-CN" altLang="zh-CN" dirty="0"/>
              <a:t>设</a:t>
            </a:r>
            <a:r>
              <a:rPr lang="pt-BR" altLang="zh-CN" dirty="0"/>
              <a:t>R</a:t>
            </a:r>
            <a:r>
              <a:rPr lang="zh-CN" altLang="zh-CN" dirty="0"/>
              <a:t>：</a:t>
            </a:r>
            <a:r>
              <a:rPr lang="pt-BR" altLang="zh-CN" dirty="0"/>
              <a:t>A→</a:t>
            </a:r>
            <a:r>
              <a:rPr lang="en-US" altLang="zh-CN" dirty="0"/>
              <a:t>A</a:t>
            </a:r>
          </a:p>
          <a:p>
            <a:pPr marL="533507" indent="-533507">
              <a:lnSpc>
                <a:spcPct val="200000"/>
              </a:lnSpc>
              <a:buNone/>
            </a:pPr>
            <a:r>
              <a:rPr lang="zh-CN" altLang="en-US" dirty="0"/>
              <a:t>当</a:t>
            </a:r>
            <a:r>
              <a:rPr lang="en-US" altLang="zh-CN" dirty="0"/>
              <a:t>2</a:t>
            </a:r>
            <a:r>
              <a:rPr lang="zh-CN" altLang="en-US" dirty="0"/>
              <a:t>个</a:t>
            </a:r>
            <a:r>
              <a:rPr lang="en-US" altLang="zh-CN" dirty="0"/>
              <a:t>R</a:t>
            </a:r>
            <a:r>
              <a:rPr lang="zh-CN" altLang="en-US" dirty="0"/>
              <a:t>进行复合运算时，有</a:t>
            </a:r>
            <a:r>
              <a:rPr lang="en-US" altLang="zh-CN" dirty="0" err="1"/>
              <a:t>RoR</a:t>
            </a:r>
            <a:r>
              <a:rPr lang="zh-CN" altLang="en-US" dirty="0"/>
              <a:t> </a:t>
            </a:r>
            <a:endParaRPr lang="en-US" altLang="zh-CN" dirty="0"/>
          </a:p>
          <a:p>
            <a:pPr marL="533507" indent="-533507">
              <a:lnSpc>
                <a:spcPct val="200000"/>
              </a:lnSpc>
              <a:buNone/>
            </a:pPr>
            <a:r>
              <a:rPr lang="zh-CN" altLang="en-US" dirty="0"/>
              <a:t>当</a:t>
            </a:r>
            <a:r>
              <a:rPr lang="en-US" altLang="zh-CN" dirty="0"/>
              <a:t>3</a:t>
            </a:r>
            <a:r>
              <a:rPr lang="zh-CN" altLang="en-US" dirty="0"/>
              <a:t>个</a:t>
            </a:r>
            <a:r>
              <a:rPr lang="en-US" altLang="zh-CN" dirty="0"/>
              <a:t>R</a:t>
            </a:r>
            <a:r>
              <a:rPr lang="zh-CN" altLang="en-US" dirty="0"/>
              <a:t>进行复合运算时，有 </a:t>
            </a:r>
            <a:r>
              <a:rPr lang="en-US" altLang="zh-CN" dirty="0" err="1"/>
              <a:t>RoRoR</a:t>
            </a:r>
            <a:endParaRPr lang="en-US" altLang="zh-CN" dirty="0"/>
          </a:p>
          <a:p>
            <a:pPr marL="533507" indent="-533507">
              <a:lnSpc>
                <a:spcPct val="200000"/>
              </a:lnSpc>
              <a:buNone/>
            </a:pPr>
            <a:r>
              <a:rPr lang="zh-CN" altLang="en-US" dirty="0"/>
              <a:t>以此类推，当</a:t>
            </a:r>
            <a:r>
              <a:rPr lang="en-US" altLang="zh-CN" dirty="0"/>
              <a:t>n</a:t>
            </a:r>
            <a:r>
              <a:rPr lang="zh-CN" altLang="en-US" dirty="0"/>
              <a:t>个</a:t>
            </a:r>
            <a:r>
              <a:rPr lang="en-US" altLang="zh-CN" dirty="0"/>
              <a:t>R</a:t>
            </a:r>
            <a:r>
              <a:rPr lang="zh-CN" altLang="en-US" dirty="0"/>
              <a:t>进行复合运算时，有 </a:t>
            </a:r>
            <a:endParaRPr lang="en-US" altLang="zh-CN" dirty="0"/>
          </a:p>
          <a:p>
            <a:pPr marL="533507" indent="-533507">
              <a:lnSpc>
                <a:spcPct val="200000"/>
              </a:lnSpc>
              <a:buNone/>
            </a:pPr>
            <a:endParaRPr lang="en-US" altLang="zh-CN" dirty="0"/>
          </a:p>
        </p:txBody>
      </p:sp>
      <p:sp>
        <p:nvSpPr>
          <p:cNvPr id="158724" name="Rectangle 3"/>
          <p:cNvSpPr>
            <a:spLocks noGrp="1" noChangeArrowheads="1"/>
          </p:cNvSpPr>
          <p:nvPr>
            <p:ph type="title" idx="4294967295"/>
          </p:nvPr>
        </p:nvSpPr>
        <p:spPr>
          <a:xfrm>
            <a:off x="841375" y="234430"/>
            <a:ext cx="8066367" cy="644515"/>
          </a:xfrm>
        </p:spPr>
        <p:txBody>
          <a:bodyPr/>
          <a:lstStyle/>
          <a:p>
            <a:pPr eaLnBrk="1" hangingPunct="1"/>
            <a:r>
              <a:rPr lang="zh-CN" altLang="en-US" dirty="0"/>
              <a:t>问题引入</a:t>
            </a:r>
          </a:p>
        </p:txBody>
      </p:sp>
      <p:graphicFrame>
        <p:nvGraphicFramePr>
          <p:cNvPr id="10" name="对象 9">
            <a:extLst>
              <a:ext uri="{FF2B5EF4-FFF2-40B4-BE49-F238E27FC236}">
                <a16:creationId xmlns:a16="http://schemas.microsoft.com/office/drawing/2014/main" id="{CA5FC71F-70B4-4C7D-AE3D-ECACA50CA680}"/>
              </a:ext>
            </a:extLst>
          </p:cNvPr>
          <p:cNvGraphicFramePr>
            <a:graphicFrameLocks noChangeAspect="1"/>
          </p:cNvGraphicFramePr>
          <p:nvPr>
            <p:extLst>
              <p:ext uri="{D42A27DB-BD31-4B8C-83A1-F6EECF244321}">
                <p14:modId xmlns:p14="http://schemas.microsoft.com/office/powerpoint/2010/main" val="3172464595"/>
              </p:ext>
            </p:extLst>
          </p:nvPr>
        </p:nvGraphicFramePr>
        <p:xfrm>
          <a:off x="6403975" y="3500991"/>
          <a:ext cx="1524000" cy="682388"/>
        </p:xfrm>
        <a:graphic>
          <a:graphicData uri="http://schemas.openxmlformats.org/presentationml/2006/ole">
            <mc:AlternateContent xmlns:mc="http://schemas.openxmlformats.org/markup-compatibility/2006">
              <mc:Choice xmlns:v="urn:schemas-microsoft-com:vml" Requires="v">
                <p:oleObj spid="_x0000_s244893" name="Equation" r:id="rId5" imgW="647700" imgH="292100" progId="Equation.DSMT4">
                  <p:embed/>
                </p:oleObj>
              </mc:Choice>
              <mc:Fallback>
                <p:oleObj name="Equation" r:id="rId5" imgW="647700" imgH="2921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3975" y="3500991"/>
                        <a:ext cx="1524000" cy="682388"/>
                      </a:xfrm>
                      <a:prstGeom prst="rect">
                        <a:avLst/>
                      </a:prstGeom>
                      <a:noFill/>
                    </p:spPr>
                  </p:pic>
                </p:oleObj>
              </mc:Fallback>
            </mc:AlternateContent>
          </a:graphicData>
        </a:graphic>
      </p:graphicFrame>
      <p:sp>
        <p:nvSpPr>
          <p:cNvPr id="11" name="矩形 10">
            <a:extLst>
              <a:ext uri="{FF2B5EF4-FFF2-40B4-BE49-F238E27FC236}">
                <a16:creationId xmlns:a16="http://schemas.microsoft.com/office/drawing/2014/main" id="{9A2E76EC-A101-44E2-8722-E7BFDA8CD7DF}"/>
              </a:ext>
            </a:extLst>
          </p:cNvPr>
          <p:cNvSpPr/>
          <p:nvPr/>
        </p:nvSpPr>
        <p:spPr>
          <a:xfrm>
            <a:off x="917575" y="4398409"/>
            <a:ext cx="3262432" cy="461665"/>
          </a:xfrm>
          <a:prstGeom prst="rect">
            <a:avLst/>
          </a:prstGeom>
        </p:spPr>
        <p:txBody>
          <a:bodyPr wrap="none">
            <a:spAutoFit/>
          </a:bodyPr>
          <a:lstStyle/>
          <a:p>
            <a:pPr marL="533507" indent="-533507">
              <a:buNone/>
            </a:pPr>
            <a:r>
              <a:rPr lang="zh-CN" altLang="en-US" b="1" dirty="0">
                <a:solidFill>
                  <a:srgbClr val="C00000"/>
                </a:solidFill>
              </a:rPr>
              <a:t>是否有简便的记法呢？</a:t>
            </a:r>
          </a:p>
        </p:txBody>
      </p:sp>
      <p:sp>
        <p:nvSpPr>
          <p:cNvPr id="2" name="矩形 1">
            <a:extLst>
              <a:ext uri="{FF2B5EF4-FFF2-40B4-BE49-F238E27FC236}">
                <a16:creationId xmlns:a16="http://schemas.microsoft.com/office/drawing/2014/main" id="{E4253BF3-83DC-44BE-B38A-CA121B05FC71}"/>
              </a:ext>
            </a:extLst>
          </p:cNvPr>
          <p:cNvSpPr/>
          <p:nvPr/>
        </p:nvSpPr>
        <p:spPr>
          <a:xfrm>
            <a:off x="5383924" y="2067033"/>
            <a:ext cx="833883" cy="461665"/>
          </a:xfrm>
          <a:prstGeom prst="rect">
            <a:avLst/>
          </a:prstGeom>
        </p:spPr>
        <p:txBody>
          <a:bodyPr wrap="none">
            <a:spAutoFit/>
          </a:bodyPr>
          <a:lstStyle/>
          <a:p>
            <a:r>
              <a:rPr lang="en-US" altLang="zh-CN" b="1" noProof="1">
                <a:solidFill>
                  <a:srgbClr val="3333FF"/>
                </a:solidFill>
                <a:latin typeface="+mn-ea"/>
              </a:rPr>
              <a:t>＝R</a:t>
            </a:r>
            <a:r>
              <a:rPr lang="en-US" altLang="zh-CN" b="1" baseline="30000" noProof="1">
                <a:solidFill>
                  <a:srgbClr val="3333FF"/>
                </a:solidFill>
                <a:latin typeface="+mn-ea"/>
              </a:rPr>
              <a:t>2</a:t>
            </a:r>
            <a:endParaRPr lang="zh-CN" altLang="en-US" b="1" dirty="0">
              <a:solidFill>
                <a:srgbClr val="3333FF"/>
              </a:solidFill>
              <a:latin typeface="+mn-ea"/>
            </a:endParaRPr>
          </a:p>
        </p:txBody>
      </p:sp>
      <p:sp>
        <p:nvSpPr>
          <p:cNvPr id="13" name="矩形 12">
            <a:extLst>
              <a:ext uri="{FF2B5EF4-FFF2-40B4-BE49-F238E27FC236}">
                <a16:creationId xmlns:a16="http://schemas.microsoft.com/office/drawing/2014/main" id="{D01CC387-A68C-4113-868F-B50E0E916955}"/>
              </a:ext>
            </a:extLst>
          </p:cNvPr>
          <p:cNvSpPr/>
          <p:nvPr/>
        </p:nvSpPr>
        <p:spPr>
          <a:xfrm>
            <a:off x="5987033" y="2780482"/>
            <a:ext cx="833883" cy="461665"/>
          </a:xfrm>
          <a:prstGeom prst="rect">
            <a:avLst/>
          </a:prstGeom>
        </p:spPr>
        <p:txBody>
          <a:bodyPr wrap="none">
            <a:spAutoFit/>
          </a:bodyPr>
          <a:lstStyle/>
          <a:p>
            <a:r>
              <a:rPr lang="en-US" altLang="zh-CN" b="1" noProof="1">
                <a:solidFill>
                  <a:srgbClr val="3333FF"/>
                </a:solidFill>
                <a:latin typeface="+mn-ea"/>
              </a:rPr>
              <a:t>＝R</a:t>
            </a:r>
            <a:r>
              <a:rPr lang="en-US" altLang="zh-CN" b="1" baseline="30000" noProof="1">
                <a:solidFill>
                  <a:srgbClr val="3333FF"/>
                </a:solidFill>
                <a:latin typeface="+mn-ea"/>
              </a:rPr>
              <a:t>3</a:t>
            </a:r>
            <a:endParaRPr lang="zh-CN" altLang="en-US" b="1" dirty="0">
              <a:solidFill>
                <a:srgbClr val="3333FF"/>
              </a:solidFill>
              <a:latin typeface="+mn-ea"/>
            </a:endParaRPr>
          </a:p>
        </p:txBody>
      </p:sp>
      <p:sp>
        <p:nvSpPr>
          <p:cNvPr id="14" name="矩形 13">
            <a:extLst>
              <a:ext uri="{FF2B5EF4-FFF2-40B4-BE49-F238E27FC236}">
                <a16:creationId xmlns:a16="http://schemas.microsoft.com/office/drawing/2014/main" id="{B394120B-6D73-4676-8142-25D205DBF80A}"/>
              </a:ext>
            </a:extLst>
          </p:cNvPr>
          <p:cNvSpPr/>
          <p:nvPr/>
        </p:nvSpPr>
        <p:spPr>
          <a:xfrm>
            <a:off x="7851775" y="3482134"/>
            <a:ext cx="840295" cy="461665"/>
          </a:xfrm>
          <a:prstGeom prst="rect">
            <a:avLst/>
          </a:prstGeom>
        </p:spPr>
        <p:txBody>
          <a:bodyPr wrap="none">
            <a:spAutoFit/>
          </a:bodyPr>
          <a:lstStyle/>
          <a:p>
            <a:r>
              <a:rPr lang="en-US" altLang="zh-CN" b="1" noProof="1">
                <a:solidFill>
                  <a:srgbClr val="3333FF"/>
                </a:solidFill>
                <a:latin typeface="+mn-ea"/>
              </a:rPr>
              <a:t>＝R</a:t>
            </a:r>
            <a:r>
              <a:rPr lang="en-US" altLang="zh-CN" b="1" baseline="30000" noProof="1">
                <a:solidFill>
                  <a:srgbClr val="3333FF"/>
                </a:solidFill>
                <a:latin typeface="+mn-ea"/>
              </a:rPr>
              <a:t>n</a:t>
            </a:r>
            <a:endParaRPr lang="zh-CN" altLang="en-US" b="1" dirty="0">
              <a:solidFill>
                <a:srgbClr val="3333FF"/>
              </a:solidFill>
              <a:latin typeface="+mn-ea"/>
            </a:endParaRPr>
          </a:p>
        </p:txBody>
      </p:sp>
      <p:sp>
        <p:nvSpPr>
          <p:cNvPr id="3" name="爆炸形: 8 pt  2">
            <a:extLst>
              <a:ext uri="{FF2B5EF4-FFF2-40B4-BE49-F238E27FC236}">
                <a16:creationId xmlns:a16="http://schemas.microsoft.com/office/drawing/2014/main" id="{6DFED3BA-BFBB-483B-AB7D-977E30CF95D3}"/>
              </a:ext>
            </a:extLst>
          </p:cNvPr>
          <p:cNvSpPr/>
          <p:nvPr/>
        </p:nvSpPr>
        <p:spPr>
          <a:xfrm>
            <a:off x="8461375" y="3615139"/>
            <a:ext cx="2667000" cy="2057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关系的幂</a:t>
            </a:r>
          </a:p>
        </p:txBody>
      </p:sp>
    </p:spTree>
    <p:custDataLst>
      <p:tags r:id="rId2"/>
    </p:custDataLst>
    <p:extLst>
      <p:ext uri="{BB962C8B-B14F-4D97-AF65-F5344CB8AC3E}">
        <p14:creationId xmlns:p14="http://schemas.microsoft.com/office/powerpoint/2010/main" val="1773405130"/>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88898">
                                            <p:txEl>
                                              <p:pRg st="0" end="0"/>
                                            </p:txEl>
                                          </p:spTgt>
                                        </p:tgtEl>
                                        <p:attrNameLst>
                                          <p:attrName>style.visibility</p:attrName>
                                        </p:attrNameLst>
                                      </p:cBhvr>
                                      <p:to>
                                        <p:strVal val="visible"/>
                                      </p:to>
                                    </p:set>
                                    <p:anim calcmode="lin" valueType="num">
                                      <p:cBhvr additive="base">
                                        <p:cTn id="7" dur="500" fill="hold"/>
                                        <p:tgtEl>
                                          <p:spTgt spid="14888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88898">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88898">
                                            <p:txEl>
                                              <p:pRg st="1" end="1"/>
                                            </p:txEl>
                                          </p:spTgt>
                                        </p:tgtEl>
                                        <p:attrNameLst>
                                          <p:attrName>style.visibility</p:attrName>
                                        </p:attrNameLst>
                                      </p:cBhvr>
                                      <p:to>
                                        <p:strVal val="visible"/>
                                      </p:to>
                                    </p:set>
                                    <p:anim calcmode="lin" valueType="num">
                                      <p:cBhvr additive="base">
                                        <p:cTn id="12" dur="500" fill="hold"/>
                                        <p:tgtEl>
                                          <p:spTgt spid="1488898">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888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88898">
                                            <p:txEl>
                                              <p:pRg st="2" end="2"/>
                                            </p:txEl>
                                          </p:spTgt>
                                        </p:tgtEl>
                                        <p:attrNameLst>
                                          <p:attrName>style.visibility</p:attrName>
                                        </p:attrNameLst>
                                      </p:cBhvr>
                                      <p:to>
                                        <p:strVal val="visible"/>
                                      </p:to>
                                    </p:set>
                                    <p:anim calcmode="lin" valueType="num">
                                      <p:cBhvr additive="base">
                                        <p:cTn id="18" dur="500" fill="hold"/>
                                        <p:tgtEl>
                                          <p:spTgt spid="1488898">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888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488898">
                                            <p:txEl>
                                              <p:pRg st="3" end="3"/>
                                            </p:txEl>
                                          </p:spTgt>
                                        </p:tgtEl>
                                        <p:attrNameLst>
                                          <p:attrName>style.visibility</p:attrName>
                                        </p:attrNameLst>
                                      </p:cBhvr>
                                      <p:to>
                                        <p:strVal val="visible"/>
                                      </p:to>
                                    </p:set>
                                    <p:anim calcmode="lin" valueType="num">
                                      <p:cBhvr additive="base">
                                        <p:cTn id="24" dur="500" fill="hold"/>
                                        <p:tgtEl>
                                          <p:spTgt spid="1488898">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488898">
                                            <p:txEl>
                                              <p:pRg st="3" end="3"/>
                                            </p:txEl>
                                          </p:spTgt>
                                        </p:tgtEl>
                                        <p:attrNameLst>
                                          <p:attrName>ppt_y</p:attrName>
                                        </p:attrNameLst>
                                      </p:cBhvr>
                                      <p:tavLst>
                                        <p:tav tm="0">
                                          <p:val>
                                            <p:strVal val="1+#ppt_h/2"/>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p:cTn id="40" dur="1000" fill="hold"/>
                                        <p:tgtEl>
                                          <p:spTgt spid="2"/>
                                        </p:tgtEl>
                                        <p:attrNameLst>
                                          <p:attrName>ppt_w</p:attrName>
                                        </p:attrNameLst>
                                      </p:cBhvr>
                                      <p:tavLst>
                                        <p:tav tm="0">
                                          <p:val>
                                            <p:fltVal val="0"/>
                                          </p:val>
                                        </p:tav>
                                        <p:tav tm="100000">
                                          <p:val>
                                            <p:strVal val="#ppt_w"/>
                                          </p:val>
                                        </p:tav>
                                      </p:tavLst>
                                    </p:anim>
                                    <p:anim calcmode="lin" valueType="num">
                                      <p:cBhvr>
                                        <p:cTn id="41" dur="1000" fill="hold"/>
                                        <p:tgtEl>
                                          <p:spTgt spid="2"/>
                                        </p:tgtEl>
                                        <p:attrNameLst>
                                          <p:attrName>ppt_h</p:attrName>
                                        </p:attrNameLst>
                                      </p:cBhvr>
                                      <p:tavLst>
                                        <p:tav tm="0">
                                          <p:val>
                                            <p:fltVal val="0"/>
                                          </p:val>
                                        </p:tav>
                                        <p:tav tm="100000">
                                          <p:val>
                                            <p:strVal val="#ppt_h"/>
                                          </p:val>
                                        </p:tav>
                                      </p:tavLst>
                                    </p:anim>
                                    <p:anim calcmode="lin" valueType="num">
                                      <p:cBhvr>
                                        <p:cTn id="42" dur="1000" fill="hold"/>
                                        <p:tgtEl>
                                          <p:spTgt spid="2"/>
                                        </p:tgtEl>
                                        <p:attrNameLst>
                                          <p:attrName>style.rotation</p:attrName>
                                        </p:attrNameLst>
                                      </p:cBhvr>
                                      <p:tavLst>
                                        <p:tav tm="0">
                                          <p:val>
                                            <p:fltVal val="90"/>
                                          </p:val>
                                        </p:tav>
                                        <p:tav tm="100000">
                                          <p:val>
                                            <p:fltVal val="0"/>
                                          </p:val>
                                        </p:tav>
                                      </p:tavLst>
                                    </p:anim>
                                    <p:animEffect transition="in" filter="fade">
                                      <p:cBhvr>
                                        <p:cTn id="43" dur="10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p:cTn id="48" dur="1000" fill="hold"/>
                                        <p:tgtEl>
                                          <p:spTgt spid="13"/>
                                        </p:tgtEl>
                                        <p:attrNameLst>
                                          <p:attrName>ppt_w</p:attrName>
                                        </p:attrNameLst>
                                      </p:cBhvr>
                                      <p:tavLst>
                                        <p:tav tm="0">
                                          <p:val>
                                            <p:fltVal val="0"/>
                                          </p:val>
                                        </p:tav>
                                        <p:tav tm="100000">
                                          <p:val>
                                            <p:strVal val="#ppt_w"/>
                                          </p:val>
                                        </p:tav>
                                      </p:tavLst>
                                    </p:anim>
                                    <p:anim calcmode="lin" valueType="num">
                                      <p:cBhvr>
                                        <p:cTn id="49" dur="1000" fill="hold"/>
                                        <p:tgtEl>
                                          <p:spTgt spid="13"/>
                                        </p:tgtEl>
                                        <p:attrNameLst>
                                          <p:attrName>ppt_h</p:attrName>
                                        </p:attrNameLst>
                                      </p:cBhvr>
                                      <p:tavLst>
                                        <p:tav tm="0">
                                          <p:val>
                                            <p:fltVal val="0"/>
                                          </p:val>
                                        </p:tav>
                                        <p:tav tm="100000">
                                          <p:val>
                                            <p:strVal val="#ppt_h"/>
                                          </p:val>
                                        </p:tav>
                                      </p:tavLst>
                                    </p:anim>
                                    <p:anim calcmode="lin" valueType="num">
                                      <p:cBhvr>
                                        <p:cTn id="50" dur="1000" fill="hold"/>
                                        <p:tgtEl>
                                          <p:spTgt spid="13"/>
                                        </p:tgtEl>
                                        <p:attrNameLst>
                                          <p:attrName>style.rotation</p:attrName>
                                        </p:attrNameLst>
                                      </p:cBhvr>
                                      <p:tavLst>
                                        <p:tav tm="0">
                                          <p:val>
                                            <p:fltVal val="90"/>
                                          </p:val>
                                        </p:tav>
                                        <p:tav tm="100000">
                                          <p:val>
                                            <p:fltVal val="0"/>
                                          </p:val>
                                        </p:tav>
                                      </p:tavLst>
                                    </p:anim>
                                    <p:animEffect transition="in" filter="fade">
                                      <p:cBhvr>
                                        <p:cTn id="51" dur="10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p:cTn id="56" dur="1000" fill="hold"/>
                                        <p:tgtEl>
                                          <p:spTgt spid="14"/>
                                        </p:tgtEl>
                                        <p:attrNameLst>
                                          <p:attrName>ppt_w</p:attrName>
                                        </p:attrNameLst>
                                      </p:cBhvr>
                                      <p:tavLst>
                                        <p:tav tm="0">
                                          <p:val>
                                            <p:fltVal val="0"/>
                                          </p:val>
                                        </p:tav>
                                        <p:tav tm="100000">
                                          <p:val>
                                            <p:strVal val="#ppt_w"/>
                                          </p:val>
                                        </p:tav>
                                      </p:tavLst>
                                    </p:anim>
                                    <p:anim calcmode="lin" valueType="num">
                                      <p:cBhvr>
                                        <p:cTn id="57" dur="1000" fill="hold"/>
                                        <p:tgtEl>
                                          <p:spTgt spid="14"/>
                                        </p:tgtEl>
                                        <p:attrNameLst>
                                          <p:attrName>ppt_h</p:attrName>
                                        </p:attrNameLst>
                                      </p:cBhvr>
                                      <p:tavLst>
                                        <p:tav tm="0">
                                          <p:val>
                                            <p:fltVal val="0"/>
                                          </p:val>
                                        </p:tav>
                                        <p:tav tm="100000">
                                          <p:val>
                                            <p:strVal val="#ppt_h"/>
                                          </p:val>
                                        </p:tav>
                                      </p:tavLst>
                                    </p:anim>
                                    <p:anim calcmode="lin" valueType="num">
                                      <p:cBhvr>
                                        <p:cTn id="58" dur="1000" fill="hold"/>
                                        <p:tgtEl>
                                          <p:spTgt spid="14"/>
                                        </p:tgtEl>
                                        <p:attrNameLst>
                                          <p:attrName>style.rotation</p:attrName>
                                        </p:attrNameLst>
                                      </p:cBhvr>
                                      <p:tavLst>
                                        <p:tav tm="0">
                                          <p:val>
                                            <p:fltVal val="90"/>
                                          </p:val>
                                        </p:tav>
                                        <p:tav tm="100000">
                                          <p:val>
                                            <p:fltVal val="0"/>
                                          </p:val>
                                        </p:tav>
                                      </p:tavLst>
                                    </p:anim>
                                    <p:animEffect transition="in" filter="fade">
                                      <p:cBhvr>
                                        <p:cTn id="59" dur="10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grpId="0" nodeType="clickEffect">
                                  <p:stCondLst>
                                    <p:cond delay="0"/>
                                  </p:stCondLst>
                                  <p:childTnLst>
                                    <p:set>
                                      <p:cBhvr>
                                        <p:cTn id="63" dur="1" fill="hold">
                                          <p:stCondLst>
                                            <p:cond delay="0"/>
                                          </p:stCondLst>
                                        </p:cTn>
                                        <p:tgtEl>
                                          <p:spTgt spid="3"/>
                                        </p:tgtEl>
                                        <p:attrNameLst>
                                          <p:attrName>style.visibility</p:attrName>
                                        </p:attrNameLst>
                                      </p:cBhvr>
                                      <p:to>
                                        <p:strVal val="visible"/>
                                      </p:to>
                                    </p:set>
                                    <p:anim calcmode="lin" valueType="num">
                                      <p:cBhvr>
                                        <p:cTn id="64" dur="1000" fill="hold"/>
                                        <p:tgtEl>
                                          <p:spTgt spid="3"/>
                                        </p:tgtEl>
                                        <p:attrNameLst>
                                          <p:attrName>ppt_w</p:attrName>
                                        </p:attrNameLst>
                                      </p:cBhvr>
                                      <p:tavLst>
                                        <p:tav tm="0">
                                          <p:val>
                                            <p:fltVal val="0"/>
                                          </p:val>
                                        </p:tav>
                                        <p:tav tm="100000">
                                          <p:val>
                                            <p:strVal val="#ppt_w"/>
                                          </p:val>
                                        </p:tav>
                                      </p:tavLst>
                                    </p:anim>
                                    <p:anim calcmode="lin" valueType="num">
                                      <p:cBhvr>
                                        <p:cTn id="65" dur="1000" fill="hold"/>
                                        <p:tgtEl>
                                          <p:spTgt spid="3"/>
                                        </p:tgtEl>
                                        <p:attrNameLst>
                                          <p:attrName>ppt_h</p:attrName>
                                        </p:attrNameLst>
                                      </p:cBhvr>
                                      <p:tavLst>
                                        <p:tav tm="0">
                                          <p:val>
                                            <p:fltVal val="0"/>
                                          </p:val>
                                        </p:tav>
                                        <p:tav tm="100000">
                                          <p:val>
                                            <p:strVal val="#ppt_h"/>
                                          </p:val>
                                        </p:tav>
                                      </p:tavLst>
                                    </p:anim>
                                    <p:anim calcmode="lin" valueType="num">
                                      <p:cBhvr>
                                        <p:cTn id="66" dur="1000" fill="hold"/>
                                        <p:tgtEl>
                                          <p:spTgt spid="3"/>
                                        </p:tgtEl>
                                        <p:attrNameLst>
                                          <p:attrName>style.rotation</p:attrName>
                                        </p:attrNameLst>
                                      </p:cBhvr>
                                      <p:tavLst>
                                        <p:tav tm="0">
                                          <p:val>
                                            <p:fltVal val="90"/>
                                          </p:val>
                                        </p:tav>
                                        <p:tav tm="100000">
                                          <p:val>
                                            <p:fltVal val="0"/>
                                          </p:val>
                                        </p:tav>
                                      </p:tavLst>
                                    </p:anim>
                                    <p:animEffect transition="in" filter="fade">
                                      <p:cBhvr>
                                        <p:cTn id="6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8898" grpId="0" uiExpand="1" build="p" autoUpdateAnimBg="0" advAuto="0"/>
      <p:bldP spid="11" grpId="0"/>
      <p:bldP spid="2" grpId="0"/>
      <p:bldP spid="13" grpId="0"/>
      <p:bldP spid="14" grpId="0"/>
      <p:bldP spid="3"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8898" name="Rectangle 2"/>
          <p:cNvSpPr>
            <a:spLocks noGrp="1" noChangeArrowheads="1"/>
          </p:cNvSpPr>
          <p:nvPr>
            <p:ph/>
          </p:nvPr>
        </p:nvSpPr>
        <p:spPr>
          <a:xfrm>
            <a:off x="612775" y="1147293"/>
            <a:ext cx="10363200" cy="2587301"/>
          </a:xfrm>
        </p:spPr>
        <p:txBody>
          <a:bodyPr vert="horz" lIns="0" tIns="0" rIns="0" bIns="0" rtlCol="0">
            <a:normAutofit/>
          </a:bodyPr>
          <a:lstStyle/>
          <a:p>
            <a:pPr marL="533507" indent="-533507">
              <a:buNone/>
            </a:pPr>
            <a:r>
              <a:rPr lang="zh-CN" altLang="en-US" dirty="0">
                <a:solidFill>
                  <a:srgbClr val="C00000"/>
                </a:solidFill>
              </a:rPr>
              <a:t>定义</a:t>
            </a:r>
            <a:r>
              <a:rPr lang="en-US" altLang="zh-CN" dirty="0">
                <a:solidFill>
                  <a:srgbClr val="C00000"/>
                </a:solidFill>
              </a:rPr>
              <a:t>4.10</a:t>
            </a:r>
            <a:r>
              <a:rPr lang="zh-CN" altLang="en-US" dirty="0"/>
              <a:t>　设</a:t>
            </a:r>
            <a:r>
              <a:rPr lang="pt-BR" altLang="zh-CN" dirty="0"/>
              <a:t>R</a:t>
            </a:r>
            <a:r>
              <a:rPr lang="zh-CN" altLang="zh-CN" dirty="0"/>
              <a:t>：</a:t>
            </a:r>
            <a:r>
              <a:rPr lang="pt-BR" altLang="zh-CN" dirty="0"/>
              <a:t>A→</a:t>
            </a:r>
            <a:r>
              <a:rPr lang="en-US" altLang="zh-CN" dirty="0"/>
              <a:t>A </a:t>
            </a:r>
            <a:r>
              <a:rPr lang="zh-CN" altLang="en-US" dirty="0"/>
              <a:t>，则</a:t>
            </a:r>
            <a:r>
              <a:rPr lang="en-US" altLang="zh-CN" dirty="0"/>
              <a:t>R</a:t>
            </a:r>
            <a:r>
              <a:rPr lang="zh-CN" altLang="en-US" dirty="0"/>
              <a:t>的</a:t>
            </a:r>
            <a:r>
              <a:rPr lang="en-US" altLang="zh-CN" dirty="0"/>
              <a:t>n</a:t>
            </a:r>
            <a:r>
              <a:rPr lang="zh-CN" altLang="en-US" dirty="0"/>
              <a:t>次幂，记为</a:t>
            </a:r>
            <a:r>
              <a:rPr lang="en-US" altLang="zh-CN" dirty="0">
                <a:solidFill>
                  <a:srgbClr val="FF0000"/>
                </a:solidFill>
              </a:rPr>
              <a:t>R</a:t>
            </a:r>
            <a:r>
              <a:rPr lang="en-US" altLang="zh-CN" baseline="30000" dirty="0">
                <a:solidFill>
                  <a:srgbClr val="FF0000"/>
                </a:solidFill>
              </a:rPr>
              <a:t>n</a:t>
            </a:r>
            <a:r>
              <a:rPr lang="zh-CN" altLang="en-US" dirty="0"/>
              <a:t>，定义如下：</a:t>
            </a:r>
          </a:p>
          <a:p>
            <a:pPr marL="0" indent="0">
              <a:buClr>
                <a:srgbClr val="800080"/>
              </a:buClr>
              <a:buNone/>
            </a:pPr>
            <a:r>
              <a:rPr lang="en-US" altLang="zh-CN" dirty="0"/>
              <a:t>        (1) R</a:t>
            </a:r>
            <a:r>
              <a:rPr lang="en-US" altLang="zh-CN" baseline="30000" dirty="0"/>
              <a:t>0</a:t>
            </a:r>
            <a:r>
              <a:rPr lang="zh-CN" altLang="en-US" dirty="0"/>
              <a:t>＝</a:t>
            </a:r>
            <a:r>
              <a:rPr lang="en-US" altLang="zh-CN" dirty="0"/>
              <a:t>I</a:t>
            </a:r>
            <a:r>
              <a:rPr lang="en-US" altLang="zh-CN" baseline="-25000" dirty="0"/>
              <a:t>A</a:t>
            </a:r>
            <a:r>
              <a:rPr lang="zh-CN" altLang="en-US" dirty="0"/>
              <a:t>＝</a:t>
            </a:r>
            <a:r>
              <a:rPr lang="en-US" altLang="zh-CN" dirty="0"/>
              <a:t>{&lt;</a:t>
            </a:r>
            <a:r>
              <a:rPr lang="en-US" altLang="zh-CN" dirty="0" err="1"/>
              <a:t>a,a</a:t>
            </a:r>
            <a:r>
              <a:rPr lang="en-US" altLang="zh-CN" dirty="0"/>
              <a:t>&gt;|a∈</a:t>
            </a:r>
            <a:r>
              <a:rPr lang="en-US" altLang="zh-CN" noProof="1"/>
              <a:t>A}；</a:t>
            </a:r>
            <a:endParaRPr lang="zh-CN" altLang="en-US" dirty="0"/>
          </a:p>
          <a:p>
            <a:pPr marL="0" indent="0">
              <a:buClr>
                <a:srgbClr val="800080"/>
              </a:buClr>
              <a:buNone/>
            </a:pPr>
            <a:r>
              <a:rPr lang="en-US" altLang="zh-CN" noProof="1"/>
              <a:t>        (2) R</a:t>
            </a:r>
            <a:r>
              <a:rPr lang="en-US" altLang="zh-CN" baseline="30000" noProof="1"/>
              <a:t>1</a:t>
            </a:r>
            <a:r>
              <a:rPr lang="en-US" altLang="zh-CN" noProof="1"/>
              <a:t>＝</a:t>
            </a:r>
            <a:r>
              <a:rPr lang="en-US" altLang="zh-CN" dirty="0"/>
              <a:t>R</a:t>
            </a:r>
            <a:r>
              <a:rPr lang="en-US" altLang="en-US" noProof="1"/>
              <a:t>；</a:t>
            </a:r>
            <a:endParaRPr lang="en-US" altLang="en-US" dirty="0"/>
          </a:p>
          <a:p>
            <a:pPr marL="0" indent="0">
              <a:buClr>
                <a:srgbClr val="800080"/>
              </a:buClr>
              <a:buNone/>
            </a:pPr>
            <a:r>
              <a:rPr lang="en-US" altLang="zh-CN" noProof="1"/>
              <a:t>        (3) R</a:t>
            </a:r>
            <a:r>
              <a:rPr lang="en-US" altLang="zh-CN" baseline="30000" noProof="1"/>
              <a:t>n+1</a:t>
            </a:r>
            <a:r>
              <a:rPr lang="en-US" altLang="zh-CN" noProof="1"/>
              <a:t>＝R</a:t>
            </a:r>
            <a:r>
              <a:rPr lang="en-US" altLang="zh-CN" baseline="30000" noProof="1"/>
              <a:t>n</a:t>
            </a:r>
            <a:r>
              <a:rPr lang="en-US" altLang="zh-CN" noProof="1">
                <a:sym typeface="Symbol" panose="05050102010706020507" pitchFamily="18" charset="2"/>
              </a:rPr>
              <a:t></a:t>
            </a:r>
            <a:r>
              <a:rPr lang="en-US" altLang="zh-CN" noProof="1"/>
              <a:t>R＝R</a:t>
            </a:r>
            <a:r>
              <a:rPr lang="en-US" altLang="zh-CN" noProof="1">
                <a:sym typeface="Symbol" panose="05050102010706020507" pitchFamily="18" charset="2"/>
              </a:rPr>
              <a:t></a:t>
            </a:r>
            <a:r>
              <a:rPr lang="en-US" altLang="zh-CN" noProof="1"/>
              <a:t>R</a:t>
            </a:r>
            <a:r>
              <a:rPr lang="en-US" altLang="zh-CN" baseline="30000" noProof="1"/>
              <a:t>n</a:t>
            </a:r>
            <a:r>
              <a:rPr lang="en-US" altLang="zh-CN" noProof="1"/>
              <a:t>。</a:t>
            </a:r>
            <a:endParaRPr lang="zh-CN" altLang="en-US" dirty="0"/>
          </a:p>
        </p:txBody>
      </p:sp>
      <p:sp>
        <p:nvSpPr>
          <p:cNvPr id="158724" name="Rectangle 3"/>
          <p:cNvSpPr>
            <a:spLocks noGrp="1" noChangeArrowheads="1"/>
          </p:cNvSpPr>
          <p:nvPr>
            <p:ph type="title" idx="4294967295"/>
          </p:nvPr>
        </p:nvSpPr>
        <p:spPr>
          <a:xfrm>
            <a:off x="841375" y="234430"/>
            <a:ext cx="8066367" cy="644515"/>
          </a:xfrm>
        </p:spPr>
        <p:txBody>
          <a:bodyPr/>
          <a:lstStyle/>
          <a:p>
            <a:pPr eaLnBrk="1" hangingPunct="1"/>
            <a:r>
              <a:rPr lang="zh-CN" altLang="en-US" noProof="1"/>
              <a:t>关系</a:t>
            </a:r>
            <a:r>
              <a:rPr lang="zh-CN" altLang="zh-CN" noProof="1"/>
              <a:t>幂</a:t>
            </a:r>
            <a:r>
              <a:rPr lang="zh-CN" altLang="en-US" noProof="1"/>
              <a:t>运算的定义</a:t>
            </a:r>
            <a:endParaRPr lang="zh-CN" altLang="en-US" dirty="0"/>
          </a:p>
        </p:txBody>
      </p:sp>
      <p:sp>
        <p:nvSpPr>
          <p:cNvPr id="1488902" name="Rectangle 6"/>
          <p:cNvSpPr>
            <a:spLocks noChangeArrowheads="1"/>
          </p:cNvSpPr>
          <p:nvPr/>
        </p:nvSpPr>
        <p:spPr bwMode="auto">
          <a:xfrm>
            <a:off x="460375" y="4267994"/>
            <a:ext cx="7823424" cy="49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buClrTx/>
              <a:buFontTx/>
              <a:buNone/>
            </a:pPr>
            <a:r>
              <a:rPr kumimoji="1" lang="zh-CN" altLang="en-US" sz="2400" dirty="0">
                <a:solidFill>
                  <a:schemeClr val="tx1"/>
                </a:solidFill>
                <a:latin typeface="+mn-ea"/>
                <a:ea typeface="+mn-ea"/>
              </a:rPr>
              <a:t> 且 </a:t>
            </a:r>
            <a:r>
              <a:rPr kumimoji="1" lang="en-US" altLang="zh-CN" sz="2400" noProof="1">
                <a:solidFill>
                  <a:srgbClr val="3333FF"/>
                </a:solidFill>
                <a:latin typeface="+mn-ea"/>
                <a:ea typeface="+mn-ea"/>
              </a:rPr>
              <a:t>R</a:t>
            </a:r>
            <a:r>
              <a:rPr kumimoji="1" lang="en-US" altLang="zh-CN" sz="2400" baseline="30000" noProof="1">
                <a:solidFill>
                  <a:srgbClr val="3333FF"/>
                </a:solidFill>
                <a:latin typeface="+mn-ea"/>
                <a:ea typeface="+mn-ea"/>
              </a:rPr>
              <a:t>m</a:t>
            </a:r>
            <a:r>
              <a:rPr kumimoji="1" lang="en-US" altLang="zh-CN" sz="2400" noProof="1">
                <a:solidFill>
                  <a:srgbClr val="3333FF"/>
                </a:solidFill>
                <a:latin typeface="+mn-ea"/>
                <a:ea typeface="+mn-ea"/>
                <a:sym typeface="Symbol" panose="05050102010706020507" pitchFamily="18" charset="2"/>
              </a:rPr>
              <a:t></a:t>
            </a:r>
            <a:r>
              <a:rPr kumimoji="1" lang="en-US" altLang="zh-CN" sz="2400" noProof="1">
                <a:solidFill>
                  <a:srgbClr val="3333FF"/>
                </a:solidFill>
                <a:latin typeface="+mn-ea"/>
                <a:ea typeface="+mn-ea"/>
              </a:rPr>
              <a:t>R</a:t>
            </a:r>
            <a:r>
              <a:rPr kumimoji="1" lang="en-US" altLang="zh-CN" sz="2400" baseline="30000" noProof="1">
                <a:solidFill>
                  <a:srgbClr val="3333FF"/>
                </a:solidFill>
                <a:latin typeface="+mn-ea"/>
                <a:ea typeface="+mn-ea"/>
              </a:rPr>
              <a:t>n</a:t>
            </a:r>
            <a:r>
              <a:rPr kumimoji="1" lang="en-US" altLang="zh-CN" sz="2400" noProof="1">
                <a:solidFill>
                  <a:srgbClr val="3333FF"/>
                </a:solidFill>
                <a:latin typeface="+mn-ea"/>
                <a:ea typeface="+mn-ea"/>
              </a:rPr>
              <a:t>＝R</a:t>
            </a:r>
            <a:r>
              <a:rPr kumimoji="1" lang="en-US" altLang="zh-CN" sz="2400" baseline="30000" noProof="1">
                <a:solidFill>
                  <a:srgbClr val="3333FF"/>
                </a:solidFill>
                <a:latin typeface="+mn-ea"/>
                <a:ea typeface="+mn-ea"/>
              </a:rPr>
              <a:t>m+n</a:t>
            </a:r>
            <a:r>
              <a:rPr kumimoji="1" lang="zh-CN" altLang="en-US" sz="2400">
                <a:solidFill>
                  <a:srgbClr val="3333FF"/>
                </a:solidFill>
                <a:latin typeface="+mn-ea"/>
                <a:ea typeface="+mn-ea"/>
              </a:rPr>
              <a:t>，</a:t>
            </a:r>
            <a:r>
              <a:rPr kumimoji="1" lang="en-US" altLang="zh-CN" sz="2400" noProof="1">
                <a:solidFill>
                  <a:srgbClr val="3333FF"/>
                </a:solidFill>
                <a:latin typeface="+mn-ea"/>
                <a:ea typeface="+mn-ea"/>
              </a:rPr>
              <a:t>(R</a:t>
            </a:r>
            <a:r>
              <a:rPr kumimoji="1" lang="en-US" altLang="zh-CN" sz="2400" baseline="30000" noProof="1">
                <a:solidFill>
                  <a:srgbClr val="3333FF"/>
                </a:solidFill>
                <a:latin typeface="+mn-ea"/>
                <a:ea typeface="+mn-ea"/>
              </a:rPr>
              <a:t>m</a:t>
            </a:r>
            <a:r>
              <a:rPr kumimoji="1" lang="en-US" altLang="zh-CN" sz="2400" noProof="1">
                <a:solidFill>
                  <a:srgbClr val="3333FF"/>
                </a:solidFill>
                <a:latin typeface="+mn-ea"/>
                <a:ea typeface="+mn-ea"/>
              </a:rPr>
              <a:t>)</a:t>
            </a:r>
            <a:r>
              <a:rPr kumimoji="1" lang="en-US" altLang="zh-CN" sz="2400" baseline="30000" noProof="1">
                <a:solidFill>
                  <a:srgbClr val="3333FF"/>
                </a:solidFill>
                <a:latin typeface="+mn-ea"/>
                <a:ea typeface="+mn-ea"/>
              </a:rPr>
              <a:t>n</a:t>
            </a:r>
            <a:r>
              <a:rPr kumimoji="1" lang="en-US" altLang="zh-CN" sz="2400" noProof="1">
                <a:solidFill>
                  <a:srgbClr val="3333FF"/>
                </a:solidFill>
                <a:latin typeface="+mn-ea"/>
                <a:ea typeface="+mn-ea"/>
              </a:rPr>
              <a:t>＝R</a:t>
            </a:r>
            <a:r>
              <a:rPr kumimoji="1" lang="en-US" altLang="zh-CN" sz="2400" baseline="30000" noProof="1">
                <a:solidFill>
                  <a:srgbClr val="3333FF"/>
                </a:solidFill>
                <a:latin typeface="+mn-ea"/>
                <a:ea typeface="+mn-ea"/>
              </a:rPr>
              <a:t>mn</a:t>
            </a:r>
            <a:r>
              <a:rPr kumimoji="1" lang="en-US" altLang="zh-CN" sz="2400" noProof="1">
                <a:solidFill>
                  <a:srgbClr val="3333FF"/>
                </a:solidFill>
                <a:latin typeface="+mn-ea"/>
                <a:ea typeface="+mn-ea"/>
              </a:rPr>
              <a:t>。</a:t>
            </a:r>
            <a:endParaRPr kumimoji="1" lang="zh-CN" altLang="en-US" sz="2400" dirty="0">
              <a:solidFill>
                <a:srgbClr val="3333FF"/>
              </a:solidFill>
              <a:latin typeface="+mn-ea"/>
              <a:ea typeface="+mn-ea"/>
            </a:endParaRPr>
          </a:p>
        </p:txBody>
      </p:sp>
      <p:sp>
        <p:nvSpPr>
          <p:cNvPr id="2" name="矩形 1">
            <a:extLst>
              <a:ext uri="{FF2B5EF4-FFF2-40B4-BE49-F238E27FC236}">
                <a16:creationId xmlns:a16="http://schemas.microsoft.com/office/drawing/2014/main" id="{E74569D2-D527-47B9-9F6C-9A80FB78FA11}"/>
              </a:ext>
            </a:extLst>
          </p:cNvPr>
          <p:cNvSpPr/>
          <p:nvPr/>
        </p:nvSpPr>
        <p:spPr>
          <a:xfrm>
            <a:off x="603918" y="3649407"/>
            <a:ext cx="4800600" cy="461665"/>
          </a:xfrm>
          <a:prstGeom prst="rect">
            <a:avLst/>
          </a:prstGeom>
        </p:spPr>
        <p:txBody>
          <a:bodyPr wrap="square">
            <a:spAutoFit/>
          </a:bodyPr>
          <a:lstStyle/>
          <a:p>
            <a:r>
              <a:rPr lang="zh-CN" altLang="zh-CN" b="1" kern="100" dirty="0">
                <a:latin typeface="+mn-ea"/>
                <a:cs typeface="Times New Roman" panose="02020603050405020304" pitchFamily="18" charset="0"/>
              </a:rPr>
              <a:t>显然，</a:t>
            </a:r>
            <a:r>
              <a:rPr lang="en-US" altLang="zh-CN" b="1" kern="100" dirty="0">
                <a:latin typeface="+mn-ea"/>
              </a:rPr>
              <a:t>R</a:t>
            </a:r>
            <a:r>
              <a:rPr lang="en-US" altLang="zh-CN" b="1" kern="100" baseline="30000" dirty="0">
                <a:latin typeface="+mn-ea"/>
              </a:rPr>
              <a:t>n</a:t>
            </a:r>
            <a:r>
              <a:rPr lang="pt-BR" altLang="zh-CN" b="1" dirty="0">
                <a:latin typeface="+mn-ea"/>
              </a:rPr>
              <a:t> :A→</a:t>
            </a:r>
            <a:r>
              <a:rPr lang="en-US" altLang="zh-CN" b="1" dirty="0">
                <a:latin typeface="+mn-ea"/>
              </a:rPr>
              <a:t>A</a:t>
            </a:r>
            <a:endParaRPr lang="zh-CN" altLang="en-US" b="1" dirty="0">
              <a:latin typeface="+mn-ea"/>
            </a:endParaRPr>
          </a:p>
        </p:txBody>
      </p:sp>
    </p:spTree>
    <p:custDataLst>
      <p:tags r:id="rId1"/>
    </p:custDataLst>
    <p:extLst>
      <p:ext uri="{BB962C8B-B14F-4D97-AF65-F5344CB8AC3E}">
        <p14:creationId xmlns:p14="http://schemas.microsoft.com/office/powerpoint/2010/main" val="3449373208"/>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88902">
                                            <p:txEl>
                                              <p:pRg st="0" end="0"/>
                                            </p:txEl>
                                          </p:spTgt>
                                        </p:tgtEl>
                                        <p:attrNameLst>
                                          <p:attrName>style.visibility</p:attrName>
                                        </p:attrNameLst>
                                      </p:cBhvr>
                                      <p:to>
                                        <p:strVal val="visible"/>
                                      </p:to>
                                    </p:set>
                                    <p:anim calcmode="lin" valueType="num">
                                      <p:cBhvr additive="base">
                                        <p:cTn id="14" dur="500" fill="hold"/>
                                        <p:tgtEl>
                                          <p:spTgt spid="148890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8890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8902" grpId="0" build="p"/>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2"/>
          <p:cNvSpPr>
            <a:spLocks noGrp="1" noChangeArrowheads="1"/>
          </p:cNvSpPr>
          <p:nvPr>
            <p:ph type="title"/>
          </p:nvPr>
        </p:nvSpPr>
        <p:spPr>
          <a:xfrm>
            <a:off x="841375" y="292520"/>
            <a:ext cx="8066367" cy="517645"/>
          </a:xfrm>
        </p:spPr>
        <p:txBody>
          <a:bodyPr/>
          <a:lstStyle/>
          <a:p>
            <a:pPr eaLnBrk="1" hangingPunct="1"/>
            <a:r>
              <a:rPr lang="zh-CN" altLang="en-US" dirty="0"/>
              <a:t>例</a:t>
            </a:r>
            <a:r>
              <a:rPr lang="en-US" altLang="zh-CN" dirty="0"/>
              <a:t>4.18</a:t>
            </a:r>
            <a:endParaRPr lang="zh-CN" altLang="en-US" dirty="0"/>
          </a:p>
        </p:txBody>
      </p:sp>
      <p:sp>
        <p:nvSpPr>
          <p:cNvPr id="160772" name="Rectangle 3"/>
          <p:cNvSpPr>
            <a:spLocks noGrp="1" noChangeArrowheads="1"/>
          </p:cNvSpPr>
          <p:nvPr>
            <p:ph type="body" sz="half" idx="1"/>
          </p:nvPr>
        </p:nvSpPr>
        <p:spPr>
          <a:xfrm>
            <a:off x="688975" y="1124682"/>
            <a:ext cx="10668000" cy="4152273"/>
          </a:xfrm>
        </p:spPr>
        <p:txBody>
          <a:bodyPr/>
          <a:lstStyle/>
          <a:p>
            <a:pPr marL="0" indent="0">
              <a:buNone/>
            </a:pPr>
            <a:r>
              <a:rPr lang="zh-CN" altLang="en-US" dirty="0">
                <a:solidFill>
                  <a:srgbClr val="C00000"/>
                </a:solidFill>
              </a:rPr>
              <a:t>例</a:t>
            </a:r>
            <a:r>
              <a:rPr lang="en-US" altLang="zh-CN" dirty="0">
                <a:solidFill>
                  <a:srgbClr val="C00000"/>
                </a:solidFill>
              </a:rPr>
              <a:t>4.18  </a:t>
            </a:r>
            <a:r>
              <a:rPr lang="zh-CN" altLang="en-US" dirty="0"/>
              <a:t>设</a:t>
            </a:r>
            <a:r>
              <a:rPr lang="en-US" altLang="zh-CN" dirty="0"/>
              <a:t>A={1,2,3,4}</a:t>
            </a:r>
            <a:r>
              <a:rPr lang="zh-CN" altLang="en-US" dirty="0"/>
              <a:t>，定义在</a:t>
            </a:r>
            <a:r>
              <a:rPr lang="en-US" altLang="zh-CN" dirty="0"/>
              <a:t>A</a:t>
            </a:r>
            <a:r>
              <a:rPr lang="zh-CN" altLang="en-US" dirty="0"/>
              <a:t>上的关系</a:t>
            </a:r>
          </a:p>
          <a:p>
            <a:pPr marL="0" indent="0" algn="ctr">
              <a:buNone/>
            </a:pPr>
            <a:r>
              <a:rPr lang="en-US" altLang="zh-CN" dirty="0"/>
              <a:t>R={&lt;1,1&gt;,&lt;1,2&gt;,&lt;2,3&gt;,&lt;3,4&gt;}</a:t>
            </a:r>
            <a:r>
              <a:rPr lang="zh-CN" altLang="en-US" dirty="0"/>
              <a:t>，</a:t>
            </a:r>
            <a:r>
              <a:rPr lang="en-US" altLang="zh-CN" dirty="0"/>
              <a:t>S={&lt;1,2&gt;,&lt;2,3&gt;,&lt;3,4&gt;}</a:t>
            </a:r>
            <a:r>
              <a:rPr lang="zh-CN" altLang="en-US" dirty="0"/>
              <a:t>，</a:t>
            </a:r>
          </a:p>
          <a:p>
            <a:pPr marL="0" indent="0">
              <a:buNone/>
            </a:pPr>
            <a:r>
              <a:rPr lang="zh-CN" altLang="en-US" dirty="0"/>
              <a:t>计算：</a:t>
            </a:r>
          </a:p>
          <a:p>
            <a:pPr marL="0" indent="0">
              <a:lnSpc>
                <a:spcPct val="200000"/>
              </a:lnSpc>
              <a:spcBef>
                <a:spcPct val="70000"/>
              </a:spcBef>
              <a:buNone/>
            </a:pPr>
            <a:r>
              <a:rPr lang="en-US" altLang="zh-CN" dirty="0"/>
              <a:t>(1)R</a:t>
            </a:r>
            <a:r>
              <a:rPr lang="en-US" altLang="zh-CN" baseline="30000" dirty="0"/>
              <a:t>n</a:t>
            </a:r>
            <a:r>
              <a:rPr lang="en-US" altLang="zh-CN" dirty="0"/>
              <a:t>(n=1,2,3,4,</a:t>
            </a:r>
            <a:r>
              <a:rPr lang="en-US" altLang="zh-CN" dirty="0">
                <a:latin typeface="宋体" panose="02010600030101010101" pitchFamily="2" charset="-122"/>
              </a:rPr>
              <a:t>…</a:t>
            </a:r>
            <a:r>
              <a:rPr lang="en-US" altLang="zh-CN" dirty="0"/>
              <a:t>)</a:t>
            </a:r>
            <a:r>
              <a:rPr lang="zh-CN" altLang="en-US" dirty="0"/>
              <a:t>，      和          </a:t>
            </a:r>
            <a:r>
              <a:rPr lang="en-US" altLang="zh-CN" dirty="0"/>
              <a:t>.</a:t>
            </a:r>
            <a:r>
              <a:rPr lang="zh-CN" altLang="en-US" dirty="0"/>
              <a:t> </a:t>
            </a:r>
            <a:endParaRPr lang="zh-CN" altLang="en-US" baseline="30000" dirty="0">
              <a:solidFill>
                <a:srgbClr val="0000FF"/>
              </a:solidFill>
            </a:endParaRPr>
          </a:p>
          <a:p>
            <a:pPr marL="0" indent="0">
              <a:lnSpc>
                <a:spcPct val="200000"/>
              </a:lnSpc>
              <a:spcBef>
                <a:spcPct val="100000"/>
              </a:spcBef>
              <a:buNone/>
            </a:pPr>
            <a:r>
              <a:rPr lang="en-US" altLang="zh-CN" dirty="0"/>
              <a:t>(2)S</a:t>
            </a:r>
            <a:r>
              <a:rPr lang="en-US" altLang="zh-CN" baseline="30000" dirty="0"/>
              <a:t>n</a:t>
            </a:r>
            <a:r>
              <a:rPr lang="en-US" altLang="zh-CN" dirty="0"/>
              <a:t>(n=1,2,3,4,</a:t>
            </a:r>
            <a:r>
              <a:rPr lang="en-US" altLang="zh-CN" dirty="0">
                <a:latin typeface="宋体" panose="02010600030101010101" pitchFamily="2" charset="-122"/>
              </a:rPr>
              <a:t>…</a:t>
            </a:r>
            <a:r>
              <a:rPr lang="en-US" altLang="zh-CN" dirty="0"/>
              <a:t>)</a:t>
            </a:r>
            <a:r>
              <a:rPr lang="zh-CN" altLang="en-US" dirty="0"/>
              <a:t>，       和       。</a:t>
            </a:r>
          </a:p>
        </p:txBody>
      </p:sp>
      <p:graphicFrame>
        <p:nvGraphicFramePr>
          <p:cNvPr id="160773" name="Object 4"/>
          <p:cNvGraphicFramePr>
            <a:graphicFrameLocks noGrp="1" noChangeAspect="1"/>
          </p:cNvGraphicFramePr>
          <p:nvPr>
            <p:ph sz="quarter" idx="2"/>
            <p:extLst>
              <p:ext uri="{D42A27DB-BD31-4B8C-83A1-F6EECF244321}">
                <p14:modId xmlns:p14="http://schemas.microsoft.com/office/powerpoint/2010/main" val="3695020142"/>
              </p:ext>
            </p:extLst>
          </p:nvPr>
        </p:nvGraphicFramePr>
        <p:xfrm>
          <a:off x="4874558" y="4093758"/>
          <a:ext cx="760589" cy="995592"/>
        </p:xfrm>
        <a:graphic>
          <a:graphicData uri="http://schemas.openxmlformats.org/presentationml/2006/ole">
            <mc:AlternateContent xmlns:mc="http://schemas.openxmlformats.org/markup-compatibility/2006">
              <mc:Choice xmlns:v="urn:schemas-microsoft-com:vml" Requires="v">
                <p:oleObj spid="_x0000_s44686" name="Equation" r:id="rId4" imgW="330057" imgH="431613" progId="Equation.DSMT4">
                  <p:embed/>
                </p:oleObj>
              </mc:Choice>
              <mc:Fallback>
                <p:oleObj name="Equation" r:id="rId4" imgW="330057" imgH="431613" progId="Equation.DSMT4">
                  <p:embed/>
                  <p:pic>
                    <p:nvPicPr>
                      <p:cNvPr id="160773"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4558" y="4093758"/>
                        <a:ext cx="760589" cy="99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0774" name="Rectangle 5"/>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aphicFrame>
        <p:nvGraphicFramePr>
          <p:cNvPr id="160775" name="Object 6"/>
          <p:cNvGraphicFramePr>
            <a:graphicFrameLocks noChangeAspect="1"/>
          </p:cNvGraphicFramePr>
          <p:nvPr>
            <p:extLst>
              <p:ext uri="{D42A27DB-BD31-4B8C-83A1-F6EECF244321}">
                <p14:modId xmlns:p14="http://schemas.microsoft.com/office/powerpoint/2010/main" val="185806906"/>
              </p:ext>
            </p:extLst>
          </p:nvPr>
        </p:nvGraphicFramePr>
        <p:xfrm>
          <a:off x="3813175" y="2934379"/>
          <a:ext cx="735182" cy="990829"/>
        </p:xfrm>
        <a:graphic>
          <a:graphicData uri="http://schemas.openxmlformats.org/presentationml/2006/ole">
            <mc:AlternateContent xmlns:mc="http://schemas.openxmlformats.org/markup-compatibility/2006">
              <mc:Choice xmlns:v="urn:schemas-microsoft-com:vml" Requires="v">
                <p:oleObj spid="_x0000_s44687" name="Equation" r:id="rId6" imgW="291960" imgH="393480" progId="Equation.DSMT4">
                  <p:embed/>
                </p:oleObj>
              </mc:Choice>
              <mc:Fallback>
                <p:oleObj name="Equation" r:id="rId6" imgW="291960" imgH="393480" progId="Equation.DSMT4">
                  <p:embed/>
                  <p:pic>
                    <p:nvPicPr>
                      <p:cNvPr id="160775" name="Object 6"/>
                      <p:cNvPicPr>
                        <a:picLocks noChangeAspect="1" noChangeArrowheads="1"/>
                      </p:cNvPicPr>
                      <p:nvPr/>
                    </p:nvPicPr>
                    <p:blipFill>
                      <a:blip r:embed="rId7"/>
                      <a:srcRect/>
                      <a:stretch>
                        <a:fillRect/>
                      </a:stretch>
                    </p:blipFill>
                    <p:spPr bwMode="auto">
                      <a:xfrm>
                        <a:off x="3813175" y="2934379"/>
                        <a:ext cx="735182" cy="99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0776" name="Rectangle 7"/>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aphicFrame>
        <p:nvGraphicFramePr>
          <p:cNvPr id="160777" name="Object 8"/>
          <p:cNvGraphicFramePr>
            <a:graphicFrameLocks noChangeAspect="1"/>
          </p:cNvGraphicFramePr>
          <p:nvPr>
            <p:extLst>
              <p:ext uri="{D42A27DB-BD31-4B8C-83A1-F6EECF244321}">
                <p14:modId xmlns:p14="http://schemas.microsoft.com/office/powerpoint/2010/main" val="2160173317"/>
              </p:ext>
            </p:extLst>
          </p:nvPr>
        </p:nvGraphicFramePr>
        <p:xfrm>
          <a:off x="4874558" y="2934379"/>
          <a:ext cx="720892" cy="971775"/>
        </p:xfrm>
        <a:graphic>
          <a:graphicData uri="http://schemas.openxmlformats.org/presentationml/2006/ole">
            <mc:AlternateContent xmlns:mc="http://schemas.openxmlformats.org/markup-compatibility/2006">
              <mc:Choice xmlns:v="urn:schemas-microsoft-com:vml" Requires="v">
                <p:oleObj spid="_x0000_s44688" name="Equation" r:id="rId8" imgW="291973" imgH="393529" progId="Equation.DSMT4">
                  <p:embed/>
                </p:oleObj>
              </mc:Choice>
              <mc:Fallback>
                <p:oleObj name="Equation" r:id="rId8" imgW="291973" imgH="393529" progId="Equation.DSMT4">
                  <p:embed/>
                  <p:pic>
                    <p:nvPicPr>
                      <p:cNvPr id="160777"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4558" y="2934379"/>
                        <a:ext cx="720892" cy="9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0778" name="Object 9"/>
          <p:cNvGraphicFramePr>
            <a:graphicFrameLocks noGrp="1" noChangeAspect="1"/>
          </p:cNvGraphicFramePr>
          <p:nvPr>
            <p:ph sz="quarter" idx="3"/>
            <p:extLst>
              <p:ext uri="{D42A27DB-BD31-4B8C-83A1-F6EECF244321}">
                <p14:modId xmlns:p14="http://schemas.microsoft.com/office/powerpoint/2010/main" val="773334184"/>
              </p:ext>
            </p:extLst>
          </p:nvPr>
        </p:nvGraphicFramePr>
        <p:xfrm>
          <a:off x="3813175" y="4103285"/>
          <a:ext cx="760588" cy="995592"/>
        </p:xfrm>
        <a:graphic>
          <a:graphicData uri="http://schemas.openxmlformats.org/presentationml/2006/ole">
            <mc:AlternateContent xmlns:mc="http://schemas.openxmlformats.org/markup-compatibility/2006">
              <mc:Choice xmlns:v="urn:schemas-microsoft-com:vml" Requires="v">
                <p:oleObj spid="_x0000_s44689" name="Equation" r:id="rId10" imgW="330120" imgH="431640" progId="Equation.DSMT4">
                  <p:embed/>
                </p:oleObj>
              </mc:Choice>
              <mc:Fallback>
                <p:oleObj name="Equation" r:id="rId10" imgW="330120" imgH="431640" progId="Equation.DSMT4">
                  <p:embed/>
                  <p:pic>
                    <p:nvPicPr>
                      <p:cNvPr id="160778" name="Object 9"/>
                      <p:cNvPicPr>
                        <a:picLocks noGrp="1" noChangeAspect="1" noChangeArrowheads="1"/>
                      </p:cNvPicPr>
                      <p:nvPr/>
                    </p:nvPicPr>
                    <p:blipFill>
                      <a:blip r:embed="rId11"/>
                      <a:srcRect/>
                      <a:stretch>
                        <a:fillRect/>
                      </a:stretch>
                    </p:blipFill>
                    <p:spPr bwMode="auto">
                      <a:xfrm>
                        <a:off x="3813175" y="4103285"/>
                        <a:ext cx="760588" cy="99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90510913"/>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995" name="Rectangle 3"/>
          <p:cNvSpPr>
            <a:spLocks noChangeArrowheads="1"/>
          </p:cNvSpPr>
          <p:nvPr/>
        </p:nvSpPr>
        <p:spPr bwMode="auto">
          <a:xfrm>
            <a:off x="857417" y="915194"/>
            <a:ext cx="10956758" cy="360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40000"/>
              </a:lnSpc>
              <a:spcBef>
                <a:spcPct val="0"/>
              </a:spcBef>
              <a:buClrTx/>
              <a:buFontTx/>
              <a:buNone/>
            </a:pPr>
            <a:r>
              <a:rPr kumimoji="1" lang="zh-CN" altLang="en-US" sz="2801" dirty="0">
                <a:solidFill>
                  <a:srgbClr val="C00000"/>
                </a:solidFill>
              </a:rPr>
              <a:t>解</a:t>
            </a:r>
            <a:r>
              <a:rPr kumimoji="1" lang="zh-CN" altLang="en-US" sz="2801" dirty="0">
                <a:solidFill>
                  <a:schemeClr val="tx1"/>
                </a:solidFill>
              </a:rPr>
              <a:t>（</a:t>
            </a:r>
            <a:r>
              <a:rPr kumimoji="1" lang="en-US" altLang="zh-CN" sz="2801" dirty="0">
                <a:solidFill>
                  <a:schemeClr val="tx1"/>
                </a:solidFill>
              </a:rPr>
              <a:t>1</a:t>
            </a:r>
            <a:r>
              <a:rPr kumimoji="1" lang="zh-CN" altLang="en-US" sz="2801" dirty="0">
                <a:solidFill>
                  <a:schemeClr val="tx1"/>
                </a:solidFill>
              </a:rPr>
              <a:t>）</a:t>
            </a:r>
            <a:r>
              <a:rPr kumimoji="1" lang="en-US" altLang="zh-CN" sz="2801" dirty="0">
                <a:solidFill>
                  <a:srgbClr val="FF0000"/>
                </a:solidFill>
              </a:rPr>
              <a:t>R</a:t>
            </a:r>
            <a:r>
              <a:rPr kumimoji="1" lang="en-US" altLang="zh-CN" sz="2801" baseline="30000" dirty="0">
                <a:solidFill>
                  <a:srgbClr val="FF0000"/>
                </a:solidFill>
              </a:rPr>
              <a:t>1</a:t>
            </a:r>
            <a:r>
              <a:rPr kumimoji="1" lang="zh-CN" altLang="en-US" sz="2801" dirty="0">
                <a:solidFill>
                  <a:srgbClr val="FF0000"/>
                </a:solidFill>
              </a:rPr>
              <a:t>＝</a:t>
            </a:r>
            <a:r>
              <a:rPr kumimoji="1" lang="en-US" altLang="zh-CN" sz="2801" dirty="0">
                <a:solidFill>
                  <a:srgbClr val="FF0000"/>
                </a:solidFill>
              </a:rPr>
              <a:t>R</a:t>
            </a:r>
            <a:r>
              <a:rPr kumimoji="1" lang="zh-CN" altLang="en-US" sz="2801" dirty="0">
                <a:solidFill>
                  <a:schemeClr val="tx1"/>
                </a:solidFill>
              </a:rPr>
              <a:t>，</a:t>
            </a:r>
          </a:p>
          <a:p>
            <a:pPr algn="l" eaLnBrk="1" hangingPunct="1">
              <a:lnSpc>
                <a:spcPct val="140000"/>
              </a:lnSpc>
              <a:spcBef>
                <a:spcPct val="0"/>
              </a:spcBef>
              <a:buClrTx/>
              <a:buFontTx/>
              <a:buNone/>
            </a:pPr>
            <a:r>
              <a:rPr kumimoji="1" lang="en-US" altLang="zh-CN" sz="2801" dirty="0">
                <a:solidFill>
                  <a:schemeClr val="tx1"/>
                </a:solidFill>
              </a:rPr>
              <a:t>       R</a:t>
            </a:r>
            <a:r>
              <a:rPr kumimoji="1" lang="en-US" altLang="zh-CN" sz="2801" baseline="30000" dirty="0">
                <a:solidFill>
                  <a:schemeClr val="tx1"/>
                </a:solidFill>
              </a:rPr>
              <a:t>2</a:t>
            </a:r>
            <a:r>
              <a:rPr kumimoji="1" lang="zh-CN" altLang="en-US" sz="2801" dirty="0">
                <a:solidFill>
                  <a:schemeClr val="tx1"/>
                </a:solidFill>
              </a:rPr>
              <a:t>＝</a:t>
            </a:r>
            <a:r>
              <a:rPr kumimoji="1" lang="en-US" altLang="zh-CN" sz="2801" dirty="0">
                <a:solidFill>
                  <a:schemeClr val="tx1"/>
                </a:solidFill>
              </a:rPr>
              <a:t>R</a:t>
            </a:r>
            <a:r>
              <a:rPr kumimoji="1" lang="en-US" altLang="zh-CN" sz="2801" dirty="0">
                <a:solidFill>
                  <a:schemeClr val="tx1"/>
                </a:solidFill>
                <a:sym typeface="Symbol" panose="05050102010706020507" pitchFamily="18" charset="2"/>
              </a:rPr>
              <a:t></a:t>
            </a:r>
            <a:r>
              <a:rPr kumimoji="1" lang="en-US" altLang="zh-CN" sz="2801" noProof="1">
                <a:solidFill>
                  <a:schemeClr val="tx1"/>
                </a:solidFill>
              </a:rPr>
              <a:t>R ＝{&lt;1,1&gt;,&lt;1,2&gt;,&lt;1,3&gt;,&lt;2,4&gt;}</a:t>
            </a:r>
          </a:p>
          <a:p>
            <a:pPr algn="l" eaLnBrk="1" hangingPunct="1">
              <a:lnSpc>
                <a:spcPct val="140000"/>
              </a:lnSpc>
              <a:spcBef>
                <a:spcPct val="0"/>
              </a:spcBef>
              <a:buClrTx/>
              <a:buFontTx/>
              <a:buNone/>
            </a:pPr>
            <a:r>
              <a:rPr kumimoji="1" lang="en-US" altLang="zh-CN" sz="2801" noProof="1">
                <a:solidFill>
                  <a:schemeClr val="tx1"/>
                </a:solidFill>
              </a:rPr>
              <a:t>       R</a:t>
            </a:r>
            <a:r>
              <a:rPr kumimoji="1" lang="en-US" altLang="zh-CN" sz="2801" baseline="30000" dirty="0">
                <a:solidFill>
                  <a:schemeClr val="tx1"/>
                </a:solidFill>
              </a:rPr>
              <a:t>3</a:t>
            </a:r>
            <a:r>
              <a:rPr kumimoji="1" lang="zh-CN" altLang="en-US" sz="2801" dirty="0">
                <a:solidFill>
                  <a:schemeClr val="tx1"/>
                </a:solidFill>
              </a:rPr>
              <a:t>＝</a:t>
            </a:r>
            <a:r>
              <a:rPr kumimoji="1" lang="en-US" altLang="zh-CN" sz="2801" noProof="1">
                <a:solidFill>
                  <a:schemeClr val="tx1"/>
                </a:solidFill>
              </a:rPr>
              <a:t>R</a:t>
            </a:r>
            <a:r>
              <a:rPr kumimoji="1" lang="en-US" altLang="zh-CN" sz="2801" baseline="30000" dirty="0">
                <a:solidFill>
                  <a:schemeClr val="tx1"/>
                </a:solidFill>
              </a:rPr>
              <a:t>2</a:t>
            </a:r>
            <a:r>
              <a:rPr kumimoji="1" lang="en-US" altLang="zh-CN" sz="2801" dirty="0">
                <a:solidFill>
                  <a:schemeClr val="tx1"/>
                </a:solidFill>
                <a:sym typeface="Symbol" panose="05050102010706020507" pitchFamily="18" charset="2"/>
              </a:rPr>
              <a:t></a:t>
            </a:r>
            <a:r>
              <a:rPr kumimoji="1" lang="en-US" altLang="zh-CN" sz="2801" noProof="1">
                <a:solidFill>
                  <a:schemeClr val="tx1"/>
                </a:solidFill>
              </a:rPr>
              <a:t>R＝{&lt;1,1&gt;,&lt;1,2&gt;,&lt;1,3&gt;,&lt;1,4&gt;}</a:t>
            </a:r>
          </a:p>
          <a:p>
            <a:pPr algn="l">
              <a:lnSpc>
                <a:spcPct val="140000"/>
              </a:lnSpc>
              <a:spcBef>
                <a:spcPct val="0"/>
              </a:spcBef>
              <a:buClrTx/>
              <a:buNone/>
            </a:pPr>
            <a:r>
              <a:rPr kumimoji="1" lang="en-US" altLang="zh-CN" sz="2801" noProof="1">
                <a:solidFill>
                  <a:schemeClr val="tx1"/>
                </a:solidFill>
              </a:rPr>
              <a:t>       R</a:t>
            </a:r>
            <a:r>
              <a:rPr kumimoji="1" lang="en-US" altLang="zh-CN" sz="2801" baseline="30000" dirty="0">
                <a:solidFill>
                  <a:schemeClr val="tx1"/>
                </a:solidFill>
              </a:rPr>
              <a:t>4</a:t>
            </a:r>
            <a:r>
              <a:rPr kumimoji="1" lang="zh-CN" altLang="en-US" sz="2801" dirty="0">
                <a:solidFill>
                  <a:schemeClr val="tx1"/>
                </a:solidFill>
              </a:rPr>
              <a:t>＝</a:t>
            </a:r>
            <a:r>
              <a:rPr kumimoji="1" lang="en-US" altLang="zh-CN" sz="2801" dirty="0">
                <a:solidFill>
                  <a:schemeClr val="tx1"/>
                </a:solidFill>
              </a:rPr>
              <a:t>R</a:t>
            </a:r>
            <a:r>
              <a:rPr kumimoji="1" lang="en-US" altLang="zh-CN" sz="2801" baseline="30000" dirty="0">
                <a:solidFill>
                  <a:schemeClr val="tx1"/>
                </a:solidFill>
              </a:rPr>
              <a:t>3</a:t>
            </a:r>
            <a:r>
              <a:rPr kumimoji="1" lang="en-US" altLang="zh-CN" sz="2801" dirty="0">
                <a:solidFill>
                  <a:schemeClr val="tx1"/>
                </a:solidFill>
                <a:sym typeface="Symbol" panose="05050102010706020507" pitchFamily="18" charset="2"/>
              </a:rPr>
              <a:t></a:t>
            </a:r>
            <a:r>
              <a:rPr kumimoji="1" lang="en-US" altLang="zh-CN" sz="2801" noProof="1">
                <a:solidFill>
                  <a:schemeClr val="tx1"/>
                </a:solidFill>
              </a:rPr>
              <a:t>R＝{&lt;1,1&gt;,&lt;1,2&gt;,&lt;1,3&gt;,&lt;1,4&gt;}</a:t>
            </a:r>
            <a:r>
              <a:rPr kumimoji="1" lang="zh-CN" altLang="en-US" sz="2801" dirty="0">
                <a:solidFill>
                  <a:schemeClr val="tx1"/>
                </a:solidFill>
              </a:rPr>
              <a:t>＝</a:t>
            </a:r>
            <a:r>
              <a:rPr kumimoji="1" lang="en-US" altLang="zh-CN" sz="2801" noProof="1">
                <a:solidFill>
                  <a:schemeClr val="tx1"/>
                </a:solidFill>
              </a:rPr>
              <a:t>R</a:t>
            </a:r>
            <a:r>
              <a:rPr kumimoji="1" lang="en-US" altLang="zh-CN" sz="2801" baseline="30000" dirty="0">
                <a:solidFill>
                  <a:schemeClr val="tx1"/>
                </a:solidFill>
              </a:rPr>
              <a:t>3</a:t>
            </a:r>
            <a:r>
              <a:rPr kumimoji="1" lang="zh-CN" altLang="en-US" sz="2801" dirty="0">
                <a:solidFill>
                  <a:schemeClr val="tx1"/>
                </a:solidFill>
              </a:rPr>
              <a:t> </a:t>
            </a:r>
            <a:endParaRPr kumimoji="1" lang="en-US" altLang="zh-CN" sz="2801" noProof="1">
              <a:solidFill>
                <a:schemeClr val="tx1"/>
              </a:solidFill>
            </a:endParaRPr>
          </a:p>
          <a:p>
            <a:pPr algn="ctr">
              <a:lnSpc>
                <a:spcPct val="140000"/>
              </a:lnSpc>
              <a:spcBef>
                <a:spcPct val="0"/>
              </a:spcBef>
              <a:buClrTx/>
              <a:buNone/>
            </a:pPr>
            <a:r>
              <a:rPr kumimoji="1" lang="en-US" altLang="zh-CN" sz="2801" dirty="0">
                <a:solidFill>
                  <a:schemeClr val="tx1"/>
                </a:solidFill>
                <a:latin typeface="Arial" panose="020B0604020202020204" pitchFamily="34" charset="0"/>
              </a:rPr>
              <a:t>……</a:t>
            </a:r>
            <a:endParaRPr kumimoji="1" lang="en-US" altLang="zh-CN" sz="2801" dirty="0">
              <a:solidFill>
                <a:schemeClr val="tx1"/>
              </a:solidFill>
            </a:endParaRPr>
          </a:p>
          <a:p>
            <a:pPr algn="l">
              <a:lnSpc>
                <a:spcPct val="140000"/>
              </a:lnSpc>
              <a:spcBef>
                <a:spcPct val="0"/>
              </a:spcBef>
              <a:buClrTx/>
              <a:buNone/>
            </a:pPr>
            <a:r>
              <a:rPr kumimoji="1" lang="zh-CN" altLang="en-US" sz="2801" dirty="0">
                <a:solidFill>
                  <a:schemeClr val="tx1"/>
                </a:solidFill>
              </a:rPr>
              <a:t>       </a:t>
            </a:r>
            <a:r>
              <a:rPr kumimoji="1" lang="en-US" altLang="zh-CN" sz="2801" dirty="0">
                <a:solidFill>
                  <a:schemeClr val="tx1"/>
                </a:solidFill>
              </a:rPr>
              <a:t>R</a:t>
            </a:r>
            <a:r>
              <a:rPr kumimoji="1" lang="en-US" altLang="zh-CN" sz="2801" baseline="30000" dirty="0">
                <a:solidFill>
                  <a:schemeClr val="tx1"/>
                </a:solidFill>
              </a:rPr>
              <a:t>n</a:t>
            </a:r>
            <a:r>
              <a:rPr kumimoji="1" lang="zh-CN" altLang="en-US" sz="2801" dirty="0">
                <a:solidFill>
                  <a:schemeClr val="tx1"/>
                </a:solidFill>
              </a:rPr>
              <a:t>＝</a:t>
            </a:r>
            <a:r>
              <a:rPr kumimoji="1" lang="en-US" altLang="zh-CN" sz="2801" dirty="0">
                <a:solidFill>
                  <a:schemeClr val="tx1"/>
                </a:solidFill>
              </a:rPr>
              <a:t>R</a:t>
            </a:r>
            <a:r>
              <a:rPr kumimoji="1" lang="en-US" altLang="zh-CN" sz="2801" baseline="30000" dirty="0">
                <a:solidFill>
                  <a:schemeClr val="tx1"/>
                </a:solidFill>
              </a:rPr>
              <a:t>3</a:t>
            </a:r>
            <a:r>
              <a:rPr kumimoji="1" lang="zh-CN" altLang="en-US" sz="2801" dirty="0">
                <a:solidFill>
                  <a:schemeClr val="tx1"/>
                </a:solidFill>
              </a:rPr>
              <a:t>　</a:t>
            </a:r>
            <a:r>
              <a:rPr kumimoji="1" lang="en-US" altLang="zh-CN" sz="2801" dirty="0">
                <a:solidFill>
                  <a:schemeClr val="tx1"/>
                </a:solidFill>
              </a:rPr>
              <a:t>(</a:t>
            </a:r>
            <a:r>
              <a:rPr lang="en-US" altLang="zh-CN" dirty="0"/>
              <a:t>n≥</a:t>
            </a:r>
            <a:r>
              <a:rPr kumimoji="1" lang="en-US" altLang="zh-CN" sz="2801" dirty="0">
                <a:solidFill>
                  <a:schemeClr val="tx1"/>
                </a:solidFill>
              </a:rPr>
              <a:t>3)</a:t>
            </a:r>
            <a:endParaRPr kumimoji="1" lang="zh-CN" altLang="en-US" sz="2801" dirty="0">
              <a:solidFill>
                <a:schemeClr val="tx1"/>
              </a:solidFill>
            </a:endParaRPr>
          </a:p>
        </p:txBody>
      </p:sp>
      <p:sp>
        <p:nvSpPr>
          <p:cNvPr id="5" name="Rectangle 2">
            <a:extLst>
              <a:ext uri="{FF2B5EF4-FFF2-40B4-BE49-F238E27FC236}">
                <a16:creationId xmlns:a16="http://schemas.microsoft.com/office/drawing/2014/main" id="{A9F53DE4-A1AC-4944-BF4D-B26ED250A467}"/>
              </a:ext>
            </a:extLst>
          </p:cNvPr>
          <p:cNvSpPr txBox="1">
            <a:spLocks noChangeArrowheads="1"/>
          </p:cNvSpPr>
          <p:nvPr/>
        </p:nvSpPr>
        <p:spPr>
          <a:xfrm>
            <a:off x="857417" y="308562"/>
            <a:ext cx="8066367" cy="517645"/>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4.18 </a:t>
            </a:r>
            <a:r>
              <a:rPr lang="zh-CN" altLang="en-US" dirty="0"/>
              <a:t>（续）</a:t>
            </a:r>
          </a:p>
        </p:txBody>
      </p:sp>
      <p:sp>
        <p:nvSpPr>
          <p:cNvPr id="8" name="Rectangle 3">
            <a:extLst>
              <a:ext uri="{FF2B5EF4-FFF2-40B4-BE49-F238E27FC236}">
                <a16:creationId xmlns:a16="http://schemas.microsoft.com/office/drawing/2014/main" id="{EADE80BC-575C-4B32-9171-5E3D5F9001F4}"/>
              </a:ext>
            </a:extLst>
          </p:cNvPr>
          <p:cNvSpPr>
            <a:spLocks noGrp="1" noChangeArrowheads="1"/>
          </p:cNvSpPr>
          <p:nvPr>
            <p:ph type="body" idx="1"/>
          </p:nvPr>
        </p:nvSpPr>
        <p:spPr>
          <a:xfrm>
            <a:off x="4131983" y="4251774"/>
            <a:ext cx="8066367" cy="1692620"/>
          </a:xfrm>
        </p:spPr>
        <p:txBody>
          <a:bodyPr>
            <a:normAutofit/>
          </a:bodyPr>
          <a:lstStyle/>
          <a:p>
            <a:pPr marL="0" indent="0">
              <a:buNone/>
            </a:pPr>
            <a:r>
              <a:rPr lang="pt-BR" altLang="zh-CN" dirty="0"/>
              <a:t>               ={&lt;1,1&gt;,&lt;1,2&gt;,&lt;1,3&gt;,&lt;1,4&gt;,&lt;2,3&gt;,&lt;2,4&gt;,&lt;3,4&gt;}</a:t>
            </a:r>
            <a:endParaRPr lang="zh-CN" altLang="en-US" dirty="0"/>
          </a:p>
        </p:txBody>
      </p:sp>
      <p:graphicFrame>
        <p:nvGraphicFramePr>
          <p:cNvPr id="9" name="Object 5">
            <a:extLst>
              <a:ext uri="{FF2B5EF4-FFF2-40B4-BE49-F238E27FC236}">
                <a16:creationId xmlns:a16="http://schemas.microsoft.com/office/drawing/2014/main" id="{77429A27-07CE-4EDC-ABB0-FBD491ABC4FD}"/>
              </a:ext>
            </a:extLst>
          </p:cNvPr>
          <p:cNvGraphicFramePr>
            <a:graphicFrameLocks noChangeAspect="1"/>
          </p:cNvGraphicFramePr>
          <p:nvPr>
            <p:extLst>
              <p:ext uri="{D42A27DB-BD31-4B8C-83A1-F6EECF244321}">
                <p14:modId xmlns:p14="http://schemas.microsoft.com/office/powerpoint/2010/main" val="4048441812"/>
              </p:ext>
            </p:extLst>
          </p:nvPr>
        </p:nvGraphicFramePr>
        <p:xfrm>
          <a:off x="538483" y="4629695"/>
          <a:ext cx="3709987" cy="1128712"/>
        </p:xfrm>
        <a:graphic>
          <a:graphicData uri="http://schemas.openxmlformats.org/presentationml/2006/ole">
            <mc:AlternateContent xmlns:mc="http://schemas.openxmlformats.org/markup-compatibility/2006">
              <mc:Choice xmlns:v="urn:schemas-microsoft-com:vml" Requires="v">
                <p:oleObj spid="_x0000_s246207" name="Equation" r:id="rId5" imgW="1295280" imgH="393480" progId="Equation.DSMT4">
                  <p:embed/>
                </p:oleObj>
              </mc:Choice>
              <mc:Fallback>
                <p:oleObj name="Equation" r:id="rId5" imgW="1295280" imgH="393480" progId="Equation.DSMT4">
                  <p:embed/>
                  <p:pic>
                    <p:nvPicPr>
                      <p:cNvPr id="1495045" name="Object 5"/>
                      <p:cNvPicPr>
                        <a:picLocks noChangeAspect="1" noChangeArrowheads="1"/>
                      </p:cNvPicPr>
                      <p:nvPr/>
                    </p:nvPicPr>
                    <p:blipFill>
                      <a:blip r:embed="rId6"/>
                      <a:srcRect/>
                      <a:stretch>
                        <a:fillRect/>
                      </a:stretch>
                    </p:blipFill>
                    <p:spPr bwMode="auto">
                      <a:xfrm>
                        <a:off x="538483" y="4629695"/>
                        <a:ext cx="3709987"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7">
            <a:extLst>
              <a:ext uri="{FF2B5EF4-FFF2-40B4-BE49-F238E27FC236}">
                <a16:creationId xmlns:a16="http://schemas.microsoft.com/office/drawing/2014/main" id="{D0C7472D-F015-48D6-866E-F0782451B872}"/>
              </a:ext>
            </a:extLst>
          </p:cNvPr>
          <p:cNvGraphicFramePr>
            <a:graphicFrameLocks noChangeAspect="1"/>
          </p:cNvGraphicFramePr>
          <p:nvPr>
            <p:extLst>
              <p:ext uri="{D42A27DB-BD31-4B8C-83A1-F6EECF244321}">
                <p14:modId xmlns:p14="http://schemas.microsoft.com/office/powerpoint/2010/main" val="1160604255"/>
              </p:ext>
            </p:extLst>
          </p:nvPr>
        </p:nvGraphicFramePr>
        <p:xfrm>
          <a:off x="0" y="5672376"/>
          <a:ext cx="3675062" cy="1217613"/>
        </p:xfrm>
        <a:graphic>
          <a:graphicData uri="http://schemas.openxmlformats.org/presentationml/2006/ole">
            <mc:AlternateContent xmlns:mc="http://schemas.openxmlformats.org/markup-compatibility/2006">
              <mc:Choice xmlns:v="urn:schemas-microsoft-com:vml" Requires="v">
                <p:oleObj spid="_x0000_s246208" name="Equation" r:id="rId7" imgW="1218960" imgH="393480" progId="Equation.DSMT4">
                  <p:embed/>
                </p:oleObj>
              </mc:Choice>
              <mc:Fallback>
                <p:oleObj name="Equation" r:id="rId7" imgW="1218960" imgH="393480" progId="Equation.DSMT4">
                  <p:embed/>
                  <p:pic>
                    <p:nvPicPr>
                      <p:cNvPr id="1495047" name="Object 7"/>
                      <p:cNvPicPr>
                        <a:picLocks noChangeAspect="1" noChangeArrowheads="1"/>
                      </p:cNvPicPr>
                      <p:nvPr/>
                    </p:nvPicPr>
                    <p:blipFill>
                      <a:blip r:embed="rId8"/>
                      <a:srcRect/>
                      <a:stretch>
                        <a:fillRect/>
                      </a:stretch>
                    </p:blipFill>
                    <p:spPr bwMode="auto">
                      <a:xfrm>
                        <a:off x="0" y="5672376"/>
                        <a:ext cx="3675062"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9">
            <a:extLst>
              <a:ext uri="{FF2B5EF4-FFF2-40B4-BE49-F238E27FC236}">
                <a16:creationId xmlns:a16="http://schemas.microsoft.com/office/drawing/2014/main" id="{4686FDC0-AEEA-49A9-93A6-899ADE080F8C}"/>
              </a:ext>
            </a:extLst>
          </p:cNvPr>
          <p:cNvGraphicFramePr>
            <a:graphicFrameLocks noChangeAspect="1"/>
          </p:cNvGraphicFramePr>
          <p:nvPr>
            <p:extLst>
              <p:ext uri="{D42A27DB-BD31-4B8C-83A1-F6EECF244321}">
                <p14:modId xmlns:p14="http://schemas.microsoft.com/office/powerpoint/2010/main" val="509075882"/>
              </p:ext>
            </p:extLst>
          </p:nvPr>
        </p:nvGraphicFramePr>
        <p:xfrm>
          <a:off x="3839675" y="5799645"/>
          <a:ext cx="1050925" cy="1049106"/>
        </p:xfrm>
        <a:graphic>
          <a:graphicData uri="http://schemas.openxmlformats.org/presentationml/2006/ole">
            <mc:AlternateContent xmlns:mc="http://schemas.openxmlformats.org/markup-compatibility/2006">
              <mc:Choice xmlns:v="urn:schemas-microsoft-com:vml" Requires="v">
                <p:oleObj spid="_x0000_s246209" name="Equation" r:id="rId9" imgW="393480" imgH="393480" progId="Equation.DSMT4">
                  <p:embed/>
                </p:oleObj>
              </mc:Choice>
              <mc:Fallback>
                <p:oleObj name="Equation" r:id="rId9" imgW="393480" imgH="393480" progId="Equation.DSMT4">
                  <p:embed/>
                  <p:pic>
                    <p:nvPicPr>
                      <p:cNvPr id="1495049" name="Object 9"/>
                      <p:cNvPicPr>
                        <a:picLocks noChangeAspect="1" noChangeArrowheads="1"/>
                      </p:cNvPicPr>
                      <p:nvPr/>
                    </p:nvPicPr>
                    <p:blipFill>
                      <a:blip r:embed="rId10"/>
                      <a:srcRect/>
                      <a:stretch>
                        <a:fillRect/>
                      </a:stretch>
                    </p:blipFill>
                    <p:spPr bwMode="auto">
                      <a:xfrm>
                        <a:off x="3839675" y="5799645"/>
                        <a:ext cx="1050925" cy="1049106"/>
                      </a:xfrm>
                      <a:prstGeom prst="rect">
                        <a:avLst/>
                      </a:prstGeom>
                      <a:noFill/>
                      <a:ln>
                        <a:noFill/>
                      </a:ln>
                    </p:spPr>
                  </p:pic>
                </p:oleObj>
              </mc:Fallback>
            </mc:AlternateContent>
          </a:graphicData>
        </a:graphic>
      </p:graphicFrame>
    </p:spTree>
    <p:custDataLst>
      <p:tags r:id="rId2"/>
    </p:custDataLst>
    <p:extLst>
      <p:ext uri="{BB962C8B-B14F-4D97-AF65-F5344CB8AC3E}">
        <p14:creationId xmlns:p14="http://schemas.microsoft.com/office/powerpoint/2010/main" val="98882573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2995">
                                            <p:txEl>
                                              <p:pRg st="0" end="0"/>
                                            </p:txEl>
                                          </p:spTgt>
                                        </p:tgtEl>
                                        <p:attrNameLst>
                                          <p:attrName>style.visibility</p:attrName>
                                        </p:attrNameLst>
                                      </p:cBhvr>
                                      <p:to>
                                        <p:strVal val="visible"/>
                                      </p:to>
                                    </p:set>
                                    <p:anim calcmode="lin" valueType="num">
                                      <p:cBhvr additive="base">
                                        <p:cTn id="7" dur="500" fill="hold"/>
                                        <p:tgtEl>
                                          <p:spTgt spid="1492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929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92995">
                                            <p:txEl>
                                              <p:pRg st="1" end="1"/>
                                            </p:txEl>
                                          </p:spTgt>
                                        </p:tgtEl>
                                        <p:attrNameLst>
                                          <p:attrName>style.visibility</p:attrName>
                                        </p:attrNameLst>
                                      </p:cBhvr>
                                      <p:to>
                                        <p:strVal val="visible"/>
                                      </p:to>
                                    </p:set>
                                    <p:anim calcmode="lin" valueType="num">
                                      <p:cBhvr additive="base">
                                        <p:cTn id="13" dur="500" fill="hold"/>
                                        <p:tgtEl>
                                          <p:spTgt spid="14929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929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92995">
                                            <p:txEl>
                                              <p:pRg st="2" end="2"/>
                                            </p:txEl>
                                          </p:spTgt>
                                        </p:tgtEl>
                                        <p:attrNameLst>
                                          <p:attrName>style.visibility</p:attrName>
                                        </p:attrNameLst>
                                      </p:cBhvr>
                                      <p:to>
                                        <p:strVal val="visible"/>
                                      </p:to>
                                    </p:set>
                                    <p:anim calcmode="lin" valueType="num">
                                      <p:cBhvr additive="base">
                                        <p:cTn id="19" dur="500" fill="hold"/>
                                        <p:tgtEl>
                                          <p:spTgt spid="14929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929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92995">
                                            <p:txEl>
                                              <p:pRg st="3" end="3"/>
                                            </p:txEl>
                                          </p:spTgt>
                                        </p:tgtEl>
                                        <p:attrNameLst>
                                          <p:attrName>style.visibility</p:attrName>
                                        </p:attrNameLst>
                                      </p:cBhvr>
                                      <p:to>
                                        <p:strVal val="visible"/>
                                      </p:to>
                                    </p:set>
                                    <p:anim calcmode="lin" valueType="num">
                                      <p:cBhvr additive="base">
                                        <p:cTn id="25" dur="500" fill="hold"/>
                                        <p:tgtEl>
                                          <p:spTgt spid="14929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929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92995">
                                            <p:txEl>
                                              <p:pRg st="4" end="4"/>
                                            </p:txEl>
                                          </p:spTgt>
                                        </p:tgtEl>
                                        <p:attrNameLst>
                                          <p:attrName>style.visibility</p:attrName>
                                        </p:attrNameLst>
                                      </p:cBhvr>
                                      <p:to>
                                        <p:strVal val="visible"/>
                                      </p:to>
                                    </p:set>
                                    <p:anim calcmode="lin" valueType="num">
                                      <p:cBhvr additive="base">
                                        <p:cTn id="31" dur="500" fill="hold"/>
                                        <p:tgtEl>
                                          <p:spTgt spid="14929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929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92995">
                                            <p:txEl>
                                              <p:pRg st="5" end="5"/>
                                            </p:txEl>
                                          </p:spTgt>
                                        </p:tgtEl>
                                        <p:attrNameLst>
                                          <p:attrName>style.visibility</p:attrName>
                                        </p:attrNameLst>
                                      </p:cBhvr>
                                      <p:to>
                                        <p:strVal val="visible"/>
                                      </p:to>
                                    </p:set>
                                    <p:anim calcmode="lin" valueType="num">
                                      <p:cBhvr additive="base">
                                        <p:cTn id="37" dur="500" fill="hold"/>
                                        <p:tgtEl>
                                          <p:spTgt spid="14929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929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8">
                                            <p:txEl>
                                              <p:pRg st="0" end="0"/>
                                            </p:txEl>
                                          </p:spTgt>
                                        </p:tgtEl>
                                        <p:attrNameLst>
                                          <p:attrName>style.visibility</p:attrName>
                                        </p:attrNameLst>
                                      </p:cBhvr>
                                      <p:to>
                                        <p:strVal val="visible"/>
                                      </p:to>
                                    </p:set>
                                    <p:anim calcmode="lin" valueType="num">
                                      <p:cBhvr additive="base">
                                        <p:cTn id="4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ppt_x"/>
                                          </p:val>
                                        </p:tav>
                                        <p:tav tm="100000">
                                          <p:val>
                                            <p:strVal val="#ppt_x"/>
                                          </p:val>
                                        </p:tav>
                                      </p:tavLst>
                                    </p:anim>
                                    <p:anim calcmode="lin" valueType="num">
                                      <p:cBhvr additive="base">
                                        <p:cTn id="55" dur="500" fill="hold"/>
                                        <p:tgtEl>
                                          <p:spTgt spid="10"/>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 presetClass="entr" presetSubtype="4"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2995" grpId="0" build="p" autoUpdateAnimBg="0"/>
      <p:bldP spid="8" grpId="0" build="p"/>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7090" name="Rectangle 2"/>
          <p:cNvSpPr>
            <a:spLocks noGrp="1" noChangeArrowheads="1"/>
          </p:cNvSpPr>
          <p:nvPr>
            <p:ph type="body" idx="1"/>
          </p:nvPr>
        </p:nvSpPr>
        <p:spPr>
          <a:xfrm>
            <a:off x="231775" y="826207"/>
            <a:ext cx="11277600" cy="3505200"/>
          </a:xfrm>
        </p:spPr>
        <p:txBody>
          <a:bodyPr/>
          <a:lstStyle/>
          <a:p>
            <a:pPr marL="0" indent="0">
              <a:lnSpc>
                <a:spcPct val="150000"/>
              </a:lnSpc>
              <a:buNone/>
            </a:pPr>
            <a:r>
              <a:rPr lang="zh-CN" altLang="en-US" dirty="0"/>
              <a:t>（</a:t>
            </a:r>
            <a:r>
              <a:rPr lang="en-US" altLang="zh-CN" dirty="0"/>
              <a:t>2) </a:t>
            </a:r>
            <a:r>
              <a:rPr lang="en-US" altLang="zh-CN" dirty="0">
                <a:solidFill>
                  <a:srgbClr val="FF0000"/>
                </a:solidFill>
              </a:rPr>
              <a:t>S</a:t>
            </a:r>
            <a:r>
              <a:rPr lang="en-US" altLang="zh-CN" baseline="30000" dirty="0">
                <a:solidFill>
                  <a:srgbClr val="FF0000"/>
                </a:solidFill>
              </a:rPr>
              <a:t>1</a:t>
            </a:r>
            <a:r>
              <a:rPr lang="zh-CN" altLang="en-US" dirty="0">
                <a:solidFill>
                  <a:srgbClr val="FF0000"/>
                </a:solidFill>
              </a:rPr>
              <a:t>＝</a:t>
            </a:r>
            <a:r>
              <a:rPr lang="en-US" altLang="zh-CN" dirty="0">
                <a:solidFill>
                  <a:srgbClr val="FF0000"/>
                </a:solidFill>
              </a:rPr>
              <a:t>S</a:t>
            </a:r>
            <a:r>
              <a:rPr lang="zh-CN" altLang="en-US" dirty="0">
                <a:solidFill>
                  <a:srgbClr val="FF0000"/>
                </a:solidFill>
              </a:rPr>
              <a:t>，</a:t>
            </a:r>
          </a:p>
          <a:p>
            <a:pPr marL="0" indent="0">
              <a:lnSpc>
                <a:spcPct val="150000"/>
              </a:lnSpc>
              <a:buNone/>
            </a:pPr>
            <a:r>
              <a:rPr kumimoji="1" lang="en-US" altLang="zh-CN" dirty="0"/>
              <a:t>       S</a:t>
            </a:r>
            <a:r>
              <a:rPr kumimoji="1" lang="en-US" altLang="zh-CN" baseline="30000" dirty="0"/>
              <a:t>2</a:t>
            </a:r>
            <a:r>
              <a:rPr kumimoji="1" lang="zh-CN" altLang="en-US" dirty="0"/>
              <a:t>＝</a:t>
            </a:r>
            <a:r>
              <a:rPr kumimoji="1" lang="en-US" altLang="zh-CN" dirty="0"/>
              <a:t>S</a:t>
            </a:r>
            <a:r>
              <a:rPr kumimoji="1" lang="en-US" altLang="zh-CN" dirty="0">
                <a:sym typeface="Symbol" panose="05050102010706020507" pitchFamily="18" charset="2"/>
              </a:rPr>
              <a:t></a:t>
            </a:r>
            <a:r>
              <a:rPr kumimoji="1" lang="en-US" altLang="zh-CN" noProof="1"/>
              <a:t>S＝{&lt;1,3&gt;,&lt;2,4&gt;}</a:t>
            </a:r>
          </a:p>
          <a:p>
            <a:pPr marL="0" indent="0">
              <a:lnSpc>
                <a:spcPct val="150000"/>
              </a:lnSpc>
              <a:buNone/>
            </a:pPr>
            <a:r>
              <a:rPr kumimoji="1" lang="en-US" altLang="zh-CN" noProof="1"/>
              <a:t>       S</a:t>
            </a:r>
            <a:r>
              <a:rPr kumimoji="1" lang="en-US" altLang="zh-CN" baseline="30000" dirty="0"/>
              <a:t>3</a:t>
            </a:r>
            <a:r>
              <a:rPr kumimoji="1" lang="zh-CN" altLang="en-US" dirty="0"/>
              <a:t>＝</a:t>
            </a:r>
            <a:r>
              <a:rPr kumimoji="1" lang="en-US" altLang="zh-CN" noProof="1"/>
              <a:t>S</a:t>
            </a:r>
            <a:r>
              <a:rPr kumimoji="1" lang="en-US" altLang="zh-CN" baseline="30000" dirty="0"/>
              <a:t>2</a:t>
            </a:r>
            <a:r>
              <a:rPr kumimoji="1" lang="en-US" altLang="zh-CN" dirty="0">
                <a:sym typeface="Symbol" panose="05050102010706020507" pitchFamily="18" charset="2"/>
              </a:rPr>
              <a:t></a:t>
            </a:r>
            <a:r>
              <a:rPr kumimoji="1" lang="en-US" altLang="zh-CN" noProof="1"/>
              <a:t>S＝{&lt;1,4&gt;}</a:t>
            </a:r>
          </a:p>
          <a:p>
            <a:pPr marL="0" indent="0">
              <a:lnSpc>
                <a:spcPct val="150000"/>
              </a:lnSpc>
              <a:buNone/>
            </a:pPr>
            <a:r>
              <a:rPr kumimoji="1" lang="en-US" altLang="zh-CN" noProof="1"/>
              <a:t>       S</a:t>
            </a:r>
            <a:r>
              <a:rPr kumimoji="1" lang="en-US" altLang="zh-CN" baseline="30000" dirty="0"/>
              <a:t>4</a:t>
            </a:r>
            <a:r>
              <a:rPr kumimoji="1" lang="zh-CN" altLang="en-US" dirty="0"/>
              <a:t>＝</a:t>
            </a:r>
            <a:r>
              <a:rPr kumimoji="1" lang="en-US" altLang="zh-CN" dirty="0"/>
              <a:t>S</a:t>
            </a:r>
            <a:r>
              <a:rPr kumimoji="1" lang="en-US" altLang="zh-CN" baseline="30000" dirty="0"/>
              <a:t>3</a:t>
            </a:r>
            <a:r>
              <a:rPr kumimoji="1" lang="en-US" altLang="zh-CN" dirty="0">
                <a:sym typeface="Symbol" panose="05050102010706020507" pitchFamily="18" charset="2"/>
              </a:rPr>
              <a:t></a:t>
            </a:r>
            <a:r>
              <a:rPr kumimoji="1" lang="en-US" altLang="zh-CN" noProof="1"/>
              <a:t>S＝</a:t>
            </a:r>
            <a:r>
              <a:rPr kumimoji="1" lang="el-GR" altLang="zh-CN" noProof="1"/>
              <a:t> Φ</a:t>
            </a:r>
            <a:endParaRPr kumimoji="1" lang="en-US" altLang="zh-CN" noProof="1"/>
          </a:p>
          <a:p>
            <a:pPr marL="0" indent="0">
              <a:lnSpc>
                <a:spcPct val="150000"/>
              </a:lnSpc>
              <a:buNone/>
            </a:pPr>
            <a:r>
              <a:rPr kumimoji="1" lang="en-US" altLang="zh-CN" noProof="1"/>
              <a:t>            </a:t>
            </a:r>
            <a:r>
              <a:rPr kumimoji="1" lang="en-US" altLang="zh-CN" dirty="0"/>
              <a:t>……</a:t>
            </a:r>
            <a:r>
              <a:rPr kumimoji="1" lang="zh-CN" altLang="en-US" dirty="0"/>
              <a:t>，</a:t>
            </a:r>
          </a:p>
          <a:p>
            <a:pPr marL="0" indent="0">
              <a:lnSpc>
                <a:spcPct val="150000"/>
              </a:lnSpc>
              <a:buNone/>
            </a:pPr>
            <a:r>
              <a:rPr kumimoji="1" lang="en-US" altLang="zh-CN" dirty="0"/>
              <a:t>       S</a:t>
            </a:r>
            <a:r>
              <a:rPr kumimoji="1" lang="en-US" altLang="zh-CN" baseline="30000" dirty="0"/>
              <a:t>n</a:t>
            </a:r>
            <a:r>
              <a:rPr kumimoji="1" lang="zh-CN" altLang="en-US" dirty="0"/>
              <a:t>＝</a:t>
            </a:r>
            <a:r>
              <a:rPr kumimoji="1" lang="en-US" altLang="zh-CN" dirty="0"/>
              <a:t>Φ</a:t>
            </a:r>
            <a:r>
              <a:rPr kumimoji="1" lang="zh-CN" altLang="en-US" dirty="0"/>
              <a:t>　</a:t>
            </a:r>
            <a:r>
              <a:rPr kumimoji="1" lang="en-US" altLang="zh-CN" dirty="0"/>
              <a:t>(</a:t>
            </a:r>
            <a:r>
              <a:rPr lang="en-US" altLang="zh-CN" dirty="0"/>
              <a:t>n≥4</a:t>
            </a:r>
            <a:r>
              <a:rPr kumimoji="1" lang="en-US" altLang="zh-CN" dirty="0"/>
              <a:t>)</a:t>
            </a:r>
            <a:endParaRPr lang="en-US" altLang="zh-CN" dirty="0">
              <a:solidFill>
                <a:srgbClr val="FF0000"/>
              </a:solidFill>
            </a:endParaRPr>
          </a:p>
        </p:txBody>
      </p:sp>
      <p:sp>
        <p:nvSpPr>
          <p:cNvPr id="4" name="Rectangle 2">
            <a:extLst>
              <a:ext uri="{FF2B5EF4-FFF2-40B4-BE49-F238E27FC236}">
                <a16:creationId xmlns:a16="http://schemas.microsoft.com/office/drawing/2014/main" id="{0B6AC9C2-C63E-42A3-80DF-583E0FE394D8}"/>
              </a:ext>
            </a:extLst>
          </p:cNvPr>
          <p:cNvSpPr txBox="1">
            <a:spLocks noChangeArrowheads="1"/>
          </p:cNvSpPr>
          <p:nvPr/>
        </p:nvSpPr>
        <p:spPr>
          <a:xfrm>
            <a:off x="857417" y="308562"/>
            <a:ext cx="8066367" cy="517645"/>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4.18 </a:t>
            </a:r>
            <a:r>
              <a:rPr lang="zh-CN" altLang="en-US" dirty="0"/>
              <a:t>（续）</a:t>
            </a:r>
          </a:p>
        </p:txBody>
      </p:sp>
      <p:sp>
        <p:nvSpPr>
          <p:cNvPr id="7" name="Rectangle 4">
            <a:extLst>
              <a:ext uri="{FF2B5EF4-FFF2-40B4-BE49-F238E27FC236}">
                <a16:creationId xmlns:a16="http://schemas.microsoft.com/office/drawing/2014/main" id="{3FF5C4E9-AC3A-42C8-A15D-F0A6F55AB025}"/>
              </a:ext>
            </a:extLst>
          </p:cNvPr>
          <p:cNvSpPr txBox="1">
            <a:spLocks noChangeArrowheads="1"/>
          </p:cNvSpPr>
          <p:nvPr/>
        </p:nvSpPr>
        <p:spPr>
          <a:xfrm>
            <a:off x="4138614" y="4189273"/>
            <a:ext cx="8066367" cy="1930847"/>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pt-BR" altLang="zh-CN" dirty="0"/>
              <a:t>                  ={&lt;1,2&gt;,&lt;1,3&gt;,&lt;1,4&gt;,&lt;2,3&gt;,&lt;2,4&gt;,&lt;3,4&gt;}</a:t>
            </a:r>
            <a:endParaRPr lang="zh-CN" altLang="en-US" dirty="0"/>
          </a:p>
        </p:txBody>
      </p:sp>
      <p:graphicFrame>
        <p:nvGraphicFramePr>
          <p:cNvPr id="8" name="Object 6">
            <a:extLst>
              <a:ext uri="{FF2B5EF4-FFF2-40B4-BE49-F238E27FC236}">
                <a16:creationId xmlns:a16="http://schemas.microsoft.com/office/drawing/2014/main" id="{5CDE62C2-B8C7-4195-903E-50DAE36D58CB}"/>
              </a:ext>
            </a:extLst>
          </p:cNvPr>
          <p:cNvGraphicFramePr>
            <a:graphicFrameLocks noChangeAspect="1"/>
          </p:cNvGraphicFramePr>
          <p:nvPr>
            <p:extLst>
              <p:ext uri="{D42A27DB-BD31-4B8C-83A1-F6EECF244321}">
                <p14:modId xmlns:p14="http://schemas.microsoft.com/office/powerpoint/2010/main" val="1430042295"/>
              </p:ext>
            </p:extLst>
          </p:nvPr>
        </p:nvGraphicFramePr>
        <p:xfrm>
          <a:off x="792163" y="4364038"/>
          <a:ext cx="3495675" cy="1062037"/>
        </p:xfrm>
        <a:graphic>
          <a:graphicData uri="http://schemas.openxmlformats.org/presentationml/2006/ole">
            <mc:AlternateContent xmlns:mc="http://schemas.openxmlformats.org/markup-compatibility/2006">
              <mc:Choice xmlns:v="urn:schemas-microsoft-com:vml" Requires="v">
                <p:oleObj spid="_x0000_s247076" name="Equation" r:id="rId5" imgW="1295280" imgH="393480" progId="Equation.DSMT4">
                  <p:embed/>
                </p:oleObj>
              </mc:Choice>
              <mc:Fallback>
                <p:oleObj name="Equation" r:id="rId5" imgW="1295280" imgH="393480" progId="Equation.DSMT4">
                  <p:embed/>
                  <p:pic>
                    <p:nvPicPr>
                      <p:cNvPr id="1499142" name="Object 6"/>
                      <p:cNvPicPr>
                        <a:picLocks noChangeAspect="1" noChangeArrowheads="1"/>
                      </p:cNvPicPr>
                      <p:nvPr/>
                    </p:nvPicPr>
                    <p:blipFill>
                      <a:blip r:embed="rId6"/>
                      <a:srcRect/>
                      <a:stretch>
                        <a:fillRect/>
                      </a:stretch>
                    </p:blipFill>
                    <p:spPr bwMode="auto">
                      <a:xfrm>
                        <a:off x="792163" y="4364038"/>
                        <a:ext cx="349567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a:extLst>
              <a:ext uri="{FF2B5EF4-FFF2-40B4-BE49-F238E27FC236}">
                <a16:creationId xmlns:a16="http://schemas.microsoft.com/office/drawing/2014/main" id="{F974DBC9-BA3A-44C5-BA84-9724332B9D00}"/>
              </a:ext>
            </a:extLst>
          </p:cNvPr>
          <p:cNvGraphicFramePr>
            <a:graphicFrameLocks noChangeAspect="1"/>
          </p:cNvGraphicFramePr>
          <p:nvPr>
            <p:extLst>
              <p:ext uri="{D42A27DB-BD31-4B8C-83A1-F6EECF244321}">
                <p14:modId xmlns:p14="http://schemas.microsoft.com/office/powerpoint/2010/main" val="2631308529"/>
              </p:ext>
            </p:extLst>
          </p:nvPr>
        </p:nvGraphicFramePr>
        <p:xfrm>
          <a:off x="792163" y="5542049"/>
          <a:ext cx="3556000" cy="982663"/>
        </p:xfrm>
        <a:graphic>
          <a:graphicData uri="http://schemas.openxmlformats.org/presentationml/2006/ole">
            <mc:AlternateContent xmlns:mc="http://schemas.openxmlformats.org/markup-compatibility/2006">
              <mc:Choice xmlns:v="urn:schemas-microsoft-com:vml" Requires="v">
                <p:oleObj spid="_x0000_s247077" name="Equation" r:id="rId7" imgW="1422360" imgH="393480" progId="Equation.DSMT4">
                  <p:embed/>
                </p:oleObj>
              </mc:Choice>
              <mc:Fallback>
                <p:oleObj name="Equation" r:id="rId7" imgW="1422360" imgH="393480" progId="Equation.DSMT4">
                  <p:embed/>
                  <p:pic>
                    <p:nvPicPr>
                      <p:cNvPr id="1499144" name="Object 8"/>
                      <p:cNvPicPr>
                        <a:picLocks noChangeAspect="1" noChangeArrowheads="1"/>
                      </p:cNvPicPr>
                      <p:nvPr/>
                    </p:nvPicPr>
                    <p:blipFill>
                      <a:blip r:embed="rId8"/>
                      <a:srcRect/>
                      <a:stretch>
                        <a:fillRect/>
                      </a:stretch>
                    </p:blipFill>
                    <p:spPr bwMode="auto">
                      <a:xfrm>
                        <a:off x="792163" y="5542049"/>
                        <a:ext cx="35560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305367667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497090">
                                            <p:txEl>
                                              <p:pRg st="0" end="0"/>
                                            </p:txEl>
                                          </p:spTgt>
                                        </p:tgtEl>
                                        <p:attrNameLst>
                                          <p:attrName>style.visibility</p:attrName>
                                        </p:attrNameLst>
                                      </p:cBhvr>
                                      <p:to>
                                        <p:strVal val="visible"/>
                                      </p:to>
                                    </p:set>
                                    <p:anim calcmode="lin" valueType="num">
                                      <p:cBhvr additive="base">
                                        <p:cTn id="7" dur="500" fill="hold"/>
                                        <p:tgtEl>
                                          <p:spTgt spid="149709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970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497090">
                                            <p:txEl>
                                              <p:pRg st="1" end="1"/>
                                            </p:txEl>
                                          </p:spTgt>
                                        </p:tgtEl>
                                        <p:attrNameLst>
                                          <p:attrName>style.visibility</p:attrName>
                                        </p:attrNameLst>
                                      </p:cBhvr>
                                      <p:to>
                                        <p:strVal val="visible"/>
                                      </p:to>
                                    </p:set>
                                    <p:anim calcmode="lin" valueType="num">
                                      <p:cBhvr additive="base">
                                        <p:cTn id="13" dur="500" fill="hold"/>
                                        <p:tgtEl>
                                          <p:spTgt spid="149709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4970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1497090">
                                            <p:txEl>
                                              <p:pRg st="2" end="2"/>
                                            </p:txEl>
                                          </p:spTgt>
                                        </p:tgtEl>
                                        <p:attrNameLst>
                                          <p:attrName>style.visibility</p:attrName>
                                        </p:attrNameLst>
                                      </p:cBhvr>
                                      <p:to>
                                        <p:strVal val="visible"/>
                                      </p:to>
                                    </p:set>
                                    <p:anim calcmode="lin" valueType="num">
                                      <p:cBhvr additive="base">
                                        <p:cTn id="19" dur="500" fill="hold"/>
                                        <p:tgtEl>
                                          <p:spTgt spid="1497090">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4970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1497090">
                                            <p:txEl>
                                              <p:pRg st="3" end="3"/>
                                            </p:txEl>
                                          </p:spTgt>
                                        </p:tgtEl>
                                        <p:attrNameLst>
                                          <p:attrName>style.visibility</p:attrName>
                                        </p:attrNameLst>
                                      </p:cBhvr>
                                      <p:to>
                                        <p:strVal val="visible"/>
                                      </p:to>
                                    </p:set>
                                    <p:anim calcmode="lin" valueType="num">
                                      <p:cBhvr additive="base">
                                        <p:cTn id="25" dur="500" fill="hold"/>
                                        <p:tgtEl>
                                          <p:spTgt spid="1497090">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4970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1497090">
                                            <p:txEl>
                                              <p:pRg st="4" end="4"/>
                                            </p:txEl>
                                          </p:spTgt>
                                        </p:tgtEl>
                                        <p:attrNameLst>
                                          <p:attrName>style.visibility</p:attrName>
                                        </p:attrNameLst>
                                      </p:cBhvr>
                                      <p:to>
                                        <p:strVal val="visible"/>
                                      </p:to>
                                    </p:set>
                                    <p:anim calcmode="lin" valueType="num">
                                      <p:cBhvr additive="base">
                                        <p:cTn id="31" dur="500" fill="hold"/>
                                        <p:tgtEl>
                                          <p:spTgt spid="1497090">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4970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1497090">
                                            <p:txEl>
                                              <p:pRg st="5" end="5"/>
                                            </p:txEl>
                                          </p:spTgt>
                                        </p:tgtEl>
                                        <p:attrNameLst>
                                          <p:attrName>style.visibility</p:attrName>
                                        </p:attrNameLst>
                                      </p:cBhvr>
                                      <p:to>
                                        <p:strVal val="visible"/>
                                      </p:to>
                                    </p:set>
                                    <p:anim calcmode="lin" valueType="num">
                                      <p:cBhvr additive="base">
                                        <p:cTn id="37" dur="500" fill="hold"/>
                                        <p:tgtEl>
                                          <p:spTgt spid="1497090">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970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7">
                                            <p:txEl>
                                              <p:pRg st="0" end="0"/>
                                            </p:txEl>
                                          </p:spTgt>
                                        </p:tgtEl>
                                        <p:attrNameLst>
                                          <p:attrName>style.visibility</p:attrName>
                                        </p:attrNameLst>
                                      </p:cBhvr>
                                      <p:to>
                                        <p:strVal val="visible"/>
                                      </p:to>
                                    </p:set>
                                    <p:anim calcmode="lin" valueType="num">
                                      <p:cBhvr additive="base">
                                        <p:cTn id="4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fill="hold"/>
                                        <p:tgtEl>
                                          <p:spTgt spid="9"/>
                                        </p:tgtEl>
                                        <p:attrNameLst>
                                          <p:attrName>ppt_x</p:attrName>
                                        </p:attrNameLst>
                                      </p:cBhvr>
                                      <p:tavLst>
                                        <p:tav tm="0">
                                          <p:val>
                                            <p:strVal val="#ppt_x"/>
                                          </p:val>
                                        </p:tav>
                                        <p:tav tm="100000">
                                          <p:val>
                                            <p:strVal val="#ppt_x"/>
                                          </p:val>
                                        </p:tav>
                                      </p:tavLst>
                                    </p:anim>
                                    <p:anim calcmode="lin" valueType="num">
                                      <p:cBhvr additive="base">
                                        <p:cTn id="5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7090" grpId="0" build="p" autoUpdateAnimBg="0" advAuto="0"/>
      <p:bldP spid="7"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1194" name="Rectangle 10"/>
          <p:cNvSpPr>
            <a:spLocks noChangeArrowheads="1"/>
          </p:cNvSpPr>
          <p:nvPr/>
        </p:nvSpPr>
        <p:spPr bwMode="auto">
          <a:xfrm>
            <a:off x="536575" y="3340182"/>
            <a:ext cx="7850417" cy="478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zh-CN" altLang="en-US" sz="2400" noProof="1">
                <a:solidFill>
                  <a:schemeClr val="tx1"/>
                </a:solidFill>
                <a:latin typeface="+mn-ea"/>
                <a:ea typeface="+mn-ea"/>
              </a:rPr>
              <a:t>因为                       </a:t>
            </a:r>
            <a:r>
              <a:rPr kumimoji="1" lang="zh-CN" altLang="en-US" sz="2400">
                <a:solidFill>
                  <a:schemeClr val="tx1"/>
                </a:solidFill>
                <a:latin typeface="+mn-ea"/>
                <a:ea typeface="+mn-ea"/>
              </a:rPr>
              <a:t>  </a:t>
            </a:r>
            <a:r>
              <a:rPr kumimoji="1" lang="zh-CN" altLang="en-US" sz="2400" noProof="1">
                <a:solidFill>
                  <a:schemeClr val="tx1"/>
                </a:solidFill>
                <a:latin typeface="+mn-ea"/>
                <a:ea typeface="+mn-ea"/>
              </a:rPr>
              <a:t>为此，</a:t>
            </a:r>
            <a:r>
              <a:rPr kumimoji="1" lang="zh-CN" altLang="en-US" sz="2400" noProof="1">
                <a:solidFill>
                  <a:srgbClr val="0000FF"/>
                </a:solidFill>
                <a:latin typeface="+mn-ea"/>
                <a:ea typeface="+mn-ea"/>
              </a:rPr>
              <a:t>只要证明对任意</a:t>
            </a:r>
            <a:r>
              <a:rPr kumimoji="1" lang="en-US" altLang="zh-CN" sz="2400" noProof="1">
                <a:solidFill>
                  <a:srgbClr val="0000FF"/>
                </a:solidFill>
                <a:latin typeface="+mn-ea"/>
                <a:ea typeface="+mn-ea"/>
              </a:rPr>
              <a:t>k</a:t>
            </a:r>
            <a:r>
              <a:rPr kumimoji="1" lang="zh-CN" altLang="en-US" sz="2400">
                <a:solidFill>
                  <a:srgbClr val="0000FF"/>
                </a:solidFill>
                <a:latin typeface="+mn-ea"/>
                <a:ea typeface="+mn-ea"/>
              </a:rPr>
              <a:t>＞</a:t>
            </a:r>
            <a:r>
              <a:rPr kumimoji="1" lang="en-US" altLang="zh-CN" sz="2400" noProof="1">
                <a:solidFill>
                  <a:srgbClr val="0000FF"/>
                </a:solidFill>
                <a:latin typeface="+mn-ea"/>
                <a:ea typeface="+mn-ea"/>
              </a:rPr>
              <a:t>n，</a:t>
            </a:r>
            <a:endParaRPr kumimoji="1" lang="zh-CN" altLang="en-US" sz="2400" dirty="0">
              <a:solidFill>
                <a:srgbClr val="0000FF"/>
              </a:solidFill>
              <a:latin typeface="+mn-ea"/>
              <a:ea typeface="+mn-ea"/>
            </a:endParaRPr>
          </a:p>
        </p:txBody>
      </p:sp>
      <p:sp>
        <p:nvSpPr>
          <p:cNvPr id="1501186" name="Rectangle 2"/>
          <p:cNvSpPr>
            <a:spLocks noChangeArrowheads="1"/>
          </p:cNvSpPr>
          <p:nvPr/>
        </p:nvSpPr>
        <p:spPr bwMode="auto">
          <a:xfrm>
            <a:off x="536575" y="2628017"/>
            <a:ext cx="7850417" cy="478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spcBef>
                <a:spcPct val="10000"/>
              </a:spcBef>
              <a:buClr>
                <a:srgbClr val="00FF00"/>
              </a:buClr>
              <a:buFont typeface="Wingdings" panose="05000000000000000000" pitchFamily="2" charset="2"/>
              <a:buNone/>
            </a:pPr>
            <a:r>
              <a:rPr kumimoji="1" lang="zh-CN" altLang="en-US" sz="2400" noProof="1">
                <a:solidFill>
                  <a:srgbClr val="C00000"/>
                </a:solidFill>
                <a:latin typeface="+mn-ea"/>
                <a:ea typeface="+mn-ea"/>
              </a:rPr>
              <a:t>证明</a:t>
            </a:r>
            <a:r>
              <a:rPr kumimoji="1" lang="zh-CN" altLang="zh-CN" sz="2400" noProof="1">
                <a:solidFill>
                  <a:schemeClr val="tx1"/>
                </a:solidFill>
                <a:latin typeface="+mn-ea"/>
                <a:ea typeface="+mn-ea"/>
              </a:rPr>
              <a:t>　</a:t>
            </a:r>
            <a:r>
              <a:rPr kumimoji="1" lang="zh-CN" altLang="en-US" sz="2400" noProof="1">
                <a:solidFill>
                  <a:schemeClr val="tx1"/>
                </a:solidFill>
                <a:latin typeface="+mn-ea"/>
                <a:ea typeface="+mn-ea"/>
              </a:rPr>
              <a:t>显然，             </a:t>
            </a:r>
            <a:r>
              <a:rPr kumimoji="1" lang="zh-CN" altLang="zh-CN" sz="2400" noProof="1">
                <a:solidFill>
                  <a:schemeClr val="tx1"/>
                </a:solidFill>
                <a:latin typeface="+mn-ea"/>
                <a:ea typeface="+mn-ea"/>
              </a:rPr>
              <a:t>。</a:t>
            </a:r>
            <a:r>
              <a:rPr kumimoji="1" lang="zh-CN" altLang="en-US" sz="2400" noProof="1">
                <a:solidFill>
                  <a:schemeClr val="tx1"/>
                </a:solidFill>
                <a:latin typeface="+mn-ea"/>
                <a:ea typeface="+mn-ea"/>
              </a:rPr>
              <a:t>下面证：      </a:t>
            </a:r>
            <a:r>
              <a:rPr kumimoji="1" lang="en-US" altLang="zh-CN" sz="2400" dirty="0">
                <a:solidFill>
                  <a:schemeClr val="tx1"/>
                </a:solidFill>
                <a:latin typeface="+mn-ea"/>
                <a:ea typeface="+mn-ea"/>
              </a:rPr>
              <a:t>       </a:t>
            </a:r>
            <a:r>
              <a:rPr kumimoji="1" lang="zh-CN" altLang="en-US" sz="2400" dirty="0">
                <a:solidFill>
                  <a:schemeClr val="tx1"/>
                </a:solidFill>
                <a:latin typeface="+mn-ea"/>
                <a:ea typeface="+mn-ea"/>
              </a:rPr>
              <a:t>。</a:t>
            </a:r>
          </a:p>
        </p:txBody>
      </p:sp>
      <p:sp>
        <p:nvSpPr>
          <p:cNvPr id="171013" name="Rectangle 3"/>
          <p:cNvSpPr>
            <a:spLocks noGrp="1" noChangeArrowheads="1"/>
          </p:cNvSpPr>
          <p:nvPr>
            <p:ph type="body" idx="1"/>
          </p:nvPr>
        </p:nvSpPr>
        <p:spPr>
          <a:xfrm>
            <a:off x="384175" y="921820"/>
            <a:ext cx="8585600" cy="774879"/>
          </a:xfrm>
        </p:spPr>
        <p:txBody>
          <a:bodyPr/>
          <a:lstStyle/>
          <a:p>
            <a:pPr marL="0" indent="0">
              <a:lnSpc>
                <a:spcPct val="160000"/>
              </a:lnSpc>
              <a:buNone/>
            </a:pPr>
            <a:r>
              <a:rPr lang="zh-CN" altLang="en-US" noProof="1">
                <a:solidFill>
                  <a:srgbClr val="C00000"/>
                </a:solidFill>
              </a:rPr>
              <a:t>定理</a:t>
            </a:r>
            <a:r>
              <a:rPr lang="en-US" altLang="zh-CN" noProof="1">
                <a:solidFill>
                  <a:srgbClr val="C00000"/>
                </a:solidFill>
              </a:rPr>
              <a:t>4.8  </a:t>
            </a:r>
            <a:r>
              <a:rPr lang="zh-CN" altLang="en-US" noProof="1"/>
              <a:t>设</a:t>
            </a:r>
            <a:r>
              <a:rPr lang="en-US" altLang="zh-CN" noProof="1"/>
              <a:t>A</a:t>
            </a:r>
            <a:r>
              <a:rPr lang="zh-CN" altLang="en-US" noProof="1"/>
              <a:t>是有限集合，且|</a:t>
            </a:r>
            <a:r>
              <a:rPr lang="en-US" altLang="zh-CN" noProof="1"/>
              <a:t>A|＝n，R</a:t>
            </a:r>
            <a:r>
              <a:rPr lang="zh-CN" altLang="en-US" noProof="1"/>
              <a:t>是</a:t>
            </a:r>
            <a:r>
              <a:rPr lang="en-US" altLang="zh-CN" noProof="1"/>
              <a:t>A</a:t>
            </a:r>
            <a:r>
              <a:rPr lang="zh-CN" altLang="en-US" noProof="1"/>
              <a:t>上的关系，则：</a:t>
            </a:r>
            <a:endParaRPr lang="zh-CN" altLang="en-US" dirty="0"/>
          </a:p>
        </p:txBody>
      </p:sp>
      <p:graphicFrame>
        <p:nvGraphicFramePr>
          <p:cNvPr id="171014" name="Object 4"/>
          <p:cNvGraphicFramePr>
            <a:graphicFrameLocks noChangeAspect="1"/>
          </p:cNvGraphicFramePr>
          <p:nvPr>
            <p:extLst>
              <p:ext uri="{D42A27DB-BD31-4B8C-83A1-F6EECF244321}">
                <p14:modId xmlns:p14="http://schemas.microsoft.com/office/powerpoint/2010/main" val="2374284138"/>
              </p:ext>
            </p:extLst>
          </p:nvPr>
        </p:nvGraphicFramePr>
        <p:xfrm>
          <a:off x="3838052" y="1633320"/>
          <a:ext cx="1880124" cy="912825"/>
        </p:xfrm>
        <a:graphic>
          <a:graphicData uri="http://schemas.openxmlformats.org/presentationml/2006/ole">
            <mc:AlternateContent xmlns:mc="http://schemas.openxmlformats.org/markup-compatibility/2006">
              <mc:Choice xmlns:v="urn:schemas-microsoft-com:vml" Requires="v">
                <p:oleObj spid="_x0000_s47911" name="Equation" r:id="rId5" imgW="1040760" imgH="495000" progId="Equation.3">
                  <p:embed/>
                </p:oleObj>
              </mc:Choice>
              <mc:Fallback>
                <p:oleObj name="Equation" r:id="rId5" imgW="1040760" imgH="495000" progId="Equation.3">
                  <p:embed/>
                  <p:pic>
                    <p:nvPicPr>
                      <p:cNvPr id="17101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8052" y="1633320"/>
                        <a:ext cx="1880124" cy="912825"/>
                      </a:xfrm>
                      <a:prstGeom prst="rect">
                        <a:avLst/>
                      </a:prstGeom>
                      <a:noFill/>
                      <a:ln>
                        <a:noFill/>
                      </a:ln>
                    </p:spPr>
                  </p:pic>
                </p:oleObj>
              </mc:Fallback>
            </mc:AlternateContent>
          </a:graphicData>
        </a:graphic>
      </p:graphicFrame>
      <p:graphicFrame>
        <p:nvGraphicFramePr>
          <p:cNvPr id="1501189" name="Object 5"/>
          <p:cNvGraphicFramePr>
            <a:graphicFrameLocks noChangeAspect="1"/>
          </p:cNvGraphicFramePr>
          <p:nvPr>
            <p:extLst>
              <p:ext uri="{D42A27DB-BD31-4B8C-83A1-F6EECF244321}">
                <p14:modId xmlns:p14="http://schemas.microsoft.com/office/powerpoint/2010/main" val="3086851356"/>
              </p:ext>
            </p:extLst>
          </p:nvPr>
        </p:nvGraphicFramePr>
        <p:xfrm>
          <a:off x="5108039" y="2566758"/>
          <a:ext cx="1157556" cy="577984"/>
        </p:xfrm>
        <a:graphic>
          <a:graphicData uri="http://schemas.openxmlformats.org/presentationml/2006/ole">
            <mc:AlternateContent xmlns:mc="http://schemas.openxmlformats.org/markup-compatibility/2006">
              <mc:Choice xmlns:v="urn:schemas-microsoft-com:vml" Requires="v">
                <p:oleObj spid="_x0000_s47912" name="Equation" r:id="rId7" imgW="685800" imgH="342900" progId="Equation.DSMT4">
                  <p:embed/>
                </p:oleObj>
              </mc:Choice>
              <mc:Fallback>
                <p:oleObj name="Equation" r:id="rId7" imgW="685800" imgH="342900" progId="Equation.DSMT4">
                  <p:embed/>
                  <p:pic>
                    <p:nvPicPr>
                      <p:cNvPr id="150118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8039" y="2566758"/>
                        <a:ext cx="1157556" cy="5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1190" name="Object 6"/>
          <p:cNvGraphicFramePr>
            <a:graphicFrameLocks noChangeAspect="1"/>
          </p:cNvGraphicFramePr>
          <p:nvPr>
            <p:extLst>
              <p:ext uri="{D42A27DB-BD31-4B8C-83A1-F6EECF244321}">
                <p14:modId xmlns:p14="http://schemas.microsoft.com/office/powerpoint/2010/main" val="2064761101"/>
              </p:ext>
            </p:extLst>
          </p:nvPr>
        </p:nvGraphicFramePr>
        <p:xfrm>
          <a:off x="2396618" y="2566758"/>
          <a:ext cx="1157555" cy="579572"/>
        </p:xfrm>
        <a:graphic>
          <a:graphicData uri="http://schemas.openxmlformats.org/presentationml/2006/ole">
            <mc:AlternateContent xmlns:mc="http://schemas.openxmlformats.org/markup-compatibility/2006">
              <mc:Choice xmlns:v="urn:schemas-microsoft-com:vml" Requires="v">
                <p:oleObj spid="_x0000_s47913" name="Equation" r:id="rId9" imgW="685800" imgH="342900" progId="Equation.DSMT4">
                  <p:embed/>
                </p:oleObj>
              </mc:Choice>
              <mc:Fallback>
                <p:oleObj name="Equation" r:id="rId9" imgW="685800" imgH="342900" progId="Equation.DSMT4">
                  <p:embed/>
                  <p:pic>
                    <p:nvPicPr>
                      <p:cNvPr id="150119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6618" y="2566758"/>
                        <a:ext cx="1157555" cy="57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1191" name="Object 7"/>
          <p:cNvGraphicFramePr>
            <a:graphicFrameLocks noChangeAspect="1"/>
          </p:cNvGraphicFramePr>
          <p:nvPr>
            <p:extLst>
              <p:ext uri="{D42A27DB-BD31-4B8C-83A1-F6EECF244321}">
                <p14:modId xmlns:p14="http://schemas.microsoft.com/office/powerpoint/2010/main" val="2752164034"/>
              </p:ext>
            </p:extLst>
          </p:nvPr>
        </p:nvGraphicFramePr>
        <p:xfrm>
          <a:off x="1267295" y="3299889"/>
          <a:ext cx="2118215" cy="646263"/>
        </p:xfrm>
        <a:graphic>
          <a:graphicData uri="http://schemas.openxmlformats.org/presentationml/2006/ole">
            <mc:AlternateContent xmlns:mc="http://schemas.openxmlformats.org/markup-compatibility/2006">
              <mc:Choice xmlns:v="urn:schemas-microsoft-com:vml" Requires="v">
                <p:oleObj spid="_x0000_s47914" name="Equation" r:id="rId11" imgW="1206500" imgH="368300" progId="Equation.DSMT4">
                  <p:embed/>
                </p:oleObj>
              </mc:Choice>
              <mc:Fallback>
                <p:oleObj name="Equation" r:id="rId11" imgW="1206500" imgH="368300" progId="Equation.DSMT4">
                  <p:embed/>
                  <p:pic>
                    <p:nvPicPr>
                      <p:cNvPr id="1501191"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67295" y="3299889"/>
                        <a:ext cx="2118215" cy="6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1018" name="Rectangle 9"/>
          <p:cNvSpPr>
            <a:spLocks noGrp="1" noChangeArrowheads="1"/>
          </p:cNvSpPr>
          <p:nvPr>
            <p:ph type="title"/>
          </p:nvPr>
        </p:nvSpPr>
        <p:spPr/>
        <p:txBody>
          <a:bodyPr/>
          <a:lstStyle/>
          <a:p>
            <a:pPr eaLnBrk="1" hangingPunct="1"/>
            <a:r>
              <a:rPr lang="zh-CN" altLang="en-US" noProof="1"/>
              <a:t>定理</a:t>
            </a:r>
            <a:r>
              <a:rPr lang="en-US" altLang="zh-CN" dirty="0"/>
              <a:t>4.8</a:t>
            </a:r>
          </a:p>
        </p:txBody>
      </p:sp>
      <p:sp>
        <p:nvSpPr>
          <p:cNvPr id="1501195" name="Rectangle 11"/>
          <p:cNvSpPr>
            <a:spLocks noChangeArrowheads="1"/>
          </p:cNvSpPr>
          <p:nvPr/>
        </p:nvSpPr>
        <p:spPr bwMode="auto">
          <a:xfrm>
            <a:off x="7318375" y="3340182"/>
            <a:ext cx="7850417" cy="51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spcBef>
                <a:spcPct val="0"/>
              </a:spcBef>
              <a:buClr>
                <a:srgbClr val="00FF00"/>
              </a:buClr>
              <a:buFont typeface="Wingdings" panose="05000000000000000000" pitchFamily="2" charset="2"/>
              <a:buNone/>
            </a:pPr>
            <a:r>
              <a:rPr kumimoji="1" lang="zh-CN" altLang="en-US" sz="2400" noProof="1">
                <a:solidFill>
                  <a:srgbClr val="0000FF"/>
                </a:solidFill>
              </a:rPr>
              <a:t>有</a:t>
            </a:r>
            <a:r>
              <a:rPr kumimoji="1" lang="en-US" altLang="zh-CN" sz="2400" noProof="1">
                <a:solidFill>
                  <a:srgbClr val="0000FF"/>
                </a:solidFill>
              </a:rPr>
              <a:t>R</a:t>
            </a:r>
            <a:r>
              <a:rPr kumimoji="1" lang="en-US" altLang="zh-CN" sz="2400" baseline="30000" dirty="0">
                <a:solidFill>
                  <a:srgbClr val="0000FF"/>
                </a:solidFill>
              </a:rPr>
              <a:t>k            </a:t>
            </a:r>
            <a:r>
              <a:rPr kumimoji="1" lang="zh-CN" altLang="en-US" sz="2400" noProof="1">
                <a:solidFill>
                  <a:srgbClr val="0000FF"/>
                </a:solidFill>
              </a:rPr>
              <a:t>即可。</a:t>
            </a:r>
            <a:endParaRPr kumimoji="1" lang="zh-CN" altLang="en-US" sz="2400" dirty="0">
              <a:solidFill>
                <a:srgbClr val="0000FF"/>
              </a:solidFill>
            </a:endParaRPr>
          </a:p>
        </p:txBody>
      </p:sp>
      <p:sp>
        <p:nvSpPr>
          <p:cNvPr id="1501196" name="Rectangle 12"/>
          <p:cNvSpPr>
            <a:spLocks noChangeArrowheads="1"/>
          </p:cNvSpPr>
          <p:nvPr/>
        </p:nvSpPr>
        <p:spPr bwMode="auto">
          <a:xfrm>
            <a:off x="536575" y="4154436"/>
            <a:ext cx="10591800" cy="170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spcBef>
                <a:spcPct val="10000"/>
              </a:spcBef>
              <a:buClr>
                <a:srgbClr val="00FF00"/>
              </a:buClr>
              <a:buFont typeface="Wingdings" panose="05000000000000000000" pitchFamily="2" charset="2"/>
              <a:buNone/>
            </a:pPr>
            <a:r>
              <a:rPr kumimoji="1" lang="zh-CN" altLang="en-US" sz="2400" noProof="1">
                <a:solidFill>
                  <a:srgbClr val="0000FF"/>
                </a:solidFill>
                <a:latin typeface="+mn-ea"/>
                <a:ea typeface="+mn-ea"/>
              </a:rPr>
              <a:t>对任意&lt;</a:t>
            </a:r>
            <a:r>
              <a:rPr kumimoji="1" lang="en-US" altLang="zh-CN" sz="2400" noProof="1">
                <a:solidFill>
                  <a:srgbClr val="0000FF"/>
                </a:solidFill>
                <a:latin typeface="+mn-ea"/>
                <a:ea typeface="+mn-ea"/>
              </a:rPr>
              <a:t>a,b&gt;</a:t>
            </a:r>
            <a:r>
              <a:rPr kumimoji="1" lang="en-US" altLang="zh-CN" sz="2400">
                <a:solidFill>
                  <a:srgbClr val="0000FF"/>
                </a:solidFill>
                <a:latin typeface="+mn-ea"/>
                <a:ea typeface="+mn-ea"/>
              </a:rPr>
              <a:t>∈</a:t>
            </a:r>
            <a:r>
              <a:rPr kumimoji="1" lang="en-US" altLang="zh-CN" sz="2400" noProof="1">
                <a:solidFill>
                  <a:srgbClr val="0000FF"/>
                </a:solidFill>
                <a:latin typeface="+mn-ea"/>
                <a:ea typeface="+mn-ea"/>
              </a:rPr>
              <a:t>R</a:t>
            </a:r>
            <a:r>
              <a:rPr kumimoji="1" lang="en-US" altLang="zh-CN" sz="2400" baseline="30000">
                <a:solidFill>
                  <a:srgbClr val="0000FF"/>
                </a:solidFill>
                <a:latin typeface="+mn-ea"/>
                <a:ea typeface="+mn-ea"/>
              </a:rPr>
              <a:t>k</a:t>
            </a:r>
            <a:r>
              <a:rPr kumimoji="1" lang="zh-CN" altLang="en-US" sz="2400">
                <a:solidFill>
                  <a:srgbClr val="0000FF"/>
                </a:solidFill>
                <a:latin typeface="+mn-ea"/>
                <a:ea typeface="+mn-ea"/>
              </a:rPr>
              <a:t>，</a:t>
            </a:r>
            <a:r>
              <a:rPr kumimoji="1" lang="zh-CN" altLang="en-US" sz="2400">
                <a:solidFill>
                  <a:schemeClr val="tx1"/>
                </a:solidFill>
                <a:latin typeface="+mn-ea"/>
                <a:ea typeface="+mn-ea"/>
              </a:rPr>
              <a:t>则</a:t>
            </a:r>
            <a:r>
              <a:rPr kumimoji="1" lang="zh-CN" altLang="en-US" sz="2400" dirty="0">
                <a:solidFill>
                  <a:schemeClr val="tx1"/>
                </a:solidFill>
                <a:latin typeface="+mn-ea"/>
                <a:ea typeface="+mn-ea"/>
              </a:rPr>
              <a:t>由“</a:t>
            </a:r>
            <a:r>
              <a:rPr kumimoji="1" lang="zh-CN" altLang="en-US" sz="2400" dirty="0">
                <a:solidFill>
                  <a:schemeClr val="tx1"/>
                </a:solidFill>
                <a:latin typeface="+mn-ea"/>
                <a:ea typeface="+mn-ea"/>
                <a:sym typeface="Symbol" panose="05050102010706020507" pitchFamily="18" charset="2"/>
              </a:rPr>
              <a:t></a:t>
            </a:r>
            <a:r>
              <a:rPr kumimoji="1" lang="zh-CN" altLang="en-US" sz="2400" noProof="1">
                <a:solidFill>
                  <a:schemeClr val="tx1"/>
                </a:solidFill>
                <a:latin typeface="+mn-ea"/>
                <a:ea typeface="+mn-ea"/>
              </a:rPr>
              <a:t>”的定义知，存在</a:t>
            </a:r>
            <a:r>
              <a:rPr kumimoji="1" lang="en-US" altLang="zh-CN" sz="2400" noProof="1">
                <a:solidFill>
                  <a:schemeClr val="tx1"/>
                </a:solidFill>
                <a:latin typeface="+mn-ea"/>
                <a:ea typeface="+mn-ea"/>
              </a:rPr>
              <a:t>a</a:t>
            </a:r>
            <a:r>
              <a:rPr kumimoji="1" lang="en-US" altLang="zh-CN" sz="2400" baseline="-25000">
                <a:solidFill>
                  <a:schemeClr val="tx1"/>
                </a:solidFill>
                <a:latin typeface="+mn-ea"/>
                <a:ea typeface="+mn-ea"/>
              </a:rPr>
              <a:t>1</a:t>
            </a:r>
            <a:r>
              <a:rPr kumimoji="1" lang="en-US" altLang="zh-CN" sz="2400">
                <a:solidFill>
                  <a:schemeClr val="tx1"/>
                </a:solidFill>
                <a:latin typeface="+mn-ea"/>
                <a:ea typeface="+mn-ea"/>
              </a:rPr>
              <a:t>,a</a:t>
            </a:r>
            <a:r>
              <a:rPr kumimoji="1" lang="en-US" altLang="zh-CN" sz="2400" baseline="-25000">
                <a:solidFill>
                  <a:schemeClr val="tx1"/>
                </a:solidFill>
                <a:latin typeface="+mn-ea"/>
                <a:ea typeface="+mn-ea"/>
              </a:rPr>
              <a:t>2</a:t>
            </a:r>
            <a:r>
              <a:rPr kumimoji="1" lang="en-US" altLang="zh-CN" sz="2400">
                <a:solidFill>
                  <a:schemeClr val="tx1"/>
                </a:solidFill>
                <a:latin typeface="+mn-ea"/>
                <a:ea typeface="+mn-ea"/>
              </a:rPr>
              <a:t>,…,a</a:t>
            </a:r>
            <a:r>
              <a:rPr kumimoji="1" lang="en-US" altLang="zh-CN" sz="2400" baseline="-25000">
                <a:solidFill>
                  <a:schemeClr val="tx1"/>
                </a:solidFill>
                <a:latin typeface="+mn-ea"/>
                <a:ea typeface="+mn-ea"/>
              </a:rPr>
              <a:t>k-1</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a:t>
            </a:r>
            <a:r>
              <a:rPr kumimoji="1" lang="zh-CN" altLang="en-US" sz="2400">
                <a:solidFill>
                  <a:schemeClr val="tx1"/>
                </a:solidFill>
                <a:latin typeface="+mn-ea"/>
                <a:ea typeface="+mn-ea"/>
              </a:rPr>
              <a:t>为了统一，并</a:t>
            </a:r>
            <a:r>
              <a:rPr kumimoji="1" lang="zh-CN" altLang="en-US" sz="2400" dirty="0">
                <a:solidFill>
                  <a:schemeClr val="tx1"/>
                </a:solidFill>
                <a:latin typeface="+mn-ea"/>
                <a:ea typeface="+mn-ea"/>
              </a:rPr>
              <a:t>假设</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0</a:t>
            </a:r>
            <a:r>
              <a:rPr kumimoji="1" lang="zh-CN" altLang="en-US" sz="2400">
                <a:solidFill>
                  <a:schemeClr val="tx1"/>
                </a:solidFill>
                <a:latin typeface="+mn-ea"/>
                <a:ea typeface="+mn-ea"/>
              </a:rPr>
              <a:t>＝</a:t>
            </a:r>
            <a:r>
              <a:rPr kumimoji="1" lang="en-US" altLang="zh-CN" sz="2400">
                <a:solidFill>
                  <a:schemeClr val="tx1"/>
                </a:solidFill>
                <a:latin typeface="+mn-ea"/>
                <a:ea typeface="+mn-ea"/>
              </a:rPr>
              <a:t>a</a:t>
            </a:r>
            <a:r>
              <a:rPr kumimoji="1" lang="zh-CN" altLang="en-US" sz="2400">
                <a:solidFill>
                  <a:schemeClr val="tx1"/>
                </a:solidFill>
                <a:latin typeface="+mn-ea"/>
                <a:ea typeface="+mn-ea"/>
              </a:rPr>
              <a:t>，</a:t>
            </a:r>
            <a:r>
              <a:rPr kumimoji="1" lang="en-US" altLang="zh-CN" sz="2400">
                <a:solidFill>
                  <a:schemeClr val="tx1"/>
                </a:solidFill>
                <a:latin typeface="+mn-ea"/>
                <a:ea typeface="+mn-ea"/>
              </a:rPr>
              <a:t>a</a:t>
            </a:r>
            <a:r>
              <a:rPr kumimoji="1" lang="en-US" altLang="zh-CN" sz="2400" baseline="-25000">
                <a:solidFill>
                  <a:schemeClr val="tx1"/>
                </a:solidFill>
                <a:latin typeface="+mn-ea"/>
                <a:ea typeface="+mn-ea"/>
              </a:rPr>
              <a:t>k</a:t>
            </a:r>
            <a:r>
              <a:rPr kumimoji="1" lang="zh-CN" altLang="en-US" sz="2400" dirty="0">
                <a:solidFill>
                  <a:schemeClr val="tx1"/>
                </a:solidFill>
                <a:latin typeface="+mn-ea"/>
                <a:ea typeface="+mn-ea"/>
              </a:rPr>
              <a:t>＝</a:t>
            </a:r>
            <a:r>
              <a:rPr kumimoji="1" lang="en-US" altLang="zh-CN" sz="2400">
                <a:solidFill>
                  <a:schemeClr val="tx1"/>
                </a:solidFill>
                <a:latin typeface="+mn-ea"/>
                <a:ea typeface="+mn-ea"/>
              </a:rPr>
              <a:t>b)</a:t>
            </a:r>
            <a:r>
              <a:rPr kumimoji="1" lang="zh-CN" altLang="en-US" sz="2400">
                <a:solidFill>
                  <a:schemeClr val="tx1"/>
                </a:solidFill>
                <a:latin typeface="+mn-ea"/>
                <a:ea typeface="+mn-ea"/>
              </a:rPr>
              <a:t>，使得</a:t>
            </a:r>
            <a:r>
              <a:rPr kumimoji="1" lang="zh-CN" altLang="en-US" sz="2400" dirty="0">
                <a:solidFill>
                  <a:schemeClr val="tx1"/>
                </a:solidFill>
                <a:latin typeface="+mn-ea"/>
                <a:ea typeface="+mn-ea"/>
              </a:rPr>
              <a:t>：</a:t>
            </a:r>
          </a:p>
          <a:p>
            <a:pPr algn="l" eaLnBrk="1" hangingPunct="1">
              <a:lnSpc>
                <a:spcPct val="150000"/>
              </a:lnSpc>
              <a:spcBef>
                <a:spcPct val="10000"/>
              </a:spcBef>
              <a:buClr>
                <a:srgbClr val="00FF00"/>
              </a:buClr>
              <a:buFont typeface="Wingdings" panose="05000000000000000000" pitchFamily="2" charset="2"/>
              <a:buNone/>
            </a:pPr>
            <a:r>
              <a:rPr kumimoji="1" lang="en-US" altLang="zh-CN" sz="2400">
                <a:solidFill>
                  <a:schemeClr val="tx1"/>
                </a:solidFill>
                <a:latin typeface="+mn-ea"/>
                <a:ea typeface="+mn-ea"/>
              </a:rPr>
              <a:t>&lt;a</a:t>
            </a:r>
            <a:r>
              <a:rPr kumimoji="1" lang="en-US" altLang="zh-CN" sz="2400" baseline="-25000">
                <a:solidFill>
                  <a:schemeClr val="tx1"/>
                </a:solidFill>
                <a:latin typeface="+mn-ea"/>
                <a:ea typeface="+mn-ea"/>
              </a:rPr>
              <a:t>0</a:t>
            </a:r>
            <a:r>
              <a:rPr kumimoji="1" lang="en-US" altLang="zh-CN" sz="2400">
                <a:solidFill>
                  <a:schemeClr val="tx1"/>
                </a:solidFill>
                <a:latin typeface="+mn-ea"/>
                <a:ea typeface="+mn-ea"/>
              </a:rPr>
              <a:t>,a</a:t>
            </a:r>
            <a:r>
              <a:rPr kumimoji="1" lang="en-US" altLang="zh-CN" sz="2400" baseline="-25000">
                <a:solidFill>
                  <a:schemeClr val="tx1"/>
                </a:solidFill>
                <a:latin typeface="+mn-ea"/>
                <a:ea typeface="+mn-ea"/>
              </a:rPr>
              <a:t>1</a:t>
            </a:r>
            <a:r>
              <a:rPr kumimoji="1" lang="en-US" altLang="zh-CN" sz="2400" dirty="0">
                <a:solidFill>
                  <a:schemeClr val="tx1"/>
                </a:solidFill>
                <a:latin typeface="+mn-ea"/>
                <a:ea typeface="+mn-ea"/>
              </a:rPr>
              <a:t>&gt;</a:t>
            </a:r>
            <a:r>
              <a:rPr kumimoji="1" lang="en-US" altLang="zh-CN" sz="2400">
                <a:solidFill>
                  <a:schemeClr val="tx1"/>
                </a:solidFill>
                <a:latin typeface="+mn-ea"/>
                <a:ea typeface="+mn-ea"/>
              </a:rPr>
              <a:t>∈</a:t>
            </a:r>
            <a:r>
              <a:rPr kumimoji="1" lang="en-US" altLang="zh-CN" sz="2400" noProof="1">
                <a:solidFill>
                  <a:schemeClr val="tx1"/>
                </a:solidFill>
                <a:latin typeface="+mn-ea"/>
                <a:ea typeface="+mn-ea"/>
              </a:rPr>
              <a:t>R，&lt;a</a:t>
            </a:r>
            <a:r>
              <a:rPr kumimoji="1" lang="en-US" altLang="zh-CN" sz="2400" baseline="-25000">
                <a:solidFill>
                  <a:schemeClr val="tx1"/>
                </a:solidFill>
                <a:latin typeface="+mn-ea"/>
                <a:ea typeface="+mn-ea"/>
              </a:rPr>
              <a:t>1</a:t>
            </a:r>
            <a:r>
              <a:rPr kumimoji="1" lang="en-US" altLang="zh-CN" sz="2400">
                <a:solidFill>
                  <a:schemeClr val="tx1"/>
                </a:solidFill>
                <a:latin typeface="+mn-ea"/>
                <a:ea typeface="+mn-ea"/>
              </a:rPr>
              <a:t>,a</a:t>
            </a:r>
            <a:r>
              <a:rPr kumimoji="1" lang="en-US" altLang="zh-CN" sz="2400" baseline="-25000">
                <a:solidFill>
                  <a:schemeClr val="tx1"/>
                </a:solidFill>
                <a:latin typeface="+mn-ea"/>
                <a:ea typeface="+mn-ea"/>
              </a:rPr>
              <a:t>2</a:t>
            </a:r>
            <a:r>
              <a:rPr kumimoji="1" lang="en-US" altLang="zh-CN" sz="2400" dirty="0">
                <a:solidFill>
                  <a:schemeClr val="tx1"/>
                </a:solidFill>
                <a:latin typeface="+mn-ea"/>
                <a:ea typeface="+mn-ea"/>
              </a:rPr>
              <a:t>&gt;</a:t>
            </a:r>
            <a:r>
              <a:rPr kumimoji="1" lang="en-US" altLang="zh-CN" sz="2400">
                <a:solidFill>
                  <a:schemeClr val="tx1"/>
                </a:solidFill>
                <a:latin typeface="+mn-ea"/>
                <a:ea typeface="+mn-ea"/>
              </a:rPr>
              <a:t>∈</a:t>
            </a:r>
            <a:r>
              <a:rPr kumimoji="1" lang="en-US" altLang="zh-CN" sz="2400" noProof="1">
                <a:solidFill>
                  <a:schemeClr val="tx1"/>
                </a:solidFill>
                <a:latin typeface="+mn-ea"/>
                <a:ea typeface="+mn-ea"/>
              </a:rPr>
              <a:t>R，&lt;a</a:t>
            </a:r>
            <a:r>
              <a:rPr kumimoji="1" lang="en-US" altLang="zh-CN" sz="2400" baseline="-25000">
                <a:solidFill>
                  <a:schemeClr val="tx1"/>
                </a:solidFill>
                <a:latin typeface="+mn-ea"/>
                <a:ea typeface="+mn-ea"/>
              </a:rPr>
              <a:t>2</a:t>
            </a:r>
            <a:r>
              <a:rPr kumimoji="1" lang="en-US" altLang="zh-CN" sz="2400">
                <a:solidFill>
                  <a:schemeClr val="tx1"/>
                </a:solidFill>
                <a:latin typeface="+mn-ea"/>
                <a:ea typeface="+mn-ea"/>
              </a:rPr>
              <a:t>,a</a:t>
            </a:r>
            <a:r>
              <a:rPr kumimoji="1" lang="en-US" altLang="zh-CN" sz="2400" baseline="-25000">
                <a:solidFill>
                  <a:schemeClr val="tx1"/>
                </a:solidFill>
                <a:latin typeface="+mn-ea"/>
                <a:ea typeface="+mn-ea"/>
              </a:rPr>
              <a:t>3</a:t>
            </a:r>
            <a:r>
              <a:rPr kumimoji="1" lang="en-US" altLang="zh-CN" sz="2400" dirty="0">
                <a:solidFill>
                  <a:schemeClr val="tx1"/>
                </a:solidFill>
                <a:latin typeface="+mn-ea"/>
                <a:ea typeface="+mn-ea"/>
              </a:rPr>
              <a:t>&gt;</a:t>
            </a:r>
            <a:r>
              <a:rPr kumimoji="1" lang="en-US" altLang="zh-CN" sz="2400">
                <a:solidFill>
                  <a:schemeClr val="tx1"/>
                </a:solidFill>
                <a:latin typeface="+mn-ea"/>
                <a:ea typeface="+mn-ea"/>
              </a:rPr>
              <a:t>∈</a:t>
            </a:r>
            <a:r>
              <a:rPr kumimoji="1" lang="en-US" altLang="zh-CN" sz="2400" noProof="1">
                <a:solidFill>
                  <a:schemeClr val="tx1"/>
                </a:solidFill>
                <a:latin typeface="+mn-ea"/>
                <a:ea typeface="+mn-ea"/>
              </a:rPr>
              <a:t>R，</a:t>
            </a:r>
            <a:r>
              <a:rPr kumimoji="1" lang="en-US" altLang="zh-CN" sz="2400">
                <a:solidFill>
                  <a:schemeClr val="tx1"/>
                </a:solidFill>
                <a:latin typeface="+mn-ea"/>
                <a:ea typeface="+mn-ea"/>
              </a:rPr>
              <a:t>…</a:t>
            </a:r>
            <a:r>
              <a:rPr kumimoji="1" lang="zh-CN" altLang="zh-CN" sz="2400">
                <a:solidFill>
                  <a:schemeClr val="tx1"/>
                </a:solidFill>
                <a:latin typeface="+mn-ea"/>
                <a:ea typeface="+mn-ea"/>
              </a:rPr>
              <a:t>，</a:t>
            </a:r>
            <a:r>
              <a:rPr kumimoji="1" lang="en-US" altLang="zh-CN" sz="2400" noProof="1">
                <a:solidFill>
                  <a:schemeClr val="tx1"/>
                </a:solidFill>
                <a:latin typeface="+mn-ea"/>
                <a:ea typeface="+mn-ea"/>
              </a:rPr>
              <a:t>&lt;a</a:t>
            </a:r>
            <a:r>
              <a:rPr kumimoji="1" lang="en-US" altLang="zh-CN" sz="2400" baseline="-25000">
                <a:solidFill>
                  <a:schemeClr val="tx1"/>
                </a:solidFill>
                <a:latin typeface="+mn-ea"/>
                <a:ea typeface="+mn-ea"/>
              </a:rPr>
              <a:t>k-1</a:t>
            </a:r>
            <a:r>
              <a:rPr kumimoji="1" lang="en-US" altLang="zh-CN" sz="2400">
                <a:solidFill>
                  <a:schemeClr val="tx1"/>
                </a:solidFill>
                <a:latin typeface="+mn-ea"/>
                <a:ea typeface="+mn-ea"/>
              </a:rPr>
              <a:t>,a</a:t>
            </a:r>
            <a:r>
              <a:rPr kumimoji="1" lang="en-US" altLang="zh-CN" sz="2400" baseline="-25000">
                <a:solidFill>
                  <a:schemeClr val="tx1"/>
                </a:solidFill>
                <a:latin typeface="+mn-ea"/>
                <a:ea typeface="+mn-ea"/>
              </a:rPr>
              <a:t>k</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a:t>
            </a:r>
            <a:endParaRPr kumimoji="1" lang="zh-CN" altLang="en-US" sz="2400" dirty="0">
              <a:solidFill>
                <a:schemeClr val="tx1"/>
              </a:solidFill>
              <a:latin typeface="+mn-ea"/>
              <a:ea typeface="+mn-ea"/>
            </a:endParaRPr>
          </a:p>
        </p:txBody>
      </p:sp>
      <p:graphicFrame>
        <p:nvGraphicFramePr>
          <p:cNvPr id="1501192" name="Object 8"/>
          <p:cNvGraphicFramePr>
            <a:graphicFrameLocks noChangeAspect="1"/>
          </p:cNvGraphicFramePr>
          <p:nvPr>
            <p:extLst>
              <p:ext uri="{D42A27DB-BD31-4B8C-83A1-F6EECF244321}">
                <p14:modId xmlns:p14="http://schemas.microsoft.com/office/powerpoint/2010/main" val="2216594245"/>
              </p:ext>
            </p:extLst>
          </p:nvPr>
        </p:nvGraphicFramePr>
        <p:xfrm>
          <a:off x="8004352" y="3108344"/>
          <a:ext cx="965423" cy="762176"/>
        </p:xfrm>
        <a:graphic>
          <a:graphicData uri="http://schemas.openxmlformats.org/presentationml/2006/ole">
            <mc:AlternateContent xmlns:mc="http://schemas.openxmlformats.org/markup-compatibility/2006">
              <mc:Choice xmlns:v="urn:schemas-microsoft-com:vml" Requires="v">
                <p:oleObj spid="_x0000_s47915" name="Equation" r:id="rId13" imgW="634680" imgH="495000" progId="Equation.3">
                  <p:embed/>
                </p:oleObj>
              </mc:Choice>
              <mc:Fallback>
                <p:oleObj name="Equation" r:id="rId13" imgW="634680" imgH="495000" progId="Equation.3">
                  <p:embed/>
                  <p:pic>
                    <p:nvPicPr>
                      <p:cNvPr id="1501192"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04352" y="3108344"/>
                        <a:ext cx="965423" cy="76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488314381"/>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1186">
                                            <p:txEl>
                                              <p:pRg st="0" end="0"/>
                                            </p:txEl>
                                          </p:spTgt>
                                        </p:tgtEl>
                                        <p:attrNameLst>
                                          <p:attrName>style.visibility</p:attrName>
                                        </p:attrNameLst>
                                      </p:cBhvr>
                                      <p:to>
                                        <p:strVal val="visible"/>
                                      </p:to>
                                    </p:set>
                                    <p:anim calcmode="lin" valueType="num">
                                      <p:cBhvr additive="base">
                                        <p:cTn id="7" dur="500" fill="hold"/>
                                        <p:tgtEl>
                                          <p:spTgt spid="15011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01186">
                                            <p:txEl>
                                              <p:pRg st="0" end="0"/>
                                            </p:txEl>
                                          </p:spTgt>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499"/>
                                          </p:stCondLst>
                                        </p:cTn>
                                        <p:tgtEl>
                                          <p:spTgt spid="15011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150118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01194">
                                            <p:txEl>
                                              <p:pRg st="0" end="0"/>
                                            </p:txEl>
                                          </p:spTgt>
                                        </p:tgtEl>
                                        <p:attrNameLst>
                                          <p:attrName>style.visibility</p:attrName>
                                        </p:attrNameLst>
                                      </p:cBhvr>
                                      <p:to>
                                        <p:strVal val="visible"/>
                                      </p:to>
                                    </p:set>
                                    <p:anim calcmode="lin" valueType="num">
                                      <p:cBhvr additive="base">
                                        <p:cTn id="17" dur="500" fill="hold"/>
                                        <p:tgtEl>
                                          <p:spTgt spid="150119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01194">
                                            <p:txEl>
                                              <p:pRg st="0" end="0"/>
                                            </p:txEl>
                                          </p:spTgt>
                                        </p:tgtEl>
                                        <p:attrNameLst>
                                          <p:attrName>ppt_y</p:attrName>
                                        </p:attrNameLst>
                                      </p:cBhvr>
                                      <p:tavLst>
                                        <p:tav tm="0">
                                          <p:val>
                                            <p:strVal val="1+#ppt_h/2"/>
                                          </p:val>
                                        </p:tav>
                                        <p:tav tm="100000">
                                          <p:val>
                                            <p:strVal val="#ppt_y"/>
                                          </p:val>
                                        </p:tav>
                                      </p:tavLst>
                                    </p:anim>
                                  </p:childTnLst>
                                </p:cTn>
                              </p:par>
                              <p:par>
                                <p:cTn id="19" presetID="1" presetClass="entr" presetSubtype="0" fill="hold" nodeType="withEffect">
                                  <p:stCondLst>
                                    <p:cond delay="0"/>
                                  </p:stCondLst>
                                  <p:childTnLst>
                                    <p:set>
                                      <p:cBhvr>
                                        <p:cTn id="20" dur="1" fill="hold">
                                          <p:stCondLst>
                                            <p:cond delay="499"/>
                                          </p:stCondLst>
                                        </p:cTn>
                                        <p:tgtEl>
                                          <p:spTgt spid="150119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01195">
                                            <p:txEl>
                                              <p:pRg st="0" end="0"/>
                                            </p:txEl>
                                          </p:spTgt>
                                        </p:tgtEl>
                                        <p:attrNameLst>
                                          <p:attrName>style.visibility</p:attrName>
                                        </p:attrNameLst>
                                      </p:cBhvr>
                                      <p:to>
                                        <p:strVal val="visible"/>
                                      </p:to>
                                    </p:set>
                                    <p:anim calcmode="lin" valueType="num">
                                      <p:cBhvr additive="base">
                                        <p:cTn id="25" dur="500" fill="hold"/>
                                        <p:tgtEl>
                                          <p:spTgt spid="150119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01195">
                                            <p:txEl>
                                              <p:pRg st="0" end="0"/>
                                            </p:txEl>
                                          </p:spTgt>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499"/>
                                          </p:stCondLst>
                                        </p:cTn>
                                        <p:tgtEl>
                                          <p:spTgt spid="150119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501196">
                                            <p:txEl>
                                              <p:pRg st="0" end="0"/>
                                            </p:txEl>
                                          </p:spTgt>
                                        </p:tgtEl>
                                        <p:attrNameLst>
                                          <p:attrName>style.visibility</p:attrName>
                                        </p:attrNameLst>
                                      </p:cBhvr>
                                      <p:to>
                                        <p:strVal val="visible"/>
                                      </p:to>
                                    </p:set>
                                    <p:anim calcmode="lin" valueType="num">
                                      <p:cBhvr additive="base">
                                        <p:cTn id="33" dur="500" fill="hold"/>
                                        <p:tgtEl>
                                          <p:spTgt spid="150119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011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01196">
                                            <p:txEl>
                                              <p:pRg st="1" end="1"/>
                                            </p:txEl>
                                          </p:spTgt>
                                        </p:tgtEl>
                                        <p:attrNameLst>
                                          <p:attrName>style.visibility</p:attrName>
                                        </p:attrNameLst>
                                      </p:cBhvr>
                                      <p:to>
                                        <p:strVal val="visible"/>
                                      </p:to>
                                    </p:set>
                                    <p:anim calcmode="lin" valueType="num">
                                      <p:cBhvr additive="base">
                                        <p:cTn id="39" dur="500" fill="hold"/>
                                        <p:tgtEl>
                                          <p:spTgt spid="1501196">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0119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1194" grpId="0" build="p" autoUpdateAnimBg="0"/>
      <p:bldP spid="1501186" grpId="0" build="p" autoUpdateAnimBg="0"/>
      <p:bldP spid="1501195" grpId="0" build="p" autoUpdateAnimBg="0"/>
      <p:bldP spid="1501196"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3234" name="Rectangle 2"/>
          <p:cNvSpPr>
            <a:spLocks noGrp="1" noChangeArrowheads="1"/>
          </p:cNvSpPr>
          <p:nvPr>
            <p:ph type="body" idx="1"/>
          </p:nvPr>
        </p:nvSpPr>
        <p:spPr>
          <a:xfrm>
            <a:off x="384175" y="1143794"/>
            <a:ext cx="11049000" cy="3276600"/>
          </a:xfrm>
        </p:spPr>
        <p:txBody>
          <a:bodyPr>
            <a:normAutofit/>
          </a:bodyPr>
          <a:lstStyle/>
          <a:p>
            <a:pPr marL="0" indent="0">
              <a:lnSpc>
                <a:spcPct val="150000"/>
              </a:lnSpc>
              <a:buNone/>
            </a:pPr>
            <a:r>
              <a:rPr lang="zh-CN" altLang="en-US" noProof="1"/>
              <a:t>由于|</a:t>
            </a:r>
            <a:r>
              <a:rPr lang="en-US" altLang="zh-CN" noProof="1"/>
              <a:t>A|＝n，</a:t>
            </a:r>
            <a:r>
              <a:rPr lang="zh-CN" altLang="en-US" noProof="1"/>
              <a:t>所以</a:t>
            </a:r>
            <a:r>
              <a:rPr lang="zh-CN" altLang="en-US" dirty="0"/>
              <a:t>由</a:t>
            </a:r>
            <a:r>
              <a:rPr lang="zh-CN" altLang="en-US" dirty="0">
                <a:solidFill>
                  <a:srgbClr val="0000CC"/>
                </a:solidFill>
              </a:rPr>
              <a:t>鸽笼原理</a:t>
            </a:r>
            <a:r>
              <a:rPr lang="zh-CN" altLang="en-US" dirty="0"/>
              <a:t>知：</a:t>
            </a:r>
            <a:r>
              <a:rPr lang="en-US" altLang="zh-CN" noProof="1"/>
              <a:t>k+1</a:t>
            </a:r>
            <a:r>
              <a:rPr lang="zh-CN" altLang="en-US" noProof="1"/>
              <a:t>个元素中至少有两个元素相同</a:t>
            </a:r>
            <a:r>
              <a:rPr lang="zh-CN" altLang="zh-CN" noProof="1"/>
              <a:t>，</a:t>
            </a:r>
            <a:r>
              <a:rPr lang="zh-CN" altLang="en-US" noProof="1"/>
              <a:t>不</a:t>
            </a:r>
            <a:r>
              <a:rPr lang="zh-CN" altLang="zh-CN" dirty="0"/>
              <a:t>妨</a:t>
            </a:r>
            <a:r>
              <a:rPr lang="en-US" altLang="zh-CN" dirty="0"/>
              <a:t>     </a:t>
            </a:r>
            <a:r>
              <a:rPr lang="zh-CN" altLang="en-US" noProof="1"/>
              <a:t>假设</a:t>
            </a:r>
            <a:r>
              <a:rPr lang="en-US" altLang="zh-CN" noProof="1"/>
              <a:t>a</a:t>
            </a:r>
            <a:r>
              <a:rPr lang="en-US" altLang="zh-CN" baseline="-25000" dirty="0" err="1"/>
              <a:t>i</a:t>
            </a:r>
            <a:r>
              <a:rPr lang="zh-CN" altLang="en-US" dirty="0"/>
              <a:t>＝</a:t>
            </a:r>
            <a:r>
              <a:rPr lang="en-US" altLang="zh-CN" dirty="0" err="1"/>
              <a:t>a</a:t>
            </a:r>
            <a:r>
              <a:rPr lang="en-US" altLang="zh-CN" baseline="-25000" dirty="0" err="1"/>
              <a:t>j</a:t>
            </a:r>
            <a:r>
              <a:rPr lang="en-US" altLang="zh-CN" dirty="0"/>
              <a:t>(</a:t>
            </a:r>
            <a:r>
              <a:rPr lang="en-US" altLang="zh-CN" dirty="0" err="1"/>
              <a:t>i</a:t>
            </a:r>
            <a:r>
              <a:rPr lang="zh-CN" altLang="en-US" dirty="0"/>
              <a:t>＜</a:t>
            </a:r>
            <a:r>
              <a:rPr lang="en-US" altLang="zh-CN" dirty="0"/>
              <a:t>j)</a:t>
            </a:r>
            <a:r>
              <a:rPr lang="zh-CN" altLang="en-US" dirty="0"/>
              <a:t>，则可在</a:t>
            </a:r>
          </a:p>
          <a:p>
            <a:pPr marL="0" indent="0" algn="ctr">
              <a:lnSpc>
                <a:spcPct val="150000"/>
              </a:lnSpc>
              <a:buNone/>
            </a:pPr>
            <a:r>
              <a:rPr lang="en-US" altLang="zh-CN" dirty="0"/>
              <a:t>&lt;a</a:t>
            </a:r>
            <a:r>
              <a:rPr lang="en-US" altLang="zh-CN" baseline="-25000" dirty="0"/>
              <a:t>0</a:t>
            </a:r>
            <a:r>
              <a:rPr lang="en-US" altLang="zh-CN" dirty="0"/>
              <a:t>,a</a:t>
            </a:r>
            <a:r>
              <a:rPr lang="en-US" altLang="zh-CN" baseline="-25000" dirty="0"/>
              <a:t>1</a:t>
            </a:r>
            <a:r>
              <a:rPr lang="en-US" altLang="zh-CN" dirty="0"/>
              <a:t>&gt;∈</a:t>
            </a:r>
            <a:r>
              <a:rPr lang="en-US" altLang="zh-CN" noProof="1"/>
              <a:t>R，&lt;a</a:t>
            </a:r>
            <a:r>
              <a:rPr lang="en-US" altLang="zh-CN" baseline="-25000" dirty="0"/>
              <a:t>1</a:t>
            </a:r>
            <a:r>
              <a:rPr lang="en-US" altLang="zh-CN" dirty="0"/>
              <a:t>,a</a:t>
            </a:r>
            <a:r>
              <a:rPr lang="en-US" altLang="zh-CN" baseline="-25000" dirty="0"/>
              <a:t>2</a:t>
            </a:r>
            <a:r>
              <a:rPr lang="en-US" altLang="zh-CN" dirty="0"/>
              <a:t>&gt;∈</a:t>
            </a:r>
            <a:r>
              <a:rPr lang="en-US" altLang="zh-CN" noProof="1"/>
              <a:t>R，&lt;a</a:t>
            </a:r>
            <a:r>
              <a:rPr lang="en-US" altLang="zh-CN" baseline="-25000" dirty="0"/>
              <a:t>2</a:t>
            </a:r>
            <a:r>
              <a:rPr lang="en-US" altLang="zh-CN" dirty="0"/>
              <a:t>,a</a:t>
            </a:r>
            <a:r>
              <a:rPr lang="en-US" altLang="zh-CN" baseline="-25000" dirty="0"/>
              <a:t>3</a:t>
            </a:r>
            <a:r>
              <a:rPr lang="en-US" altLang="zh-CN" dirty="0"/>
              <a:t>&gt;∈</a:t>
            </a:r>
            <a:r>
              <a:rPr lang="en-US" altLang="zh-CN" noProof="1"/>
              <a:t>R，</a:t>
            </a:r>
            <a:r>
              <a:rPr lang="en-US" altLang="zh-CN" dirty="0"/>
              <a:t>…</a:t>
            </a:r>
            <a:r>
              <a:rPr lang="zh-CN" altLang="zh-CN" dirty="0"/>
              <a:t>，</a:t>
            </a:r>
            <a:r>
              <a:rPr lang="en-US" altLang="zh-CN" noProof="1"/>
              <a:t>&lt;a</a:t>
            </a:r>
            <a:r>
              <a:rPr lang="en-US" altLang="zh-CN" baseline="-25000" dirty="0"/>
              <a:t>k-1</a:t>
            </a:r>
            <a:r>
              <a:rPr lang="en-US" altLang="zh-CN" dirty="0"/>
              <a:t>,a</a:t>
            </a:r>
            <a:r>
              <a:rPr lang="en-US" altLang="zh-CN" baseline="-25000" dirty="0"/>
              <a:t>k</a:t>
            </a:r>
            <a:r>
              <a:rPr lang="en-US" altLang="zh-CN" dirty="0"/>
              <a:t>&gt;∈</a:t>
            </a:r>
            <a:r>
              <a:rPr lang="en-US" altLang="zh-CN" noProof="1"/>
              <a:t>R</a:t>
            </a:r>
            <a:endParaRPr lang="en-US" altLang="zh-CN" dirty="0"/>
          </a:p>
          <a:p>
            <a:pPr marL="0" indent="0">
              <a:lnSpc>
                <a:spcPct val="150000"/>
              </a:lnSpc>
              <a:buNone/>
            </a:pPr>
            <a:r>
              <a:rPr lang="zh-CN" altLang="en-US" noProof="1">
                <a:solidFill>
                  <a:srgbClr val="FF0000"/>
                </a:solidFill>
              </a:rPr>
              <a:t>中删去</a:t>
            </a:r>
            <a:r>
              <a:rPr lang="zh-CN" altLang="en-US" noProof="1"/>
              <a:t>&lt;</a:t>
            </a:r>
            <a:r>
              <a:rPr lang="en-US" altLang="zh-CN" noProof="1"/>
              <a:t>a</a:t>
            </a:r>
            <a:r>
              <a:rPr lang="en-US" altLang="zh-CN" baseline="-25000" dirty="0"/>
              <a:t>i</a:t>
            </a:r>
            <a:r>
              <a:rPr lang="en-US" altLang="zh-CN" dirty="0"/>
              <a:t>,a</a:t>
            </a:r>
            <a:r>
              <a:rPr lang="en-US" altLang="zh-CN" baseline="-25000" dirty="0"/>
              <a:t>i+1</a:t>
            </a:r>
            <a:r>
              <a:rPr lang="en-US" altLang="zh-CN" dirty="0"/>
              <a:t>&gt;∈</a:t>
            </a:r>
            <a:r>
              <a:rPr lang="en-US" altLang="zh-CN" noProof="1"/>
              <a:t>R，&lt;a</a:t>
            </a:r>
            <a:r>
              <a:rPr lang="en-US" altLang="zh-CN" baseline="-25000" dirty="0"/>
              <a:t>i+1</a:t>
            </a:r>
            <a:r>
              <a:rPr lang="en-US" altLang="zh-CN" dirty="0"/>
              <a:t>,a</a:t>
            </a:r>
            <a:r>
              <a:rPr lang="en-US" altLang="zh-CN" baseline="-25000" dirty="0"/>
              <a:t>i+2</a:t>
            </a:r>
            <a:r>
              <a:rPr lang="en-US" altLang="zh-CN" dirty="0"/>
              <a:t>&gt;∈</a:t>
            </a:r>
            <a:r>
              <a:rPr lang="en-US" altLang="zh-CN" noProof="1"/>
              <a:t>R，</a:t>
            </a:r>
            <a:r>
              <a:rPr lang="en-US" altLang="zh-CN" dirty="0"/>
              <a:t>…</a:t>
            </a:r>
            <a:r>
              <a:rPr lang="zh-CN" altLang="zh-CN" dirty="0"/>
              <a:t>，</a:t>
            </a:r>
            <a:r>
              <a:rPr lang="en-US" altLang="zh-CN" noProof="1">
                <a:latin typeface="+mn-ea"/>
              </a:rPr>
              <a:t>&lt;a</a:t>
            </a:r>
            <a:r>
              <a:rPr lang="en-US" altLang="zh-CN" baseline="-25000" dirty="0">
                <a:latin typeface="+mn-ea"/>
              </a:rPr>
              <a:t>j-1</a:t>
            </a:r>
            <a:r>
              <a:rPr lang="en-US" altLang="zh-CN" dirty="0">
                <a:latin typeface="+mn-ea"/>
              </a:rPr>
              <a:t>,a</a:t>
            </a:r>
            <a:r>
              <a:rPr lang="en-US" altLang="zh-CN" baseline="-25000" dirty="0">
                <a:latin typeface="+mn-ea"/>
              </a:rPr>
              <a:t>j</a:t>
            </a:r>
            <a:r>
              <a:rPr lang="en-US" altLang="zh-CN" dirty="0">
                <a:latin typeface="+mn-ea"/>
              </a:rPr>
              <a:t>&gt;∈</a:t>
            </a:r>
            <a:r>
              <a:rPr lang="en-US" altLang="zh-CN" noProof="1">
                <a:latin typeface="+mn-ea"/>
              </a:rPr>
              <a:t>R</a:t>
            </a:r>
          </a:p>
          <a:p>
            <a:pPr marL="0" indent="0">
              <a:lnSpc>
                <a:spcPct val="150000"/>
              </a:lnSpc>
              <a:buNone/>
            </a:pPr>
            <a:r>
              <a:rPr lang="zh-CN" altLang="en-US" noProof="1"/>
              <a:t>后仍有</a:t>
            </a:r>
            <a:endParaRPr lang="en-US" altLang="en-US" dirty="0"/>
          </a:p>
        </p:txBody>
      </p:sp>
      <p:sp>
        <p:nvSpPr>
          <p:cNvPr id="173060" name="Rectangle 3"/>
          <p:cNvSpPr>
            <a:spLocks noGrp="1" noChangeArrowheads="1"/>
          </p:cNvSpPr>
          <p:nvPr>
            <p:ph type="title"/>
          </p:nvPr>
        </p:nvSpPr>
        <p:spPr/>
        <p:txBody>
          <a:bodyPr/>
          <a:lstStyle/>
          <a:p>
            <a:pPr eaLnBrk="1" hangingPunct="1"/>
            <a:r>
              <a:rPr lang="zh-CN" altLang="en-US"/>
              <a:t>证明</a:t>
            </a:r>
            <a:r>
              <a:rPr lang="en-US" altLang="zh-CN"/>
              <a:t>(</a:t>
            </a:r>
            <a:r>
              <a:rPr lang="zh-CN" altLang="en-US"/>
              <a:t>续</a:t>
            </a:r>
            <a:r>
              <a:rPr lang="en-US" altLang="zh-CN"/>
              <a:t>1)</a:t>
            </a:r>
          </a:p>
        </p:txBody>
      </p:sp>
      <p:sp>
        <p:nvSpPr>
          <p:cNvPr id="4" name="Rectangle 2">
            <a:extLst>
              <a:ext uri="{FF2B5EF4-FFF2-40B4-BE49-F238E27FC236}">
                <a16:creationId xmlns:a16="http://schemas.microsoft.com/office/drawing/2014/main" id="{0FF28C29-2FE9-4D60-BA40-7820B72B0A48}"/>
              </a:ext>
            </a:extLst>
          </p:cNvPr>
          <p:cNvSpPr txBox="1">
            <a:spLocks noChangeArrowheads="1"/>
          </p:cNvSpPr>
          <p:nvPr/>
        </p:nvSpPr>
        <p:spPr>
          <a:xfrm>
            <a:off x="536575" y="3961181"/>
            <a:ext cx="11049000" cy="2923264"/>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lvl="1" indent="0">
              <a:lnSpc>
                <a:spcPct val="150000"/>
              </a:lnSpc>
              <a:spcBef>
                <a:spcPts val="0"/>
              </a:spcBef>
              <a:buFont typeface="Wingdings" panose="05000000000000000000" pitchFamily="2" charset="2"/>
              <a:buNone/>
            </a:pPr>
            <a:r>
              <a:rPr lang="zh-CN" altLang="en-US" noProof="1">
                <a:latin typeface="+mn-ea"/>
              </a:rPr>
              <a:t>&lt;</a:t>
            </a:r>
            <a:r>
              <a:rPr lang="en-US" altLang="zh-CN" noProof="1">
                <a:latin typeface="+mn-ea"/>
              </a:rPr>
              <a:t>a</a:t>
            </a:r>
            <a:r>
              <a:rPr lang="en-US" altLang="zh-CN" baseline="-25000">
                <a:latin typeface="+mn-ea"/>
              </a:rPr>
              <a:t>0</a:t>
            </a:r>
            <a:r>
              <a:rPr lang="en-US" altLang="zh-CN">
                <a:latin typeface="+mn-ea"/>
              </a:rPr>
              <a:t>,a</a:t>
            </a:r>
            <a:r>
              <a:rPr lang="en-US" altLang="zh-CN" baseline="-25000">
                <a:latin typeface="+mn-ea"/>
              </a:rPr>
              <a:t>1</a:t>
            </a:r>
            <a:r>
              <a:rPr lang="en-US" altLang="zh-CN" dirty="0">
                <a:latin typeface="+mn-ea"/>
              </a:rPr>
              <a:t>&gt;</a:t>
            </a:r>
            <a:r>
              <a:rPr lang="en-US" altLang="zh-CN">
                <a:latin typeface="+mn-ea"/>
              </a:rPr>
              <a:t>∈</a:t>
            </a:r>
            <a:r>
              <a:rPr lang="en-US" altLang="zh-CN" noProof="1">
                <a:latin typeface="+mn-ea"/>
              </a:rPr>
              <a:t>R，&lt;a</a:t>
            </a:r>
            <a:r>
              <a:rPr lang="en-US" altLang="zh-CN" baseline="-25000">
                <a:latin typeface="+mn-ea"/>
              </a:rPr>
              <a:t>1</a:t>
            </a:r>
            <a:r>
              <a:rPr lang="en-US" altLang="zh-CN">
                <a:latin typeface="+mn-ea"/>
              </a:rPr>
              <a:t>,a</a:t>
            </a:r>
            <a:r>
              <a:rPr lang="en-US" altLang="zh-CN" baseline="-25000">
                <a:latin typeface="+mn-ea"/>
              </a:rPr>
              <a:t>2</a:t>
            </a:r>
            <a:r>
              <a:rPr lang="en-US" altLang="zh-CN" dirty="0">
                <a:latin typeface="+mn-ea"/>
              </a:rPr>
              <a:t>&gt;</a:t>
            </a:r>
            <a:r>
              <a:rPr lang="en-US" altLang="zh-CN">
                <a:latin typeface="+mn-ea"/>
              </a:rPr>
              <a:t>∈</a:t>
            </a:r>
            <a:r>
              <a:rPr lang="en-US" altLang="zh-CN" noProof="1">
                <a:latin typeface="+mn-ea"/>
              </a:rPr>
              <a:t>R，</a:t>
            </a:r>
            <a:r>
              <a:rPr lang="en-US" altLang="zh-CN">
                <a:latin typeface="+mn-ea"/>
              </a:rPr>
              <a:t>…</a:t>
            </a:r>
            <a:r>
              <a:rPr lang="zh-CN" altLang="zh-CN">
                <a:latin typeface="+mn-ea"/>
              </a:rPr>
              <a:t>，</a:t>
            </a:r>
            <a:r>
              <a:rPr lang="en-US" altLang="zh-CN" noProof="1"/>
              <a:t>&lt;a</a:t>
            </a:r>
            <a:r>
              <a:rPr lang="en-US" altLang="zh-CN" baseline="-25000"/>
              <a:t>i-1</a:t>
            </a:r>
            <a:r>
              <a:rPr lang="en-US" altLang="zh-CN"/>
              <a:t>,a</a:t>
            </a:r>
            <a:r>
              <a:rPr lang="en-US" altLang="zh-CN" baseline="-25000"/>
              <a:t>i</a:t>
            </a:r>
            <a:r>
              <a:rPr lang="en-US" altLang="zh-CN" dirty="0"/>
              <a:t>&gt;</a:t>
            </a:r>
            <a:r>
              <a:rPr lang="en-US" altLang="zh-CN"/>
              <a:t>∈</a:t>
            </a:r>
            <a:r>
              <a:rPr lang="en-US" altLang="zh-CN" noProof="1"/>
              <a:t>R，&lt;a</a:t>
            </a:r>
            <a:r>
              <a:rPr lang="en-US" altLang="zh-CN" baseline="-25000"/>
              <a:t>j</a:t>
            </a:r>
            <a:r>
              <a:rPr lang="en-US" altLang="zh-CN"/>
              <a:t>,a</a:t>
            </a:r>
            <a:r>
              <a:rPr lang="en-US" altLang="zh-CN" baseline="-25000"/>
              <a:t>j</a:t>
            </a:r>
            <a:r>
              <a:rPr lang="en-US" altLang="zh-CN" baseline="-25000" dirty="0"/>
              <a:t>+1</a:t>
            </a:r>
            <a:r>
              <a:rPr lang="en-US" altLang="zh-CN" dirty="0"/>
              <a:t>&gt;</a:t>
            </a:r>
            <a:r>
              <a:rPr lang="en-US" altLang="zh-CN"/>
              <a:t>∈</a:t>
            </a:r>
            <a:r>
              <a:rPr lang="en-US" altLang="zh-CN" noProof="1"/>
              <a:t>R，</a:t>
            </a:r>
            <a:r>
              <a:rPr lang="en-US" altLang="zh-CN"/>
              <a:t>…</a:t>
            </a:r>
            <a:r>
              <a:rPr lang="zh-CN" altLang="zh-CN"/>
              <a:t>，</a:t>
            </a:r>
            <a:r>
              <a:rPr lang="en-US" altLang="zh-CN" noProof="1"/>
              <a:t>&lt;a</a:t>
            </a:r>
            <a:r>
              <a:rPr lang="en-US" altLang="zh-CN" baseline="-25000"/>
              <a:t>k-1</a:t>
            </a:r>
            <a:r>
              <a:rPr lang="en-US" altLang="zh-CN"/>
              <a:t>,a</a:t>
            </a:r>
            <a:r>
              <a:rPr lang="en-US" altLang="zh-CN" baseline="-25000"/>
              <a:t>k</a:t>
            </a:r>
            <a:r>
              <a:rPr lang="en-US" altLang="zh-CN" dirty="0"/>
              <a:t>&gt;∈</a:t>
            </a:r>
            <a:r>
              <a:rPr lang="en-US" altLang="zh-CN" noProof="1"/>
              <a:t>R</a:t>
            </a:r>
            <a:endParaRPr lang="en-US" altLang="zh-CN" dirty="0"/>
          </a:p>
          <a:p>
            <a:pPr marL="0" indent="0">
              <a:lnSpc>
                <a:spcPct val="150000"/>
              </a:lnSpc>
              <a:buFont typeface="Wingdings" pitchFamily="2" charset="2"/>
              <a:buNone/>
            </a:pPr>
            <a:r>
              <a:rPr lang="zh-CN" altLang="en-US" dirty="0"/>
              <a:t>由关系的</a:t>
            </a:r>
            <a:r>
              <a:rPr lang="zh-CN" altLang="en-US" dirty="0">
                <a:solidFill>
                  <a:srgbClr val="FF0000"/>
                </a:solidFill>
              </a:rPr>
              <a:t>复合</a:t>
            </a:r>
            <a:r>
              <a:rPr lang="zh-CN" altLang="en-US">
                <a:solidFill>
                  <a:srgbClr val="FF0000"/>
                </a:solidFill>
              </a:rPr>
              <a:t>运算</a:t>
            </a:r>
            <a:r>
              <a:rPr lang="zh-CN" altLang="en-US"/>
              <a:t>得，</a:t>
            </a:r>
            <a:r>
              <a:rPr lang="en-US" altLang="zh-CN">
                <a:solidFill>
                  <a:srgbClr val="0000FF"/>
                </a:solidFill>
              </a:rPr>
              <a:t>&lt;a,b&gt;=&lt;a</a:t>
            </a:r>
            <a:r>
              <a:rPr lang="en-US" altLang="zh-CN" baseline="-30000">
                <a:solidFill>
                  <a:srgbClr val="0000FF"/>
                </a:solidFill>
              </a:rPr>
              <a:t>0</a:t>
            </a:r>
            <a:r>
              <a:rPr lang="en-US" altLang="zh-CN">
                <a:solidFill>
                  <a:srgbClr val="0000FF"/>
                </a:solidFill>
              </a:rPr>
              <a:t>,a</a:t>
            </a:r>
            <a:r>
              <a:rPr lang="en-US" altLang="zh-CN" baseline="-30000">
                <a:solidFill>
                  <a:srgbClr val="0000FF"/>
                </a:solidFill>
              </a:rPr>
              <a:t>k</a:t>
            </a:r>
            <a:r>
              <a:rPr lang="en-US" altLang="zh-CN" dirty="0">
                <a:solidFill>
                  <a:srgbClr val="0000FF"/>
                </a:solidFill>
              </a:rPr>
              <a:t>&gt;∈</a:t>
            </a:r>
            <a:r>
              <a:rPr lang="en-US" altLang="zh-CN" err="1">
                <a:solidFill>
                  <a:srgbClr val="0000FF"/>
                </a:solidFill>
              </a:rPr>
              <a:t>R</a:t>
            </a:r>
            <a:r>
              <a:rPr lang="en-US" altLang="zh-CN" baseline="30000" err="1">
                <a:solidFill>
                  <a:srgbClr val="0000FF"/>
                </a:solidFill>
              </a:rPr>
              <a:t>k</a:t>
            </a:r>
            <a:r>
              <a:rPr lang="en-US" altLang="zh-CN" baseline="30000">
                <a:solidFill>
                  <a:srgbClr val="0000FF"/>
                </a:solidFill>
              </a:rPr>
              <a:t>’</a:t>
            </a:r>
            <a:r>
              <a:rPr lang="zh-CN" altLang="en-US"/>
              <a:t>，其中</a:t>
            </a:r>
            <a:r>
              <a:rPr lang="en-US" altLang="zh-CN" dirty="0"/>
              <a:t>k’</a:t>
            </a:r>
            <a:r>
              <a:rPr lang="zh-CN" altLang="en-US" dirty="0"/>
              <a:t>＝</a:t>
            </a:r>
            <a:r>
              <a:rPr lang="en-US" altLang="zh-CN" dirty="0"/>
              <a:t>k-(</a:t>
            </a:r>
            <a:r>
              <a:rPr lang="en-US" altLang="zh-CN"/>
              <a:t>j-</a:t>
            </a:r>
            <a:r>
              <a:rPr lang="en-US" altLang="zh-CN" err="1"/>
              <a:t>i</a:t>
            </a:r>
            <a:r>
              <a:rPr lang="en-US" altLang="zh-CN"/>
              <a:t>)</a:t>
            </a:r>
            <a:r>
              <a:rPr lang="zh-CN" altLang="en-US"/>
              <a:t>，此时</a:t>
            </a:r>
            <a:r>
              <a:rPr lang="zh-CN" altLang="en-US" dirty="0"/>
              <a:t>：</a:t>
            </a:r>
          </a:p>
        </p:txBody>
      </p:sp>
      <p:sp>
        <p:nvSpPr>
          <p:cNvPr id="5" name="Rectangle 2">
            <a:extLst>
              <a:ext uri="{FF2B5EF4-FFF2-40B4-BE49-F238E27FC236}">
                <a16:creationId xmlns:a16="http://schemas.microsoft.com/office/drawing/2014/main" id="{E3BC2F3E-005E-4137-9F0E-A2506ACADE55}"/>
              </a:ext>
            </a:extLst>
          </p:cNvPr>
          <p:cNvSpPr txBox="1">
            <a:spLocks noChangeArrowheads="1"/>
          </p:cNvSpPr>
          <p:nvPr/>
        </p:nvSpPr>
        <p:spPr>
          <a:xfrm>
            <a:off x="0" y="5226871"/>
            <a:ext cx="7774199" cy="695486"/>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40000"/>
              </a:lnSpc>
              <a:buFont typeface="Wingdings" pitchFamily="2" charset="2"/>
              <a:buNone/>
            </a:pPr>
            <a:r>
              <a:rPr lang="zh-CN" altLang="en-US" dirty="0"/>
              <a:t>　　若</a:t>
            </a:r>
            <a:r>
              <a:rPr lang="en-US" altLang="zh-CN" dirty="0" err="1"/>
              <a:t>k'</a:t>
            </a:r>
            <a:r>
              <a:rPr lang="en-US" altLang="zh-CN" err="1"/>
              <a:t>≤</a:t>
            </a:r>
            <a:r>
              <a:rPr lang="en-US" altLang="zh-CN"/>
              <a:t>n</a:t>
            </a:r>
            <a:r>
              <a:rPr lang="zh-CN" altLang="en-US"/>
              <a:t>，则</a:t>
            </a:r>
            <a:r>
              <a:rPr lang="en-US" altLang="zh-CN">
                <a:solidFill>
                  <a:srgbClr val="0000FF"/>
                </a:solidFill>
              </a:rPr>
              <a:t>&lt;a,b</a:t>
            </a:r>
            <a:r>
              <a:rPr lang="en-US" altLang="zh-CN" dirty="0">
                <a:solidFill>
                  <a:srgbClr val="0000FF"/>
                </a:solidFill>
              </a:rPr>
              <a:t>&gt;</a:t>
            </a:r>
            <a:r>
              <a:rPr lang="en-US" altLang="zh-CN" dirty="0"/>
              <a:t>            </a:t>
            </a:r>
            <a:r>
              <a:rPr lang="en-US" altLang="zh-CN" noProof="1"/>
              <a:t>；</a:t>
            </a:r>
            <a:endParaRPr lang="zh-CN" altLang="en-US" dirty="0"/>
          </a:p>
        </p:txBody>
      </p:sp>
      <p:graphicFrame>
        <p:nvGraphicFramePr>
          <p:cNvPr id="6" name="Object 5">
            <a:extLst>
              <a:ext uri="{FF2B5EF4-FFF2-40B4-BE49-F238E27FC236}">
                <a16:creationId xmlns:a16="http://schemas.microsoft.com/office/drawing/2014/main" id="{E3E54A86-A131-4095-BECC-E4DA3EF96EA8}"/>
              </a:ext>
            </a:extLst>
          </p:cNvPr>
          <p:cNvGraphicFramePr>
            <a:graphicFrameLocks noChangeAspect="1"/>
          </p:cNvGraphicFramePr>
          <p:nvPr>
            <p:extLst>
              <p:ext uri="{D42A27DB-BD31-4B8C-83A1-F6EECF244321}">
                <p14:modId xmlns:p14="http://schemas.microsoft.com/office/powerpoint/2010/main" val="3701626504"/>
              </p:ext>
            </p:extLst>
          </p:nvPr>
        </p:nvGraphicFramePr>
        <p:xfrm>
          <a:off x="3355975" y="5124191"/>
          <a:ext cx="1020998" cy="851097"/>
        </p:xfrm>
        <a:graphic>
          <a:graphicData uri="http://schemas.openxmlformats.org/presentationml/2006/ole">
            <mc:AlternateContent xmlns:mc="http://schemas.openxmlformats.org/markup-compatibility/2006">
              <mc:Choice xmlns:v="urn:schemas-microsoft-com:vml" Requires="v">
                <p:oleObj spid="_x0000_s247955" name="Equation" r:id="rId5" imgW="596520" imgH="495000" progId="Equation.3">
                  <p:embed/>
                </p:oleObj>
              </mc:Choice>
              <mc:Fallback>
                <p:oleObj name="Equation" r:id="rId5" imgW="596520" imgH="495000" progId="Equation.3">
                  <p:embed/>
                  <p:pic>
                    <p:nvPicPr>
                      <p:cNvPr id="150733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5975" y="5124191"/>
                        <a:ext cx="1020998" cy="851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流程图: 资料带 1">
            <a:extLst>
              <a:ext uri="{FF2B5EF4-FFF2-40B4-BE49-F238E27FC236}">
                <a16:creationId xmlns:a16="http://schemas.microsoft.com/office/drawing/2014/main" id="{0F156335-75D5-4C78-865A-4B0B35582804}"/>
              </a:ext>
            </a:extLst>
          </p:cNvPr>
          <p:cNvSpPr/>
          <p:nvPr/>
        </p:nvSpPr>
        <p:spPr>
          <a:xfrm>
            <a:off x="4956175" y="1600994"/>
            <a:ext cx="6324600" cy="155371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mn-ea"/>
              </a:rPr>
              <a:t>鸽笼原理： 若有</a:t>
            </a:r>
            <a:r>
              <a:rPr lang="en-US" altLang="zh-CN" b="1" dirty="0">
                <a:solidFill>
                  <a:schemeClr val="bg1"/>
                </a:solidFill>
                <a:latin typeface="+mn-ea"/>
              </a:rPr>
              <a:t>n</a:t>
            </a:r>
            <a:r>
              <a:rPr lang="zh-CN" altLang="en-US" b="1" dirty="0">
                <a:solidFill>
                  <a:schemeClr val="bg1"/>
                </a:solidFill>
                <a:latin typeface="+mn-ea"/>
              </a:rPr>
              <a:t>＋</a:t>
            </a:r>
            <a:r>
              <a:rPr lang="en-US" altLang="zh-CN" b="1" dirty="0">
                <a:solidFill>
                  <a:schemeClr val="bg1"/>
                </a:solidFill>
                <a:latin typeface="+mn-ea"/>
              </a:rPr>
              <a:t>1</a:t>
            </a:r>
            <a:r>
              <a:rPr lang="zh-CN" altLang="en-US" b="1" dirty="0">
                <a:solidFill>
                  <a:schemeClr val="bg1"/>
                </a:solidFill>
                <a:latin typeface="+mn-ea"/>
              </a:rPr>
              <a:t>只鸽子住进</a:t>
            </a:r>
            <a:r>
              <a:rPr lang="en-US" altLang="zh-CN" b="1" dirty="0">
                <a:solidFill>
                  <a:schemeClr val="bg1"/>
                </a:solidFill>
                <a:latin typeface="+mn-ea"/>
              </a:rPr>
              <a:t>n</a:t>
            </a:r>
            <a:r>
              <a:rPr lang="zh-CN" altLang="en-US" b="1">
                <a:solidFill>
                  <a:schemeClr val="bg1"/>
                </a:solidFill>
                <a:latin typeface="+mn-ea"/>
              </a:rPr>
              <a:t>个笼子，则</a:t>
            </a:r>
            <a:r>
              <a:rPr lang="zh-CN" altLang="en-US" b="1" dirty="0">
                <a:solidFill>
                  <a:schemeClr val="bg1"/>
                </a:solidFill>
                <a:latin typeface="+mn-ea"/>
              </a:rPr>
              <a:t>有一个笼子至少住进</a:t>
            </a:r>
            <a:r>
              <a:rPr lang="en-US" altLang="zh-CN" b="1" dirty="0">
                <a:solidFill>
                  <a:schemeClr val="bg1"/>
                </a:solidFill>
                <a:latin typeface="+mn-ea"/>
              </a:rPr>
              <a:t>2</a:t>
            </a:r>
            <a:r>
              <a:rPr lang="zh-CN" altLang="en-US" b="1" dirty="0">
                <a:solidFill>
                  <a:schemeClr val="bg1"/>
                </a:solidFill>
                <a:latin typeface="+mn-ea"/>
              </a:rPr>
              <a:t>只鸽子。</a:t>
            </a:r>
          </a:p>
        </p:txBody>
      </p:sp>
    </p:spTree>
    <p:custDataLst>
      <p:tags r:id="rId2"/>
    </p:custDataLst>
    <p:extLst>
      <p:ext uri="{BB962C8B-B14F-4D97-AF65-F5344CB8AC3E}">
        <p14:creationId xmlns:p14="http://schemas.microsoft.com/office/powerpoint/2010/main" val="4227998277"/>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3234">
                                            <p:txEl>
                                              <p:pRg st="0" end="0"/>
                                            </p:txEl>
                                          </p:spTgt>
                                        </p:tgtEl>
                                        <p:attrNameLst>
                                          <p:attrName>style.visibility</p:attrName>
                                        </p:attrNameLst>
                                      </p:cBhvr>
                                      <p:to>
                                        <p:strVal val="visible"/>
                                      </p:to>
                                    </p:set>
                                    <p:anim calcmode="lin" valueType="num">
                                      <p:cBhvr additive="base">
                                        <p:cTn id="7" dur="500" fill="hold"/>
                                        <p:tgtEl>
                                          <p:spTgt spid="15032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032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5"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2000"/>
                                        <p:tgtEl>
                                          <p:spTgt spid="2"/>
                                        </p:tgtEl>
                                      </p:cBhvr>
                                    </p:animEffect>
                                    <p:anim calcmode="lin" valueType="num">
                                      <p:cBhvr>
                                        <p:cTn id="14" dur="2000" fill="hold"/>
                                        <p:tgtEl>
                                          <p:spTgt spid="2"/>
                                        </p:tgtEl>
                                        <p:attrNameLst>
                                          <p:attrName>ppt_w</p:attrName>
                                        </p:attrNameLst>
                                      </p:cBhvr>
                                      <p:tavLst>
                                        <p:tav tm="0" fmla="#ppt_w*sin(2.5*pi*$)">
                                          <p:val>
                                            <p:fltVal val="0"/>
                                          </p:val>
                                        </p:tav>
                                        <p:tav tm="100000">
                                          <p:val>
                                            <p:fltVal val="1"/>
                                          </p:val>
                                        </p:tav>
                                      </p:tavLst>
                                    </p:anim>
                                    <p:anim calcmode="lin" valueType="num">
                                      <p:cBhvr>
                                        <p:cTn id="15"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503234">
                                            <p:txEl>
                                              <p:pRg st="1" end="1"/>
                                            </p:txEl>
                                          </p:spTgt>
                                        </p:tgtEl>
                                        <p:attrNameLst>
                                          <p:attrName>style.visibility</p:attrName>
                                        </p:attrNameLst>
                                      </p:cBhvr>
                                      <p:to>
                                        <p:strVal val="visible"/>
                                      </p:to>
                                    </p:set>
                                    <p:anim calcmode="lin" valueType="num">
                                      <p:cBhvr additive="base">
                                        <p:cTn id="24" dur="500" fill="hold"/>
                                        <p:tgtEl>
                                          <p:spTgt spid="1503234">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5032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503234">
                                            <p:txEl>
                                              <p:pRg st="2" end="2"/>
                                            </p:txEl>
                                          </p:spTgt>
                                        </p:tgtEl>
                                        <p:attrNameLst>
                                          <p:attrName>style.visibility</p:attrName>
                                        </p:attrNameLst>
                                      </p:cBhvr>
                                      <p:to>
                                        <p:strVal val="visible"/>
                                      </p:to>
                                    </p:set>
                                    <p:anim calcmode="lin" valueType="num">
                                      <p:cBhvr additive="base">
                                        <p:cTn id="30" dur="500" fill="hold"/>
                                        <p:tgtEl>
                                          <p:spTgt spid="1503234">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5032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503234">
                                            <p:txEl>
                                              <p:pRg st="3" end="3"/>
                                            </p:txEl>
                                          </p:spTgt>
                                        </p:tgtEl>
                                        <p:attrNameLst>
                                          <p:attrName>style.visibility</p:attrName>
                                        </p:attrNameLst>
                                      </p:cBhvr>
                                      <p:to>
                                        <p:strVal val="visible"/>
                                      </p:to>
                                    </p:set>
                                    <p:anim calcmode="lin" valueType="num">
                                      <p:cBhvr additive="base">
                                        <p:cTn id="36" dur="500" fill="hold"/>
                                        <p:tgtEl>
                                          <p:spTgt spid="1503234">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503234">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 calcmode="lin" valueType="num">
                                      <p:cBhvr additive="base">
                                        <p:cTn id="4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
                                            <p:txEl>
                                              <p:pRg st="1" end="1"/>
                                            </p:txEl>
                                          </p:spTgt>
                                        </p:tgtEl>
                                        <p:attrNameLst>
                                          <p:attrName>style.visibility</p:attrName>
                                        </p:attrNameLst>
                                      </p:cBhvr>
                                      <p:to>
                                        <p:strVal val="visible"/>
                                      </p:to>
                                    </p:set>
                                    <p:anim calcmode="lin" valueType="num">
                                      <p:cBhvr additive="base">
                                        <p:cTn id="4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 presetClass="entr" presetSubtype="4" fill="hold" grpId="0" nodeType="after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 calcmode="lin" valueType="num">
                                      <p:cBhvr additive="base">
                                        <p:cTn id="5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1000"/>
                            </p:stCondLst>
                            <p:childTnLst>
                              <p:par>
                                <p:cTn id="54" presetID="1" presetClass="entr" presetSubtype="0" fill="hold" nodeType="afterEffect">
                                  <p:stCondLst>
                                    <p:cond delay="0"/>
                                  </p:stCondLst>
                                  <p:childTnLst>
                                    <p:set>
                                      <p:cBhvr>
                                        <p:cTn id="55"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3234" grpId="0" uiExpand="1" build="p"/>
      <p:bldP spid="4" grpId="0" build="p"/>
      <p:bldP spid="5" grpId="0" build="p" autoUpdateAnimBg="0" advAuto="0"/>
      <p:bldP spid="2" grpId="0" animBg="1"/>
      <p:bldP spid="2" grpId="1"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7336" name="Rectangle 8"/>
          <p:cNvSpPr>
            <a:spLocks noChangeArrowheads="1"/>
          </p:cNvSpPr>
          <p:nvPr/>
        </p:nvSpPr>
        <p:spPr bwMode="auto">
          <a:xfrm>
            <a:off x="736152" y="1462733"/>
            <a:ext cx="11154223" cy="1100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21" tIns="46811" rIns="90021" bIns="46811">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40000"/>
              </a:lnSpc>
              <a:spcBef>
                <a:spcPct val="0"/>
              </a:spcBef>
              <a:buClr>
                <a:srgbClr val="00FF00"/>
              </a:buClr>
              <a:buFont typeface="Wingdings" panose="05000000000000000000" pitchFamily="2" charset="2"/>
              <a:buNone/>
            </a:pPr>
            <a:r>
              <a:rPr kumimoji="1" lang="zh-CN" altLang="en-US" sz="2400" noProof="1">
                <a:solidFill>
                  <a:schemeClr val="tx1"/>
                </a:solidFill>
                <a:latin typeface="+mn-ea"/>
                <a:ea typeface="+mn-ea"/>
              </a:rPr>
              <a:t>若</a:t>
            </a:r>
            <a:r>
              <a:rPr kumimoji="1" lang="en-US" altLang="zh-CN" sz="2400" noProof="1">
                <a:solidFill>
                  <a:schemeClr val="tx1"/>
                </a:solidFill>
                <a:latin typeface="+mn-ea"/>
                <a:ea typeface="+mn-ea"/>
              </a:rPr>
              <a:t>k'</a:t>
            </a:r>
            <a:r>
              <a:rPr kumimoji="1" lang="zh-CN" altLang="en-US" sz="2400" dirty="0">
                <a:solidFill>
                  <a:schemeClr val="tx1"/>
                </a:solidFill>
                <a:latin typeface="+mn-ea"/>
                <a:ea typeface="+mn-ea"/>
              </a:rPr>
              <a:t>＞</a:t>
            </a:r>
            <a:r>
              <a:rPr kumimoji="1" lang="en-US" altLang="zh-CN" sz="2400" noProof="1">
                <a:solidFill>
                  <a:schemeClr val="tx1"/>
                </a:solidFill>
                <a:latin typeface="+mn-ea"/>
                <a:ea typeface="+mn-ea"/>
              </a:rPr>
              <a:t>n，</a:t>
            </a:r>
            <a:r>
              <a:rPr kumimoji="1" lang="zh-CN" altLang="en-US" sz="2400" noProof="1">
                <a:solidFill>
                  <a:schemeClr val="tx1"/>
                </a:solidFill>
                <a:latin typeface="+mn-ea"/>
                <a:ea typeface="+mn-ea"/>
              </a:rPr>
              <a:t>则重复上述做法，最终总能找到</a:t>
            </a:r>
            <a:r>
              <a:rPr kumimoji="1" lang="en-US" altLang="zh-CN" sz="2400" dirty="0">
                <a:solidFill>
                  <a:schemeClr val="tx1"/>
                </a:solidFill>
                <a:latin typeface="+mn-ea"/>
                <a:ea typeface="+mn-ea"/>
              </a:rPr>
              <a:t>k"</a:t>
            </a:r>
            <a:r>
              <a:rPr kumimoji="1" lang="en-US" altLang="zh-CN" sz="2400" noProof="1">
                <a:solidFill>
                  <a:schemeClr val="tx1"/>
                </a:solidFill>
                <a:latin typeface="+mn-ea"/>
                <a:ea typeface="+mn-ea"/>
              </a:rPr>
              <a:t>≤n，</a:t>
            </a:r>
            <a:r>
              <a:rPr kumimoji="1" lang="zh-CN" altLang="en-US" sz="2400" noProof="1">
                <a:solidFill>
                  <a:schemeClr val="tx1"/>
                </a:solidFill>
                <a:latin typeface="+mn-ea"/>
                <a:ea typeface="+mn-ea"/>
              </a:rPr>
              <a:t>使得：</a:t>
            </a:r>
            <a:endParaRPr kumimoji="1" lang="en-US" altLang="zh-CN" sz="2400" noProof="1">
              <a:solidFill>
                <a:schemeClr val="tx1"/>
              </a:solidFill>
              <a:latin typeface="+mn-ea"/>
              <a:ea typeface="+mn-ea"/>
            </a:endParaRPr>
          </a:p>
          <a:p>
            <a:pPr algn="ctr" eaLnBrk="1" hangingPunct="1">
              <a:lnSpc>
                <a:spcPct val="150000"/>
              </a:lnSpc>
              <a:spcBef>
                <a:spcPct val="0"/>
              </a:spcBef>
              <a:buClr>
                <a:srgbClr val="00FF00"/>
              </a:buClr>
              <a:buFont typeface="Wingdings" panose="05000000000000000000" pitchFamily="2" charset="2"/>
              <a:buNone/>
            </a:pPr>
            <a:r>
              <a:rPr kumimoji="1" lang="zh-CN" altLang="en-US" sz="2400" noProof="1">
                <a:solidFill>
                  <a:schemeClr val="tx1"/>
                </a:solidFill>
                <a:latin typeface="+mn-ea"/>
                <a:ea typeface="+mn-ea"/>
              </a:rPr>
              <a:t>&lt;</a:t>
            </a:r>
            <a:r>
              <a:rPr kumimoji="1" lang="en-US" altLang="zh-CN" sz="2400" noProof="1">
                <a:solidFill>
                  <a:schemeClr val="tx1"/>
                </a:solidFill>
                <a:latin typeface="+mn-ea"/>
                <a:ea typeface="+mn-ea"/>
              </a:rPr>
              <a:t>a,b&gt;＝&lt;a</a:t>
            </a:r>
            <a:r>
              <a:rPr kumimoji="1" lang="en-US" altLang="zh-CN" sz="2400" baseline="-25000" dirty="0">
                <a:solidFill>
                  <a:schemeClr val="tx1"/>
                </a:solidFill>
                <a:latin typeface="+mn-ea"/>
                <a:ea typeface="+mn-ea"/>
              </a:rPr>
              <a:t>0</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k</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a:t>
            </a:r>
            <a:r>
              <a:rPr kumimoji="1" lang="en-US" altLang="zh-CN" sz="2400" baseline="30000" dirty="0">
                <a:solidFill>
                  <a:schemeClr val="tx1"/>
                </a:solidFill>
                <a:latin typeface="+mn-ea"/>
                <a:ea typeface="+mn-ea"/>
              </a:rPr>
              <a:t>k"</a:t>
            </a:r>
            <a:r>
              <a:rPr kumimoji="1" lang="zh-CN" altLang="en-US" sz="2400" dirty="0">
                <a:solidFill>
                  <a:schemeClr val="tx1"/>
                </a:solidFill>
                <a:latin typeface="+mn-ea"/>
                <a:ea typeface="+mn-ea"/>
              </a:rPr>
              <a:t>，</a:t>
            </a:r>
          </a:p>
        </p:txBody>
      </p:sp>
      <p:sp>
        <p:nvSpPr>
          <p:cNvPr id="1507337" name="Rectangle 9"/>
          <p:cNvSpPr>
            <a:spLocks noChangeArrowheads="1"/>
          </p:cNvSpPr>
          <p:nvPr/>
        </p:nvSpPr>
        <p:spPr bwMode="auto">
          <a:xfrm>
            <a:off x="805949" y="4267441"/>
            <a:ext cx="7316893" cy="55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21" tIns="46811" rIns="90021" bIns="46811">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40000"/>
              </a:lnSpc>
              <a:spcBef>
                <a:spcPct val="0"/>
              </a:spcBef>
              <a:buClr>
                <a:srgbClr val="00FF00"/>
              </a:buClr>
              <a:buFont typeface="Wingdings" panose="05000000000000000000" pitchFamily="2" charset="2"/>
              <a:buNone/>
            </a:pPr>
            <a:r>
              <a:rPr kumimoji="1" lang="zh-CN" altLang="en-US" sz="2400" noProof="1">
                <a:solidFill>
                  <a:schemeClr val="tx1"/>
                </a:solidFill>
                <a:latin typeface="+mn-ea"/>
                <a:ea typeface="+mn-ea"/>
              </a:rPr>
              <a:t>所以                。</a:t>
            </a:r>
            <a:endParaRPr kumimoji="1" lang="zh-CN" altLang="en-US" sz="2400" dirty="0">
              <a:solidFill>
                <a:schemeClr val="tx1"/>
              </a:solidFill>
              <a:latin typeface="+mn-ea"/>
              <a:ea typeface="+mn-ea"/>
            </a:endParaRPr>
          </a:p>
        </p:txBody>
      </p:sp>
      <p:sp>
        <p:nvSpPr>
          <p:cNvPr id="1507338" name="Rectangle 10"/>
          <p:cNvSpPr>
            <a:spLocks noChangeArrowheads="1"/>
          </p:cNvSpPr>
          <p:nvPr/>
        </p:nvSpPr>
        <p:spPr bwMode="auto">
          <a:xfrm>
            <a:off x="731306" y="2779385"/>
            <a:ext cx="9635069" cy="58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21" tIns="46811" rIns="90021" bIns="46811">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spcBef>
                <a:spcPct val="0"/>
              </a:spcBef>
              <a:buClr>
                <a:srgbClr val="00FF00"/>
              </a:buClr>
              <a:buFont typeface="Wingdings" panose="05000000000000000000" pitchFamily="2" charset="2"/>
              <a:buNone/>
            </a:pPr>
            <a:r>
              <a:rPr kumimoji="1" lang="zh-CN" altLang="en-US" sz="2400" dirty="0">
                <a:solidFill>
                  <a:schemeClr val="tx1"/>
                </a:solidFill>
                <a:latin typeface="+mn-ea"/>
                <a:ea typeface="+mn-ea"/>
              </a:rPr>
              <a:t>即有：</a:t>
            </a:r>
            <a:r>
              <a:rPr kumimoji="1" lang="en-US" altLang="zh-CN" sz="2400" dirty="0">
                <a:solidFill>
                  <a:schemeClr val="tx1"/>
                </a:solidFill>
                <a:latin typeface="+mn-ea"/>
                <a:ea typeface="+mn-ea"/>
              </a:rPr>
              <a:t>&lt;</a:t>
            </a:r>
            <a:r>
              <a:rPr kumimoji="1" lang="en-US" altLang="zh-CN" sz="2400" dirty="0" err="1">
                <a:solidFill>
                  <a:schemeClr val="tx1"/>
                </a:solidFill>
                <a:latin typeface="+mn-ea"/>
                <a:ea typeface="+mn-ea"/>
              </a:rPr>
              <a:t>a,b</a:t>
            </a:r>
            <a:r>
              <a:rPr kumimoji="1" lang="en-US" altLang="zh-CN" sz="2400" dirty="0">
                <a:solidFill>
                  <a:schemeClr val="tx1"/>
                </a:solidFill>
                <a:latin typeface="+mn-ea"/>
                <a:ea typeface="+mn-ea"/>
              </a:rPr>
              <a:t>&gt;         </a:t>
            </a:r>
            <a:r>
              <a:rPr kumimoji="1" lang="en-US" altLang="zh-CN" sz="2400" noProof="1">
                <a:solidFill>
                  <a:schemeClr val="tx1"/>
                </a:solidFill>
                <a:latin typeface="+mn-ea"/>
                <a:ea typeface="+mn-ea"/>
              </a:rPr>
              <a:t>，</a:t>
            </a:r>
            <a:r>
              <a:rPr kumimoji="1" lang="zh-CN" altLang="en-US" sz="2400" noProof="1">
                <a:solidFill>
                  <a:schemeClr val="tx1"/>
                </a:solidFill>
                <a:latin typeface="+mn-ea"/>
                <a:ea typeface="+mn-ea"/>
              </a:rPr>
              <a:t>由此有</a:t>
            </a:r>
            <a:r>
              <a:rPr kumimoji="1" lang="en-US" altLang="zh-CN" sz="2400" noProof="1">
                <a:solidFill>
                  <a:schemeClr val="tx1"/>
                </a:solidFill>
                <a:latin typeface="+mn-ea"/>
                <a:ea typeface="+mn-ea"/>
              </a:rPr>
              <a:t>R</a:t>
            </a:r>
            <a:r>
              <a:rPr kumimoji="1" lang="en-US" altLang="zh-CN" sz="2400" baseline="30000" dirty="0">
                <a:solidFill>
                  <a:schemeClr val="tx1"/>
                </a:solidFill>
                <a:latin typeface="+mn-ea"/>
                <a:ea typeface="+mn-ea"/>
              </a:rPr>
              <a:t>k               </a:t>
            </a:r>
            <a:r>
              <a:rPr kumimoji="1" lang="en-US" altLang="zh-CN" sz="2400" noProof="1">
                <a:solidFill>
                  <a:schemeClr val="tx1"/>
                </a:solidFill>
                <a:latin typeface="+mn-ea"/>
                <a:ea typeface="+mn-ea"/>
              </a:rPr>
              <a:t>。</a:t>
            </a:r>
            <a:r>
              <a:rPr kumimoji="1" lang="zh-CN" altLang="en-US" sz="2400" noProof="1">
                <a:solidFill>
                  <a:schemeClr val="tx1"/>
                </a:solidFill>
                <a:latin typeface="+mn-ea"/>
                <a:ea typeface="+mn-ea"/>
              </a:rPr>
              <a:t>由</a:t>
            </a:r>
            <a:r>
              <a:rPr kumimoji="1" lang="en-US" altLang="zh-CN" sz="2400" noProof="1">
                <a:solidFill>
                  <a:schemeClr val="tx1"/>
                </a:solidFill>
                <a:latin typeface="+mn-ea"/>
                <a:ea typeface="+mn-ea"/>
              </a:rPr>
              <a:t>k</a:t>
            </a:r>
            <a:r>
              <a:rPr kumimoji="1" lang="zh-CN" altLang="en-US" sz="2400" noProof="1">
                <a:solidFill>
                  <a:schemeClr val="tx1"/>
                </a:solidFill>
                <a:latin typeface="+mn-ea"/>
                <a:ea typeface="+mn-ea"/>
              </a:rPr>
              <a:t>的任意性知：</a:t>
            </a:r>
            <a:r>
              <a:rPr kumimoji="1" lang="en-US" altLang="zh-CN" sz="2400" dirty="0">
                <a:solidFill>
                  <a:schemeClr val="tx1"/>
                </a:solidFill>
                <a:latin typeface="+mn-ea"/>
                <a:ea typeface="+mn-ea"/>
              </a:rPr>
              <a:t> </a:t>
            </a:r>
            <a:r>
              <a:rPr kumimoji="1" lang="en-US" altLang="en-US" sz="2400" noProof="1">
                <a:solidFill>
                  <a:schemeClr val="tx1"/>
                </a:solidFill>
                <a:latin typeface="+mn-ea"/>
                <a:ea typeface="+mn-ea"/>
              </a:rPr>
              <a:t>，</a:t>
            </a:r>
            <a:endParaRPr kumimoji="1" lang="zh-CN" altLang="en-US" sz="2400" dirty="0">
              <a:solidFill>
                <a:schemeClr val="tx1"/>
              </a:solidFill>
              <a:latin typeface="+mn-ea"/>
              <a:ea typeface="+mn-ea"/>
            </a:endParaRPr>
          </a:p>
        </p:txBody>
      </p:sp>
      <p:sp>
        <p:nvSpPr>
          <p:cNvPr id="177160" name="Rectangle 11"/>
          <p:cNvSpPr>
            <a:spLocks noGrp="1" noChangeArrowheads="1"/>
          </p:cNvSpPr>
          <p:nvPr>
            <p:ph type="title"/>
          </p:nvPr>
        </p:nvSpPr>
        <p:spPr/>
        <p:txBody>
          <a:bodyPr/>
          <a:lstStyle/>
          <a:p>
            <a:pPr eaLnBrk="1" hangingPunct="1"/>
            <a:r>
              <a:rPr lang="zh-CN" altLang="en-US"/>
              <a:t>证明</a:t>
            </a:r>
            <a:r>
              <a:rPr lang="en-US" altLang="zh-CN"/>
              <a:t>(</a:t>
            </a:r>
            <a:r>
              <a:rPr lang="zh-CN" altLang="en-US"/>
              <a:t>续</a:t>
            </a:r>
            <a:r>
              <a:rPr lang="en-US" altLang="zh-CN"/>
              <a:t>2)</a:t>
            </a:r>
            <a:endParaRPr lang="zh-CN" altLang="en-US"/>
          </a:p>
        </p:txBody>
      </p:sp>
      <p:graphicFrame>
        <p:nvGraphicFramePr>
          <p:cNvPr id="1507331" name="Object 3"/>
          <p:cNvGraphicFramePr>
            <a:graphicFrameLocks noChangeAspect="1"/>
          </p:cNvGraphicFramePr>
          <p:nvPr>
            <p:extLst>
              <p:ext uri="{D42A27DB-BD31-4B8C-83A1-F6EECF244321}">
                <p14:modId xmlns:p14="http://schemas.microsoft.com/office/powerpoint/2010/main" val="2954014014"/>
              </p:ext>
            </p:extLst>
          </p:nvPr>
        </p:nvGraphicFramePr>
        <p:xfrm>
          <a:off x="5081213" y="2657882"/>
          <a:ext cx="935254" cy="738358"/>
        </p:xfrm>
        <a:graphic>
          <a:graphicData uri="http://schemas.openxmlformats.org/presentationml/2006/ole">
            <mc:AlternateContent xmlns:mc="http://schemas.openxmlformats.org/markup-compatibility/2006">
              <mc:Choice xmlns:v="urn:schemas-microsoft-com:vml" Requires="v">
                <p:oleObj spid="_x0000_s48790" name="Equation" r:id="rId5" imgW="482391" imgH="380835" progId="Equation.3">
                  <p:embed/>
                </p:oleObj>
              </mc:Choice>
              <mc:Fallback>
                <p:oleObj name="Equation" r:id="rId5" imgW="482391" imgH="380835" progId="Equation.3">
                  <p:embed/>
                  <p:pic>
                    <p:nvPicPr>
                      <p:cNvPr id="150733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1213" y="2657882"/>
                        <a:ext cx="935254" cy="738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7332" name="Object 4"/>
          <p:cNvGraphicFramePr>
            <a:graphicFrameLocks noChangeAspect="1"/>
          </p:cNvGraphicFramePr>
          <p:nvPr>
            <p:extLst>
              <p:ext uri="{D42A27DB-BD31-4B8C-83A1-F6EECF244321}">
                <p14:modId xmlns:p14="http://schemas.microsoft.com/office/powerpoint/2010/main" val="1146677618"/>
              </p:ext>
            </p:extLst>
          </p:nvPr>
        </p:nvGraphicFramePr>
        <p:xfrm>
          <a:off x="2677935" y="2766065"/>
          <a:ext cx="763765" cy="663729"/>
        </p:xfrm>
        <a:graphic>
          <a:graphicData uri="http://schemas.openxmlformats.org/presentationml/2006/ole">
            <mc:AlternateContent xmlns:mc="http://schemas.openxmlformats.org/markup-compatibility/2006">
              <mc:Choice xmlns:v="urn:schemas-microsoft-com:vml" Requires="v">
                <p:oleObj spid="_x0000_s48791" name="Equation" r:id="rId7" imgW="393529" imgH="342751" progId="Equation.DSMT4">
                  <p:embed/>
                </p:oleObj>
              </mc:Choice>
              <mc:Fallback>
                <p:oleObj name="Equation" r:id="rId7" imgW="393529" imgH="342751" progId="Equation.DSMT4">
                  <p:embed/>
                  <p:pic>
                    <p:nvPicPr>
                      <p:cNvPr id="150733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7935" y="2766065"/>
                        <a:ext cx="763765" cy="663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7334" name="Object 6"/>
          <p:cNvGraphicFramePr>
            <a:graphicFrameLocks noChangeAspect="1"/>
          </p:cNvGraphicFramePr>
          <p:nvPr>
            <p:extLst>
              <p:ext uri="{D42A27DB-BD31-4B8C-83A1-F6EECF244321}">
                <p14:modId xmlns:p14="http://schemas.microsoft.com/office/powerpoint/2010/main" val="3742355590"/>
              </p:ext>
            </p:extLst>
          </p:nvPr>
        </p:nvGraphicFramePr>
        <p:xfrm>
          <a:off x="4355735" y="3555852"/>
          <a:ext cx="1575165" cy="738358"/>
        </p:xfrm>
        <a:graphic>
          <a:graphicData uri="http://schemas.openxmlformats.org/presentationml/2006/ole">
            <mc:AlternateContent xmlns:mc="http://schemas.openxmlformats.org/markup-compatibility/2006">
              <mc:Choice xmlns:v="urn:schemas-microsoft-com:vml" Requires="v">
                <p:oleObj spid="_x0000_s48792" name="Equation" r:id="rId9" imgW="812447" imgH="380835" progId="Equation.3">
                  <p:embed/>
                </p:oleObj>
              </mc:Choice>
              <mc:Fallback>
                <p:oleObj name="Equation" r:id="rId9" imgW="812447" imgH="380835" progId="Equation.3">
                  <p:embed/>
                  <p:pic>
                    <p:nvPicPr>
                      <p:cNvPr id="1507334"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5735" y="3555852"/>
                        <a:ext cx="1575165" cy="738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7335" name="Object 7"/>
          <p:cNvGraphicFramePr>
            <a:graphicFrameLocks noChangeAspect="1"/>
          </p:cNvGraphicFramePr>
          <p:nvPr>
            <p:extLst>
              <p:ext uri="{D42A27DB-BD31-4B8C-83A1-F6EECF244321}">
                <p14:modId xmlns:p14="http://schemas.microsoft.com/office/powerpoint/2010/main" val="63044974"/>
              </p:ext>
            </p:extLst>
          </p:nvPr>
        </p:nvGraphicFramePr>
        <p:xfrm>
          <a:off x="1541461" y="4176041"/>
          <a:ext cx="1524353" cy="738359"/>
        </p:xfrm>
        <a:graphic>
          <a:graphicData uri="http://schemas.openxmlformats.org/presentationml/2006/ole">
            <mc:AlternateContent xmlns:mc="http://schemas.openxmlformats.org/markup-compatibility/2006">
              <mc:Choice xmlns:v="urn:schemas-microsoft-com:vml" Requires="v">
                <p:oleObj spid="_x0000_s48793" name="Equation" r:id="rId11" imgW="787400" imgH="381000" progId="Equation.3">
                  <p:embed/>
                </p:oleObj>
              </mc:Choice>
              <mc:Fallback>
                <p:oleObj name="Equation" r:id="rId11" imgW="787400" imgH="381000" progId="Equation.3">
                  <p:embed/>
                  <p:pic>
                    <p:nvPicPr>
                      <p:cNvPr id="1507335"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1461" y="4176041"/>
                        <a:ext cx="1524353" cy="73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314314648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7336"/>
                                        </p:tgtEl>
                                        <p:attrNameLst>
                                          <p:attrName>style.visibility</p:attrName>
                                        </p:attrNameLst>
                                      </p:cBhvr>
                                      <p:to>
                                        <p:strVal val="visible"/>
                                      </p:to>
                                    </p:set>
                                    <p:anim calcmode="lin" valueType="num">
                                      <p:cBhvr additive="base">
                                        <p:cTn id="7" dur="500" fill="hold"/>
                                        <p:tgtEl>
                                          <p:spTgt spid="1507336"/>
                                        </p:tgtEl>
                                        <p:attrNameLst>
                                          <p:attrName>ppt_x</p:attrName>
                                        </p:attrNameLst>
                                      </p:cBhvr>
                                      <p:tavLst>
                                        <p:tav tm="0">
                                          <p:val>
                                            <p:strVal val="#ppt_x"/>
                                          </p:val>
                                        </p:tav>
                                        <p:tav tm="100000">
                                          <p:val>
                                            <p:strVal val="#ppt_x"/>
                                          </p:val>
                                        </p:tav>
                                      </p:tavLst>
                                    </p:anim>
                                    <p:anim calcmode="lin" valueType="num">
                                      <p:cBhvr additive="base">
                                        <p:cTn id="8" dur="500" fill="hold"/>
                                        <p:tgtEl>
                                          <p:spTgt spid="150733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07338"/>
                                        </p:tgtEl>
                                        <p:attrNameLst>
                                          <p:attrName>style.visibility</p:attrName>
                                        </p:attrNameLst>
                                      </p:cBhvr>
                                      <p:to>
                                        <p:strVal val="visible"/>
                                      </p:to>
                                    </p:set>
                                    <p:anim calcmode="lin" valueType="num">
                                      <p:cBhvr additive="base">
                                        <p:cTn id="13" dur="500" fill="hold"/>
                                        <p:tgtEl>
                                          <p:spTgt spid="1507338"/>
                                        </p:tgtEl>
                                        <p:attrNameLst>
                                          <p:attrName>ppt_x</p:attrName>
                                        </p:attrNameLst>
                                      </p:cBhvr>
                                      <p:tavLst>
                                        <p:tav tm="0">
                                          <p:val>
                                            <p:strVal val="#ppt_x"/>
                                          </p:val>
                                        </p:tav>
                                        <p:tav tm="100000">
                                          <p:val>
                                            <p:strVal val="#ppt_x"/>
                                          </p:val>
                                        </p:tav>
                                      </p:tavLst>
                                    </p:anim>
                                    <p:anim calcmode="lin" valueType="num">
                                      <p:cBhvr additive="base">
                                        <p:cTn id="14" dur="500" fill="hold"/>
                                        <p:tgtEl>
                                          <p:spTgt spid="1507338"/>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1507332"/>
                                        </p:tgtEl>
                                        <p:attrNameLst>
                                          <p:attrName>style.visibility</p:attrName>
                                        </p:attrNameLst>
                                      </p:cBhvr>
                                      <p:to>
                                        <p:strVal val="visible"/>
                                      </p:to>
                                    </p:set>
                                  </p:childTnLst>
                                </p:cTn>
                              </p:par>
                            </p:childTnLst>
                          </p:cTn>
                        </p:par>
                        <p:par>
                          <p:cTn id="18" fill="hold" nodeType="afterGroup">
                            <p:stCondLst>
                              <p:cond delay="1000"/>
                            </p:stCondLst>
                            <p:childTnLst>
                              <p:par>
                                <p:cTn id="19" presetID="1" presetClass="entr" presetSubtype="0" fill="hold" nodeType="afterEffect">
                                  <p:stCondLst>
                                    <p:cond delay="0"/>
                                  </p:stCondLst>
                                  <p:childTnLst>
                                    <p:set>
                                      <p:cBhvr>
                                        <p:cTn id="20" dur="1" fill="hold">
                                          <p:stCondLst>
                                            <p:cond delay="499"/>
                                          </p:stCondLst>
                                        </p:cTn>
                                        <p:tgtEl>
                                          <p:spTgt spid="1507331"/>
                                        </p:tgtEl>
                                        <p:attrNameLst>
                                          <p:attrName>style.visibility</p:attrName>
                                        </p:attrNameLst>
                                      </p:cBhvr>
                                      <p:to>
                                        <p:strVal val="visible"/>
                                      </p:to>
                                    </p:set>
                                  </p:childTnLst>
                                </p:cTn>
                              </p:par>
                            </p:childTnLst>
                          </p:cTn>
                        </p:par>
                        <p:par>
                          <p:cTn id="21" fill="hold" nodeType="afterGroup">
                            <p:stCondLst>
                              <p:cond delay="1500"/>
                            </p:stCondLst>
                            <p:childTnLst>
                              <p:par>
                                <p:cTn id="22" presetID="1" presetClass="entr" presetSubtype="0" fill="hold" nodeType="afterEffect">
                                  <p:stCondLst>
                                    <p:cond delay="0"/>
                                  </p:stCondLst>
                                  <p:childTnLst>
                                    <p:set>
                                      <p:cBhvr>
                                        <p:cTn id="23" dur="1" fill="hold">
                                          <p:stCondLst>
                                            <p:cond delay="499"/>
                                          </p:stCondLst>
                                        </p:cTn>
                                        <p:tgtEl>
                                          <p:spTgt spid="150733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507337"/>
                                        </p:tgtEl>
                                        <p:attrNameLst>
                                          <p:attrName>style.visibility</p:attrName>
                                        </p:attrNameLst>
                                      </p:cBhvr>
                                      <p:to>
                                        <p:strVal val="visible"/>
                                      </p:to>
                                    </p:set>
                                    <p:anim calcmode="lin" valueType="num">
                                      <p:cBhvr additive="base">
                                        <p:cTn id="28" dur="500" fill="hold"/>
                                        <p:tgtEl>
                                          <p:spTgt spid="1507337"/>
                                        </p:tgtEl>
                                        <p:attrNameLst>
                                          <p:attrName>ppt_x</p:attrName>
                                        </p:attrNameLst>
                                      </p:cBhvr>
                                      <p:tavLst>
                                        <p:tav tm="0">
                                          <p:val>
                                            <p:strVal val="#ppt_x"/>
                                          </p:val>
                                        </p:tav>
                                        <p:tav tm="100000">
                                          <p:val>
                                            <p:strVal val="#ppt_x"/>
                                          </p:val>
                                        </p:tav>
                                      </p:tavLst>
                                    </p:anim>
                                    <p:anim calcmode="lin" valueType="num">
                                      <p:cBhvr additive="base">
                                        <p:cTn id="29" dur="500" fill="hold"/>
                                        <p:tgtEl>
                                          <p:spTgt spid="1507337"/>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500"/>
                            </p:stCondLst>
                            <p:childTnLst>
                              <p:par>
                                <p:cTn id="31" presetID="1" presetClass="entr" presetSubtype="0" fill="hold" nodeType="afterEffect">
                                  <p:stCondLst>
                                    <p:cond delay="0"/>
                                  </p:stCondLst>
                                  <p:childTnLst>
                                    <p:set>
                                      <p:cBhvr>
                                        <p:cTn id="32" dur="1" fill="hold">
                                          <p:stCondLst>
                                            <p:cond delay="499"/>
                                          </p:stCondLst>
                                        </p:cTn>
                                        <p:tgtEl>
                                          <p:spTgt spid="1507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7336" grpId="0" autoUpdateAnimBg="0"/>
      <p:bldP spid="1507337" grpId="0" autoUpdateAnimBg="0"/>
      <p:bldP spid="1507338"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9378" name="Rectangle 2"/>
          <p:cNvSpPr>
            <a:spLocks noChangeArrowheads="1"/>
          </p:cNvSpPr>
          <p:nvPr/>
        </p:nvSpPr>
        <p:spPr bwMode="auto">
          <a:xfrm>
            <a:off x="3043335" y="1861485"/>
            <a:ext cx="4357108" cy="478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spcBef>
                <a:spcPct val="0"/>
              </a:spcBef>
              <a:buClr>
                <a:srgbClr val="00FF00"/>
              </a:buClr>
              <a:buFont typeface="Wingdings" panose="05000000000000000000" pitchFamily="2" charset="2"/>
              <a:buNone/>
            </a:pPr>
            <a:r>
              <a:rPr kumimoji="1" lang="zh-CN" altLang="en-US" sz="2400" noProof="1">
                <a:solidFill>
                  <a:schemeClr val="tx1"/>
                </a:solidFill>
                <a:latin typeface="+mn-ea"/>
                <a:ea typeface="+mn-ea"/>
              </a:rPr>
              <a:t>有</a:t>
            </a:r>
            <a:r>
              <a:rPr kumimoji="1" lang="en-US" altLang="zh-CN" sz="2400" noProof="1">
                <a:solidFill>
                  <a:schemeClr val="tx1"/>
                </a:solidFill>
                <a:latin typeface="+mn-ea"/>
                <a:ea typeface="+mn-ea"/>
              </a:rPr>
              <a:t>R</a:t>
            </a:r>
            <a:r>
              <a:rPr kumimoji="1" lang="en-US" altLang="zh-CN" sz="2400" baseline="30000" dirty="0">
                <a:solidFill>
                  <a:schemeClr val="tx1"/>
                </a:solidFill>
                <a:latin typeface="+mn-ea"/>
                <a:ea typeface="+mn-ea"/>
              </a:rPr>
              <a:t>8                     </a:t>
            </a:r>
            <a:r>
              <a:rPr kumimoji="1" lang="zh-CN" altLang="en-US" sz="2400" noProof="1">
                <a:solidFill>
                  <a:schemeClr val="tx1"/>
                </a:solidFill>
                <a:latin typeface="+mn-ea"/>
                <a:ea typeface="+mn-ea"/>
              </a:rPr>
              <a:t>即可。</a:t>
            </a:r>
            <a:endParaRPr kumimoji="1" lang="zh-CN" altLang="en-US" sz="2400" dirty="0">
              <a:solidFill>
                <a:schemeClr val="tx1"/>
              </a:solidFill>
              <a:latin typeface="+mn-ea"/>
              <a:ea typeface="+mn-ea"/>
            </a:endParaRPr>
          </a:p>
        </p:txBody>
      </p:sp>
      <p:sp>
        <p:nvSpPr>
          <p:cNvPr id="179204" name="Rectangle 3"/>
          <p:cNvSpPr>
            <a:spLocks noGrp="1" noChangeArrowheads="1"/>
          </p:cNvSpPr>
          <p:nvPr>
            <p:ph type="body" idx="1"/>
          </p:nvPr>
        </p:nvSpPr>
        <p:spPr>
          <a:xfrm>
            <a:off x="307975" y="934612"/>
            <a:ext cx="10125075" cy="797174"/>
          </a:xfrm>
        </p:spPr>
        <p:txBody>
          <a:bodyPr/>
          <a:lstStyle/>
          <a:p>
            <a:pPr marL="0" indent="0">
              <a:lnSpc>
                <a:spcPct val="150000"/>
              </a:lnSpc>
              <a:buNone/>
            </a:pPr>
            <a:r>
              <a:rPr lang="zh-CN" altLang="en-US" noProof="1"/>
              <a:t>设</a:t>
            </a:r>
            <a:r>
              <a:rPr lang="en-US" altLang="zh-CN" noProof="1"/>
              <a:t>A</a:t>
            </a:r>
            <a:r>
              <a:rPr lang="en-US" altLang="zh-CN" dirty="0"/>
              <a:t>={a</a:t>
            </a:r>
            <a:r>
              <a:rPr lang="en-US" altLang="zh-CN" baseline="-25000" dirty="0"/>
              <a:t>0</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3</a:t>
            </a:r>
            <a:r>
              <a:rPr lang="en-US" altLang="zh-CN" dirty="0"/>
              <a:t>,</a:t>
            </a:r>
            <a:r>
              <a:rPr lang="en-US" altLang="zh-CN" noProof="1"/>
              <a:t>a</a:t>
            </a:r>
            <a:r>
              <a:rPr lang="en-US" altLang="zh-CN" baseline="-25000" dirty="0"/>
              <a:t>4</a:t>
            </a:r>
            <a:r>
              <a:rPr lang="en-US" altLang="zh-CN" dirty="0"/>
              <a:t>,a</a:t>
            </a:r>
            <a:r>
              <a:rPr lang="en-US" altLang="zh-CN" baseline="-25000" dirty="0"/>
              <a:t>5</a:t>
            </a:r>
            <a:r>
              <a:rPr lang="en-US" altLang="zh-CN" dirty="0"/>
              <a:t>}</a:t>
            </a:r>
            <a:r>
              <a:rPr lang="en-US" altLang="en-US" noProof="1"/>
              <a:t>，|</a:t>
            </a:r>
            <a:r>
              <a:rPr lang="en-US" altLang="zh-CN" noProof="1"/>
              <a:t>A|＝</a:t>
            </a:r>
            <a:r>
              <a:rPr lang="en-US" altLang="zh-CN" dirty="0"/>
              <a:t>6</a:t>
            </a:r>
            <a:r>
              <a:rPr lang="en-US" altLang="zh-CN" noProof="1"/>
              <a:t>，R</a:t>
            </a:r>
            <a:r>
              <a:rPr lang="zh-CN" altLang="en-US" noProof="1"/>
              <a:t>是</a:t>
            </a:r>
            <a:r>
              <a:rPr lang="en-US" altLang="zh-CN" noProof="1"/>
              <a:t>A</a:t>
            </a:r>
            <a:r>
              <a:rPr lang="zh-CN" altLang="en-US" noProof="1"/>
              <a:t>上的二元关系</a:t>
            </a:r>
            <a:r>
              <a:rPr lang="zh-CN" altLang="en-US" dirty="0"/>
              <a:t>。</a:t>
            </a:r>
          </a:p>
        </p:txBody>
      </p:sp>
      <p:graphicFrame>
        <p:nvGraphicFramePr>
          <p:cNvPr id="1509380" name="Object 4"/>
          <p:cNvGraphicFramePr>
            <a:graphicFrameLocks noChangeAspect="1"/>
          </p:cNvGraphicFramePr>
          <p:nvPr>
            <p:extLst>
              <p:ext uri="{D42A27DB-BD31-4B8C-83A1-F6EECF244321}">
                <p14:modId xmlns:p14="http://schemas.microsoft.com/office/powerpoint/2010/main" val="3887625137"/>
              </p:ext>
            </p:extLst>
          </p:nvPr>
        </p:nvGraphicFramePr>
        <p:xfrm>
          <a:off x="3813175" y="1590646"/>
          <a:ext cx="1157556" cy="960660"/>
        </p:xfrm>
        <a:graphic>
          <a:graphicData uri="http://schemas.openxmlformats.org/presentationml/2006/ole">
            <mc:AlternateContent xmlns:mc="http://schemas.openxmlformats.org/markup-compatibility/2006">
              <mc:Choice xmlns:v="urn:schemas-microsoft-com:vml" Requires="v">
                <p:oleObj spid="_x0000_s49315" name="Equation" r:id="rId5" imgW="482400" imgH="393480" progId="Equation.DSMT4">
                  <p:embed/>
                </p:oleObj>
              </mc:Choice>
              <mc:Fallback>
                <p:oleObj name="Equation" r:id="rId5" imgW="482400" imgH="393480" progId="Equation.DSMT4">
                  <p:embed/>
                  <p:pic>
                    <p:nvPicPr>
                      <p:cNvPr id="150938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3175" y="1590646"/>
                        <a:ext cx="1157556" cy="960660"/>
                      </a:xfrm>
                      <a:prstGeom prst="rect">
                        <a:avLst/>
                      </a:prstGeom>
                      <a:noFill/>
                      <a:ln>
                        <a:noFill/>
                      </a:ln>
                    </p:spPr>
                  </p:pic>
                </p:oleObj>
              </mc:Fallback>
            </mc:AlternateContent>
          </a:graphicData>
        </a:graphic>
      </p:graphicFrame>
      <p:sp>
        <p:nvSpPr>
          <p:cNvPr id="179206" name="Rectangle 5"/>
          <p:cNvSpPr>
            <a:spLocks noGrp="1" noChangeArrowheads="1"/>
          </p:cNvSpPr>
          <p:nvPr>
            <p:ph type="title"/>
          </p:nvPr>
        </p:nvSpPr>
        <p:spPr/>
        <p:txBody>
          <a:bodyPr/>
          <a:lstStyle/>
          <a:p>
            <a:pPr eaLnBrk="1" hangingPunct="1"/>
            <a:r>
              <a:rPr lang="zh-CN" altLang="en-US"/>
              <a:t>例</a:t>
            </a:r>
          </a:p>
        </p:txBody>
      </p:sp>
      <p:sp>
        <p:nvSpPr>
          <p:cNvPr id="1509382" name="Rectangle 6"/>
          <p:cNvSpPr>
            <a:spLocks noChangeArrowheads="1"/>
          </p:cNvSpPr>
          <p:nvPr/>
        </p:nvSpPr>
        <p:spPr bwMode="auto">
          <a:xfrm>
            <a:off x="343234" y="1851022"/>
            <a:ext cx="2591400" cy="478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r" eaLnBrk="1" hangingPunct="1">
              <a:spcBef>
                <a:spcPct val="0"/>
              </a:spcBef>
              <a:buClr>
                <a:srgbClr val="00FF00"/>
              </a:buClr>
              <a:buFont typeface="Wingdings" panose="05000000000000000000" pitchFamily="2" charset="2"/>
              <a:buNone/>
            </a:pPr>
            <a:r>
              <a:rPr kumimoji="1" lang="zh-CN" altLang="zh-CN" sz="2400" noProof="1">
                <a:solidFill>
                  <a:schemeClr val="tx1"/>
                </a:solidFill>
                <a:latin typeface="+mn-ea"/>
                <a:ea typeface="+mn-ea"/>
              </a:rPr>
              <a:t>取</a:t>
            </a:r>
            <a:r>
              <a:rPr kumimoji="1" lang="en-US" altLang="zh-CN" sz="2400" noProof="1">
                <a:solidFill>
                  <a:schemeClr val="tx1"/>
                </a:solidFill>
                <a:latin typeface="+mn-ea"/>
                <a:ea typeface="+mn-ea"/>
              </a:rPr>
              <a:t>k＝</a:t>
            </a:r>
            <a:r>
              <a:rPr kumimoji="1" lang="en-US" altLang="zh-CN" sz="2400" dirty="0">
                <a:solidFill>
                  <a:schemeClr val="tx1"/>
                </a:solidFill>
                <a:latin typeface="+mn-ea"/>
                <a:ea typeface="+mn-ea"/>
              </a:rPr>
              <a:t>8</a:t>
            </a:r>
            <a:r>
              <a:rPr kumimoji="1" lang="zh-CN" altLang="en-US" sz="2400" dirty="0">
                <a:solidFill>
                  <a:schemeClr val="tx1"/>
                </a:solidFill>
                <a:latin typeface="+mn-ea"/>
                <a:ea typeface="+mn-ea"/>
              </a:rPr>
              <a:t>＞</a:t>
            </a:r>
            <a:r>
              <a:rPr kumimoji="1" lang="en-US" altLang="zh-CN" sz="2400" dirty="0">
                <a:solidFill>
                  <a:schemeClr val="tx1"/>
                </a:solidFill>
                <a:latin typeface="+mn-ea"/>
                <a:ea typeface="+mn-ea"/>
              </a:rPr>
              <a:t>6</a:t>
            </a:r>
            <a:r>
              <a:rPr kumimoji="1" lang="zh-CN" altLang="en-US" sz="2400" dirty="0">
                <a:solidFill>
                  <a:schemeClr val="tx1"/>
                </a:solidFill>
                <a:latin typeface="+mn-ea"/>
                <a:ea typeface="+mn-ea"/>
              </a:rPr>
              <a:t>＝</a:t>
            </a:r>
            <a:r>
              <a:rPr kumimoji="1" lang="en-US" altLang="zh-CN" sz="2400" noProof="1">
                <a:solidFill>
                  <a:schemeClr val="tx1"/>
                </a:solidFill>
                <a:latin typeface="+mn-ea"/>
                <a:ea typeface="+mn-ea"/>
              </a:rPr>
              <a:t>n，</a:t>
            </a:r>
            <a:endParaRPr kumimoji="1" lang="zh-CN" altLang="en-US" sz="2400" dirty="0">
              <a:solidFill>
                <a:schemeClr val="tx1"/>
              </a:solidFill>
              <a:latin typeface="+mn-ea"/>
              <a:ea typeface="+mn-ea"/>
            </a:endParaRPr>
          </a:p>
        </p:txBody>
      </p:sp>
      <p:sp>
        <p:nvSpPr>
          <p:cNvPr id="1509383" name="Rectangle 7"/>
          <p:cNvSpPr>
            <a:spLocks noChangeArrowheads="1"/>
          </p:cNvSpPr>
          <p:nvPr/>
        </p:nvSpPr>
        <p:spPr bwMode="auto">
          <a:xfrm>
            <a:off x="155575" y="2681005"/>
            <a:ext cx="11298488" cy="195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Clr>
                <a:srgbClr val="00FF00"/>
              </a:buClr>
              <a:buFont typeface="Wingdings" panose="05000000000000000000" pitchFamily="2" charset="2"/>
              <a:buNone/>
            </a:pPr>
            <a:r>
              <a:rPr kumimoji="1" lang="en-US" altLang="zh-CN" sz="2400" dirty="0">
                <a:solidFill>
                  <a:srgbClr val="3333FF"/>
                </a:solidFill>
                <a:latin typeface="+mn-ea"/>
                <a:ea typeface="+mn-ea"/>
              </a:rPr>
              <a:t> </a:t>
            </a:r>
            <a:r>
              <a:rPr kumimoji="1" lang="zh-CN" altLang="en-US" sz="2400" noProof="1">
                <a:solidFill>
                  <a:srgbClr val="3333FF"/>
                </a:solidFill>
                <a:latin typeface="+mn-ea"/>
                <a:ea typeface="+mn-ea"/>
              </a:rPr>
              <a:t>对</a:t>
            </a:r>
            <a:r>
              <a:rPr lang="zh-CN" altLang="en-US" sz="2400" dirty="0">
                <a:solidFill>
                  <a:srgbClr val="3333FF"/>
                </a:solidFill>
                <a:latin typeface="+mn-ea"/>
                <a:ea typeface="+mn-ea"/>
                <a:sym typeface="Symbol" panose="05050102010706020507" pitchFamily="18" charset="2"/>
              </a:rPr>
              <a:t>任意</a:t>
            </a:r>
            <a:r>
              <a:rPr kumimoji="1" lang="zh-CN" altLang="en-US" sz="2400" noProof="1">
                <a:solidFill>
                  <a:srgbClr val="3333FF"/>
                </a:solidFill>
                <a:latin typeface="+mn-ea"/>
                <a:ea typeface="+mn-ea"/>
              </a:rPr>
              <a:t>&lt;</a:t>
            </a:r>
            <a:r>
              <a:rPr kumimoji="1" lang="en-US" altLang="zh-CN" sz="2400" noProof="1">
                <a:solidFill>
                  <a:srgbClr val="3333FF"/>
                </a:solidFill>
                <a:latin typeface="+mn-ea"/>
                <a:ea typeface="+mn-ea"/>
              </a:rPr>
              <a:t>a,b&gt;</a:t>
            </a:r>
            <a:r>
              <a:rPr kumimoji="1" lang="en-US" altLang="zh-CN" sz="2400" dirty="0">
                <a:solidFill>
                  <a:srgbClr val="3333FF"/>
                </a:solidFill>
                <a:latin typeface="+mn-ea"/>
                <a:ea typeface="+mn-ea"/>
              </a:rPr>
              <a:t>∈</a:t>
            </a:r>
            <a:r>
              <a:rPr kumimoji="1" lang="en-US" altLang="zh-CN" sz="2400" noProof="1">
                <a:solidFill>
                  <a:srgbClr val="3333FF"/>
                </a:solidFill>
                <a:latin typeface="+mn-ea"/>
                <a:ea typeface="+mn-ea"/>
              </a:rPr>
              <a:t>R</a:t>
            </a:r>
            <a:r>
              <a:rPr kumimoji="1" lang="en-US" altLang="zh-CN" sz="2400" baseline="30000" dirty="0">
                <a:solidFill>
                  <a:srgbClr val="3333FF"/>
                </a:solidFill>
                <a:latin typeface="+mn-ea"/>
                <a:ea typeface="+mn-ea"/>
              </a:rPr>
              <a:t>8</a:t>
            </a:r>
            <a:r>
              <a:rPr kumimoji="1" lang="zh-CN" altLang="en-US" sz="2400" dirty="0">
                <a:solidFill>
                  <a:schemeClr val="tx1"/>
                </a:solidFill>
                <a:latin typeface="+mn-ea"/>
                <a:ea typeface="+mn-ea"/>
              </a:rPr>
              <a:t>，则由“</a:t>
            </a:r>
            <a:r>
              <a:rPr kumimoji="1" lang="zh-CN" altLang="en-US" sz="2400" dirty="0">
                <a:solidFill>
                  <a:schemeClr val="tx1"/>
                </a:solidFill>
                <a:latin typeface="+mn-ea"/>
                <a:ea typeface="+mn-ea"/>
                <a:sym typeface="Symbol" panose="05050102010706020507" pitchFamily="18" charset="2"/>
              </a:rPr>
              <a:t></a:t>
            </a:r>
            <a:r>
              <a:rPr kumimoji="1" lang="zh-CN" altLang="en-US" sz="2400" noProof="1">
                <a:solidFill>
                  <a:schemeClr val="tx1"/>
                </a:solidFill>
                <a:latin typeface="+mn-ea"/>
                <a:ea typeface="+mn-ea"/>
              </a:rPr>
              <a:t>”的定义知，存在</a:t>
            </a:r>
            <a:r>
              <a:rPr kumimoji="1" lang="en-US" altLang="zh-CN" sz="2400" noProof="1">
                <a:solidFill>
                  <a:schemeClr val="tx1"/>
                </a:solidFill>
                <a:latin typeface="+mn-ea"/>
                <a:ea typeface="+mn-ea"/>
              </a:rPr>
              <a:t>a</a:t>
            </a:r>
            <a:r>
              <a:rPr kumimoji="1" lang="en-US" altLang="zh-CN" sz="2400" baseline="-25000" dirty="0">
                <a:solidFill>
                  <a:schemeClr val="tx1"/>
                </a:solidFill>
                <a:latin typeface="+mn-ea"/>
                <a:ea typeface="+mn-ea"/>
              </a:rPr>
              <a:t>1</a:t>
            </a:r>
            <a:r>
              <a:rPr kumimoji="1" lang="en-US" altLang="zh-CN" sz="2400" dirty="0">
                <a:solidFill>
                  <a:schemeClr val="tx1"/>
                </a:solidFill>
                <a:latin typeface="+mn-ea"/>
                <a:ea typeface="+mn-ea"/>
              </a:rPr>
              <a:t>, a</a:t>
            </a:r>
            <a:r>
              <a:rPr kumimoji="1" lang="en-US" altLang="zh-CN" sz="2400" baseline="-25000" dirty="0">
                <a:solidFill>
                  <a:schemeClr val="tx1"/>
                </a:solidFill>
                <a:latin typeface="+mn-ea"/>
                <a:ea typeface="+mn-ea"/>
              </a:rPr>
              <a:t>2</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7</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（为了统一，假设</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0</a:t>
            </a:r>
            <a:r>
              <a:rPr kumimoji="1" lang="zh-CN" altLang="en-US" sz="2400" dirty="0">
                <a:solidFill>
                  <a:schemeClr val="tx1"/>
                </a:solidFill>
                <a:latin typeface="+mn-ea"/>
                <a:ea typeface="+mn-ea"/>
              </a:rPr>
              <a:t>＝</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8</a:t>
            </a:r>
            <a:r>
              <a:rPr kumimoji="1" lang="zh-CN" altLang="en-US" sz="2400" dirty="0">
                <a:solidFill>
                  <a:schemeClr val="tx1"/>
                </a:solidFill>
                <a:latin typeface="+mn-ea"/>
                <a:ea typeface="+mn-ea"/>
              </a:rPr>
              <a:t>＝</a:t>
            </a:r>
            <a:r>
              <a:rPr kumimoji="1" lang="en-US" altLang="zh-CN" sz="2400" dirty="0">
                <a:solidFill>
                  <a:schemeClr val="tx1"/>
                </a:solidFill>
                <a:latin typeface="+mn-ea"/>
                <a:ea typeface="+mn-ea"/>
              </a:rPr>
              <a:t>b)</a:t>
            </a:r>
            <a:r>
              <a:rPr kumimoji="1" lang="zh-CN" altLang="en-US" sz="2400" dirty="0">
                <a:solidFill>
                  <a:schemeClr val="tx1"/>
                </a:solidFill>
                <a:latin typeface="+mn-ea"/>
                <a:ea typeface="+mn-ea"/>
              </a:rPr>
              <a:t>，使得：</a:t>
            </a:r>
          </a:p>
          <a:p>
            <a:pPr algn="ctr" eaLnBrk="1" hangingPunct="1">
              <a:buClr>
                <a:srgbClr val="00FF00"/>
              </a:buClr>
              <a:buFont typeface="Wingdings" panose="05000000000000000000" pitchFamily="2" charset="2"/>
              <a:buNone/>
            </a:pPr>
            <a:r>
              <a:rPr kumimoji="1" lang="en-US" altLang="zh-CN" sz="2400" dirty="0">
                <a:solidFill>
                  <a:schemeClr val="tx1"/>
                </a:solidFill>
                <a:latin typeface="+mn-ea"/>
                <a:ea typeface="+mn-ea"/>
              </a:rPr>
              <a:t>&lt;a</a:t>
            </a:r>
            <a:r>
              <a:rPr kumimoji="1" lang="en-US" altLang="zh-CN" sz="2400" baseline="-25000" dirty="0">
                <a:solidFill>
                  <a:schemeClr val="tx1"/>
                </a:solidFill>
                <a:latin typeface="+mn-ea"/>
                <a:ea typeface="+mn-ea"/>
              </a:rPr>
              <a:t>0</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1</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R，&lt;a</a:t>
            </a:r>
            <a:r>
              <a:rPr kumimoji="1" lang="en-US" altLang="zh-CN" sz="2400" baseline="-25000" dirty="0">
                <a:solidFill>
                  <a:schemeClr val="tx1"/>
                </a:solidFill>
                <a:latin typeface="+mn-ea"/>
                <a:ea typeface="+mn-ea"/>
              </a:rPr>
              <a:t>1</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2</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R，&lt;a</a:t>
            </a:r>
            <a:r>
              <a:rPr kumimoji="1" lang="en-US" altLang="zh-CN" sz="2400" baseline="-25000" dirty="0">
                <a:solidFill>
                  <a:schemeClr val="tx1"/>
                </a:solidFill>
                <a:latin typeface="+mn-ea"/>
                <a:ea typeface="+mn-ea"/>
              </a:rPr>
              <a:t>2</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3</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a:t>
            </a:r>
            <a:r>
              <a:rPr kumimoji="1" lang="en-US" altLang="zh-CN" sz="2400" dirty="0">
                <a:solidFill>
                  <a:schemeClr val="tx1"/>
                </a:solidFill>
                <a:latin typeface="+mn-ea"/>
                <a:ea typeface="+mn-ea"/>
              </a:rPr>
              <a:t>&lt;a</a:t>
            </a:r>
            <a:r>
              <a:rPr kumimoji="1" lang="en-US" altLang="zh-CN" sz="2400" baseline="-25000" dirty="0">
                <a:solidFill>
                  <a:schemeClr val="tx1"/>
                </a:solidFill>
                <a:latin typeface="+mn-ea"/>
                <a:ea typeface="+mn-ea"/>
              </a:rPr>
              <a:t>3</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4</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a:t>
            </a:r>
            <a:endParaRPr kumimoji="1" lang="en-US" altLang="zh-CN" sz="2400" dirty="0">
              <a:solidFill>
                <a:schemeClr val="tx1"/>
              </a:solidFill>
              <a:latin typeface="+mn-ea"/>
              <a:ea typeface="+mn-ea"/>
            </a:endParaRPr>
          </a:p>
          <a:p>
            <a:pPr algn="ctr" eaLnBrk="1" hangingPunct="1">
              <a:buClr>
                <a:srgbClr val="00FF00"/>
              </a:buClr>
              <a:buFont typeface="Wingdings" panose="05000000000000000000" pitchFamily="2" charset="2"/>
              <a:buNone/>
            </a:pPr>
            <a:r>
              <a:rPr kumimoji="1" lang="en-US" altLang="zh-CN" sz="2400" noProof="1">
                <a:solidFill>
                  <a:schemeClr val="tx1"/>
                </a:solidFill>
                <a:latin typeface="+mn-ea"/>
                <a:ea typeface="+mn-ea"/>
              </a:rPr>
              <a:t>&lt;a</a:t>
            </a:r>
            <a:r>
              <a:rPr kumimoji="1" lang="en-US" altLang="zh-CN" sz="2400" baseline="-25000" dirty="0">
                <a:solidFill>
                  <a:schemeClr val="tx1"/>
                </a:solidFill>
                <a:latin typeface="+mn-ea"/>
                <a:ea typeface="+mn-ea"/>
              </a:rPr>
              <a:t>4</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5</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R，&lt;a</a:t>
            </a:r>
            <a:r>
              <a:rPr kumimoji="1" lang="en-US" altLang="zh-CN" sz="2400" baseline="-25000" dirty="0">
                <a:solidFill>
                  <a:schemeClr val="tx1"/>
                </a:solidFill>
                <a:latin typeface="+mn-ea"/>
                <a:ea typeface="+mn-ea"/>
              </a:rPr>
              <a:t>5</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6</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R，&lt;a</a:t>
            </a:r>
            <a:r>
              <a:rPr kumimoji="1" lang="en-US" altLang="zh-CN" sz="2400" baseline="-25000" dirty="0">
                <a:solidFill>
                  <a:schemeClr val="tx1"/>
                </a:solidFill>
                <a:latin typeface="+mn-ea"/>
                <a:ea typeface="+mn-ea"/>
              </a:rPr>
              <a:t>6</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7</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R，&lt;a</a:t>
            </a:r>
            <a:r>
              <a:rPr kumimoji="1" lang="en-US" altLang="zh-CN" sz="2400" baseline="-25000" dirty="0">
                <a:solidFill>
                  <a:schemeClr val="tx1"/>
                </a:solidFill>
                <a:latin typeface="+mn-ea"/>
                <a:ea typeface="+mn-ea"/>
              </a:rPr>
              <a:t>7</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8</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a:t>
            </a:r>
            <a:endParaRPr kumimoji="1" lang="zh-CN" altLang="en-US" sz="2400" dirty="0">
              <a:solidFill>
                <a:schemeClr val="tx1"/>
              </a:solidFill>
              <a:latin typeface="+mn-ea"/>
              <a:ea typeface="+mn-ea"/>
            </a:endParaRPr>
          </a:p>
        </p:txBody>
      </p:sp>
    </p:spTree>
    <p:custDataLst>
      <p:tags r:id="rId2"/>
    </p:custDataLst>
    <p:extLst>
      <p:ext uri="{BB962C8B-B14F-4D97-AF65-F5344CB8AC3E}">
        <p14:creationId xmlns:p14="http://schemas.microsoft.com/office/powerpoint/2010/main" val="827797332"/>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9382">
                                            <p:txEl>
                                              <p:pRg st="0" end="0"/>
                                            </p:txEl>
                                          </p:spTgt>
                                        </p:tgtEl>
                                        <p:attrNameLst>
                                          <p:attrName>style.visibility</p:attrName>
                                        </p:attrNameLst>
                                      </p:cBhvr>
                                      <p:to>
                                        <p:strVal val="visible"/>
                                      </p:to>
                                    </p:set>
                                    <p:anim calcmode="lin" valueType="num">
                                      <p:cBhvr additive="base">
                                        <p:cTn id="7" dur="500" fill="hold"/>
                                        <p:tgtEl>
                                          <p:spTgt spid="15093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093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09378">
                                            <p:txEl>
                                              <p:pRg st="0" end="0"/>
                                            </p:txEl>
                                          </p:spTgt>
                                        </p:tgtEl>
                                        <p:attrNameLst>
                                          <p:attrName>style.visibility</p:attrName>
                                        </p:attrNameLst>
                                      </p:cBhvr>
                                      <p:to>
                                        <p:strVal val="visible"/>
                                      </p:to>
                                    </p:set>
                                    <p:anim calcmode="lin" valueType="num">
                                      <p:cBhvr additive="base">
                                        <p:cTn id="13" dur="500" fill="hold"/>
                                        <p:tgtEl>
                                          <p:spTgt spid="150937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09378">
                                            <p:txEl>
                                              <p:pRg st="0" end="0"/>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1509380"/>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09383">
                                            <p:txEl>
                                              <p:pRg st="0" end="0"/>
                                            </p:txEl>
                                          </p:spTgt>
                                        </p:tgtEl>
                                        <p:attrNameLst>
                                          <p:attrName>style.visibility</p:attrName>
                                        </p:attrNameLst>
                                      </p:cBhvr>
                                      <p:to>
                                        <p:strVal val="visible"/>
                                      </p:to>
                                    </p:set>
                                    <p:anim calcmode="lin" valueType="num">
                                      <p:cBhvr additive="base">
                                        <p:cTn id="22" dur="500" fill="hold"/>
                                        <p:tgtEl>
                                          <p:spTgt spid="1509383">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093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509383">
                                            <p:txEl>
                                              <p:pRg st="1" end="1"/>
                                            </p:txEl>
                                          </p:spTgt>
                                        </p:tgtEl>
                                        <p:attrNameLst>
                                          <p:attrName>style.visibility</p:attrName>
                                        </p:attrNameLst>
                                      </p:cBhvr>
                                      <p:to>
                                        <p:strVal val="visible"/>
                                      </p:to>
                                    </p:set>
                                    <p:anim calcmode="lin" valueType="num">
                                      <p:cBhvr additive="base">
                                        <p:cTn id="28" dur="500" fill="hold"/>
                                        <p:tgtEl>
                                          <p:spTgt spid="1509383">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5093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509383">
                                            <p:txEl>
                                              <p:pRg st="2" end="2"/>
                                            </p:txEl>
                                          </p:spTgt>
                                        </p:tgtEl>
                                        <p:attrNameLst>
                                          <p:attrName>style.visibility</p:attrName>
                                        </p:attrNameLst>
                                      </p:cBhvr>
                                      <p:to>
                                        <p:strVal val="visible"/>
                                      </p:to>
                                    </p:set>
                                    <p:anim calcmode="lin" valueType="num">
                                      <p:cBhvr additive="base">
                                        <p:cTn id="34" dur="500" fill="hold"/>
                                        <p:tgtEl>
                                          <p:spTgt spid="1509383">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5093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9378" grpId="0" build="p" autoUpdateAnimBg="0"/>
      <p:bldP spid="1509382" grpId="0" build="p" autoUpdateAnimBg="0"/>
      <p:bldP spid="1509383"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1426" name="Rectangle 2"/>
          <p:cNvSpPr>
            <a:spLocks noGrp="1" noChangeArrowheads="1"/>
          </p:cNvSpPr>
          <p:nvPr>
            <p:ph type="body" idx="1"/>
          </p:nvPr>
        </p:nvSpPr>
        <p:spPr>
          <a:xfrm>
            <a:off x="460375" y="1032114"/>
            <a:ext cx="11353800" cy="4795360"/>
          </a:xfrm>
        </p:spPr>
        <p:txBody>
          <a:bodyPr/>
          <a:lstStyle/>
          <a:p>
            <a:pPr marL="0" indent="0">
              <a:lnSpc>
                <a:spcPct val="150000"/>
              </a:lnSpc>
              <a:buNone/>
            </a:pPr>
            <a:r>
              <a:rPr lang="zh-CN" altLang="en-US" noProof="1"/>
              <a:t>由于|</a:t>
            </a:r>
            <a:r>
              <a:rPr lang="en-US" altLang="zh-CN" noProof="1"/>
              <a:t>A|＝</a:t>
            </a:r>
            <a:r>
              <a:rPr lang="en-US" altLang="zh-CN" dirty="0"/>
              <a:t>6</a:t>
            </a:r>
            <a:r>
              <a:rPr lang="en-US" altLang="zh-CN" noProof="1"/>
              <a:t>，</a:t>
            </a:r>
            <a:r>
              <a:rPr lang="zh-CN" altLang="en-US" noProof="1"/>
              <a:t>所以</a:t>
            </a:r>
            <a:r>
              <a:rPr lang="zh-CN" altLang="en-US" dirty="0"/>
              <a:t>由鸽笼原理知：</a:t>
            </a:r>
            <a:r>
              <a:rPr lang="en-US" altLang="zh-CN" dirty="0"/>
              <a:t>9</a:t>
            </a:r>
            <a:r>
              <a:rPr lang="zh-CN" altLang="en-US" noProof="1"/>
              <a:t>个元素中至少有两个元素相同</a:t>
            </a:r>
            <a:r>
              <a:rPr lang="zh-CN" altLang="zh-CN" noProof="1"/>
              <a:t>，</a:t>
            </a:r>
            <a:r>
              <a:rPr lang="zh-CN" altLang="en-US" noProof="1"/>
              <a:t>不</a:t>
            </a:r>
            <a:r>
              <a:rPr lang="zh-CN" altLang="zh-CN" dirty="0"/>
              <a:t>妨</a:t>
            </a:r>
            <a:r>
              <a:rPr lang="zh-CN" altLang="en-US" noProof="1"/>
              <a:t>假设       </a:t>
            </a:r>
            <a:r>
              <a:rPr lang="en-US" altLang="zh-CN" noProof="1"/>
              <a:t>a</a:t>
            </a:r>
            <a:r>
              <a:rPr lang="en-US" altLang="zh-CN" baseline="-25000" dirty="0"/>
              <a:t>4</a:t>
            </a:r>
            <a:r>
              <a:rPr lang="zh-CN" altLang="en-US" dirty="0"/>
              <a:t>＝</a:t>
            </a:r>
            <a:r>
              <a:rPr lang="en-US" altLang="zh-CN" dirty="0"/>
              <a:t>a</a:t>
            </a:r>
            <a:r>
              <a:rPr lang="en-US" altLang="zh-CN" baseline="-25000" dirty="0"/>
              <a:t>7</a:t>
            </a:r>
            <a:r>
              <a:rPr lang="en-US" altLang="zh-CN" dirty="0"/>
              <a:t>(4</a:t>
            </a:r>
            <a:r>
              <a:rPr lang="zh-CN" altLang="en-US" dirty="0"/>
              <a:t>＜</a:t>
            </a:r>
            <a:r>
              <a:rPr lang="en-US" altLang="zh-CN" dirty="0"/>
              <a:t>7)</a:t>
            </a:r>
            <a:r>
              <a:rPr lang="zh-CN" altLang="en-US" dirty="0"/>
              <a:t>，则可在</a:t>
            </a:r>
          </a:p>
          <a:p>
            <a:pPr marL="0" indent="0">
              <a:lnSpc>
                <a:spcPct val="150000"/>
              </a:lnSpc>
              <a:buNone/>
            </a:pPr>
            <a:r>
              <a:rPr lang="en-US" altLang="zh-CN" dirty="0"/>
              <a:t>&lt;a</a:t>
            </a:r>
            <a:r>
              <a:rPr lang="en-US" altLang="zh-CN" baseline="-25000" dirty="0"/>
              <a:t>0</a:t>
            </a:r>
            <a:r>
              <a:rPr lang="en-US" altLang="zh-CN" dirty="0"/>
              <a:t>,a</a:t>
            </a:r>
            <a:r>
              <a:rPr lang="en-US" altLang="zh-CN" baseline="-25000" dirty="0"/>
              <a:t>1</a:t>
            </a:r>
            <a:r>
              <a:rPr lang="en-US" altLang="zh-CN" dirty="0"/>
              <a:t>&gt;∈</a:t>
            </a:r>
            <a:r>
              <a:rPr lang="en-US" altLang="zh-CN" noProof="1"/>
              <a:t>R，&lt;a</a:t>
            </a:r>
            <a:r>
              <a:rPr lang="en-US" altLang="zh-CN" baseline="-25000" dirty="0"/>
              <a:t>1</a:t>
            </a:r>
            <a:r>
              <a:rPr lang="en-US" altLang="zh-CN" dirty="0"/>
              <a:t>,a</a:t>
            </a:r>
            <a:r>
              <a:rPr lang="en-US" altLang="zh-CN" baseline="-25000" dirty="0"/>
              <a:t>2</a:t>
            </a:r>
            <a:r>
              <a:rPr lang="en-US" altLang="zh-CN" dirty="0"/>
              <a:t>&gt;∈</a:t>
            </a:r>
            <a:r>
              <a:rPr lang="en-US" altLang="zh-CN" noProof="1"/>
              <a:t>R，&lt;a</a:t>
            </a:r>
            <a:r>
              <a:rPr lang="en-US" altLang="zh-CN" baseline="-25000" dirty="0"/>
              <a:t>2</a:t>
            </a:r>
            <a:r>
              <a:rPr lang="en-US" altLang="zh-CN" dirty="0"/>
              <a:t>,a</a:t>
            </a:r>
            <a:r>
              <a:rPr lang="en-US" altLang="zh-CN" baseline="-25000" dirty="0"/>
              <a:t>3</a:t>
            </a:r>
            <a:r>
              <a:rPr lang="en-US" altLang="zh-CN" dirty="0"/>
              <a:t>&gt;∈</a:t>
            </a:r>
            <a:r>
              <a:rPr lang="en-US" altLang="zh-CN" noProof="1"/>
              <a:t>R，</a:t>
            </a:r>
            <a:r>
              <a:rPr lang="en-US" altLang="zh-CN" dirty="0"/>
              <a:t>&lt;a</a:t>
            </a:r>
            <a:r>
              <a:rPr lang="en-US" altLang="zh-CN" baseline="-25000" dirty="0"/>
              <a:t>3</a:t>
            </a:r>
            <a:r>
              <a:rPr lang="en-US" altLang="zh-CN" dirty="0"/>
              <a:t>,</a:t>
            </a:r>
            <a:r>
              <a:rPr lang="en-US" altLang="zh-CN" dirty="0">
                <a:solidFill>
                  <a:srgbClr val="FF0000"/>
                </a:solidFill>
              </a:rPr>
              <a:t>a</a:t>
            </a:r>
            <a:r>
              <a:rPr lang="en-US" altLang="zh-CN" baseline="-25000" dirty="0">
                <a:solidFill>
                  <a:srgbClr val="FF0000"/>
                </a:solidFill>
              </a:rPr>
              <a:t>4</a:t>
            </a:r>
            <a:r>
              <a:rPr lang="en-US" altLang="zh-CN" dirty="0"/>
              <a:t>&gt;∈</a:t>
            </a:r>
            <a:r>
              <a:rPr lang="en-US" altLang="zh-CN" noProof="1"/>
              <a:t>R，&lt;</a:t>
            </a:r>
            <a:r>
              <a:rPr lang="en-US" altLang="zh-CN" noProof="1">
                <a:solidFill>
                  <a:srgbClr val="FF0000"/>
                </a:solidFill>
              </a:rPr>
              <a:t>a</a:t>
            </a:r>
            <a:r>
              <a:rPr lang="en-US" altLang="zh-CN" baseline="-25000" dirty="0">
                <a:solidFill>
                  <a:srgbClr val="FF0000"/>
                </a:solidFill>
              </a:rPr>
              <a:t>4</a:t>
            </a:r>
            <a:r>
              <a:rPr lang="en-US" altLang="zh-CN" dirty="0"/>
              <a:t>,a</a:t>
            </a:r>
            <a:r>
              <a:rPr lang="en-US" altLang="zh-CN" baseline="-25000" dirty="0"/>
              <a:t>5</a:t>
            </a:r>
            <a:r>
              <a:rPr lang="en-US" altLang="zh-CN" dirty="0"/>
              <a:t>&gt;∈</a:t>
            </a:r>
            <a:r>
              <a:rPr lang="en-US" altLang="zh-CN" noProof="1"/>
              <a:t>R，&lt;a</a:t>
            </a:r>
            <a:r>
              <a:rPr lang="en-US" altLang="zh-CN" baseline="-25000" dirty="0"/>
              <a:t>5</a:t>
            </a:r>
            <a:r>
              <a:rPr lang="en-US" altLang="zh-CN" dirty="0"/>
              <a:t>,a</a:t>
            </a:r>
            <a:r>
              <a:rPr lang="en-US" altLang="zh-CN" baseline="-25000" dirty="0"/>
              <a:t>6</a:t>
            </a:r>
            <a:r>
              <a:rPr lang="en-US" altLang="zh-CN" dirty="0"/>
              <a:t>&gt;∈</a:t>
            </a:r>
            <a:r>
              <a:rPr lang="en-US" altLang="zh-CN" noProof="1"/>
              <a:t>R，&lt;a</a:t>
            </a:r>
            <a:r>
              <a:rPr lang="en-US" altLang="zh-CN" baseline="-25000" dirty="0"/>
              <a:t>6</a:t>
            </a:r>
            <a:r>
              <a:rPr lang="en-US" altLang="zh-CN" dirty="0"/>
              <a:t>,</a:t>
            </a:r>
            <a:r>
              <a:rPr lang="en-US" altLang="zh-CN" dirty="0">
                <a:solidFill>
                  <a:srgbClr val="FF0000"/>
                </a:solidFill>
              </a:rPr>
              <a:t>a</a:t>
            </a:r>
            <a:r>
              <a:rPr lang="en-US" altLang="zh-CN" baseline="-25000" dirty="0">
                <a:solidFill>
                  <a:srgbClr val="FF0000"/>
                </a:solidFill>
              </a:rPr>
              <a:t>7</a:t>
            </a:r>
            <a:r>
              <a:rPr lang="en-US" altLang="zh-CN" dirty="0"/>
              <a:t>&gt;∈</a:t>
            </a:r>
            <a:r>
              <a:rPr lang="en-US" altLang="zh-CN" noProof="1"/>
              <a:t>R，&lt;</a:t>
            </a:r>
            <a:r>
              <a:rPr lang="en-US" altLang="zh-CN" noProof="1">
                <a:solidFill>
                  <a:srgbClr val="FF0000"/>
                </a:solidFill>
              </a:rPr>
              <a:t>a</a:t>
            </a:r>
            <a:r>
              <a:rPr lang="en-US" altLang="zh-CN" baseline="-25000" dirty="0">
                <a:solidFill>
                  <a:srgbClr val="FF0000"/>
                </a:solidFill>
              </a:rPr>
              <a:t>7</a:t>
            </a:r>
            <a:r>
              <a:rPr lang="en-US" altLang="zh-CN" dirty="0"/>
              <a:t>,a</a:t>
            </a:r>
            <a:r>
              <a:rPr lang="en-US" altLang="zh-CN" baseline="-25000" dirty="0"/>
              <a:t>8</a:t>
            </a:r>
            <a:r>
              <a:rPr lang="en-US" altLang="zh-CN" dirty="0"/>
              <a:t>&gt;∈</a:t>
            </a:r>
            <a:r>
              <a:rPr lang="en-US" altLang="zh-CN" noProof="1"/>
              <a:t>R。</a:t>
            </a:r>
            <a:r>
              <a:rPr lang="zh-CN" altLang="en-US" noProof="1"/>
              <a:t>中删去</a:t>
            </a:r>
          </a:p>
          <a:p>
            <a:pPr marL="0" indent="0">
              <a:lnSpc>
                <a:spcPct val="150000"/>
              </a:lnSpc>
              <a:buNone/>
            </a:pPr>
            <a:r>
              <a:rPr lang="zh-CN" altLang="zh-CN" noProof="1"/>
              <a:t>&lt;</a:t>
            </a:r>
            <a:r>
              <a:rPr lang="en-US" altLang="zh-CN" noProof="1">
                <a:solidFill>
                  <a:srgbClr val="FF0000"/>
                </a:solidFill>
              </a:rPr>
              <a:t>a</a:t>
            </a:r>
            <a:r>
              <a:rPr lang="en-US" altLang="zh-CN" baseline="-25000" dirty="0">
                <a:solidFill>
                  <a:srgbClr val="FF0000"/>
                </a:solidFill>
              </a:rPr>
              <a:t>4</a:t>
            </a:r>
            <a:r>
              <a:rPr lang="en-US" altLang="zh-CN" dirty="0"/>
              <a:t>,a</a:t>
            </a:r>
            <a:r>
              <a:rPr lang="en-US" altLang="zh-CN" baseline="-25000" dirty="0"/>
              <a:t>5</a:t>
            </a:r>
            <a:r>
              <a:rPr lang="en-US" altLang="zh-CN" dirty="0"/>
              <a:t>&gt;∈</a:t>
            </a:r>
            <a:r>
              <a:rPr lang="en-US" altLang="zh-CN" noProof="1"/>
              <a:t>R，&lt;a</a:t>
            </a:r>
            <a:r>
              <a:rPr lang="en-US" altLang="zh-CN" baseline="-25000" dirty="0"/>
              <a:t>5</a:t>
            </a:r>
            <a:r>
              <a:rPr lang="en-US" altLang="zh-CN" dirty="0"/>
              <a:t>,a</a:t>
            </a:r>
            <a:r>
              <a:rPr lang="en-US" altLang="zh-CN" baseline="-25000" dirty="0"/>
              <a:t>6</a:t>
            </a:r>
            <a:r>
              <a:rPr lang="en-US" altLang="zh-CN" dirty="0"/>
              <a:t>&gt;∈</a:t>
            </a:r>
            <a:r>
              <a:rPr lang="en-US" altLang="zh-CN" noProof="1"/>
              <a:t>R，&lt;a</a:t>
            </a:r>
            <a:r>
              <a:rPr lang="en-US" altLang="zh-CN" baseline="-25000" dirty="0"/>
              <a:t>6</a:t>
            </a:r>
            <a:r>
              <a:rPr lang="en-US" altLang="zh-CN" dirty="0"/>
              <a:t>,</a:t>
            </a:r>
            <a:r>
              <a:rPr lang="en-US" altLang="zh-CN" dirty="0">
                <a:solidFill>
                  <a:srgbClr val="FF0000"/>
                </a:solidFill>
              </a:rPr>
              <a:t>a</a:t>
            </a:r>
            <a:r>
              <a:rPr lang="en-US" altLang="zh-CN" baseline="-25000" dirty="0">
                <a:solidFill>
                  <a:srgbClr val="FF0000"/>
                </a:solidFill>
              </a:rPr>
              <a:t>7</a:t>
            </a:r>
            <a:r>
              <a:rPr lang="en-US" altLang="zh-CN" dirty="0"/>
              <a:t>&gt;∈</a:t>
            </a:r>
            <a:r>
              <a:rPr lang="en-US" altLang="zh-CN" noProof="1"/>
              <a:t>R，</a:t>
            </a:r>
            <a:r>
              <a:rPr lang="zh-CN" altLang="en-US" noProof="1"/>
              <a:t>后有</a:t>
            </a:r>
            <a:endParaRPr lang="en-US" altLang="en-US" dirty="0"/>
          </a:p>
          <a:p>
            <a:pPr marL="0" indent="0">
              <a:lnSpc>
                <a:spcPct val="150000"/>
              </a:lnSpc>
              <a:buNone/>
            </a:pPr>
            <a:r>
              <a:rPr lang="en-US" altLang="zh-CN" dirty="0"/>
              <a:t>&lt;a</a:t>
            </a:r>
            <a:r>
              <a:rPr lang="en-US" altLang="zh-CN" baseline="-25000" dirty="0"/>
              <a:t>0</a:t>
            </a:r>
            <a:r>
              <a:rPr lang="en-US" altLang="zh-CN" dirty="0"/>
              <a:t>,a</a:t>
            </a:r>
            <a:r>
              <a:rPr lang="en-US" altLang="zh-CN" baseline="-25000" dirty="0"/>
              <a:t>1</a:t>
            </a:r>
            <a:r>
              <a:rPr lang="en-US" altLang="zh-CN" dirty="0"/>
              <a:t>&gt;∈</a:t>
            </a:r>
            <a:r>
              <a:rPr lang="en-US" altLang="zh-CN" noProof="1"/>
              <a:t>R，&lt;a</a:t>
            </a:r>
            <a:r>
              <a:rPr lang="en-US" altLang="zh-CN" baseline="-25000" dirty="0"/>
              <a:t>1</a:t>
            </a:r>
            <a:r>
              <a:rPr lang="en-US" altLang="zh-CN" dirty="0"/>
              <a:t>,a</a:t>
            </a:r>
            <a:r>
              <a:rPr lang="en-US" altLang="zh-CN" baseline="-25000" dirty="0"/>
              <a:t>2</a:t>
            </a:r>
            <a:r>
              <a:rPr lang="en-US" altLang="zh-CN" dirty="0"/>
              <a:t>&gt;∈</a:t>
            </a:r>
            <a:r>
              <a:rPr lang="en-US" altLang="zh-CN" noProof="1"/>
              <a:t>R，&lt;a</a:t>
            </a:r>
            <a:r>
              <a:rPr lang="en-US" altLang="zh-CN" baseline="-25000" dirty="0"/>
              <a:t>2</a:t>
            </a:r>
            <a:r>
              <a:rPr lang="en-US" altLang="zh-CN" dirty="0"/>
              <a:t>,a</a:t>
            </a:r>
            <a:r>
              <a:rPr lang="en-US" altLang="zh-CN" baseline="-25000" dirty="0"/>
              <a:t>3</a:t>
            </a:r>
            <a:r>
              <a:rPr lang="en-US" altLang="zh-CN" dirty="0"/>
              <a:t>&gt;∈</a:t>
            </a:r>
            <a:r>
              <a:rPr lang="en-US" altLang="zh-CN" noProof="1"/>
              <a:t>R，</a:t>
            </a:r>
            <a:r>
              <a:rPr lang="en-US" altLang="zh-CN" dirty="0"/>
              <a:t>&lt;a</a:t>
            </a:r>
            <a:r>
              <a:rPr lang="en-US" altLang="zh-CN" baseline="-25000" dirty="0"/>
              <a:t>3</a:t>
            </a:r>
            <a:r>
              <a:rPr lang="en-US" altLang="zh-CN" dirty="0"/>
              <a:t>,</a:t>
            </a:r>
            <a:r>
              <a:rPr lang="en-US" altLang="zh-CN" dirty="0">
                <a:solidFill>
                  <a:srgbClr val="FF0000"/>
                </a:solidFill>
              </a:rPr>
              <a:t>a</a:t>
            </a:r>
            <a:r>
              <a:rPr lang="en-US" altLang="zh-CN" baseline="-25000" dirty="0">
                <a:solidFill>
                  <a:srgbClr val="FF0000"/>
                </a:solidFill>
              </a:rPr>
              <a:t>4</a:t>
            </a:r>
            <a:r>
              <a:rPr lang="en-US" altLang="zh-CN" dirty="0"/>
              <a:t>&gt;∈</a:t>
            </a:r>
            <a:r>
              <a:rPr lang="en-US" altLang="zh-CN" noProof="1"/>
              <a:t>R，&lt;</a:t>
            </a:r>
            <a:r>
              <a:rPr lang="en-US" altLang="zh-CN" noProof="1">
                <a:solidFill>
                  <a:srgbClr val="FF0000"/>
                </a:solidFill>
              </a:rPr>
              <a:t>a</a:t>
            </a:r>
            <a:r>
              <a:rPr lang="en-US" altLang="zh-CN" baseline="-25000" dirty="0">
                <a:solidFill>
                  <a:srgbClr val="FF0000"/>
                </a:solidFill>
              </a:rPr>
              <a:t>7</a:t>
            </a:r>
            <a:r>
              <a:rPr lang="en-US" altLang="zh-CN" dirty="0"/>
              <a:t>,a</a:t>
            </a:r>
            <a:r>
              <a:rPr lang="en-US" altLang="zh-CN" baseline="-25000" dirty="0"/>
              <a:t>8</a:t>
            </a:r>
            <a:r>
              <a:rPr lang="en-US" altLang="zh-CN" dirty="0"/>
              <a:t>&gt;∈</a:t>
            </a:r>
            <a:r>
              <a:rPr lang="en-US" altLang="zh-CN" noProof="1"/>
              <a:t>R。</a:t>
            </a:r>
            <a:endParaRPr lang="zh-CN" altLang="en-US" dirty="0"/>
          </a:p>
        </p:txBody>
      </p:sp>
      <p:sp>
        <p:nvSpPr>
          <p:cNvPr id="181252" name="Rectangle 3"/>
          <p:cNvSpPr>
            <a:spLocks noGrp="1" noChangeArrowheads="1"/>
          </p:cNvSpPr>
          <p:nvPr>
            <p:ph type="title"/>
          </p:nvPr>
        </p:nvSpPr>
        <p:spPr/>
        <p:txBody>
          <a:bodyPr/>
          <a:lstStyle/>
          <a:p>
            <a:pPr eaLnBrk="1" hangingPunct="1"/>
            <a:r>
              <a:rPr lang="zh-CN" altLang="en-US"/>
              <a:t>例（续）：</a:t>
            </a:r>
          </a:p>
        </p:txBody>
      </p:sp>
      <p:sp>
        <p:nvSpPr>
          <p:cNvPr id="4" name="Rectangle 2">
            <a:extLst>
              <a:ext uri="{FF2B5EF4-FFF2-40B4-BE49-F238E27FC236}">
                <a16:creationId xmlns:a16="http://schemas.microsoft.com/office/drawing/2014/main" id="{3DFF37F5-104D-4CE8-801F-E944E77C193D}"/>
              </a:ext>
            </a:extLst>
          </p:cNvPr>
          <p:cNvSpPr txBox="1">
            <a:spLocks noChangeArrowheads="1"/>
          </p:cNvSpPr>
          <p:nvPr/>
        </p:nvSpPr>
        <p:spPr>
          <a:xfrm>
            <a:off x="793917" y="4804846"/>
            <a:ext cx="10944058" cy="1930847"/>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zh-CN" altLang="en-US" dirty="0"/>
              <a:t>由</a:t>
            </a:r>
            <a:r>
              <a:rPr lang="zh-CN" altLang="en-US" dirty="0">
                <a:solidFill>
                  <a:srgbClr val="FF0000"/>
                </a:solidFill>
              </a:rPr>
              <a:t>关系的复合</a:t>
            </a:r>
            <a:r>
              <a:rPr lang="zh-CN" altLang="en-US">
                <a:solidFill>
                  <a:srgbClr val="FF0000"/>
                </a:solidFill>
              </a:rPr>
              <a:t>运算</a:t>
            </a:r>
            <a:r>
              <a:rPr lang="zh-CN" altLang="en-US"/>
              <a:t>得，</a:t>
            </a:r>
            <a:r>
              <a:rPr lang="en-US" altLang="zh-CN"/>
              <a:t>&lt;a,b&gt;=&lt;a</a:t>
            </a:r>
            <a:r>
              <a:rPr lang="en-US" altLang="zh-CN" baseline="-30000"/>
              <a:t>0</a:t>
            </a:r>
            <a:r>
              <a:rPr lang="en-US" altLang="zh-CN"/>
              <a:t>,a</a:t>
            </a:r>
            <a:r>
              <a:rPr lang="en-US" altLang="zh-CN" baseline="-25000"/>
              <a:t>8</a:t>
            </a:r>
            <a:r>
              <a:rPr lang="en-US" altLang="zh-CN" dirty="0"/>
              <a:t>&gt;</a:t>
            </a:r>
            <a:r>
              <a:rPr lang="en-US" altLang="zh-CN"/>
              <a:t>∈R</a:t>
            </a:r>
            <a:r>
              <a:rPr lang="en-US" altLang="zh-CN" baseline="30000"/>
              <a:t>5</a:t>
            </a:r>
            <a:r>
              <a:rPr lang="zh-CN" altLang="en-US"/>
              <a:t>，其中</a:t>
            </a:r>
            <a:r>
              <a:rPr lang="en-US" altLang="zh-CN" dirty="0"/>
              <a:t>5</a:t>
            </a:r>
            <a:r>
              <a:rPr lang="zh-CN" altLang="en-US" dirty="0"/>
              <a:t>＝</a:t>
            </a:r>
            <a:r>
              <a:rPr lang="en-US" altLang="zh-CN" dirty="0"/>
              <a:t>8-(</a:t>
            </a:r>
            <a:r>
              <a:rPr lang="en-US" altLang="zh-CN"/>
              <a:t>7-4)</a:t>
            </a:r>
            <a:r>
              <a:rPr lang="zh-CN" altLang="en-US"/>
              <a:t>，此时</a:t>
            </a:r>
            <a:r>
              <a:rPr lang="zh-CN" altLang="en-US" dirty="0"/>
              <a:t>：</a:t>
            </a:r>
          </a:p>
          <a:p>
            <a:pPr marL="0" indent="0">
              <a:lnSpc>
                <a:spcPct val="150000"/>
              </a:lnSpc>
              <a:buFont typeface="Wingdings" pitchFamily="2" charset="2"/>
              <a:buNone/>
            </a:pPr>
            <a:r>
              <a:rPr lang="zh-CN" altLang="en-US" dirty="0"/>
              <a:t>显然</a:t>
            </a:r>
            <a:r>
              <a:rPr lang="en-US" altLang="zh-CN" dirty="0"/>
              <a:t>5</a:t>
            </a:r>
            <a:r>
              <a:rPr lang="en-US" altLang="en-US"/>
              <a:t>＜</a:t>
            </a:r>
            <a:r>
              <a:rPr lang="en-US" altLang="zh-CN"/>
              <a:t>6</a:t>
            </a:r>
            <a:r>
              <a:rPr lang="zh-CN" altLang="en-US"/>
              <a:t>，则</a:t>
            </a:r>
            <a:r>
              <a:rPr lang="zh-CN" altLang="en-US" dirty="0"/>
              <a:t>：</a:t>
            </a:r>
            <a:r>
              <a:rPr lang="en-US" altLang="zh-CN"/>
              <a:t>&lt;a,b</a:t>
            </a:r>
            <a:r>
              <a:rPr lang="en-US" altLang="zh-CN" dirty="0"/>
              <a:t>&gt;            </a:t>
            </a:r>
            <a:r>
              <a:rPr lang="en-US" altLang="zh-CN" noProof="1"/>
              <a:t>.</a:t>
            </a:r>
            <a:endParaRPr lang="zh-CN" altLang="en-US" dirty="0"/>
          </a:p>
        </p:txBody>
      </p:sp>
      <p:graphicFrame>
        <p:nvGraphicFramePr>
          <p:cNvPr id="5" name="Object 4">
            <a:extLst>
              <a:ext uri="{FF2B5EF4-FFF2-40B4-BE49-F238E27FC236}">
                <a16:creationId xmlns:a16="http://schemas.microsoft.com/office/drawing/2014/main" id="{1496F430-BD5D-44C1-B873-C4932952F195}"/>
              </a:ext>
            </a:extLst>
          </p:cNvPr>
          <p:cNvGraphicFramePr>
            <a:graphicFrameLocks noChangeAspect="1"/>
          </p:cNvGraphicFramePr>
          <p:nvPr>
            <p:extLst>
              <p:ext uri="{D42A27DB-BD31-4B8C-83A1-F6EECF244321}">
                <p14:modId xmlns:p14="http://schemas.microsoft.com/office/powerpoint/2010/main" val="2837441508"/>
              </p:ext>
            </p:extLst>
          </p:nvPr>
        </p:nvGraphicFramePr>
        <p:xfrm>
          <a:off x="4041775" y="5313863"/>
          <a:ext cx="914400" cy="742951"/>
        </p:xfrm>
        <a:graphic>
          <a:graphicData uri="http://schemas.openxmlformats.org/presentationml/2006/ole">
            <mc:AlternateContent xmlns:mc="http://schemas.openxmlformats.org/markup-compatibility/2006">
              <mc:Choice xmlns:v="urn:schemas-microsoft-com:vml" Requires="v">
                <p:oleObj spid="_x0000_s248979" name="Equation" r:id="rId5" imgW="444240" imgH="393480" progId="Equation.DSMT4">
                  <p:embed/>
                </p:oleObj>
              </mc:Choice>
              <mc:Fallback>
                <p:oleObj name="Equation" r:id="rId5" imgW="444240" imgH="393480" progId="Equation.DSMT4">
                  <p:embed/>
                  <p:pic>
                    <p:nvPicPr>
                      <p:cNvPr id="151347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1775" y="5313863"/>
                        <a:ext cx="914400" cy="742951"/>
                      </a:xfrm>
                      <a:prstGeom prst="rect">
                        <a:avLst/>
                      </a:prstGeom>
                      <a:noFill/>
                      <a:ln>
                        <a:noFill/>
                      </a:ln>
                    </p:spPr>
                  </p:pic>
                </p:oleObj>
              </mc:Fallback>
            </mc:AlternateContent>
          </a:graphicData>
        </a:graphic>
      </p:graphicFrame>
    </p:spTree>
    <p:custDataLst>
      <p:tags r:id="rId2"/>
    </p:custDataLst>
    <p:extLst>
      <p:ext uri="{BB962C8B-B14F-4D97-AF65-F5344CB8AC3E}">
        <p14:creationId xmlns:p14="http://schemas.microsoft.com/office/powerpoint/2010/main" val="3093045548"/>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1426">
                                            <p:txEl>
                                              <p:pRg st="0" end="0"/>
                                            </p:txEl>
                                          </p:spTgt>
                                        </p:tgtEl>
                                        <p:attrNameLst>
                                          <p:attrName>style.visibility</p:attrName>
                                        </p:attrNameLst>
                                      </p:cBhvr>
                                      <p:to>
                                        <p:strVal val="visible"/>
                                      </p:to>
                                    </p:set>
                                    <p:anim calcmode="lin" valueType="num">
                                      <p:cBhvr additive="base">
                                        <p:cTn id="7" dur="500" fill="hold"/>
                                        <p:tgtEl>
                                          <p:spTgt spid="15114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14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11426">
                                            <p:txEl>
                                              <p:pRg st="1" end="1"/>
                                            </p:txEl>
                                          </p:spTgt>
                                        </p:tgtEl>
                                        <p:attrNameLst>
                                          <p:attrName>style.visibility</p:attrName>
                                        </p:attrNameLst>
                                      </p:cBhvr>
                                      <p:to>
                                        <p:strVal val="visible"/>
                                      </p:to>
                                    </p:set>
                                    <p:anim calcmode="lin" valueType="num">
                                      <p:cBhvr additive="base">
                                        <p:cTn id="13" dur="500" fill="hold"/>
                                        <p:tgtEl>
                                          <p:spTgt spid="151142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114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11426">
                                            <p:txEl>
                                              <p:pRg st="2" end="2"/>
                                            </p:txEl>
                                          </p:spTgt>
                                        </p:tgtEl>
                                        <p:attrNameLst>
                                          <p:attrName>style.visibility</p:attrName>
                                        </p:attrNameLst>
                                      </p:cBhvr>
                                      <p:to>
                                        <p:strVal val="visible"/>
                                      </p:to>
                                    </p:set>
                                    <p:anim calcmode="lin" valueType="num">
                                      <p:cBhvr additive="base">
                                        <p:cTn id="19" dur="500" fill="hold"/>
                                        <p:tgtEl>
                                          <p:spTgt spid="151142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114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11426">
                                            <p:txEl>
                                              <p:pRg st="3" end="3"/>
                                            </p:txEl>
                                          </p:spTgt>
                                        </p:tgtEl>
                                        <p:attrNameLst>
                                          <p:attrName>style.visibility</p:attrName>
                                        </p:attrNameLst>
                                      </p:cBhvr>
                                      <p:to>
                                        <p:strVal val="visible"/>
                                      </p:to>
                                    </p:set>
                                    <p:anim calcmode="lin" valueType="num">
                                      <p:cBhvr additive="base">
                                        <p:cTn id="25" dur="500" fill="hold"/>
                                        <p:tgtEl>
                                          <p:spTgt spid="151142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114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 calcmode="lin" valueType="num">
                                      <p:cBhvr additive="base">
                                        <p:cTn id="31"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 calcmode="lin" valueType="num">
                                      <p:cBhvr additive="base">
                                        <p:cTn id="3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6" grpId="0" build="p" autoUpdateAnimBg="0"/>
      <p:bldP spid="4"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1BD676F-FB36-46B6-B373-3A65F0ED88D4}"/>
              </a:ext>
            </a:extLst>
          </p:cNvPr>
          <p:cNvSpPr/>
          <p:nvPr/>
        </p:nvSpPr>
        <p:spPr>
          <a:xfrm>
            <a:off x="4575175" y="1296194"/>
            <a:ext cx="7097854" cy="5151538"/>
          </a:xfrm>
          <a:prstGeom prst="rect">
            <a:avLst/>
          </a:prstGeom>
        </p:spPr>
        <p:txBody>
          <a:bodyPr wrap="square">
            <a:spAutoFit/>
          </a:bodyPr>
          <a:lstStyle/>
          <a:p>
            <a:pPr>
              <a:lnSpc>
                <a:spcPct val="200000"/>
              </a:lnSpc>
            </a:pPr>
            <a:r>
              <a:rPr lang="zh-CN" altLang="en-US" b="1" dirty="0">
                <a:solidFill>
                  <a:srgbClr val="0000CC"/>
                </a:solidFill>
                <a:latin typeface="+mn-ea"/>
                <a:cs typeface="Times New Roman" panose="02020603050405020304" pitchFamily="18" charset="0"/>
              </a:rPr>
              <a:t>豪斯多夫对现代数学的形成和发展起着重要作用：</a:t>
            </a:r>
          </a:p>
          <a:p>
            <a:pPr marL="342900" indent="-342900">
              <a:lnSpc>
                <a:spcPct val="200000"/>
              </a:lnSpc>
              <a:buFont typeface="Wingdings" panose="05000000000000000000" pitchFamily="2" charset="2"/>
              <a:buChar char="u"/>
            </a:pPr>
            <a:r>
              <a:rPr lang="zh-CN" altLang="zh-CN" b="1" dirty="0">
                <a:solidFill>
                  <a:srgbClr val="000000"/>
                </a:solidFill>
                <a:latin typeface="+mn-ea"/>
                <a:cs typeface="Times New Roman" panose="02020603050405020304" pitchFamily="18" charset="0"/>
              </a:rPr>
              <a:t>豪斯多夫公理</a:t>
            </a:r>
            <a:endParaRPr lang="en-US" altLang="zh-CN" b="1" dirty="0">
              <a:solidFill>
                <a:srgbClr val="000000"/>
              </a:solidFill>
              <a:latin typeface="+mn-ea"/>
              <a:cs typeface="Times New Roman" panose="02020603050405020304" pitchFamily="18" charset="0"/>
            </a:endParaRPr>
          </a:p>
          <a:p>
            <a:pPr marL="342900" indent="-342900">
              <a:lnSpc>
                <a:spcPct val="200000"/>
              </a:lnSpc>
              <a:buFont typeface="Wingdings" panose="05000000000000000000" pitchFamily="2" charset="2"/>
              <a:buChar char="u"/>
            </a:pPr>
            <a:r>
              <a:rPr lang="zh-CN" altLang="zh-CN" b="1" dirty="0">
                <a:solidFill>
                  <a:srgbClr val="000000"/>
                </a:solidFill>
                <a:latin typeface="+mn-ea"/>
                <a:cs typeface="Times New Roman" panose="02020603050405020304" pitchFamily="18" charset="0"/>
              </a:rPr>
              <a:t>豪斯多夫空间</a:t>
            </a:r>
            <a:endParaRPr lang="en-US" altLang="zh-CN" b="1" dirty="0">
              <a:solidFill>
                <a:srgbClr val="000000"/>
              </a:solidFill>
              <a:latin typeface="+mn-ea"/>
              <a:cs typeface="Times New Roman" panose="02020603050405020304" pitchFamily="18" charset="0"/>
            </a:endParaRPr>
          </a:p>
          <a:p>
            <a:pPr marL="342900" indent="-342900">
              <a:lnSpc>
                <a:spcPct val="200000"/>
              </a:lnSpc>
              <a:buFont typeface="Wingdings" panose="05000000000000000000" pitchFamily="2" charset="2"/>
              <a:buChar char="u"/>
            </a:pPr>
            <a:r>
              <a:rPr lang="zh-CN" altLang="zh-CN" b="1" dirty="0">
                <a:solidFill>
                  <a:srgbClr val="000000"/>
                </a:solidFill>
                <a:latin typeface="+mn-ea"/>
                <a:cs typeface="Times New Roman" panose="02020603050405020304" pitchFamily="18" charset="0"/>
              </a:rPr>
              <a:t>豪斯多夫距离</a:t>
            </a:r>
            <a:endParaRPr lang="en-US" altLang="zh-CN" b="1" dirty="0">
              <a:solidFill>
                <a:srgbClr val="000000"/>
              </a:solidFill>
              <a:latin typeface="+mn-ea"/>
              <a:cs typeface="Times New Roman" panose="02020603050405020304" pitchFamily="18" charset="0"/>
            </a:endParaRPr>
          </a:p>
          <a:p>
            <a:pPr>
              <a:lnSpc>
                <a:spcPct val="150000"/>
              </a:lnSpc>
            </a:pPr>
            <a:endParaRPr lang="en-US" altLang="zh-CN" b="1" dirty="0">
              <a:solidFill>
                <a:srgbClr val="0000CC"/>
              </a:solidFill>
              <a:latin typeface="+mn-ea"/>
              <a:cs typeface="Times New Roman" panose="02020603050405020304" pitchFamily="18" charset="0"/>
            </a:endParaRPr>
          </a:p>
          <a:p>
            <a:pPr>
              <a:lnSpc>
                <a:spcPct val="200000"/>
              </a:lnSpc>
            </a:pPr>
            <a:r>
              <a:rPr lang="zh-CN" altLang="en-US" b="1" dirty="0">
                <a:solidFill>
                  <a:srgbClr val="0000CC"/>
                </a:solidFill>
                <a:latin typeface="+mn-ea"/>
                <a:cs typeface="Times New Roman" panose="02020603050405020304" pitchFamily="18" charset="0"/>
              </a:rPr>
              <a:t>主要著作</a:t>
            </a:r>
            <a:endParaRPr lang="en-US" altLang="zh-CN" b="1" dirty="0">
              <a:solidFill>
                <a:srgbClr val="0000CC"/>
              </a:solidFill>
              <a:latin typeface="+mn-ea"/>
              <a:cs typeface="Times New Roman" panose="02020603050405020304" pitchFamily="18" charset="0"/>
            </a:endParaRPr>
          </a:p>
          <a:p>
            <a:pPr marL="342900" indent="-342900">
              <a:lnSpc>
                <a:spcPct val="200000"/>
              </a:lnSpc>
              <a:buFont typeface="Wingdings" panose="05000000000000000000" pitchFamily="2" charset="2"/>
              <a:buChar char="u"/>
            </a:pPr>
            <a:r>
              <a:rPr lang="en-US" altLang="zh-CN" b="1" dirty="0">
                <a:latin typeface="+mn-ea"/>
                <a:cs typeface="Times New Roman" panose="02020603050405020304" pitchFamily="18" charset="0"/>
              </a:rPr>
              <a:t>《</a:t>
            </a:r>
            <a:r>
              <a:rPr lang="zh-CN" altLang="en-US" b="1" dirty="0">
                <a:latin typeface="+mn-ea"/>
                <a:cs typeface="Times New Roman" panose="02020603050405020304" pitchFamily="18" charset="0"/>
              </a:rPr>
              <a:t>集合论基础</a:t>
            </a:r>
            <a:r>
              <a:rPr lang="en-US" altLang="zh-CN" b="1" dirty="0">
                <a:latin typeface="+mn-ea"/>
                <a:cs typeface="Times New Roman" panose="02020603050405020304" pitchFamily="18" charset="0"/>
              </a:rPr>
              <a:t>》</a:t>
            </a:r>
            <a:endParaRPr lang="zh-CN" altLang="en-US" b="1" dirty="0">
              <a:latin typeface="+mn-ea"/>
              <a:cs typeface="Times New Roman" panose="02020603050405020304" pitchFamily="18" charset="0"/>
            </a:endParaRPr>
          </a:p>
        </p:txBody>
      </p:sp>
      <p:grpSp>
        <p:nvGrpSpPr>
          <p:cNvPr id="11" name="组合 10">
            <a:extLst>
              <a:ext uri="{FF2B5EF4-FFF2-40B4-BE49-F238E27FC236}">
                <a16:creationId xmlns:a16="http://schemas.microsoft.com/office/drawing/2014/main" id="{88E47AEA-8E56-451D-B409-312CEA6F4664}"/>
              </a:ext>
            </a:extLst>
          </p:cNvPr>
          <p:cNvGrpSpPr/>
          <p:nvPr/>
        </p:nvGrpSpPr>
        <p:grpSpPr>
          <a:xfrm>
            <a:off x="772942" y="362834"/>
            <a:ext cx="5305686" cy="399960"/>
            <a:chOff x="772942" y="362834"/>
            <a:chExt cx="5305686" cy="399960"/>
          </a:xfrm>
        </p:grpSpPr>
        <p:sp>
          <p:nvSpPr>
            <p:cNvPr id="13" name="Rectangle 2">
              <a:extLst>
                <a:ext uri="{FF2B5EF4-FFF2-40B4-BE49-F238E27FC236}">
                  <a16:creationId xmlns:a16="http://schemas.microsoft.com/office/drawing/2014/main" id="{A262B7D0-C47F-4509-BC5F-3914143D0E1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b="1" dirty="0">
                  <a:latin typeface="+mn-ea"/>
                  <a:ea typeface="+mn-ea"/>
                </a:rPr>
                <a:t>   </a:t>
              </a:r>
              <a:r>
                <a:rPr lang="zh-CN" altLang="en-US" b="1" dirty="0">
                  <a:latin typeface="+mn-ea"/>
                  <a:ea typeface="+mn-ea"/>
                </a:rPr>
                <a:t>历史人物</a:t>
              </a:r>
              <a:r>
                <a:rPr lang="en-US" altLang="zh-CN" b="1" dirty="0">
                  <a:latin typeface="+mn-ea"/>
                  <a:ea typeface="+mn-ea"/>
                </a:rPr>
                <a:t>-</a:t>
              </a:r>
              <a:r>
                <a:rPr lang="zh-CN" altLang="en-US" b="1" dirty="0">
                  <a:latin typeface="+mn-ea"/>
                  <a:ea typeface="+mn-ea"/>
                </a:rPr>
                <a:t>豪斯多夫</a:t>
              </a:r>
            </a:p>
          </p:txBody>
        </p:sp>
        <p:sp>
          <p:nvSpPr>
            <p:cNvPr id="14" name="等腰三角形 13">
              <a:extLst>
                <a:ext uri="{FF2B5EF4-FFF2-40B4-BE49-F238E27FC236}">
                  <a16:creationId xmlns:a16="http://schemas.microsoft.com/office/drawing/2014/main" id="{C93BD4F3-807E-4148-9D5E-8424E6DFED8E}"/>
                </a:ext>
              </a:extLst>
            </p:cNvPr>
            <p:cNvSpPr/>
            <p:nvPr/>
          </p:nvSpPr>
          <p:spPr>
            <a:xfrm>
              <a:off x="772942" y="389028"/>
              <a:ext cx="304800" cy="267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endParaRPr>
            </a:p>
          </p:txBody>
        </p:sp>
      </p:grpSp>
      <p:pic>
        <p:nvPicPr>
          <p:cNvPr id="3" name="图片 2">
            <a:extLst>
              <a:ext uri="{FF2B5EF4-FFF2-40B4-BE49-F238E27FC236}">
                <a16:creationId xmlns:a16="http://schemas.microsoft.com/office/drawing/2014/main" id="{D4C4C744-4B84-4050-AE61-2BB38EFB6A6E}"/>
              </a:ext>
            </a:extLst>
          </p:cNvPr>
          <p:cNvPicPr>
            <a:picLocks noChangeAspect="1"/>
          </p:cNvPicPr>
          <p:nvPr/>
        </p:nvPicPr>
        <p:blipFill>
          <a:blip r:embed="rId4"/>
          <a:stretch>
            <a:fillRect/>
          </a:stretch>
        </p:blipFill>
        <p:spPr>
          <a:xfrm>
            <a:off x="772942" y="1296194"/>
            <a:ext cx="3631615" cy="4886442"/>
          </a:xfrm>
          <a:prstGeom prst="rect">
            <a:avLst/>
          </a:prstGeom>
        </p:spPr>
      </p:pic>
    </p:spTree>
    <p:custDataLst>
      <p:tags r:id="rId1"/>
    </p:custDataLst>
    <p:extLst>
      <p:ext uri="{BB962C8B-B14F-4D97-AF65-F5344CB8AC3E}">
        <p14:creationId xmlns:p14="http://schemas.microsoft.com/office/powerpoint/2010/main" val="158358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0" dur="500"/>
                                        <p:tgtEl>
                                          <p:spTgt spid="7">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3" dur="500"/>
                                        <p:tgtEl>
                                          <p:spTgt spid="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7">
                                            <p:txEl>
                                              <p:pRg st="5" end="5"/>
                                            </p:txEl>
                                          </p:spTgt>
                                        </p:tgtEl>
                                        <p:attrNameLst>
                                          <p:attrName>style.visibility</p:attrName>
                                        </p:attrNameLst>
                                      </p:cBhvr>
                                      <p:to>
                                        <p:strVal val="visible"/>
                                      </p:to>
                                    </p:set>
                                    <p:anim calcmode="lin" valueType="num">
                                      <p:cBhvr>
                                        <p:cTn id="18" dur="1000" fill="hold"/>
                                        <p:tgtEl>
                                          <p:spTgt spid="7">
                                            <p:txEl>
                                              <p:pRg st="5" end="5"/>
                                            </p:txEl>
                                          </p:spTgt>
                                        </p:tgtEl>
                                        <p:attrNameLst>
                                          <p:attrName>ppt_w</p:attrName>
                                        </p:attrNameLst>
                                      </p:cBhvr>
                                      <p:tavLst>
                                        <p:tav tm="0">
                                          <p:val>
                                            <p:fltVal val="0"/>
                                          </p:val>
                                        </p:tav>
                                        <p:tav tm="100000">
                                          <p:val>
                                            <p:strVal val="#ppt_w"/>
                                          </p:val>
                                        </p:tav>
                                      </p:tavLst>
                                    </p:anim>
                                    <p:anim calcmode="lin" valueType="num">
                                      <p:cBhvr>
                                        <p:cTn id="19" dur="1000" fill="hold"/>
                                        <p:tgtEl>
                                          <p:spTgt spid="7">
                                            <p:txEl>
                                              <p:pRg st="5" end="5"/>
                                            </p:txEl>
                                          </p:spTgt>
                                        </p:tgtEl>
                                        <p:attrNameLst>
                                          <p:attrName>ppt_h</p:attrName>
                                        </p:attrNameLst>
                                      </p:cBhvr>
                                      <p:tavLst>
                                        <p:tav tm="0">
                                          <p:val>
                                            <p:fltVal val="0"/>
                                          </p:val>
                                        </p:tav>
                                        <p:tav tm="100000">
                                          <p:val>
                                            <p:strVal val="#ppt_h"/>
                                          </p:val>
                                        </p:tav>
                                      </p:tavLst>
                                    </p:anim>
                                    <p:anim calcmode="lin" valueType="num">
                                      <p:cBhvr>
                                        <p:cTn id="20" dur="1000" fill="hold"/>
                                        <p:tgtEl>
                                          <p:spTgt spid="7">
                                            <p:txEl>
                                              <p:pRg st="5" end="5"/>
                                            </p:txEl>
                                          </p:spTgt>
                                        </p:tgtEl>
                                        <p:attrNameLst>
                                          <p:attrName>style.rotation</p:attrName>
                                        </p:attrNameLst>
                                      </p:cBhvr>
                                      <p:tavLst>
                                        <p:tav tm="0">
                                          <p:val>
                                            <p:fltVal val="90"/>
                                          </p:val>
                                        </p:tav>
                                        <p:tav tm="100000">
                                          <p:val>
                                            <p:fltVal val="0"/>
                                          </p:val>
                                        </p:tav>
                                      </p:tavLst>
                                    </p:anim>
                                    <p:animEffect transition="in" filter="fade">
                                      <p:cBhvr>
                                        <p:cTn id="21" dur="1000"/>
                                        <p:tgtEl>
                                          <p:spTgt spid="7">
                                            <p:txEl>
                                              <p:pRg st="5" end="5"/>
                                            </p:txEl>
                                          </p:spTgt>
                                        </p:tgtEl>
                                      </p:cBhvr>
                                    </p:animEffect>
                                  </p:childTnLst>
                                </p:cTn>
                              </p:par>
                              <p:par>
                                <p:cTn id="22" presetID="31" presetClass="entr" presetSubtype="0" fill="hold"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 calcmode="lin" valueType="num">
                                      <p:cBhvr>
                                        <p:cTn id="24" dur="1000" fill="hold"/>
                                        <p:tgtEl>
                                          <p:spTgt spid="7">
                                            <p:txEl>
                                              <p:pRg st="6" end="6"/>
                                            </p:txEl>
                                          </p:spTgt>
                                        </p:tgtEl>
                                        <p:attrNameLst>
                                          <p:attrName>ppt_w</p:attrName>
                                        </p:attrNameLst>
                                      </p:cBhvr>
                                      <p:tavLst>
                                        <p:tav tm="0">
                                          <p:val>
                                            <p:fltVal val="0"/>
                                          </p:val>
                                        </p:tav>
                                        <p:tav tm="100000">
                                          <p:val>
                                            <p:strVal val="#ppt_w"/>
                                          </p:val>
                                        </p:tav>
                                      </p:tavLst>
                                    </p:anim>
                                    <p:anim calcmode="lin" valueType="num">
                                      <p:cBhvr>
                                        <p:cTn id="25" dur="1000" fill="hold"/>
                                        <p:tgtEl>
                                          <p:spTgt spid="7">
                                            <p:txEl>
                                              <p:pRg st="6" end="6"/>
                                            </p:txEl>
                                          </p:spTgt>
                                        </p:tgtEl>
                                        <p:attrNameLst>
                                          <p:attrName>ppt_h</p:attrName>
                                        </p:attrNameLst>
                                      </p:cBhvr>
                                      <p:tavLst>
                                        <p:tav tm="0">
                                          <p:val>
                                            <p:fltVal val="0"/>
                                          </p:val>
                                        </p:tav>
                                        <p:tav tm="100000">
                                          <p:val>
                                            <p:strVal val="#ppt_h"/>
                                          </p:val>
                                        </p:tav>
                                      </p:tavLst>
                                    </p:anim>
                                    <p:anim calcmode="lin" valueType="num">
                                      <p:cBhvr>
                                        <p:cTn id="26" dur="1000" fill="hold"/>
                                        <p:tgtEl>
                                          <p:spTgt spid="7">
                                            <p:txEl>
                                              <p:pRg st="6" end="6"/>
                                            </p:txEl>
                                          </p:spTgt>
                                        </p:tgtEl>
                                        <p:attrNameLst>
                                          <p:attrName>style.rotation</p:attrName>
                                        </p:attrNameLst>
                                      </p:cBhvr>
                                      <p:tavLst>
                                        <p:tav tm="0">
                                          <p:val>
                                            <p:fltVal val="90"/>
                                          </p:val>
                                        </p:tav>
                                        <p:tav tm="100000">
                                          <p:val>
                                            <p:fltVal val="0"/>
                                          </p:val>
                                        </p:tav>
                                      </p:tavLst>
                                    </p:anim>
                                    <p:animEffect transition="in" filter="fade">
                                      <p:cBhvr>
                                        <p:cTn id="27" dur="1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3812470"/>
            <a:ext cx="4913633" cy="53121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学习要求</a:t>
            </a:r>
          </a:p>
        </p:txBody>
      </p:sp>
      <p:sp>
        <p:nvSpPr>
          <p:cNvPr id="18" name="TextBox 1"/>
          <p:cNvSpPr txBox="1"/>
          <p:nvPr/>
        </p:nvSpPr>
        <p:spPr>
          <a:xfrm>
            <a:off x="6593209" y="1511365"/>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47" name="TextBox 1"/>
          <p:cNvSpPr txBox="1"/>
          <p:nvPr/>
        </p:nvSpPr>
        <p:spPr>
          <a:xfrm>
            <a:off x="6593209" y="2752443"/>
            <a:ext cx="246221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二元关系及其表示</a:t>
            </a:r>
          </a:p>
        </p:txBody>
      </p:sp>
      <p:sp>
        <p:nvSpPr>
          <p:cNvPr id="48" name="TextBox 1"/>
          <p:cNvSpPr txBox="1"/>
          <p:nvPr/>
        </p:nvSpPr>
        <p:spPr>
          <a:xfrm>
            <a:off x="6593209" y="3308445"/>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B05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chemeClr val="bg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a:ln>
            <a:noFill/>
          </a:ln>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49041"/>
            <a:ext cx="153888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4</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4.6</a:t>
            </a:r>
          </a:p>
        </p:txBody>
      </p:sp>
    </p:spTree>
    <p:extLst>
      <p:ext uri="{BB962C8B-B14F-4D97-AF65-F5344CB8AC3E}">
        <p14:creationId xmlns:p14="http://schemas.microsoft.com/office/powerpoint/2010/main" val="2303363539"/>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2"/>
          <p:cNvSpPr>
            <a:spLocks noGrp="1" noChangeArrowheads="1"/>
          </p:cNvSpPr>
          <p:nvPr>
            <p:ph type="title"/>
          </p:nvPr>
        </p:nvSpPr>
        <p:spPr/>
        <p:txBody>
          <a:bodyPr/>
          <a:lstStyle/>
          <a:p>
            <a:pPr eaLnBrk="1" hangingPunct="1"/>
            <a:r>
              <a:rPr lang="zh-CN" altLang="en-US" dirty="0"/>
              <a:t>问题引入</a:t>
            </a:r>
          </a:p>
        </p:txBody>
      </p:sp>
      <p:sp>
        <p:nvSpPr>
          <p:cNvPr id="1649667" name="Rectangle 3"/>
          <p:cNvSpPr>
            <a:spLocks noGrp="1" noChangeArrowheads="1"/>
          </p:cNvSpPr>
          <p:nvPr>
            <p:ph type="body" idx="1"/>
          </p:nvPr>
        </p:nvSpPr>
        <p:spPr>
          <a:xfrm>
            <a:off x="764959" y="4115594"/>
            <a:ext cx="11028551" cy="2143621"/>
          </a:xfrm>
        </p:spPr>
        <p:txBody>
          <a:bodyPr/>
          <a:lstStyle/>
          <a:p>
            <a:pPr marL="0" indent="0">
              <a:lnSpc>
                <a:spcPct val="150000"/>
              </a:lnSpc>
              <a:buNone/>
            </a:pPr>
            <a:r>
              <a:rPr lang="zh-CN" altLang="en-US" dirty="0"/>
              <a:t>    本节涉及到的关系，如无特别声明，都是</a:t>
            </a:r>
            <a:r>
              <a:rPr lang="zh-CN" altLang="en-US" dirty="0">
                <a:solidFill>
                  <a:srgbClr val="FF0000"/>
                </a:solidFill>
              </a:rPr>
              <a:t>假定其前域和后域相同</a:t>
            </a:r>
            <a:r>
              <a:rPr lang="zh-CN" altLang="en-US" dirty="0"/>
              <a:t>。即都为定义在集合</a:t>
            </a:r>
            <a:r>
              <a:rPr lang="en-US" altLang="zh-CN" dirty="0"/>
              <a:t>A</a:t>
            </a:r>
            <a:r>
              <a:rPr lang="zh-CN" altLang="en-US" dirty="0"/>
              <a:t>上的关系，且</a:t>
            </a:r>
            <a:r>
              <a:rPr lang="en-US" altLang="zh-CN" dirty="0">
                <a:solidFill>
                  <a:srgbClr val="FF0000"/>
                </a:solidFill>
              </a:rPr>
              <a:t>A</a:t>
            </a:r>
            <a:r>
              <a:rPr lang="zh-CN" altLang="en-US" dirty="0">
                <a:solidFill>
                  <a:srgbClr val="FF0000"/>
                </a:solidFill>
              </a:rPr>
              <a:t>是非空集合</a:t>
            </a:r>
            <a:r>
              <a:rPr lang="zh-CN" altLang="en-US" dirty="0"/>
              <a:t>。对于前后域不相同的关系，其性质无法加以定义。</a:t>
            </a:r>
          </a:p>
        </p:txBody>
      </p:sp>
      <p:sp>
        <p:nvSpPr>
          <p:cNvPr id="2" name="矩形 1">
            <a:extLst>
              <a:ext uri="{FF2B5EF4-FFF2-40B4-BE49-F238E27FC236}">
                <a16:creationId xmlns:a16="http://schemas.microsoft.com/office/drawing/2014/main" id="{BB83D936-5D21-44C2-99B1-FF368CAA67AE}"/>
              </a:ext>
            </a:extLst>
          </p:cNvPr>
          <p:cNvSpPr/>
          <p:nvPr/>
        </p:nvSpPr>
        <p:spPr>
          <a:xfrm>
            <a:off x="774700" y="1219994"/>
            <a:ext cx="11028550" cy="1135054"/>
          </a:xfrm>
          <a:prstGeom prst="rect">
            <a:avLst/>
          </a:prstGeom>
        </p:spPr>
        <p:txBody>
          <a:bodyPr wrap="square">
            <a:spAutoFit/>
          </a:bodyPr>
          <a:lstStyle/>
          <a:p>
            <a:pPr>
              <a:lnSpc>
                <a:spcPct val="150000"/>
              </a:lnSpc>
            </a:pPr>
            <a:r>
              <a:rPr lang="en-US" altLang="zh-CN" b="1" dirty="0">
                <a:latin typeface="+mn-ea"/>
              </a:rPr>
              <a:t>R</a:t>
            </a:r>
            <a:r>
              <a:rPr lang="zh-CN" altLang="en-US" b="1" dirty="0">
                <a:latin typeface="+mn-ea"/>
              </a:rPr>
              <a:t>是中国人集合</a:t>
            </a:r>
            <a:r>
              <a:rPr lang="en-US" altLang="zh-CN" b="1" dirty="0">
                <a:latin typeface="+mn-ea"/>
              </a:rPr>
              <a:t>A</a:t>
            </a:r>
            <a:r>
              <a:rPr lang="zh-CN" altLang="en-US" b="1" dirty="0">
                <a:latin typeface="+mn-ea"/>
              </a:rPr>
              <a:t>上的同姓关系，</a:t>
            </a:r>
            <a:r>
              <a:rPr lang="en-US" altLang="zh-CN" b="1" dirty="0">
                <a:latin typeface="+mn-ea"/>
              </a:rPr>
              <a:t>S</a:t>
            </a:r>
            <a:r>
              <a:rPr lang="zh-CN" altLang="en-US" b="1" dirty="0">
                <a:latin typeface="+mn-ea"/>
              </a:rPr>
              <a:t>是集合</a:t>
            </a:r>
            <a:r>
              <a:rPr lang="en-US" altLang="zh-CN" b="1" dirty="0">
                <a:latin typeface="+mn-ea"/>
              </a:rPr>
              <a:t>P(B)</a:t>
            </a:r>
            <a:r>
              <a:rPr lang="zh-CN" altLang="en-US" b="1" dirty="0">
                <a:latin typeface="+mn-ea"/>
              </a:rPr>
              <a:t>上的包含关系，</a:t>
            </a:r>
            <a:endParaRPr lang="en-US" altLang="zh-CN" b="1" dirty="0">
              <a:latin typeface="+mn-ea"/>
            </a:endParaRPr>
          </a:p>
          <a:p>
            <a:pPr>
              <a:lnSpc>
                <a:spcPct val="150000"/>
              </a:lnSpc>
            </a:pPr>
            <a:r>
              <a:rPr lang="zh-CN" altLang="en-US" b="1" dirty="0">
                <a:solidFill>
                  <a:srgbClr val="3333FF"/>
                </a:solidFill>
                <a:latin typeface="+mn-ea"/>
              </a:rPr>
              <a:t>这两个不同的关系间有什么联系呢？</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C331DA21-09CF-4647-845F-F32B2BDE4E07}"/>
                  </a:ext>
                </a:extLst>
              </p:cNvPr>
              <p:cNvSpPr txBox="1">
                <a:spLocks noChangeArrowheads="1"/>
              </p:cNvSpPr>
              <p:nvPr/>
            </p:nvSpPr>
            <p:spPr>
              <a:xfrm>
                <a:off x="868765" y="2466189"/>
                <a:ext cx="11028551" cy="735005"/>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dirty="0">
                    <a:solidFill>
                      <a:srgbClr val="FF0000"/>
                    </a:solidFill>
                    <a:ea typeface="Cambria Math" panose="02040503050406030204" pitchFamily="18" charset="0"/>
                  </a:rPr>
                  <a:t>对</a:t>
                </a:r>
                <a14:m>
                  <m:oMath xmlns:m="http://schemas.openxmlformats.org/officeDocument/2006/math">
                    <m:r>
                      <a:rPr lang="es-ES" altLang="zh-CN" i="1">
                        <a:solidFill>
                          <a:srgbClr val="FF0000"/>
                        </a:solidFill>
                        <a:latin typeface="Cambria Math" panose="02040503050406030204" pitchFamily="18" charset="0"/>
                        <a:ea typeface="Cambria Math" panose="02040503050406030204" pitchFamily="18" charset="0"/>
                      </a:rPr>
                      <m:t>∀</m:t>
                    </m:r>
                  </m:oMath>
                </a14:m>
                <a:r>
                  <a:rPr lang="pt-BR" altLang="zh-CN" dirty="0"/>
                  <a:t>a</a:t>
                </a:r>
                <a:r>
                  <a:rPr lang="es-ES" altLang="zh-CN">
                    <a:solidFill>
                      <a:srgbClr val="FF0000"/>
                    </a:solidFill>
                  </a:rPr>
                  <a:t>∈</a:t>
                </a:r>
                <a:r>
                  <a:rPr lang="pt-BR" altLang="zh-CN"/>
                  <a:t>A</a:t>
                </a:r>
                <a:r>
                  <a:rPr lang="zh-CN" altLang="pt-BR"/>
                  <a:t>，都</a:t>
                </a:r>
                <a:r>
                  <a:rPr lang="zh-CN" altLang="pt-BR" dirty="0"/>
                  <a:t>有</a:t>
                </a:r>
                <a:r>
                  <a:rPr lang="pt-BR" altLang="zh-CN"/>
                  <a:t>&lt;a,a</a:t>
                </a:r>
                <a:r>
                  <a:rPr lang="pt-BR" altLang="zh-CN" dirty="0"/>
                  <a:t>&gt;</a:t>
                </a:r>
                <a:r>
                  <a:rPr lang="es-ES" altLang="zh-CN" dirty="0">
                    <a:solidFill>
                      <a:srgbClr val="FF0000"/>
                    </a:solidFill>
                  </a:rPr>
                  <a:t>∈</a:t>
                </a:r>
                <a:r>
                  <a:rPr lang="pt-BR" altLang="zh-CN" dirty="0"/>
                  <a:t>R</a:t>
                </a:r>
                <a:r>
                  <a:rPr lang="zh-CN" altLang="en-US" dirty="0"/>
                  <a:t>。</a:t>
                </a:r>
              </a:p>
            </p:txBody>
          </p:sp>
        </mc:Choice>
        <mc:Fallback xmlns="">
          <p:sp>
            <p:nvSpPr>
              <p:cNvPr id="5" name="Rectangle 3">
                <a:extLst>
                  <a:ext uri="{FF2B5EF4-FFF2-40B4-BE49-F238E27FC236}">
                    <a16:creationId xmlns:a16="http://schemas.microsoft.com/office/drawing/2014/main" id="{C331DA21-09CF-4647-845F-F32B2BDE4E07}"/>
                  </a:ext>
                </a:extLst>
              </p:cNvPr>
              <p:cNvSpPr txBox="1">
                <a:spLocks noRot="1" noChangeAspect="1" noMove="1" noResize="1" noEditPoints="1" noAdjustHandles="1" noChangeArrowheads="1" noChangeShapeType="1" noTextEdit="1"/>
              </p:cNvSpPr>
              <p:nvPr/>
            </p:nvSpPr>
            <p:spPr>
              <a:xfrm>
                <a:off x="868765" y="2466189"/>
                <a:ext cx="11028551" cy="735005"/>
              </a:xfrm>
              <a:prstGeom prst="rect">
                <a:avLst/>
              </a:prstGeom>
              <a:blipFill>
                <a:blip r:embed="rId6"/>
                <a:stretch>
                  <a:fillRect l="-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5CB5F251-EA34-4399-96F8-1E16FA21A307}"/>
                  </a:ext>
                </a:extLst>
              </p:cNvPr>
              <p:cNvSpPr txBox="1">
                <a:spLocks noChangeArrowheads="1"/>
              </p:cNvSpPr>
              <p:nvPr/>
            </p:nvSpPr>
            <p:spPr>
              <a:xfrm>
                <a:off x="868766" y="3193248"/>
                <a:ext cx="5078010" cy="735005"/>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dirty="0">
                    <a:solidFill>
                      <a:srgbClr val="FF0000"/>
                    </a:solidFill>
                    <a:ea typeface="Cambria Math" panose="02040503050406030204" pitchFamily="18" charset="0"/>
                  </a:rPr>
                  <a:t>对</a:t>
                </a:r>
                <a14:m>
                  <m:oMath xmlns:m="http://schemas.openxmlformats.org/officeDocument/2006/math">
                    <m:r>
                      <a:rPr lang="es-ES" altLang="zh-CN" i="1">
                        <a:solidFill>
                          <a:srgbClr val="FF0000"/>
                        </a:solidFill>
                        <a:latin typeface="Cambria Math" panose="02040503050406030204" pitchFamily="18" charset="0"/>
                        <a:ea typeface="Cambria Math" panose="02040503050406030204" pitchFamily="18" charset="0"/>
                      </a:rPr>
                      <m:t>∀ </m:t>
                    </m:r>
                  </m:oMath>
                </a14:m>
                <a:r>
                  <a:rPr lang="en-US" altLang="zh-CN" dirty="0"/>
                  <a:t>C</a:t>
                </a:r>
                <a:r>
                  <a:rPr lang="es-ES" altLang="zh-CN" dirty="0">
                    <a:solidFill>
                      <a:srgbClr val="FF0000"/>
                    </a:solidFill>
                  </a:rPr>
                  <a:t>∈</a:t>
                </a:r>
                <a:r>
                  <a:rPr lang="en-US" altLang="zh-CN" dirty="0"/>
                  <a:t>P(B)</a:t>
                </a:r>
                <a:r>
                  <a:rPr lang="zh-CN" altLang="en-US" dirty="0"/>
                  <a:t>，也都有</a:t>
                </a:r>
                <a:r>
                  <a:rPr lang="en-US" altLang="zh-CN" dirty="0"/>
                  <a:t>&lt;C,C&gt;</a:t>
                </a:r>
                <a:r>
                  <a:rPr lang="es-ES" altLang="zh-CN" dirty="0">
                    <a:solidFill>
                      <a:srgbClr val="FF0000"/>
                    </a:solidFill>
                  </a:rPr>
                  <a:t>∈</a:t>
                </a:r>
                <a:r>
                  <a:rPr lang="en-US" altLang="zh-CN" dirty="0"/>
                  <a:t>S</a:t>
                </a:r>
                <a:r>
                  <a:rPr lang="zh-CN" altLang="en-US" dirty="0"/>
                  <a:t>。</a:t>
                </a:r>
              </a:p>
            </p:txBody>
          </p:sp>
        </mc:Choice>
        <mc:Fallback xmlns="">
          <p:sp>
            <p:nvSpPr>
              <p:cNvPr id="6" name="Rectangle 3">
                <a:extLst>
                  <a:ext uri="{FF2B5EF4-FFF2-40B4-BE49-F238E27FC236}">
                    <a16:creationId xmlns:a16="http://schemas.microsoft.com/office/drawing/2014/main" id="{5CB5F251-EA34-4399-96F8-1E16FA21A307}"/>
                  </a:ext>
                </a:extLst>
              </p:cNvPr>
              <p:cNvSpPr txBox="1">
                <a:spLocks noRot="1" noChangeAspect="1" noMove="1" noResize="1" noEditPoints="1" noAdjustHandles="1" noChangeArrowheads="1" noChangeShapeType="1" noTextEdit="1"/>
              </p:cNvSpPr>
              <p:nvPr/>
            </p:nvSpPr>
            <p:spPr>
              <a:xfrm>
                <a:off x="868766" y="3193248"/>
                <a:ext cx="5078010" cy="735005"/>
              </a:xfrm>
              <a:prstGeom prst="rect">
                <a:avLst/>
              </a:prstGeom>
              <a:blipFill>
                <a:blip r:embed="rId7"/>
                <a:stretch>
                  <a:fillRect l="-1321"/>
                </a:stretch>
              </a:blipFill>
            </p:spPr>
            <p:txBody>
              <a:bodyPr/>
              <a:lstStyle/>
              <a:p>
                <a:r>
                  <a:rPr lang="zh-CN" altLang="en-US">
                    <a:noFill/>
                  </a:rPr>
                  <a:t> </a:t>
                </a:r>
              </a:p>
            </p:txBody>
          </p:sp>
        </mc:Fallback>
      </mc:AlternateContent>
      <p:sp>
        <p:nvSpPr>
          <p:cNvPr id="3" name="爆炸形: 14 pt  2">
            <a:extLst>
              <a:ext uri="{FF2B5EF4-FFF2-40B4-BE49-F238E27FC236}">
                <a16:creationId xmlns:a16="http://schemas.microsoft.com/office/drawing/2014/main" id="{14FB0412-2AC8-4046-B216-02150897239D}"/>
              </a:ext>
            </a:extLst>
          </p:cNvPr>
          <p:cNvSpPr/>
          <p:nvPr/>
        </p:nvSpPr>
        <p:spPr>
          <a:xfrm>
            <a:off x="5455080" y="1864940"/>
            <a:ext cx="6338430" cy="2143621"/>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b="1" dirty="0"/>
              <a:t>不同的两个关系，却具有相同的性质</a:t>
            </a:r>
          </a:p>
        </p:txBody>
      </p:sp>
    </p:spTree>
    <p:custDataLst>
      <p:tags r:id="rId1"/>
    </p:custDataLst>
    <p:extLst>
      <p:ext uri="{BB962C8B-B14F-4D97-AF65-F5344CB8AC3E}">
        <p14:creationId xmlns:p14="http://schemas.microsoft.com/office/powerpoint/2010/main" val="142409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style.rotation</p:attrName>
                                        </p:attrNameLst>
                                      </p:cBhvr>
                                      <p:tavLst>
                                        <p:tav tm="0">
                                          <p:val>
                                            <p:fltVal val="720"/>
                                          </p:val>
                                        </p:tav>
                                        <p:tav tm="100000">
                                          <p:val>
                                            <p:fltVal val="0"/>
                                          </p:val>
                                        </p:tav>
                                      </p:tavLst>
                                    </p:anim>
                                    <p:anim calcmode="lin" valueType="num">
                                      <p:cBhvr>
                                        <p:cTn id="9"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10" dur="1000" fill="hold"/>
                                        <p:tgtEl>
                                          <p:spTgt spid="5">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1000"/>
                                        <p:tgtEl>
                                          <p:spTgt spid="6">
                                            <p:txEl>
                                              <p:pRg st="0" end="0"/>
                                            </p:txEl>
                                          </p:spTgt>
                                        </p:tgtEl>
                                      </p:cBhvr>
                                    </p:animEffect>
                                    <p:anim calcmode="lin" valueType="num">
                                      <p:cBhvr>
                                        <p:cTn id="16" dur="1000" fill="hold"/>
                                        <p:tgtEl>
                                          <p:spTgt spid="6">
                                            <p:txEl>
                                              <p:pRg st="0" end="0"/>
                                            </p:txEl>
                                          </p:spTgt>
                                        </p:tgtEl>
                                        <p:attrNameLst>
                                          <p:attrName>style.rotation</p:attrName>
                                        </p:attrNameLst>
                                      </p:cBhvr>
                                      <p:tavLst>
                                        <p:tav tm="0">
                                          <p:val>
                                            <p:fltVal val="720"/>
                                          </p:val>
                                        </p:tav>
                                        <p:tav tm="100000">
                                          <p:val>
                                            <p:fltVal val="0"/>
                                          </p:val>
                                        </p:tav>
                                      </p:tavLst>
                                    </p:anim>
                                    <p:anim calcmode="lin" valueType="num">
                                      <p:cBhvr>
                                        <p:cTn id="17"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8" dur="1000" fill="hold"/>
                                        <p:tgtEl>
                                          <p:spTgt spid="6">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80">
                                          <p:stCondLst>
                                            <p:cond delay="0"/>
                                          </p:stCondLst>
                                        </p:cTn>
                                        <p:tgtEl>
                                          <p:spTgt spid="3"/>
                                        </p:tgtEl>
                                      </p:cBhvr>
                                    </p:animEffect>
                                    <p:anim calcmode="lin" valueType="num">
                                      <p:cBhvr>
                                        <p:cTn id="2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gtEl>
                                      </p:cBhvr>
                                      <p:to x="100000" y="60000"/>
                                    </p:animScale>
                                    <p:animScale>
                                      <p:cBhvr>
                                        <p:cTn id="30" dur="166" decel="50000">
                                          <p:stCondLst>
                                            <p:cond delay="676"/>
                                          </p:stCondLst>
                                        </p:cTn>
                                        <p:tgtEl>
                                          <p:spTgt spid="3"/>
                                        </p:tgtEl>
                                      </p:cBhvr>
                                      <p:to x="100000" y="100000"/>
                                    </p:animScale>
                                    <p:animScale>
                                      <p:cBhvr>
                                        <p:cTn id="31" dur="26">
                                          <p:stCondLst>
                                            <p:cond delay="1312"/>
                                          </p:stCondLst>
                                        </p:cTn>
                                        <p:tgtEl>
                                          <p:spTgt spid="3"/>
                                        </p:tgtEl>
                                      </p:cBhvr>
                                      <p:to x="100000" y="80000"/>
                                    </p:animScale>
                                    <p:animScale>
                                      <p:cBhvr>
                                        <p:cTn id="32" dur="166" decel="50000">
                                          <p:stCondLst>
                                            <p:cond delay="1338"/>
                                          </p:stCondLst>
                                        </p:cTn>
                                        <p:tgtEl>
                                          <p:spTgt spid="3"/>
                                        </p:tgtEl>
                                      </p:cBhvr>
                                      <p:to x="100000" y="100000"/>
                                    </p:animScale>
                                    <p:animScale>
                                      <p:cBhvr>
                                        <p:cTn id="33" dur="26">
                                          <p:stCondLst>
                                            <p:cond delay="1642"/>
                                          </p:stCondLst>
                                        </p:cTn>
                                        <p:tgtEl>
                                          <p:spTgt spid="3"/>
                                        </p:tgtEl>
                                      </p:cBhvr>
                                      <p:to x="100000" y="90000"/>
                                    </p:animScale>
                                    <p:animScale>
                                      <p:cBhvr>
                                        <p:cTn id="34" dur="166" decel="50000">
                                          <p:stCondLst>
                                            <p:cond delay="1668"/>
                                          </p:stCondLst>
                                        </p:cTn>
                                        <p:tgtEl>
                                          <p:spTgt spid="3"/>
                                        </p:tgtEl>
                                      </p:cBhvr>
                                      <p:to x="100000" y="100000"/>
                                    </p:animScale>
                                    <p:animScale>
                                      <p:cBhvr>
                                        <p:cTn id="35" dur="26">
                                          <p:stCondLst>
                                            <p:cond delay="1808"/>
                                          </p:stCondLst>
                                        </p:cTn>
                                        <p:tgtEl>
                                          <p:spTgt spid="3"/>
                                        </p:tgtEl>
                                      </p:cBhvr>
                                      <p:to x="100000" y="95000"/>
                                    </p:animScale>
                                    <p:animScale>
                                      <p:cBhvr>
                                        <p:cTn id="36" dur="166" decel="50000">
                                          <p:stCondLst>
                                            <p:cond delay="1834"/>
                                          </p:stCondLst>
                                        </p:cTn>
                                        <p:tgtEl>
                                          <p:spTgt spid="3"/>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35" presetClass="entr" presetSubtype="0" fill="hold" grpId="0" nodeType="clickEffect">
                                  <p:stCondLst>
                                    <p:cond delay="0"/>
                                  </p:stCondLst>
                                  <p:childTnLst>
                                    <p:set>
                                      <p:cBhvr>
                                        <p:cTn id="40" dur="1" fill="hold">
                                          <p:stCondLst>
                                            <p:cond delay="0"/>
                                          </p:stCondLst>
                                        </p:cTn>
                                        <p:tgtEl>
                                          <p:spTgt spid="1649667">
                                            <p:txEl>
                                              <p:pRg st="0" end="0"/>
                                            </p:txEl>
                                          </p:spTgt>
                                        </p:tgtEl>
                                        <p:attrNameLst>
                                          <p:attrName>style.visibility</p:attrName>
                                        </p:attrNameLst>
                                      </p:cBhvr>
                                      <p:to>
                                        <p:strVal val="visible"/>
                                      </p:to>
                                    </p:set>
                                    <p:animEffect transition="in" filter="fade">
                                      <p:cBhvr>
                                        <p:cTn id="41" dur="1000"/>
                                        <p:tgtEl>
                                          <p:spTgt spid="1649667">
                                            <p:txEl>
                                              <p:pRg st="0" end="0"/>
                                            </p:txEl>
                                          </p:spTgt>
                                        </p:tgtEl>
                                      </p:cBhvr>
                                    </p:animEffect>
                                    <p:anim calcmode="lin" valueType="num">
                                      <p:cBhvr>
                                        <p:cTn id="42" dur="1000" fill="hold"/>
                                        <p:tgtEl>
                                          <p:spTgt spid="1649667">
                                            <p:txEl>
                                              <p:pRg st="0" end="0"/>
                                            </p:txEl>
                                          </p:spTgt>
                                        </p:tgtEl>
                                        <p:attrNameLst>
                                          <p:attrName>style.rotation</p:attrName>
                                        </p:attrNameLst>
                                      </p:cBhvr>
                                      <p:tavLst>
                                        <p:tav tm="0">
                                          <p:val>
                                            <p:fltVal val="720"/>
                                          </p:val>
                                        </p:tav>
                                        <p:tav tm="100000">
                                          <p:val>
                                            <p:fltVal val="0"/>
                                          </p:val>
                                        </p:tav>
                                      </p:tavLst>
                                    </p:anim>
                                    <p:anim calcmode="lin" valueType="num">
                                      <p:cBhvr>
                                        <p:cTn id="43" dur="1000" fill="hold"/>
                                        <p:tgtEl>
                                          <p:spTgt spid="1649667">
                                            <p:txEl>
                                              <p:pRg st="0" end="0"/>
                                            </p:txEl>
                                          </p:spTgt>
                                        </p:tgtEl>
                                        <p:attrNameLst>
                                          <p:attrName>ppt_h</p:attrName>
                                        </p:attrNameLst>
                                      </p:cBhvr>
                                      <p:tavLst>
                                        <p:tav tm="0">
                                          <p:val>
                                            <p:fltVal val="0"/>
                                          </p:val>
                                        </p:tav>
                                        <p:tav tm="100000">
                                          <p:val>
                                            <p:strVal val="#ppt_h"/>
                                          </p:val>
                                        </p:tav>
                                      </p:tavLst>
                                    </p:anim>
                                    <p:anim calcmode="lin" valueType="num">
                                      <p:cBhvr>
                                        <p:cTn id="44" dur="1000" fill="hold"/>
                                        <p:tgtEl>
                                          <p:spTgt spid="1649667">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667" grpId="0" build="p"/>
      <p:bldP spid="5" grpId="0" build="p"/>
      <p:bldP spid="6" grpId="0" build="p"/>
      <p:bldP spid="3"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a:xfrm>
            <a:off x="993775" y="303282"/>
            <a:ext cx="7774199" cy="585924"/>
          </a:xfrm>
        </p:spPr>
        <p:txBody>
          <a:bodyPr/>
          <a:lstStyle/>
          <a:p>
            <a:r>
              <a:rPr lang="en-US" altLang="zh-CN" dirty="0"/>
              <a:t>1</a:t>
            </a:r>
            <a:r>
              <a:rPr lang="zh-CN" altLang="en-US" dirty="0"/>
              <a:t>、自反性和反自反性</a:t>
            </a:r>
          </a:p>
        </p:txBody>
      </p:sp>
      <mc:AlternateContent xmlns:mc="http://schemas.openxmlformats.org/markup-compatibility/2006" xmlns:a14="http://schemas.microsoft.com/office/drawing/2010/main">
        <mc:Choice Requires="a14">
          <p:sp>
            <p:nvSpPr>
              <p:cNvPr id="1523715" name="Rectangle 3"/>
              <p:cNvSpPr>
                <a:spLocks noGrp="1" noChangeArrowheads="1"/>
              </p:cNvSpPr>
              <p:nvPr>
                <p:ph type="body" idx="1"/>
              </p:nvPr>
            </p:nvSpPr>
            <p:spPr>
              <a:xfrm>
                <a:off x="269875" y="1296194"/>
                <a:ext cx="11658600" cy="4570072"/>
              </a:xfrm>
            </p:spPr>
            <p:txBody>
              <a:bodyPr>
                <a:normAutofit/>
              </a:bodyPr>
              <a:lstStyle/>
              <a:p>
                <a:pPr marL="533507" indent="-533507">
                  <a:lnSpc>
                    <a:spcPct val="150000"/>
                  </a:lnSpc>
                  <a:buNone/>
                </a:pPr>
                <a:r>
                  <a:rPr lang="zh-CN" altLang="en-US" dirty="0">
                    <a:solidFill>
                      <a:srgbClr val="FF0000"/>
                    </a:solidFill>
                  </a:rPr>
                  <a:t>定义</a:t>
                </a:r>
                <a:r>
                  <a:rPr lang="en-US" altLang="zh-CN" dirty="0">
                    <a:solidFill>
                      <a:srgbClr val="FF0000"/>
                    </a:solidFill>
                  </a:rPr>
                  <a:t>4.11</a:t>
                </a:r>
                <a:r>
                  <a:rPr lang="en-US" altLang="zh-CN" dirty="0"/>
                  <a:t> </a:t>
                </a:r>
                <a:r>
                  <a:rPr lang="zh-CN" altLang="en-US" dirty="0"/>
                  <a:t>设</a:t>
                </a:r>
                <a:r>
                  <a:rPr lang="en-US" altLang="zh-CN" dirty="0"/>
                  <a:t>R</a:t>
                </a:r>
                <a:r>
                  <a:rPr lang="zh-CN" altLang="en-US" dirty="0"/>
                  <a:t>是非空集合</a:t>
                </a:r>
                <a:r>
                  <a:rPr lang="en-US" altLang="zh-CN" dirty="0"/>
                  <a:t>A</a:t>
                </a:r>
                <a:r>
                  <a:rPr lang="zh-CN" altLang="en-US" dirty="0"/>
                  <a:t>上的关系，</a:t>
                </a:r>
              </a:p>
              <a:p>
                <a:pPr marL="0" indent="0">
                  <a:lnSpc>
                    <a:spcPct val="150000"/>
                  </a:lnSpc>
                  <a:buClr>
                    <a:schemeClr val="folHlink"/>
                  </a:buClr>
                  <a:buNone/>
                </a:pPr>
                <a:r>
                  <a:rPr lang="en-US" altLang="zh-CN" dirty="0"/>
                  <a:t>      (1) </a:t>
                </a:r>
                <a:r>
                  <a:rPr lang="zh-CN" altLang="en-US" dirty="0"/>
                  <a:t>如果</a:t>
                </a:r>
                <a14:m>
                  <m:oMath xmlns:m="http://schemas.openxmlformats.org/officeDocument/2006/math">
                    <m:r>
                      <a:rPr lang="es-ES" altLang="zh-CN" i="1" smtClean="0">
                        <a:solidFill>
                          <a:schemeClr val="tx1"/>
                        </a:solidFill>
                        <a:highlight>
                          <a:srgbClr val="FFFF00"/>
                        </a:highlight>
                        <a:latin typeface="Cambria Math" panose="02040503050406030204" pitchFamily="18" charset="0"/>
                        <a:ea typeface="Cambria Math" panose="02040503050406030204" pitchFamily="18" charset="0"/>
                      </a:rPr>
                      <m:t>∀</m:t>
                    </m:r>
                  </m:oMath>
                </a14:m>
                <a:r>
                  <a:rPr lang="en-US" altLang="zh-CN" noProof="1">
                    <a:highlight>
                      <a:srgbClr val="FFFF00"/>
                    </a:highlight>
                  </a:rPr>
                  <a:t>x(x∈A→&lt;x,x&gt;∈R)=1</a:t>
                </a:r>
                <a:r>
                  <a:rPr lang="zh-CN" altLang="en-US" noProof="1"/>
                  <a:t>，</a:t>
                </a:r>
                <a:r>
                  <a:rPr lang="zh-CN" altLang="en-US" dirty="0"/>
                  <a:t>那么称</a:t>
                </a:r>
                <a:r>
                  <a:rPr lang="en-US" altLang="zh-CN" noProof="1"/>
                  <a:t>R</a:t>
                </a:r>
                <a:r>
                  <a:rPr lang="zh-CN" altLang="en-US" dirty="0"/>
                  <a:t>在</a:t>
                </a:r>
                <a:r>
                  <a:rPr lang="en-US" altLang="zh-CN" dirty="0"/>
                  <a:t>A</a:t>
                </a:r>
                <a:r>
                  <a:rPr lang="zh-CN" altLang="en-US" dirty="0"/>
                  <a:t>上是</a:t>
                </a:r>
                <a:r>
                  <a:rPr lang="zh-CN" altLang="en-US" dirty="0">
                    <a:solidFill>
                      <a:srgbClr val="3333FF"/>
                    </a:solidFill>
                  </a:rPr>
                  <a:t>自反的</a:t>
                </a:r>
                <a:r>
                  <a:rPr lang="en-US" altLang="zh-CN" dirty="0"/>
                  <a:t>(Reflexive)</a:t>
                </a:r>
                <a:r>
                  <a:rPr lang="zh-CN" altLang="en-US" dirty="0"/>
                  <a:t>，或称</a:t>
                </a:r>
                <a:r>
                  <a:rPr lang="en-US" altLang="zh-CN" dirty="0"/>
                  <a:t>R</a:t>
                </a:r>
                <a:r>
                  <a:rPr lang="zh-CN" altLang="en-US" dirty="0"/>
                  <a:t>具有</a:t>
                </a:r>
                <a:r>
                  <a:rPr lang="zh-CN" altLang="en-US" dirty="0">
                    <a:solidFill>
                      <a:srgbClr val="3333FF"/>
                    </a:solidFill>
                  </a:rPr>
                  <a:t>自反性</a:t>
                </a:r>
                <a:r>
                  <a:rPr lang="en-US" altLang="zh-CN" dirty="0"/>
                  <a:t>(Reflexivity)</a:t>
                </a:r>
                <a:r>
                  <a:rPr lang="zh-CN" altLang="en-US" dirty="0"/>
                  <a:t>；</a:t>
                </a:r>
              </a:p>
              <a:p>
                <a:pPr marL="533507" indent="-533507">
                  <a:lnSpc>
                    <a:spcPct val="150000"/>
                  </a:lnSpc>
                  <a:buNone/>
                </a:pPr>
                <a:r>
                  <a:rPr lang="zh-CN" altLang="en-US" dirty="0"/>
                  <a:t>	例如：</a:t>
                </a:r>
                <a:r>
                  <a:rPr lang="zh-CN" altLang="en-US" dirty="0">
                    <a:solidFill>
                      <a:srgbClr val="0000FF"/>
                    </a:solidFill>
                  </a:rPr>
                  <a:t>同姓关系</a:t>
                </a:r>
                <a:r>
                  <a:rPr lang="zh-CN" altLang="en-US" dirty="0"/>
                  <a:t>。</a:t>
                </a:r>
              </a:p>
              <a:p>
                <a:pPr marL="0" indent="0">
                  <a:lnSpc>
                    <a:spcPct val="150000"/>
                  </a:lnSpc>
                  <a:buClr>
                    <a:schemeClr val="folHlink"/>
                  </a:buClr>
                  <a:buNone/>
                </a:pPr>
                <a:r>
                  <a:rPr lang="zh-CN" altLang="en-US" dirty="0"/>
                  <a:t>    （</a:t>
                </a:r>
                <a:r>
                  <a:rPr lang="en-US" altLang="zh-CN" dirty="0"/>
                  <a:t>2</a:t>
                </a:r>
                <a:r>
                  <a:rPr lang="zh-CN" altLang="en-US" dirty="0"/>
                  <a:t>）如果</a:t>
                </a:r>
                <a14:m>
                  <m:oMath xmlns:m="http://schemas.openxmlformats.org/officeDocument/2006/math">
                    <m:r>
                      <a:rPr lang="es-ES" altLang="zh-CN" i="1" smtClean="0">
                        <a:solidFill>
                          <a:schemeClr val="tx1"/>
                        </a:solidFill>
                        <a:highlight>
                          <a:srgbClr val="FFFF00"/>
                        </a:highlight>
                        <a:latin typeface="Cambria Math" panose="02040503050406030204" pitchFamily="18" charset="0"/>
                        <a:ea typeface="Cambria Math" panose="02040503050406030204" pitchFamily="18" charset="0"/>
                      </a:rPr>
                      <m:t>∀</m:t>
                    </m:r>
                    <m:r>
                      <a:rPr lang="es-ES" altLang="zh-CN" i="1">
                        <a:solidFill>
                          <a:srgbClr val="FF0000"/>
                        </a:solidFill>
                        <a:highlight>
                          <a:srgbClr val="FFFF00"/>
                        </a:highlight>
                        <a:latin typeface="Cambria Math" panose="02040503050406030204" pitchFamily="18" charset="0"/>
                        <a:ea typeface="Cambria Math" panose="02040503050406030204" pitchFamily="18" charset="0"/>
                      </a:rPr>
                      <m:t> </m:t>
                    </m:r>
                  </m:oMath>
                </a14:m>
                <a:r>
                  <a:rPr lang="pt-BR" altLang="zh-CN" dirty="0">
                    <a:highlight>
                      <a:srgbClr val="FFFF00"/>
                    </a:highlight>
                  </a:rPr>
                  <a:t>x(x∈A→&lt;x,x&gt;</a:t>
                </a:r>
                <a14:m>
                  <m:oMath xmlns:m="http://schemas.openxmlformats.org/officeDocument/2006/math">
                    <m:r>
                      <a:rPr lang="pt-BR" altLang="zh-CN" i="1" smtClean="0">
                        <a:highlight>
                          <a:srgbClr val="FFFF00"/>
                        </a:highlight>
                        <a:latin typeface="Cambria Math" panose="02040503050406030204" pitchFamily="18" charset="0"/>
                        <a:ea typeface="Cambria Math" panose="02040503050406030204" pitchFamily="18" charset="0"/>
                      </a:rPr>
                      <m:t>∉</m:t>
                    </m:r>
                  </m:oMath>
                </a14:m>
                <a:r>
                  <a:rPr lang="pt-BR" altLang="zh-CN" dirty="0">
                    <a:highlight>
                      <a:srgbClr val="FFFF00"/>
                    </a:highlight>
                  </a:rPr>
                  <a:t>R)=1</a:t>
                </a:r>
                <a:r>
                  <a:rPr lang="zh-CN" altLang="pt-BR" dirty="0"/>
                  <a:t>，    </a:t>
                </a:r>
                <a:r>
                  <a:rPr lang="zh-CN" altLang="en-US" dirty="0"/>
                  <a:t>那么称</a:t>
                </a:r>
                <a:r>
                  <a:rPr lang="en-US" altLang="zh-CN" dirty="0"/>
                  <a:t>R</a:t>
                </a:r>
                <a:r>
                  <a:rPr lang="zh-CN" altLang="en-US" dirty="0"/>
                  <a:t>在</a:t>
                </a:r>
                <a:r>
                  <a:rPr lang="en-US" altLang="zh-CN" dirty="0"/>
                  <a:t>A</a:t>
                </a:r>
                <a:r>
                  <a:rPr lang="zh-CN" altLang="en-US" dirty="0"/>
                  <a:t>上是</a:t>
                </a:r>
                <a:r>
                  <a:rPr lang="zh-CN" altLang="en-US" dirty="0">
                    <a:solidFill>
                      <a:srgbClr val="3333FF"/>
                    </a:solidFill>
                  </a:rPr>
                  <a:t>反自反的</a:t>
                </a:r>
                <a:r>
                  <a:rPr lang="en-US" altLang="zh-CN" dirty="0"/>
                  <a:t>(Antireflexive)</a:t>
                </a:r>
                <a:r>
                  <a:rPr lang="zh-CN" altLang="en-US" dirty="0"/>
                  <a:t>，或称</a:t>
                </a:r>
                <a:r>
                  <a:rPr lang="en-US" altLang="zh-CN" dirty="0"/>
                  <a:t>R</a:t>
                </a:r>
                <a:r>
                  <a:rPr lang="zh-CN" altLang="en-US" dirty="0"/>
                  <a:t>具有</a:t>
                </a:r>
                <a:r>
                  <a:rPr lang="zh-CN" altLang="en-US" dirty="0">
                    <a:solidFill>
                      <a:srgbClr val="3333FF"/>
                    </a:solidFill>
                  </a:rPr>
                  <a:t>反自反性</a:t>
                </a:r>
                <a:r>
                  <a:rPr lang="en-US" altLang="zh-CN" dirty="0"/>
                  <a:t>(</a:t>
                </a:r>
                <a:r>
                  <a:rPr lang="en-US" altLang="zh-CN" dirty="0" err="1"/>
                  <a:t>Antireflexivity</a:t>
                </a:r>
                <a:r>
                  <a:rPr lang="en-US" altLang="zh-CN" dirty="0"/>
                  <a:t>)</a:t>
                </a:r>
                <a:r>
                  <a:rPr lang="zh-CN" altLang="en-US" dirty="0"/>
                  <a:t>。</a:t>
                </a:r>
              </a:p>
              <a:p>
                <a:pPr marL="533507" indent="-533507">
                  <a:lnSpc>
                    <a:spcPct val="150000"/>
                  </a:lnSpc>
                  <a:buNone/>
                </a:pPr>
                <a:r>
                  <a:rPr lang="zh-CN" altLang="en-US" dirty="0"/>
                  <a:t>	例如：</a:t>
                </a:r>
                <a:r>
                  <a:rPr lang="zh-CN" altLang="zh-CN" dirty="0">
                    <a:solidFill>
                      <a:srgbClr val="0000FF"/>
                    </a:solidFill>
                  </a:rPr>
                  <a:t>父子关系</a:t>
                </a:r>
                <a:r>
                  <a:rPr lang="zh-CN" altLang="zh-CN" dirty="0"/>
                  <a:t>。</a:t>
                </a:r>
              </a:p>
            </p:txBody>
          </p:sp>
        </mc:Choice>
        <mc:Fallback xmlns="">
          <p:sp>
            <p:nvSpPr>
              <p:cNvPr id="1523715" name="Rectangle 3"/>
              <p:cNvSpPr>
                <a:spLocks noGrp="1" noRot="1" noChangeAspect="1" noMove="1" noResize="1" noEditPoints="1" noAdjustHandles="1" noChangeArrowheads="1" noChangeShapeType="1" noTextEdit="1"/>
              </p:cNvSpPr>
              <p:nvPr>
                <p:ph type="body" idx="1"/>
              </p:nvPr>
            </p:nvSpPr>
            <p:spPr>
              <a:xfrm>
                <a:off x="269875" y="1296194"/>
                <a:ext cx="11658600" cy="4570072"/>
              </a:xfrm>
              <a:blipFill>
                <a:blip r:embed="rId6"/>
                <a:stretch>
                  <a:fillRect l="-523" r="-209"/>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57396971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23715">
                                            <p:txEl>
                                              <p:pRg st="2" end="2"/>
                                            </p:txEl>
                                          </p:spTgt>
                                        </p:tgtEl>
                                        <p:attrNameLst>
                                          <p:attrName>style.visibility</p:attrName>
                                        </p:attrNameLst>
                                      </p:cBhvr>
                                      <p:to>
                                        <p:strVal val="visible"/>
                                      </p:to>
                                    </p:set>
                                    <p:anim calcmode="lin" valueType="num">
                                      <p:cBhvr additive="base">
                                        <p:cTn id="7" dur="500" fill="hold"/>
                                        <p:tgtEl>
                                          <p:spTgt spid="15237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37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23715">
                                            <p:txEl>
                                              <p:pRg st="3" end="3"/>
                                            </p:txEl>
                                          </p:spTgt>
                                        </p:tgtEl>
                                        <p:attrNameLst>
                                          <p:attrName>style.visibility</p:attrName>
                                        </p:attrNameLst>
                                      </p:cBhvr>
                                      <p:to>
                                        <p:strVal val="visible"/>
                                      </p:to>
                                    </p:set>
                                    <p:anim calcmode="lin" valueType="num">
                                      <p:cBhvr additive="base">
                                        <p:cTn id="13" dur="500" fill="hold"/>
                                        <p:tgtEl>
                                          <p:spTgt spid="152371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37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23715">
                                            <p:txEl>
                                              <p:pRg st="4" end="4"/>
                                            </p:txEl>
                                          </p:spTgt>
                                        </p:tgtEl>
                                        <p:attrNameLst>
                                          <p:attrName>style.visibility</p:attrName>
                                        </p:attrNameLst>
                                      </p:cBhvr>
                                      <p:to>
                                        <p:strVal val="visible"/>
                                      </p:to>
                                    </p:set>
                                    <p:anim calcmode="lin" valueType="num">
                                      <p:cBhvr additive="base">
                                        <p:cTn id="19" dur="500" fill="hold"/>
                                        <p:tgtEl>
                                          <p:spTgt spid="15237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237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3715"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D326262-5A9D-4254-80DD-71A88FB0AB9E}"/>
              </a:ext>
            </a:extLst>
          </p:cNvPr>
          <p:cNvSpPr/>
          <p:nvPr/>
        </p:nvSpPr>
        <p:spPr>
          <a:xfrm>
            <a:off x="242479" y="1552912"/>
            <a:ext cx="11125200" cy="477110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98659" name="Rectangle 2"/>
          <p:cNvSpPr>
            <a:spLocks noGrp="1" noChangeArrowheads="1"/>
          </p:cNvSpPr>
          <p:nvPr>
            <p:ph type="title"/>
          </p:nvPr>
        </p:nvSpPr>
        <p:spPr>
          <a:xfrm>
            <a:off x="787673" y="259650"/>
            <a:ext cx="8066367" cy="585923"/>
          </a:xfrm>
        </p:spPr>
        <p:txBody>
          <a:bodyPr/>
          <a:lstStyle/>
          <a:p>
            <a:r>
              <a:rPr lang="zh-CN" altLang="en-US" dirty="0"/>
              <a:t>解题小贴士</a:t>
            </a:r>
          </a:p>
        </p:txBody>
      </p:sp>
      <mc:AlternateContent xmlns:mc="http://schemas.openxmlformats.org/markup-compatibility/2006" xmlns:a14="http://schemas.microsoft.com/office/drawing/2010/main">
        <mc:Choice Requires="a14">
          <p:sp>
            <p:nvSpPr>
              <p:cNvPr id="1525763" name="Rectangle 3"/>
              <p:cNvSpPr>
                <a:spLocks noGrp="1" noChangeArrowheads="1"/>
              </p:cNvSpPr>
              <p:nvPr>
                <p:ph type="body" sz="half" idx="1"/>
              </p:nvPr>
            </p:nvSpPr>
            <p:spPr>
              <a:xfrm>
                <a:off x="277453" y="2972594"/>
                <a:ext cx="11506200" cy="3149216"/>
              </a:xfrm>
            </p:spPr>
            <p:txBody>
              <a:bodyPr/>
              <a:lstStyle/>
              <a:p>
                <a:pPr marL="0" indent="0">
                  <a:buClr>
                    <a:srgbClr val="800080"/>
                  </a:buClr>
                  <a:buNone/>
                </a:pPr>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a:solidFill>
                      <a:schemeClr val="bg1"/>
                    </a:solidFill>
                  </a:rPr>
                  <a:t>R</a:t>
                </a:r>
                <a:r>
                  <a:rPr lang="zh-CN" altLang="en-US" dirty="0">
                    <a:solidFill>
                      <a:schemeClr val="bg1"/>
                    </a:solidFill>
                  </a:rPr>
                  <a:t>在</a:t>
                </a:r>
                <a:r>
                  <a:rPr lang="en-US" altLang="zh-CN" dirty="0">
                    <a:solidFill>
                      <a:schemeClr val="bg1"/>
                    </a:solidFill>
                  </a:rPr>
                  <a:t>A</a:t>
                </a:r>
                <a:r>
                  <a:rPr lang="zh-CN" altLang="en-US" dirty="0">
                    <a:solidFill>
                      <a:schemeClr val="bg1"/>
                    </a:solidFill>
                  </a:rPr>
                  <a:t>上是自反的 </a:t>
                </a:r>
                <a:r>
                  <a:rPr lang="en-US" altLang="zh-CN" dirty="0">
                    <a:solidFill>
                      <a:schemeClr val="bg1"/>
                    </a:solidFill>
                    <a:sym typeface="Symbol" panose="05050102010706020507" pitchFamily="18" charset="2"/>
                  </a:rPr>
                  <a:t>x</a:t>
                </a:r>
                <a:r>
                  <a:rPr lang="en-US" altLang="zh-CN" dirty="0">
                    <a:solidFill>
                      <a:schemeClr val="bg1"/>
                    </a:solidFill>
                  </a:rPr>
                  <a:t>(</a:t>
                </a:r>
                <a:r>
                  <a:rPr lang="en-US" altLang="zh-CN" dirty="0" err="1">
                    <a:solidFill>
                      <a:schemeClr val="bg1"/>
                    </a:solidFill>
                  </a:rPr>
                  <a:t>x∈A</a:t>
                </a:r>
                <a:r>
                  <a:rPr lang="en-US" altLang="zh-CN" dirty="0">
                    <a:solidFill>
                      <a:schemeClr val="bg1"/>
                    </a:solidFill>
                  </a:rPr>
                  <a:t>→&lt;</a:t>
                </a:r>
                <a:r>
                  <a:rPr lang="en-US" altLang="zh-CN" dirty="0" err="1">
                    <a:solidFill>
                      <a:schemeClr val="bg1"/>
                    </a:solidFill>
                  </a:rPr>
                  <a:t>x,x</a:t>
                </a:r>
                <a:r>
                  <a:rPr lang="en-US" altLang="zh-CN" dirty="0">
                    <a:solidFill>
                      <a:schemeClr val="bg1"/>
                    </a:solidFill>
                  </a:rPr>
                  <a:t>&gt;∈R)=1</a:t>
                </a:r>
              </a:p>
              <a:p>
                <a:pPr marL="0" indent="0">
                  <a:buClr>
                    <a:srgbClr val="800080"/>
                  </a:buClr>
                  <a:buNone/>
                </a:pPr>
                <a:r>
                  <a:rPr lang="zh-CN" altLang="en-US" dirty="0">
                    <a:solidFill>
                      <a:schemeClr val="bg1"/>
                    </a:solidFill>
                  </a:rPr>
                  <a:t>（</a:t>
                </a:r>
                <a:r>
                  <a:rPr lang="en-US" altLang="zh-CN" dirty="0">
                    <a:solidFill>
                      <a:schemeClr val="bg1"/>
                    </a:solidFill>
                  </a:rPr>
                  <a:t>2</a:t>
                </a:r>
                <a:r>
                  <a:rPr lang="zh-CN" altLang="en-US" dirty="0">
                    <a:solidFill>
                      <a:schemeClr val="bg1"/>
                    </a:solidFill>
                  </a:rPr>
                  <a:t>）</a:t>
                </a:r>
                <a:r>
                  <a:rPr lang="en-US" altLang="zh-CN" dirty="0">
                    <a:solidFill>
                      <a:schemeClr val="bg1"/>
                    </a:solidFill>
                  </a:rPr>
                  <a:t>R</a:t>
                </a:r>
                <a:r>
                  <a:rPr lang="zh-CN" altLang="en-US" dirty="0">
                    <a:solidFill>
                      <a:schemeClr val="bg1"/>
                    </a:solidFill>
                  </a:rPr>
                  <a:t>在</a:t>
                </a:r>
                <a:r>
                  <a:rPr lang="en-US" altLang="zh-CN" dirty="0">
                    <a:solidFill>
                      <a:schemeClr val="bg1"/>
                    </a:solidFill>
                  </a:rPr>
                  <a:t>A</a:t>
                </a:r>
                <a:r>
                  <a:rPr lang="zh-CN" altLang="en-US" dirty="0">
                    <a:solidFill>
                      <a:schemeClr val="bg1"/>
                    </a:solidFill>
                  </a:rPr>
                  <a:t>上是反自反的</a:t>
                </a:r>
                <a:r>
                  <a:rPr lang="en-US" altLang="zh-CN" dirty="0">
                    <a:solidFill>
                      <a:schemeClr val="bg1"/>
                    </a:solidFill>
                    <a:sym typeface="Symbol" panose="05050102010706020507" pitchFamily="18" charset="2"/>
                  </a:rPr>
                  <a:t></a:t>
                </a:r>
                <a:r>
                  <a:rPr lang="en-US" altLang="zh-CN" dirty="0">
                    <a:solidFill>
                      <a:schemeClr val="bg1"/>
                    </a:solidFill>
                  </a:rPr>
                  <a:t>x(</a:t>
                </a:r>
                <a:r>
                  <a:rPr lang="en-US" altLang="zh-CN" dirty="0" err="1">
                    <a:solidFill>
                      <a:schemeClr val="bg1"/>
                    </a:solidFill>
                  </a:rPr>
                  <a:t>x∈A</a:t>
                </a:r>
                <a:r>
                  <a:rPr lang="en-US" altLang="zh-CN" dirty="0">
                    <a:solidFill>
                      <a:schemeClr val="bg1"/>
                    </a:solidFill>
                  </a:rPr>
                  <a:t>→&lt;</a:t>
                </a:r>
                <a:r>
                  <a:rPr lang="en-US" altLang="zh-CN" dirty="0" err="1">
                    <a:solidFill>
                      <a:schemeClr val="bg1"/>
                    </a:solidFill>
                  </a:rPr>
                  <a:t>x,x</a:t>
                </a:r>
                <a:r>
                  <a:rPr lang="en-US" altLang="zh-CN" dirty="0">
                    <a:solidFill>
                      <a:schemeClr val="bg1"/>
                    </a:solidFill>
                  </a:rPr>
                  <a:t>&gt;</a:t>
                </a:r>
                <a14:m>
                  <m:oMath xmlns:m="http://schemas.openxmlformats.org/officeDocument/2006/math">
                    <m:r>
                      <a:rPr lang="en-US" altLang="zh-CN" i="1">
                        <a:solidFill>
                          <a:schemeClr val="bg1"/>
                        </a:solidFill>
                        <a:latin typeface="Cambria Math" panose="02040503050406030204" pitchFamily="18" charset="0"/>
                        <a:ea typeface="Cambria Math" panose="02040503050406030204" pitchFamily="18" charset="0"/>
                      </a:rPr>
                      <m:t>∉</m:t>
                    </m:r>
                  </m:oMath>
                </a14:m>
                <a:r>
                  <a:rPr lang="en-US" altLang="zh-CN" dirty="0">
                    <a:solidFill>
                      <a:schemeClr val="bg1"/>
                    </a:solidFill>
                  </a:rPr>
                  <a:t>R)=1</a:t>
                </a:r>
              </a:p>
              <a:p>
                <a:pPr marL="0" indent="0">
                  <a:buClr>
                    <a:srgbClr val="800080"/>
                  </a:buClr>
                  <a:buNone/>
                </a:pPr>
                <a:r>
                  <a:rPr lang="zh-CN" altLang="en-US" dirty="0">
                    <a:solidFill>
                      <a:schemeClr val="bg1"/>
                    </a:solidFill>
                  </a:rPr>
                  <a:t>（</a:t>
                </a:r>
                <a:r>
                  <a:rPr lang="en-US" altLang="zh-CN" dirty="0">
                    <a:solidFill>
                      <a:schemeClr val="bg1"/>
                    </a:solidFill>
                  </a:rPr>
                  <a:t>3</a:t>
                </a:r>
                <a:r>
                  <a:rPr lang="zh-CN" altLang="en-US" dirty="0">
                    <a:solidFill>
                      <a:schemeClr val="bg1"/>
                    </a:solidFill>
                  </a:rPr>
                  <a:t>）</a:t>
                </a:r>
                <a:r>
                  <a:rPr lang="en-US" altLang="zh-CN" dirty="0">
                    <a:solidFill>
                      <a:schemeClr val="bg1"/>
                    </a:solidFill>
                  </a:rPr>
                  <a:t>R</a:t>
                </a:r>
                <a:r>
                  <a:rPr lang="zh-CN" altLang="en-US" dirty="0">
                    <a:solidFill>
                      <a:schemeClr val="bg1"/>
                    </a:solidFill>
                  </a:rPr>
                  <a:t>在</a:t>
                </a:r>
                <a:r>
                  <a:rPr lang="en-US" altLang="zh-CN" dirty="0">
                    <a:solidFill>
                      <a:schemeClr val="bg1"/>
                    </a:solidFill>
                  </a:rPr>
                  <a:t>A</a:t>
                </a:r>
                <a:r>
                  <a:rPr lang="zh-CN" altLang="en-US" dirty="0">
                    <a:solidFill>
                      <a:schemeClr val="bg1"/>
                    </a:solidFill>
                  </a:rPr>
                  <a:t>上既不是自反的，也不是反自反的</a:t>
                </a:r>
              </a:p>
              <a:p>
                <a:pPr marL="457291" indent="-457291">
                  <a:buClr>
                    <a:srgbClr val="800080"/>
                  </a:buClr>
                  <a:buNone/>
                </a:pPr>
                <a:r>
                  <a:rPr lang="en-US" altLang="zh-CN" dirty="0">
                    <a:solidFill>
                      <a:schemeClr val="bg1"/>
                    </a:solidFill>
                  </a:rPr>
                  <a:t>             </a:t>
                </a:r>
                <a:r>
                  <a:rPr lang="en-US" altLang="zh-CN" dirty="0">
                    <a:solidFill>
                      <a:schemeClr val="bg1"/>
                    </a:solidFill>
                    <a:sym typeface="Symbol" panose="05050102010706020507" pitchFamily="18" charset="2"/>
                  </a:rPr>
                  <a:t></a:t>
                </a:r>
                <a:r>
                  <a:rPr lang="en-US" altLang="zh-CN" dirty="0">
                    <a:solidFill>
                      <a:schemeClr val="bg1"/>
                    </a:solidFill>
                  </a:rPr>
                  <a:t>x(</a:t>
                </a:r>
                <a:r>
                  <a:rPr lang="en-US" altLang="zh-CN" dirty="0" err="1">
                    <a:solidFill>
                      <a:schemeClr val="bg1"/>
                    </a:solidFill>
                  </a:rPr>
                  <a:t>x∈A</a:t>
                </a:r>
                <a:r>
                  <a:rPr lang="en-US" altLang="zh-CN" dirty="0">
                    <a:solidFill>
                      <a:schemeClr val="bg1"/>
                    </a:solidFill>
                  </a:rPr>
                  <a:t>∧&lt;</a:t>
                </a:r>
                <a:r>
                  <a:rPr lang="en-US" altLang="zh-CN" dirty="0" err="1">
                    <a:solidFill>
                      <a:schemeClr val="bg1"/>
                    </a:solidFill>
                  </a:rPr>
                  <a:t>x,x</a:t>
                </a:r>
                <a:r>
                  <a:rPr lang="en-US" altLang="zh-CN" dirty="0">
                    <a:solidFill>
                      <a:schemeClr val="bg1"/>
                    </a:solidFill>
                  </a:rPr>
                  <a:t>&gt;</a:t>
                </a:r>
                <a14:m>
                  <m:oMath xmlns:m="http://schemas.openxmlformats.org/officeDocument/2006/math">
                    <m:r>
                      <a:rPr lang="en-US" altLang="zh-CN" i="1">
                        <a:solidFill>
                          <a:schemeClr val="bg1"/>
                        </a:solidFill>
                        <a:latin typeface="Cambria Math" panose="02040503050406030204" pitchFamily="18" charset="0"/>
                        <a:ea typeface="Cambria Math" panose="02040503050406030204" pitchFamily="18" charset="0"/>
                      </a:rPr>
                      <m:t>∉</m:t>
                    </m:r>
                  </m:oMath>
                </a14:m>
                <a:r>
                  <a:rPr lang="en-US" altLang="zh-CN" dirty="0">
                    <a:solidFill>
                      <a:schemeClr val="bg1"/>
                    </a:solidFill>
                  </a:rPr>
                  <a:t>R)∧</a:t>
                </a:r>
                <a:r>
                  <a:rPr lang="en-US" altLang="zh-CN" dirty="0">
                    <a:solidFill>
                      <a:schemeClr val="bg1"/>
                    </a:solidFill>
                    <a:sym typeface="Symbol" panose="05050102010706020507" pitchFamily="18" charset="2"/>
                  </a:rPr>
                  <a:t></a:t>
                </a:r>
                <a:r>
                  <a:rPr lang="en-US" altLang="zh-CN" dirty="0">
                    <a:solidFill>
                      <a:schemeClr val="bg1"/>
                    </a:solidFill>
                  </a:rPr>
                  <a:t>x(</a:t>
                </a:r>
                <a:r>
                  <a:rPr lang="en-US" altLang="zh-CN" dirty="0" err="1">
                    <a:solidFill>
                      <a:schemeClr val="bg1"/>
                    </a:solidFill>
                  </a:rPr>
                  <a:t>x∈A</a:t>
                </a:r>
                <a:r>
                  <a:rPr lang="en-US" altLang="zh-CN" dirty="0">
                    <a:solidFill>
                      <a:schemeClr val="bg1"/>
                    </a:solidFill>
                  </a:rPr>
                  <a:t>∧&lt;</a:t>
                </a:r>
                <a:r>
                  <a:rPr lang="en-US" altLang="zh-CN" dirty="0" err="1">
                    <a:solidFill>
                      <a:schemeClr val="bg1"/>
                    </a:solidFill>
                  </a:rPr>
                  <a:t>x,x</a:t>
                </a:r>
                <a:r>
                  <a:rPr lang="en-US" altLang="zh-CN" dirty="0">
                    <a:solidFill>
                      <a:schemeClr val="bg1"/>
                    </a:solidFill>
                  </a:rPr>
                  <a:t>&gt;</a:t>
                </a:r>
                <a14:m>
                  <m:oMath xmlns:m="http://schemas.openxmlformats.org/officeDocument/2006/math">
                    <m:r>
                      <m:rPr>
                        <m:nor/>
                      </m:rPr>
                      <a:rPr lang="en-US" altLang="zh-CN" dirty="0">
                        <a:solidFill>
                          <a:schemeClr val="bg1"/>
                        </a:solidFill>
                      </a:rPr>
                      <m:t>∈</m:t>
                    </m:r>
                  </m:oMath>
                </a14:m>
                <a:r>
                  <a:rPr lang="en-US" altLang="zh-CN" dirty="0">
                    <a:solidFill>
                      <a:schemeClr val="bg1"/>
                    </a:solidFill>
                  </a:rPr>
                  <a:t>R)=1</a:t>
                </a:r>
                <a:endParaRPr lang="zh-CN" altLang="en-US" dirty="0">
                  <a:solidFill>
                    <a:schemeClr val="bg1"/>
                  </a:solidFill>
                </a:endParaRPr>
              </a:p>
            </p:txBody>
          </p:sp>
        </mc:Choice>
        <mc:Fallback xmlns="">
          <p:sp>
            <p:nvSpPr>
              <p:cNvPr id="1525763" name="Rectangle 3"/>
              <p:cNvSpPr>
                <a:spLocks noGrp="1" noRot="1" noChangeAspect="1" noMove="1" noResize="1" noEditPoints="1" noAdjustHandles="1" noChangeArrowheads="1" noChangeShapeType="1" noTextEdit="1"/>
              </p:cNvSpPr>
              <p:nvPr>
                <p:ph type="body" sz="half" idx="1"/>
              </p:nvPr>
            </p:nvSpPr>
            <p:spPr>
              <a:xfrm>
                <a:off x="277453" y="2972594"/>
                <a:ext cx="11506200" cy="3149216"/>
              </a:xfrm>
              <a:blipFill>
                <a:blip r:embed="rId6"/>
                <a:stretch>
                  <a:fillRect l="-583"/>
                </a:stretch>
              </a:blipFill>
            </p:spPr>
            <p:txBody>
              <a:bodyPr/>
              <a:lstStyle/>
              <a:p>
                <a:r>
                  <a:rPr lang="zh-CN" altLang="en-US">
                    <a:noFill/>
                  </a:rPr>
                  <a:t> </a:t>
                </a:r>
              </a:p>
            </p:txBody>
          </p:sp>
        </mc:Fallback>
      </mc:AlternateContent>
      <p:sp>
        <p:nvSpPr>
          <p:cNvPr id="198661" name="Rectangle 4"/>
          <p:cNvSpPr>
            <a:spLocks noChangeArrowheads="1"/>
          </p:cNvSpPr>
          <p:nvPr/>
        </p:nvSpPr>
        <p:spPr bwMode="auto">
          <a:xfrm>
            <a:off x="1432432" y="3533413"/>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 name="矩形 1">
            <a:extLst>
              <a:ext uri="{FF2B5EF4-FFF2-40B4-BE49-F238E27FC236}">
                <a16:creationId xmlns:a16="http://schemas.microsoft.com/office/drawing/2014/main" id="{FB0556CA-B276-4D0D-AC3F-C765B51E7872}"/>
              </a:ext>
            </a:extLst>
          </p:cNvPr>
          <p:cNvSpPr/>
          <p:nvPr/>
        </p:nvSpPr>
        <p:spPr>
          <a:xfrm>
            <a:off x="277453" y="2461352"/>
            <a:ext cx="3998210" cy="461665"/>
          </a:xfrm>
          <a:prstGeom prst="rect">
            <a:avLst/>
          </a:prstGeom>
        </p:spPr>
        <p:txBody>
          <a:bodyPr wrap="none">
            <a:spAutoFit/>
          </a:bodyPr>
          <a:lstStyle/>
          <a:p>
            <a:r>
              <a:rPr lang="en-US" altLang="zh-CN" b="1" kern="100" dirty="0">
                <a:solidFill>
                  <a:schemeClr val="bg1"/>
                </a:solidFill>
                <a:latin typeface="+mn-ea"/>
              </a:rPr>
              <a:t>R</a:t>
            </a:r>
            <a:r>
              <a:rPr lang="zh-CN" altLang="zh-CN" b="1" kern="100" dirty="0">
                <a:solidFill>
                  <a:schemeClr val="bg1"/>
                </a:solidFill>
                <a:latin typeface="+mn-ea"/>
                <a:cs typeface="Times New Roman" panose="02020603050405020304" pitchFamily="18" charset="0"/>
              </a:rPr>
              <a:t>是非空集合</a:t>
            </a:r>
            <a:r>
              <a:rPr lang="en-US" altLang="zh-CN" b="1" kern="100" dirty="0">
                <a:solidFill>
                  <a:schemeClr val="bg1"/>
                </a:solidFill>
                <a:latin typeface="+mn-ea"/>
              </a:rPr>
              <a:t>A</a:t>
            </a:r>
            <a:r>
              <a:rPr lang="zh-CN" altLang="zh-CN" b="1" kern="100" dirty="0">
                <a:solidFill>
                  <a:schemeClr val="bg1"/>
                </a:solidFill>
                <a:latin typeface="+mn-ea"/>
                <a:cs typeface="Times New Roman" panose="02020603050405020304" pitchFamily="18" charset="0"/>
              </a:rPr>
              <a:t>上的关系，则</a:t>
            </a:r>
            <a:endParaRPr lang="zh-CN" altLang="en-US" b="1" dirty="0">
              <a:solidFill>
                <a:schemeClr val="bg1"/>
              </a:solidFill>
              <a:latin typeface="+mn-ea"/>
            </a:endParaRPr>
          </a:p>
        </p:txBody>
      </p:sp>
      <p:sp>
        <p:nvSpPr>
          <p:cNvPr id="8" name="Rectangle 2">
            <a:extLst>
              <a:ext uri="{FF2B5EF4-FFF2-40B4-BE49-F238E27FC236}">
                <a16:creationId xmlns:a16="http://schemas.microsoft.com/office/drawing/2014/main" id="{ED7CA9F6-116D-400D-B0AD-B6E9DE0F1B0E}"/>
              </a:ext>
            </a:extLst>
          </p:cNvPr>
          <p:cNvSpPr txBox="1">
            <a:spLocks noChangeArrowheads="1"/>
          </p:cNvSpPr>
          <p:nvPr/>
        </p:nvSpPr>
        <p:spPr>
          <a:xfrm>
            <a:off x="242479" y="1554290"/>
            <a:ext cx="8066367" cy="585923"/>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sz="2400" dirty="0">
                <a:solidFill>
                  <a:srgbClr val="FFFF00"/>
                </a:solidFill>
              </a:rPr>
              <a:t>自反性和反自反性的集合表示判断方法</a:t>
            </a:r>
          </a:p>
        </p:txBody>
      </p:sp>
    </p:spTree>
    <p:custDataLst>
      <p:tags r:id="rId1"/>
    </p:custDataLst>
    <p:extLst>
      <p:ext uri="{BB962C8B-B14F-4D97-AF65-F5344CB8AC3E}">
        <p14:creationId xmlns:p14="http://schemas.microsoft.com/office/powerpoint/2010/main" val="163091946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25763">
                                            <p:txEl>
                                              <p:pRg st="0" end="0"/>
                                            </p:txEl>
                                          </p:spTgt>
                                        </p:tgtEl>
                                        <p:attrNameLst>
                                          <p:attrName>style.visibility</p:attrName>
                                        </p:attrNameLst>
                                      </p:cBhvr>
                                      <p:to>
                                        <p:strVal val="visible"/>
                                      </p:to>
                                    </p:set>
                                    <p:anim calcmode="lin" valueType="num">
                                      <p:cBhvr additive="base">
                                        <p:cTn id="7" dur="500" fill="hold"/>
                                        <p:tgtEl>
                                          <p:spTgt spid="1525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57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25763">
                                            <p:txEl>
                                              <p:pRg st="1" end="1"/>
                                            </p:txEl>
                                          </p:spTgt>
                                        </p:tgtEl>
                                        <p:attrNameLst>
                                          <p:attrName>style.visibility</p:attrName>
                                        </p:attrNameLst>
                                      </p:cBhvr>
                                      <p:to>
                                        <p:strVal val="visible"/>
                                      </p:to>
                                    </p:set>
                                    <p:anim calcmode="lin" valueType="num">
                                      <p:cBhvr additive="base">
                                        <p:cTn id="13" dur="500" fill="hold"/>
                                        <p:tgtEl>
                                          <p:spTgt spid="15257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57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nodeType="after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25763">
                                            <p:txEl>
                                              <p:pRg st="2" end="2"/>
                                            </p:txEl>
                                          </p:spTgt>
                                        </p:tgtEl>
                                        <p:attrNameLst>
                                          <p:attrName>style.visibility</p:attrName>
                                        </p:attrNameLst>
                                      </p:cBhvr>
                                      <p:to>
                                        <p:strVal val="visible"/>
                                      </p:to>
                                    </p:set>
                                    <p:anim calcmode="lin" valueType="num">
                                      <p:cBhvr additive="base">
                                        <p:cTn id="19" dur="500" fill="hold"/>
                                        <p:tgtEl>
                                          <p:spTgt spid="15257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257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nodeType="after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25763">
                                            <p:txEl>
                                              <p:pRg st="3" end="3"/>
                                            </p:txEl>
                                          </p:spTgt>
                                        </p:tgtEl>
                                        <p:attrNameLst>
                                          <p:attrName>style.visibility</p:attrName>
                                        </p:attrNameLst>
                                      </p:cBhvr>
                                      <p:to>
                                        <p:strVal val="visible"/>
                                      </p:to>
                                    </p:set>
                                    <p:anim calcmode="lin" valueType="num">
                                      <p:cBhvr additive="base">
                                        <p:cTn id="25" dur="500" fill="hold"/>
                                        <p:tgtEl>
                                          <p:spTgt spid="15257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257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63"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2"/>
          <p:cNvSpPr>
            <a:spLocks noGrp="1" noChangeArrowheads="1"/>
          </p:cNvSpPr>
          <p:nvPr>
            <p:ph type="title"/>
          </p:nvPr>
        </p:nvSpPr>
        <p:spPr/>
        <p:txBody>
          <a:bodyPr/>
          <a:lstStyle/>
          <a:p>
            <a:pPr eaLnBrk="1" hangingPunct="1"/>
            <a:r>
              <a:rPr lang="zh-CN" altLang="en-US" dirty="0"/>
              <a:t>例</a:t>
            </a:r>
            <a:r>
              <a:rPr lang="en-US" altLang="zh-CN" dirty="0"/>
              <a:t>4.19</a:t>
            </a:r>
            <a:endParaRPr lang="zh-CN" altLang="en-US" dirty="0"/>
          </a:p>
        </p:txBody>
      </p:sp>
      <p:sp>
        <p:nvSpPr>
          <p:cNvPr id="200708" name="Rectangle 3"/>
          <p:cNvSpPr>
            <a:spLocks noGrp="1" noChangeArrowheads="1"/>
          </p:cNvSpPr>
          <p:nvPr>
            <p:ph type="body" idx="1"/>
          </p:nvPr>
        </p:nvSpPr>
        <p:spPr>
          <a:xfrm>
            <a:off x="335097" y="925118"/>
            <a:ext cx="11430000" cy="1895076"/>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4.19  </a:t>
            </a:r>
            <a:r>
              <a:rPr lang="zh-CN" altLang="en-US" dirty="0"/>
              <a:t>设</a:t>
            </a:r>
            <a:r>
              <a:rPr lang="en-US" altLang="zh-CN" dirty="0"/>
              <a:t>A</a:t>
            </a:r>
            <a:r>
              <a:rPr lang="zh-CN" altLang="en-US" dirty="0"/>
              <a:t>＝</a:t>
            </a:r>
            <a:r>
              <a:rPr lang="en-US" altLang="zh-CN"/>
              <a:t>{a,b,c}</a:t>
            </a:r>
            <a:r>
              <a:rPr lang="zh-CN" altLang="en-US"/>
              <a:t>，</a:t>
            </a:r>
            <a:r>
              <a:rPr lang="en-US" altLang="zh-CN"/>
              <a:t>R</a:t>
            </a:r>
            <a:r>
              <a:rPr lang="en-US" altLang="zh-CN" baseline="-25000"/>
              <a:t>1</a:t>
            </a:r>
            <a:r>
              <a:rPr lang="zh-CN" altLang="zh-CN"/>
              <a:t>，</a:t>
            </a:r>
            <a:r>
              <a:rPr lang="en-US" altLang="zh-CN"/>
              <a:t>R</a:t>
            </a:r>
            <a:r>
              <a:rPr lang="en-US" altLang="zh-CN" baseline="-25000"/>
              <a:t>2</a:t>
            </a:r>
            <a:r>
              <a:rPr lang="zh-CN" altLang="zh-CN" dirty="0"/>
              <a:t>和</a:t>
            </a:r>
            <a:r>
              <a:rPr lang="en-US" altLang="zh-CN" dirty="0"/>
              <a:t>R</a:t>
            </a:r>
            <a:r>
              <a:rPr lang="en-US" altLang="zh-CN" baseline="-25000" dirty="0"/>
              <a:t>3</a:t>
            </a:r>
            <a:r>
              <a:rPr lang="zh-CN" altLang="en-US" dirty="0"/>
              <a:t>都是</a:t>
            </a:r>
            <a:r>
              <a:rPr lang="en-US" altLang="zh-CN" dirty="0"/>
              <a:t>A</a:t>
            </a:r>
            <a:r>
              <a:rPr lang="zh-CN" altLang="en-US" dirty="0"/>
              <a:t>上</a:t>
            </a:r>
            <a:r>
              <a:rPr lang="zh-CN" altLang="en-US"/>
              <a:t>的关系，其中</a:t>
            </a:r>
            <a:r>
              <a:rPr lang="en-US" altLang="zh-CN" dirty="0"/>
              <a:t>R</a:t>
            </a:r>
            <a:r>
              <a:rPr lang="en-US" altLang="zh-CN" baseline="-25000" dirty="0"/>
              <a:t>1</a:t>
            </a:r>
            <a:r>
              <a:rPr lang="zh-CN" altLang="en-US" dirty="0"/>
              <a:t>＝</a:t>
            </a:r>
            <a:r>
              <a:rPr lang="en-US" altLang="zh-CN"/>
              <a:t>{&lt;a,a&gt;,&lt;a,c&gt;, &lt;b,b&gt;}</a:t>
            </a:r>
            <a:r>
              <a:rPr lang="zh-CN" altLang="en-US"/>
              <a:t>，</a:t>
            </a:r>
            <a:r>
              <a:rPr lang="en-US" altLang="zh-CN"/>
              <a:t>R</a:t>
            </a:r>
            <a:r>
              <a:rPr lang="en-US" altLang="zh-CN" baseline="-25000"/>
              <a:t>2</a:t>
            </a:r>
            <a:r>
              <a:rPr lang="zh-CN" altLang="en-US" dirty="0"/>
              <a:t>＝</a:t>
            </a:r>
            <a:r>
              <a:rPr lang="en-US" altLang="zh-CN"/>
              <a:t>{&lt;a,a&gt;,&lt;b,b&gt;,&lt;c,c&gt;}</a:t>
            </a:r>
            <a:r>
              <a:rPr lang="zh-CN" altLang="en-US"/>
              <a:t>，</a:t>
            </a:r>
            <a:r>
              <a:rPr lang="en-US" altLang="zh-CN"/>
              <a:t>R</a:t>
            </a:r>
            <a:r>
              <a:rPr lang="en-US" altLang="zh-CN" baseline="-25000"/>
              <a:t>3</a:t>
            </a:r>
            <a:r>
              <a:rPr lang="zh-CN" altLang="en-US" dirty="0"/>
              <a:t>＝</a:t>
            </a:r>
            <a:r>
              <a:rPr lang="en-US" altLang="zh-CN"/>
              <a:t>{&lt;a,b&gt;,&lt;b,c</a:t>
            </a:r>
            <a:r>
              <a:rPr lang="en-US" altLang="zh-CN" dirty="0"/>
              <a:t>&gt;}</a:t>
            </a:r>
            <a:r>
              <a:rPr lang="zh-CN" altLang="en-US" dirty="0"/>
              <a:t>。试判定它们是否具有自反性和</a:t>
            </a:r>
            <a:r>
              <a:rPr lang="zh-CN" altLang="en-US"/>
              <a:t>反自反性，并写出</a:t>
            </a:r>
            <a:r>
              <a:rPr lang="en-US" altLang="zh-CN"/>
              <a:t>R</a:t>
            </a:r>
            <a:r>
              <a:rPr lang="en-US" altLang="zh-CN" baseline="-25000"/>
              <a:t>1</a:t>
            </a:r>
            <a:r>
              <a:rPr lang="zh-CN" altLang="zh-CN"/>
              <a:t>，</a:t>
            </a:r>
            <a:r>
              <a:rPr lang="en-US" altLang="zh-CN"/>
              <a:t>R</a:t>
            </a:r>
            <a:r>
              <a:rPr lang="en-US" altLang="zh-CN" baseline="-25000"/>
              <a:t>2</a:t>
            </a:r>
            <a:r>
              <a:rPr lang="zh-CN" altLang="zh-CN" dirty="0"/>
              <a:t>和</a:t>
            </a:r>
            <a:r>
              <a:rPr lang="en-US" altLang="zh-CN" dirty="0"/>
              <a:t>R</a:t>
            </a:r>
            <a:r>
              <a:rPr lang="en-US" altLang="zh-CN" baseline="-25000" dirty="0"/>
              <a:t>3</a:t>
            </a:r>
            <a:r>
              <a:rPr lang="zh-CN" altLang="en-US" dirty="0"/>
              <a:t>的</a:t>
            </a:r>
            <a:r>
              <a:rPr lang="zh-CN" altLang="en-US"/>
              <a:t>关系矩阵，画</a:t>
            </a:r>
            <a:r>
              <a:rPr lang="zh-CN" altLang="en-US" dirty="0"/>
              <a:t>出相应的关系图。</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10F7219-6BE8-427A-9AA4-F34E66C3ECE3}"/>
                  </a:ext>
                </a:extLst>
              </p:cNvPr>
              <p:cNvSpPr txBox="1">
                <a:spLocks noChangeArrowheads="1"/>
              </p:cNvSpPr>
              <p:nvPr/>
            </p:nvSpPr>
            <p:spPr>
              <a:xfrm>
                <a:off x="433253" y="2820194"/>
                <a:ext cx="11152322" cy="3114276"/>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spcBef>
                    <a:spcPct val="10000"/>
                  </a:spcBef>
                  <a:buNone/>
                </a:pPr>
                <a:r>
                  <a:rPr lang="zh-CN" altLang="en-US" dirty="0">
                    <a:solidFill>
                      <a:srgbClr val="C00000"/>
                    </a:solidFill>
                  </a:rPr>
                  <a:t>解</a:t>
                </a:r>
                <a:r>
                  <a:rPr lang="zh-CN" altLang="en-US" dirty="0"/>
                  <a:t> （</a:t>
                </a:r>
                <a:r>
                  <a:rPr lang="en-US" altLang="zh-CN" dirty="0"/>
                  <a:t>1</a:t>
                </a:r>
                <a:r>
                  <a:rPr lang="zh-CN" altLang="en-US" dirty="0"/>
                  <a:t>）在</a:t>
                </a:r>
                <a:r>
                  <a:rPr lang="en-US" altLang="zh-CN" dirty="0"/>
                  <a:t>R</a:t>
                </a:r>
                <a:r>
                  <a:rPr lang="en-US" altLang="zh-CN" baseline="-25000" dirty="0"/>
                  <a:t>1</a:t>
                </a:r>
                <a:r>
                  <a:rPr lang="zh-CN" altLang="en-US" dirty="0"/>
                  <a:t>中，因为 </a:t>
                </a:r>
                <a:r>
                  <a:rPr lang="en-US" altLang="zh-CN" dirty="0">
                    <a:solidFill>
                      <a:srgbClr val="C00000"/>
                    </a:solidFill>
                    <a:sym typeface="Symbol" panose="05050102010706020507" pitchFamily="18" charset="2"/>
                  </a:rPr>
                  <a:t></a:t>
                </a:r>
                <a:r>
                  <a:rPr lang="en-US" altLang="zh-CN" dirty="0">
                    <a:solidFill>
                      <a:srgbClr val="C00000"/>
                    </a:solidFill>
                  </a:rPr>
                  <a:t>c</a:t>
                </a:r>
                <a:r>
                  <a:rPr lang="en-US" altLang="zh-CN" dirty="0"/>
                  <a:t>(</a:t>
                </a:r>
                <a:r>
                  <a:rPr lang="en-US" altLang="zh-CN" dirty="0" err="1"/>
                  <a:t>c∈A</a:t>
                </a:r>
                <a:r>
                  <a:rPr lang="en-US" altLang="zh-CN" dirty="0"/>
                  <a:t>∧&lt;</a:t>
                </a:r>
                <a:r>
                  <a:rPr lang="en-US" altLang="zh-CN" dirty="0" err="1"/>
                  <a:t>c,c</a:t>
                </a:r>
                <a:r>
                  <a:rPr lang="en-US" altLang="zh-CN" dirty="0"/>
                  <a:t>&gt;</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R</a:t>
                </a:r>
                <a:r>
                  <a:rPr lang="en-US" altLang="zh-CN" baseline="-25000" dirty="0"/>
                  <a:t>1</a:t>
                </a:r>
                <a:r>
                  <a:rPr lang="en-US" altLang="zh-CN" dirty="0"/>
                  <a:t>)∧ </a:t>
                </a:r>
                <a:r>
                  <a:rPr lang="en-US" altLang="zh-CN" dirty="0">
                    <a:sym typeface="Symbol" panose="05050102010706020507" pitchFamily="18" charset="2"/>
                  </a:rPr>
                  <a:t></a:t>
                </a:r>
                <a:r>
                  <a:rPr lang="en-US" altLang="zh-CN" dirty="0"/>
                  <a:t>a(</a:t>
                </a:r>
                <a:r>
                  <a:rPr lang="en-US" altLang="zh-CN" dirty="0" err="1"/>
                  <a:t>a∈A</a:t>
                </a:r>
                <a:r>
                  <a:rPr lang="en-US" altLang="zh-CN" dirty="0"/>
                  <a:t>∧&lt;</a:t>
                </a:r>
                <a:r>
                  <a:rPr lang="en-US" altLang="zh-CN" dirty="0" err="1"/>
                  <a:t>a,a</a:t>
                </a:r>
                <a:r>
                  <a:rPr lang="en-US" altLang="zh-CN" dirty="0"/>
                  <a:t>&gt;∈R</a:t>
                </a:r>
                <a:r>
                  <a:rPr lang="en-US" altLang="zh-CN" baseline="-25000" dirty="0"/>
                  <a:t>1</a:t>
                </a:r>
                <a:r>
                  <a:rPr lang="en-US" altLang="zh-CN" dirty="0"/>
                  <a:t>)</a:t>
                </a:r>
                <a:r>
                  <a:rPr lang="zh-CN" altLang="en-US" dirty="0"/>
                  <a:t>，所以</a:t>
                </a:r>
                <a:r>
                  <a:rPr lang="en-US" altLang="zh-CN" dirty="0"/>
                  <a:t>R</a:t>
                </a:r>
                <a:r>
                  <a:rPr lang="en-US" altLang="zh-CN" baseline="-25000" dirty="0"/>
                  <a:t>1</a:t>
                </a:r>
                <a:r>
                  <a:rPr lang="zh-CN" altLang="en-US" dirty="0"/>
                  <a:t>不是自反的，也不是反自反的。</a:t>
                </a:r>
                <a:endParaRPr lang="en-US" altLang="zh-CN" dirty="0"/>
              </a:p>
              <a:p>
                <a:pPr marL="0" indent="0">
                  <a:lnSpc>
                    <a:spcPct val="150000"/>
                  </a:lnSpc>
                  <a:spcBef>
                    <a:spcPct val="10000"/>
                  </a:spcBef>
                  <a:buNone/>
                </a:pPr>
                <a:r>
                  <a:rPr lang="en-US" altLang="zh-CN" dirty="0"/>
                  <a:t>     </a:t>
                </a:r>
                <a:r>
                  <a:rPr lang="zh-CN" altLang="en-US" dirty="0"/>
                  <a:t>在</a:t>
                </a:r>
                <a:r>
                  <a:rPr lang="en-US" altLang="zh-CN" dirty="0"/>
                  <a:t>R</a:t>
                </a:r>
                <a:r>
                  <a:rPr lang="en-US" altLang="zh-CN" baseline="-25000" dirty="0"/>
                  <a:t>2</a:t>
                </a:r>
                <a:r>
                  <a:rPr lang="zh-CN" altLang="en-US" dirty="0"/>
                  <a:t>中，因为</a:t>
                </a:r>
                <a14:m>
                  <m:oMath xmlns:m="http://schemas.openxmlformats.org/officeDocument/2006/math">
                    <m:r>
                      <a:rPr lang="es-ES" altLang="zh-CN" i="1" smtClean="0">
                        <a:solidFill>
                          <a:srgbClr val="C00000"/>
                        </a:solidFill>
                        <a:latin typeface="Cambria Math" panose="02040503050406030204" pitchFamily="18" charset="0"/>
                        <a:ea typeface="Cambria Math" panose="02040503050406030204" pitchFamily="18" charset="0"/>
                      </a:rPr>
                      <m:t>∀</m:t>
                    </m:r>
                  </m:oMath>
                </a14:m>
                <a:r>
                  <a:rPr lang="en-US" altLang="zh-CN" dirty="0">
                    <a:solidFill>
                      <a:srgbClr val="C00000"/>
                    </a:solidFill>
                  </a:rPr>
                  <a:t>x</a:t>
                </a:r>
                <a:r>
                  <a:rPr lang="en-US" altLang="zh-CN" dirty="0"/>
                  <a:t>(</a:t>
                </a:r>
                <a:r>
                  <a:rPr lang="en-US" altLang="zh-CN" dirty="0" err="1"/>
                  <a:t>x∈A</a:t>
                </a:r>
                <a:r>
                  <a:rPr lang="en-US" altLang="zh-CN" dirty="0"/>
                  <a:t>→&lt;</a:t>
                </a:r>
                <a:r>
                  <a:rPr lang="en-US" altLang="zh-CN" dirty="0" err="1"/>
                  <a:t>x,x</a:t>
                </a:r>
                <a:r>
                  <a:rPr lang="en-US" altLang="zh-CN" dirty="0"/>
                  <a:t>&gt;∈R</a:t>
                </a:r>
                <a:r>
                  <a:rPr lang="en-US" altLang="zh-CN" baseline="-25000" dirty="0"/>
                  <a:t>2</a:t>
                </a:r>
                <a:r>
                  <a:rPr lang="en-US" altLang="zh-CN" dirty="0"/>
                  <a:t>)=1</a:t>
                </a:r>
                <a:r>
                  <a:rPr lang="zh-CN" altLang="en-US" dirty="0"/>
                  <a:t>，所以</a:t>
                </a:r>
                <a:r>
                  <a:rPr lang="en-US" altLang="zh-CN" dirty="0"/>
                  <a:t>R</a:t>
                </a:r>
                <a:r>
                  <a:rPr lang="en-US" altLang="zh-CN" baseline="-25000" dirty="0"/>
                  <a:t>2</a:t>
                </a:r>
                <a:r>
                  <a:rPr lang="zh-CN" altLang="en-US" dirty="0"/>
                  <a:t>是自反的。</a:t>
                </a:r>
                <a:endParaRPr lang="en-US" altLang="zh-CN" dirty="0"/>
              </a:p>
              <a:p>
                <a:pPr marL="0" indent="0">
                  <a:lnSpc>
                    <a:spcPct val="150000"/>
                  </a:lnSpc>
                  <a:spcBef>
                    <a:spcPct val="10000"/>
                  </a:spcBef>
                  <a:buNone/>
                </a:pPr>
                <a:r>
                  <a:rPr lang="en-US" altLang="zh-CN" dirty="0"/>
                  <a:t>     </a:t>
                </a:r>
                <a:r>
                  <a:rPr lang="zh-CN" altLang="en-US" dirty="0"/>
                  <a:t>在</a:t>
                </a:r>
                <a:r>
                  <a:rPr lang="en-US" altLang="zh-CN" dirty="0"/>
                  <a:t>R</a:t>
                </a:r>
                <a:r>
                  <a:rPr lang="en-US" altLang="zh-CN" baseline="-25000" dirty="0"/>
                  <a:t>3</a:t>
                </a:r>
                <a:r>
                  <a:rPr lang="zh-CN" altLang="en-US" dirty="0"/>
                  <a:t>中，因为</a:t>
                </a:r>
                <a14:m>
                  <m:oMath xmlns:m="http://schemas.openxmlformats.org/officeDocument/2006/math">
                    <m:r>
                      <a:rPr lang="es-ES" altLang="zh-CN" i="1" smtClean="0">
                        <a:solidFill>
                          <a:srgbClr val="C00000"/>
                        </a:solidFill>
                        <a:latin typeface="Cambria Math" panose="02040503050406030204" pitchFamily="18" charset="0"/>
                      </a:rPr>
                      <m:t>∀</m:t>
                    </m:r>
                  </m:oMath>
                </a14:m>
                <a:r>
                  <a:rPr lang="en-US" altLang="zh-CN" dirty="0">
                    <a:solidFill>
                      <a:srgbClr val="C00000"/>
                    </a:solidFill>
                  </a:rPr>
                  <a:t>x</a:t>
                </a:r>
                <a:r>
                  <a:rPr lang="en-US" altLang="zh-CN" dirty="0"/>
                  <a:t>(</a:t>
                </a:r>
                <a:r>
                  <a:rPr lang="en-US" altLang="zh-CN" dirty="0" err="1"/>
                  <a:t>x∈A</a:t>
                </a:r>
                <a:r>
                  <a:rPr lang="en-US" altLang="zh-CN" dirty="0"/>
                  <a:t>→&lt;</a:t>
                </a:r>
                <a:r>
                  <a:rPr lang="en-US" altLang="zh-CN" dirty="0" err="1"/>
                  <a:t>x,x</a:t>
                </a:r>
                <a:r>
                  <a:rPr lang="en-US" altLang="zh-CN" dirty="0"/>
                  <a:t>&gt;</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R</a:t>
                </a:r>
                <a:r>
                  <a:rPr lang="en-US" altLang="zh-CN" baseline="-25000" dirty="0"/>
                  <a:t>3</a:t>
                </a:r>
                <a:r>
                  <a:rPr lang="en-US" altLang="zh-CN" dirty="0"/>
                  <a:t>)=1</a:t>
                </a:r>
                <a:r>
                  <a:rPr lang="zh-CN" altLang="en-US" dirty="0"/>
                  <a:t>，所以</a:t>
                </a:r>
                <a:r>
                  <a:rPr lang="en-US" altLang="zh-CN" dirty="0"/>
                  <a:t>R</a:t>
                </a:r>
                <a:r>
                  <a:rPr lang="en-US" altLang="zh-CN" baseline="-25000" dirty="0"/>
                  <a:t>3</a:t>
                </a:r>
                <a:r>
                  <a:rPr lang="zh-CN" altLang="en-US" dirty="0"/>
                  <a:t>是反自反的。</a:t>
                </a:r>
              </a:p>
            </p:txBody>
          </p:sp>
        </mc:Choice>
        <mc:Fallback xmlns="">
          <p:sp>
            <p:nvSpPr>
              <p:cNvPr id="4" name="Rectangle 3">
                <a:extLst>
                  <a:ext uri="{FF2B5EF4-FFF2-40B4-BE49-F238E27FC236}">
                    <a16:creationId xmlns:a16="http://schemas.microsoft.com/office/drawing/2014/main" id="{810F7219-6BE8-427A-9AA4-F34E66C3ECE3}"/>
                  </a:ext>
                </a:extLst>
              </p:cNvPr>
              <p:cNvSpPr txBox="1">
                <a:spLocks noRot="1" noChangeAspect="1" noMove="1" noResize="1" noEditPoints="1" noAdjustHandles="1" noChangeArrowheads="1" noChangeShapeType="1" noTextEdit="1"/>
              </p:cNvSpPr>
              <p:nvPr/>
            </p:nvSpPr>
            <p:spPr>
              <a:xfrm>
                <a:off x="433253" y="2820194"/>
                <a:ext cx="11152322" cy="3114276"/>
              </a:xfrm>
              <a:prstGeom prst="rect">
                <a:avLst/>
              </a:prstGeom>
              <a:blipFill>
                <a:blip r:embed="rId6"/>
                <a:stretch>
                  <a:fillRect l="-54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72783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2"/>
          <p:cNvSpPr>
            <a:spLocks noGrp="1" noChangeArrowheads="1"/>
          </p:cNvSpPr>
          <p:nvPr>
            <p:ph type="title"/>
          </p:nvPr>
        </p:nvSpPr>
        <p:spPr>
          <a:xfrm>
            <a:off x="794671" y="258442"/>
            <a:ext cx="10758267" cy="585924"/>
          </a:xfrm>
        </p:spPr>
        <p:txBody>
          <a:bodyPr/>
          <a:lstStyle/>
          <a:p>
            <a:pPr eaLnBrk="1" hangingPunct="1"/>
            <a:r>
              <a:rPr lang="zh-CN" altLang="en-US" dirty="0"/>
              <a:t>例</a:t>
            </a:r>
            <a:r>
              <a:rPr lang="en-US" altLang="zh-CN" dirty="0"/>
              <a:t>4.19 </a:t>
            </a:r>
            <a:r>
              <a:rPr lang="zh-CN" altLang="en-US" dirty="0"/>
              <a:t>（续）</a:t>
            </a:r>
          </a:p>
        </p:txBody>
      </p:sp>
      <p:sp>
        <p:nvSpPr>
          <p:cNvPr id="1529859" name="Rectangle 3"/>
          <p:cNvSpPr>
            <a:spLocks noGrp="1" noChangeArrowheads="1"/>
          </p:cNvSpPr>
          <p:nvPr>
            <p:ph type="body" sz="half" idx="1"/>
          </p:nvPr>
        </p:nvSpPr>
        <p:spPr>
          <a:xfrm>
            <a:off x="384175" y="1086896"/>
            <a:ext cx="10972800" cy="895098"/>
          </a:xfrm>
        </p:spPr>
        <p:txBody>
          <a:bodyPr>
            <a:normAutofit/>
          </a:bodyPr>
          <a:lstStyle/>
          <a:p>
            <a:pPr marL="0" indent="0">
              <a:spcBef>
                <a:spcPct val="10000"/>
              </a:spcBef>
              <a:buNone/>
            </a:pPr>
            <a:r>
              <a:rPr lang="zh-CN" altLang="en-US" dirty="0"/>
              <a:t>（</a:t>
            </a:r>
            <a:r>
              <a:rPr lang="en-US" altLang="zh-CN" dirty="0"/>
              <a:t>2</a:t>
            </a:r>
            <a:r>
              <a:rPr lang="zh-CN" altLang="en-US" dirty="0"/>
              <a:t>）</a:t>
            </a:r>
            <a:r>
              <a:rPr lang="en-US" altLang="zh-CN" dirty="0"/>
              <a:t> </a:t>
            </a:r>
            <a:r>
              <a:rPr lang="zh-CN" altLang="en-US" dirty="0"/>
              <a:t>设</a:t>
            </a:r>
            <a:r>
              <a:rPr lang="en-US" altLang="zh-CN" dirty="0"/>
              <a:t>R</a:t>
            </a:r>
            <a:r>
              <a:rPr lang="en-US" altLang="zh-CN" baseline="-25000" dirty="0"/>
              <a:t>1</a:t>
            </a:r>
            <a:r>
              <a:rPr lang="zh-CN" altLang="zh-CN" dirty="0"/>
              <a:t>，</a:t>
            </a:r>
            <a:r>
              <a:rPr lang="en-US" altLang="zh-CN" dirty="0"/>
              <a:t>R</a:t>
            </a:r>
            <a:r>
              <a:rPr lang="en-US" altLang="zh-CN" baseline="-25000" dirty="0"/>
              <a:t>2</a:t>
            </a:r>
            <a:r>
              <a:rPr lang="zh-CN" altLang="zh-CN" dirty="0"/>
              <a:t>和</a:t>
            </a:r>
            <a:r>
              <a:rPr lang="en-US" altLang="zh-CN" dirty="0"/>
              <a:t>R</a:t>
            </a:r>
            <a:r>
              <a:rPr lang="en-US" altLang="zh-CN" baseline="-25000" dirty="0"/>
              <a:t>3</a:t>
            </a:r>
            <a:r>
              <a:rPr lang="zh-CN" altLang="zh-CN" dirty="0"/>
              <a:t>的关系矩阵分别为</a:t>
            </a:r>
            <a:r>
              <a:rPr lang="en-US" altLang="zh-CN" dirty="0"/>
              <a:t>M</a:t>
            </a:r>
            <a:r>
              <a:rPr lang="en-US" altLang="zh-CN" baseline="-25000" dirty="0"/>
              <a:t>R1</a:t>
            </a:r>
            <a:r>
              <a:rPr lang="zh-CN" altLang="zh-CN" dirty="0"/>
              <a:t>，</a:t>
            </a:r>
            <a:r>
              <a:rPr lang="en-US" altLang="zh-CN" dirty="0"/>
              <a:t>M</a:t>
            </a:r>
            <a:r>
              <a:rPr lang="en-US" altLang="zh-CN" baseline="-25000" dirty="0"/>
              <a:t> R2</a:t>
            </a:r>
            <a:r>
              <a:rPr lang="zh-CN" altLang="zh-CN" dirty="0"/>
              <a:t>和</a:t>
            </a:r>
            <a:r>
              <a:rPr lang="en-US" altLang="zh-CN" dirty="0"/>
              <a:t>M</a:t>
            </a:r>
            <a:r>
              <a:rPr lang="en-US" altLang="zh-CN" baseline="-25000" dirty="0"/>
              <a:t> R3 </a:t>
            </a:r>
            <a:r>
              <a:rPr lang="zh-CN" altLang="en-US" dirty="0"/>
              <a:t>，则：</a:t>
            </a:r>
          </a:p>
        </p:txBody>
      </p:sp>
      <p:sp>
        <p:nvSpPr>
          <p:cNvPr id="11" name="Rectangle 58">
            <a:extLst>
              <a:ext uri="{FF2B5EF4-FFF2-40B4-BE49-F238E27FC236}">
                <a16:creationId xmlns:a16="http://schemas.microsoft.com/office/drawing/2014/main" id="{3DBCD169-9D37-4B05-80A4-0B79B813657E}"/>
              </a:ext>
            </a:extLst>
          </p:cNvPr>
          <p:cNvSpPr>
            <a:spLocks noChangeArrowheads="1"/>
          </p:cNvSpPr>
          <p:nvPr/>
        </p:nvSpPr>
        <p:spPr bwMode="auto">
          <a:xfrm>
            <a:off x="804304" y="25153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E03DBA5C-243F-4074-BC81-041E90386E99}"/>
              </a:ext>
            </a:extLst>
          </p:cNvPr>
          <p:cNvGraphicFramePr>
            <a:graphicFrameLocks noChangeAspect="1"/>
          </p:cNvGraphicFramePr>
          <p:nvPr>
            <p:extLst>
              <p:ext uri="{D42A27DB-BD31-4B8C-83A1-F6EECF244321}">
                <p14:modId xmlns:p14="http://schemas.microsoft.com/office/powerpoint/2010/main" val="3433115391"/>
              </p:ext>
            </p:extLst>
          </p:nvPr>
        </p:nvGraphicFramePr>
        <p:xfrm>
          <a:off x="1251871" y="1838710"/>
          <a:ext cx="2396648" cy="1536981"/>
        </p:xfrm>
        <a:graphic>
          <a:graphicData uri="http://schemas.openxmlformats.org/presentationml/2006/ole">
            <mc:AlternateContent xmlns:mc="http://schemas.openxmlformats.org/markup-compatibility/2006">
              <mc:Choice xmlns:v="urn:schemas-microsoft-com:vml" Requires="v">
                <p:oleObj spid="_x0000_s53734" name="Equation" r:id="rId5" imgW="876300" imgH="558800" progId="Equation.DSMT4">
                  <p:embed/>
                </p:oleObj>
              </mc:Choice>
              <mc:Fallback>
                <p:oleObj name="Equation" r:id="rId5" imgW="876300" imgH="558800" progId="Equation.DSMT4">
                  <p:embed/>
                  <p:pic>
                    <p:nvPicPr>
                      <p:cNvPr id="0" name="Object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1871" y="1838710"/>
                        <a:ext cx="2396648" cy="1536981"/>
                      </a:xfrm>
                      <a:prstGeom prst="rect">
                        <a:avLst/>
                      </a:prstGeom>
                      <a:noFill/>
                    </p:spPr>
                  </p:pic>
                </p:oleObj>
              </mc:Fallback>
            </mc:AlternateContent>
          </a:graphicData>
        </a:graphic>
      </p:graphicFrame>
      <p:sp>
        <p:nvSpPr>
          <p:cNvPr id="13" name="Rectangle 60">
            <a:extLst>
              <a:ext uri="{FF2B5EF4-FFF2-40B4-BE49-F238E27FC236}">
                <a16:creationId xmlns:a16="http://schemas.microsoft.com/office/drawing/2014/main" id="{537AE56E-AEA6-4519-AB41-46FDADD3EA50}"/>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a:extLst>
              <a:ext uri="{FF2B5EF4-FFF2-40B4-BE49-F238E27FC236}">
                <a16:creationId xmlns:a16="http://schemas.microsoft.com/office/drawing/2014/main" id="{17713847-FCE7-4EDE-AC2B-44E0AF6F6140}"/>
              </a:ext>
            </a:extLst>
          </p:cNvPr>
          <p:cNvGraphicFramePr>
            <a:graphicFrameLocks noChangeAspect="1"/>
          </p:cNvGraphicFramePr>
          <p:nvPr>
            <p:extLst>
              <p:ext uri="{D42A27DB-BD31-4B8C-83A1-F6EECF244321}">
                <p14:modId xmlns:p14="http://schemas.microsoft.com/office/powerpoint/2010/main" val="3626002805"/>
              </p:ext>
            </p:extLst>
          </p:nvPr>
        </p:nvGraphicFramePr>
        <p:xfrm>
          <a:off x="4662958" y="1821577"/>
          <a:ext cx="2265782" cy="1422140"/>
        </p:xfrm>
        <a:graphic>
          <a:graphicData uri="http://schemas.openxmlformats.org/presentationml/2006/ole">
            <mc:AlternateContent xmlns:mc="http://schemas.openxmlformats.org/markup-compatibility/2006">
              <mc:Choice xmlns:v="urn:schemas-microsoft-com:vml" Requires="v">
                <p:oleObj spid="_x0000_s53735" name="Equation" r:id="rId7" imgW="901309" imgH="558558" progId="Equation.DSMT4">
                  <p:embed/>
                </p:oleObj>
              </mc:Choice>
              <mc:Fallback>
                <p:oleObj name="Equation" r:id="rId7" imgW="901309" imgH="558558" progId="Equation.DSMT4">
                  <p:embed/>
                  <p:pic>
                    <p:nvPicPr>
                      <p:cNvPr id="0" name="Object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62958" y="1821577"/>
                        <a:ext cx="2265782" cy="1422140"/>
                      </a:xfrm>
                      <a:prstGeom prst="rect">
                        <a:avLst/>
                      </a:prstGeom>
                      <a:noFill/>
                    </p:spPr>
                  </p:pic>
                </p:oleObj>
              </mc:Fallback>
            </mc:AlternateContent>
          </a:graphicData>
        </a:graphic>
      </p:graphicFrame>
      <p:sp>
        <p:nvSpPr>
          <p:cNvPr id="15" name="Rectangle 62">
            <a:extLst>
              <a:ext uri="{FF2B5EF4-FFF2-40B4-BE49-F238E27FC236}">
                <a16:creationId xmlns:a16="http://schemas.microsoft.com/office/drawing/2014/main" id="{65CBE972-2995-4934-B7D9-B585DAD94B7E}"/>
              </a:ext>
            </a:extLst>
          </p:cNvPr>
          <p:cNvSpPr>
            <a:spLocks noChangeArrowheads="1"/>
          </p:cNvSpPr>
          <p:nvPr/>
        </p:nvSpPr>
        <p:spPr bwMode="auto">
          <a:xfrm>
            <a:off x="8308975" y="2629097"/>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a:extLst>
              <a:ext uri="{FF2B5EF4-FFF2-40B4-BE49-F238E27FC236}">
                <a16:creationId xmlns:a16="http://schemas.microsoft.com/office/drawing/2014/main" id="{949E331B-66D0-44E0-BD54-C5B244B79135}"/>
              </a:ext>
            </a:extLst>
          </p:cNvPr>
          <p:cNvGraphicFramePr>
            <a:graphicFrameLocks noChangeAspect="1"/>
          </p:cNvGraphicFramePr>
          <p:nvPr>
            <p:extLst>
              <p:ext uri="{D42A27DB-BD31-4B8C-83A1-F6EECF244321}">
                <p14:modId xmlns:p14="http://schemas.microsoft.com/office/powerpoint/2010/main" val="3387296040"/>
              </p:ext>
            </p:extLst>
          </p:nvPr>
        </p:nvGraphicFramePr>
        <p:xfrm>
          <a:off x="7775575" y="1821576"/>
          <a:ext cx="2362199" cy="1422141"/>
        </p:xfrm>
        <a:graphic>
          <a:graphicData uri="http://schemas.openxmlformats.org/presentationml/2006/ole">
            <mc:AlternateContent xmlns:mc="http://schemas.openxmlformats.org/markup-compatibility/2006">
              <mc:Choice xmlns:v="urn:schemas-microsoft-com:vml" Requires="v">
                <p:oleObj spid="_x0000_s53736" name="Equation" r:id="rId9" imgW="939800" imgH="558800" progId="Equation.DSMT4">
                  <p:embed/>
                </p:oleObj>
              </mc:Choice>
              <mc:Fallback>
                <p:oleObj name="Equation" r:id="rId9" imgW="939800" imgH="558800" progId="Equation.DSMT4">
                  <p:embed/>
                  <p:pic>
                    <p:nvPicPr>
                      <p:cNvPr id="0" name="Object 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5575" y="1821576"/>
                        <a:ext cx="2362199" cy="1422141"/>
                      </a:xfrm>
                      <a:prstGeom prst="rect">
                        <a:avLst/>
                      </a:prstGeom>
                      <a:noFill/>
                    </p:spPr>
                  </p:pic>
                </p:oleObj>
              </mc:Fallback>
            </mc:AlternateContent>
          </a:graphicData>
        </a:graphic>
      </p:graphicFrame>
      <p:sp>
        <p:nvSpPr>
          <p:cNvPr id="21" name="Text Box 10">
            <a:extLst>
              <a:ext uri="{FF2B5EF4-FFF2-40B4-BE49-F238E27FC236}">
                <a16:creationId xmlns:a16="http://schemas.microsoft.com/office/drawing/2014/main" id="{83A34969-A5FC-4ACC-A7A9-A3539E6C7DC8}"/>
              </a:ext>
            </a:extLst>
          </p:cNvPr>
          <p:cNvSpPr txBox="1">
            <a:spLocks noChangeArrowheads="1"/>
          </p:cNvSpPr>
          <p:nvPr/>
        </p:nvSpPr>
        <p:spPr bwMode="auto">
          <a:xfrm>
            <a:off x="384175" y="3615872"/>
            <a:ext cx="96164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None/>
            </a:pPr>
            <a:r>
              <a:rPr lang="zh-CN" altLang="en-US" sz="2400" dirty="0">
                <a:latin typeface="+mn-ea"/>
                <a:ea typeface="+mn-ea"/>
              </a:rPr>
              <a:t>（</a:t>
            </a:r>
            <a:r>
              <a:rPr lang="en-US" altLang="zh-CN" sz="2400" dirty="0">
                <a:latin typeface="+mn-ea"/>
                <a:ea typeface="+mn-ea"/>
              </a:rPr>
              <a:t>3</a:t>
            </a:r>
            <a:r>
              <a:rPr lang="zh-CN" altLang="en-US" sz="2400" dirty="0">
                <a:latin typeface="+mn-ea"/>
                <a:ea typeface="+mn-ea"/>
              </a:rPr>
              <a:t>）</a:t>
            </a:r>
            <a:r>
              <a:rPr lang="en-US" altLang="zh-CN" sz="2400" dirty="0">
                <a:latin typeface="+mn-ea"/>
                <a:ea typeface="+mn-ea"/>
              </a:rPr>
              <a:t> R</a:t>
            </a:r>
            <a:r>
              <a:rPr lang="en-US" altLang="zh-CN" sz="2400" baseline="-25000" dirty="0">
                <a:latin typeface="+mn-ea"/>
                <a:ea typeface="+mn-ea"/>
              </a:rPr>
              <a:t>1</a:t>
            </a:r>
            <a:r>
              <a:rPr lang="zh-CN" altLang="zh-CN" sz="2400" dirty="0">
                <a:latin typeface="+mn-ea"/>
                <a:ea typeface="+mn-ea"/>
              </a:rPr>
              <a:t>，</a:t>
            </a:r>
            <a:r>
              <a:rPr lang="en-US" altLang="zh-CN" sz="2400" dirty="0">
                <a:latin typeface="+mn-ea"/>
                <a:ea typeface="+mn-ea"/>
              </a:rPr>
              <a:t>R</a:t>
            </a:r>
            <a:r>
              <a:rPr lang="en-US" altLang="zh-CN" sz="2400" baseline="-25000" dirty="0">
                <a:latin typeface="+mn-ea"/>
                <a:ea typeface="+mn-ea"/>
              </a:rPr>
              <a:t>2</a:t>
            </a:r>
            <a:r>
              <a:rPr lang="zh-CN" altLang="zh-CN" sz="2400" dirty="0">
                <a:latin typeface="+mn-ea"/>
                <a:ea typeface="+mn-ea"/>
              </a:rPr>
              <a:t>和</a:t>
            </a:r>
            <a:r>
              <a:rPr lang="en-US" altLang="zh-CN" sz="2400" dirty="0">
                <a:latin typeface="+mn-ea"/>
                <a:ea typeface="+mn-ea"/>
              </a:rPr>
              <a:t>R</a:t>
            </a:r>
            <a:r>
              <a:rPr lang="en-US" altLang="zh-CN" sz="2400" baseline="-25000" dirty="0">
                <a:latin typeface="+mn-ea"/>
                <a:ea typeface="+mn-ea"/>
              </a:rPr>
              <a:t>3</a:t>
            </a:r>
            <a:r>
              <a:rPr lang="zh-CN" altLang="en-US" sz="2400" dirty="0">
                <a:latin typeface="+mn-ea"/>
                <a:ea typeface="+mn-ea"/>
              </a:rPr>
              <a:t>的关系图分别是下图的</a:t>
            </a:r>
            <a:r>
              <a:rPr lang="en-US" altLang="zh-CN" sz="2400" dirty="0">
                <a:latin typeface="+mn-ea"/>
                <a:ea typeface="+mn-ea"/>
              </a:rPr>
              <a:t>(a),(b)</a:t>
            </a:r>
            <a:r>
              <a:rPr lang="zh-CN" altLang="en-US" sz="2400" dirty="0">
                <a:latin typeface="+mn-ea"/>
                <a:ea typeface="+mn-ea"/>
              </a:rPr>
              <a:t>和</a:t>
            </a:r>
            <a:r>
              <a:rPr lang="en-US" altLang="zh-CN" sz="2400" dirty="0">
                <a:latin typeface="+mn-ea"/>
                <a:ea typeface="+mn-ea"/>
              </a:rPr>
              <a:t>(c)</a:t>
            </a:r>
            <a:r>
              <a:rPr lang="zh-CN" altLang="en-US" sz="2400" dirty="0">
                <a:latin typeface="+mn-ea"/>
                <a:ea typeface="+mn-ea"/>
              </a:rPr>
              <a:t>。</a:t>
            </a:r>
            <a:endParaRPr lang="zh-CN" altLang="en-US" sz="2400" dirty="0">
              <a:solidFill>
                <a:srgbClr val="FF0000"/>
              </a:solidFill>
              <a:latin typeface="+mn-ea"/>
              <a:ea typeface="+mn-ea"/>
            </a:endParaRPr>
          </a:p>
        </p:txBody>
      </p:sp>
      <p:grpSp>
        <p:nvGrpSpPr>
          <p:cNvPr id="2" name="组合 1">
            <a:extLst>
              <a:ext uri="{FF2B5EF4-FFF2-40B4-BE49-F238E27FC236}">
                <a16:creationId xmlns:a16="http://schemas.microsoft.com/office/drawing/2014/main" id="{BD01026A-CA6D-41ED-A762-7A4481C2D262}"/>
              </a:ext>
            </a:extLst>
          </p:cNvPr>
          <p:cNvGrpSpPr/>
          <p:nvPr/>
        </p:nvGrpSpPr>
        <p:grpSpPr>
          <a:xfrm>
            <a:off x="1981323" y="4390242"/>
            <a:ext cx="6327652" cy="2414820"/>
            <a:chOff x="1981323" y="4390242"/>
            <a:chExt cx="6327652" cy="2414820"/>
          </a:xfrm>
        </p:grpSpPr>
        <p:grpSp>
          <p:nvGrpSpPr>
            <p:cNvPr id="116" name="Group 44">
              <a:extLst>
                <a:ext uri="{FF2B5EF4-FFF2-40B4-BE49-F238E27FC236}">
                  <a16:creationId xmlns:a16="http://schemas.microsoft.com/office/drawing/2014/main" id="{A64D903E-D20B-49EA-8FDB-203FE3D969D2}"/>
                </a:ext>
              </a:extLst>
            </p:cNvPr>
            <p:cNvGrpSpPr>
              <a:grpSpLocks noChangeAspect="1"/>
            </p:cNvGrpSpPr>
            <p:nvPr/>
          </p:nvGrpSpPr>
          <p:grpSpPr bwMode="auto">
            <a:xfrm>
              <a:off x="1981323" y="4390242"/>
              <a:ext cx="6327652" cy="2414820"/>
              <a:chOff x="1318" y="2814"/>
              <a:chExt cx="3322" cy="1267"/>
            </a:xfrm>
          </p:grpSpPr>
          <p:sp>
            <p:nvSpPr>
              <p:cNvPr id="117" name="Text Box 12">
                <a:extLst>
                  <a:ext uri="{FF2B5EF4-FFF2-40B4-BE49-F238E27FC236}">
                    <a16:creationId xmlns:a16="http://schemas.microsoft.com/office/drawing/2014/main" id="{83B61EDF-8866-4463-9EB8-87B926499A9A}"/>
                  </a:ext>
                </a:extLst>
              </p:cNvPr>
              <p:cNvSpPr txBox="1">
                <a:spLocks noChangeAspect="1" noChangeArrowheads="1"/>
              </p:cNvSpPr>
              <p:nvPr/>
            </p:nvSpPr>
            <p:spPr bwMode="auto">
              <a:xfrm>
                <a:off x="2502" y="2924"/>
                <a:ext cx="201" cy="264"/>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a</a:t>
                </a:r>
                <a:endParaRPr lang="en-US" altLang="zh-CN" sz="2400" dirty="0">
                  <a:solidFill>
                    <a:srgbClr val="FF0000"/>
                  </a:solidFill>
                </a:endParaRPr>
              </a:p>
            </p:txBody>
          </p:sp>
          <p:sp>
            <p:nvSpPr>
              <p:cNvPr id="118" name="Text Box 13">
                <a:extLst>
                  <a:ext uri="{FF2B5EF4-FFF2-40B4-BE49-F238E27FC236}">
                    <a16:creationId xmlns:a16="http://schemas.microsoft.com/office/drawing/2014/main" id="{643701C0-0058-4A40-96C1-B5D2478F20CD}"/>
                  </a:ext>
                </a:extLst>
              </p:cNvPr>
              <p:cNvSpPr txBox="1">
                <a:spLocks noChangeAspect="1" noChangeArrowheads="1"/>
              </p:cNvSpPr>
              <p:nvPr/>
            </p:nvSpPr>
            <p:spPr bwMode="auto">
              <a:xfrm>
                <a:off x="4266" y="3380"/>
                <a:ext cx="201" cy="265"/>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c</a:t>
                </a:r>
                <a:endParaRPr lang="en-US" altLang="zh-CN" sz="2400" dirty="0">
                  <a:solidFill>
                    <a:srgbClr val="FF0000"/>
                  </a:solidFill>
                </a:endParaRPr>
              </a:p>
            </p:txBody>
          </p:sp>
          <p:sp>
            <p:nvSpPr>
              <p:cNvPr id="119" name="Text Box 14">
                <a:extLst>
                  <a:ext uri="{FF2B5EF4-FFF2-40B4-BE49-F238E27FC236}">
                    <a16:creationId xmlns:a16="http://schemas.microsoft.com/office/drawing/2014/main" id="{781F0102-77E2-420D-AFE7-51268915FC82}"/>
                  </a:ext>
                </a:extLst>
              </p:cNvPr>
              <p:cNvSpPr txBox="1">
                <a:spLocks noChangeAspect="1" noChangeArrowheads="1"/>
              </p:cNvSpPr>
              <p:nvPr/>
            </p:nvSpPr>
            <p:spPr bwMode="auto">
              <a:xfrm>
                <a:off x="1927" y="3211"/>
                <a:ext cx="184" cy="264"/>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c</a:t>
                </a:r>
                <a:endParaRPr lang="en-US" altLang="zh-CN" sz="2400" dirty="0">
                  <a:solidFill>
                    <a:srgbClr val="FF0000"/>
                  </a:solidFill>
                </a:endParaRPr>
              </a:p>
            </p:txBody>
          </p:sp>
          <p:sp>
            <p:nvSpPr>
              <p:cNvPr id="120" name="Text Box 15">
                <a:extLst>
                  <a:ext uri="{FF2B5EF4-FFF2-40B4-BE49-F238E27FC236}">
                    <a16:creationId xmlns:a16="http://schemas.microsoft.com/office/drawing/2014/main" id="{8DE5483C-15D3-405F-B993-888577538C3F}"/>
                  </a:ext>
                </a:extLst>
              </p:cNvPr>
              <p:cNvSpPr txBox="1">
                <a:spLocks noChangeAspect="1" noChangeArrowheads="1"/>
              </p:cNvSpPr>
              <p:nvPr/>
            </p:nvSpPr>
            <p:spPr bwMode="auto">
              <a:xfrm>
                <a:off x="1324" y="2863"/>
                <a:ext cx="200" cy="264"/>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a</a:t>
                </a:r>
                <a:endParaRPr lang="en-US" altLang="zh-CN" sz="2400" dirty="0">
                  <a:solidFill>
                    <a:srgbClr val="FF0000"/>
                  </a:solidFill>
                </a:endParaRPr>
              </a:p>
            </p:txBody>
          </p:sp>
          <p:sp>
            <p:nvSpPr>
              <p:cNvPr id="121" name="Oval 16">
                <a:extLst>
                  <a:ext uri="{FF2B5EF4-FFF2-40B4-BE49-F238E27FC236}">
                    <a16:creationId xmlns:a16="http://schemas.microsoft.com/office/drawing/2014/main" id="{33BAAA55-60AC-4CFC-AA1D-48B96E037CFB}"/>
                  </a:ext>
                </a:extLst>
              </p:cNvPr>
              <p:cNvSpPr>
                <a:spLocks noChangeAspect="1" noChangeArrowheads="1"/>
              </p:cNvSpPr>
              <p:nvPr/>
            </p:nvSpPr>
            <p:spPr bwMode="auto">
              <a:xfrm>
                <a:off x="1424" y="3570"/>
                <a:ext cx="32" cy="31"/>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22" name="Text Box 17">
                <a:extLst>
                  <a:ext uri="{FF2B5EF4-FFF2-40B4-BE49-F238E27FC236}">
                    <a16:creationId xmlns:a16="http://schemas.microsoft.com/office/drawing/2014/main" id="{BCA5C566-F6A6-4656-9F2C-511F4D4DE3F9}"/>
                  </a:ext>
                </a:extLst>
              </p:cNvPr>
              <p:cNvSpPr txBox="1">
                <a:spLocks noChangeAspect="1" noChangeArrowheads="1"/>
              </p:cNvSpPr>
              <p:nvPr/>
            </p:nvSpPr>
            <p:spPr bwMode="auto">
              <a:xfrm>
                <a:off x="1318" y="3524"/>
                <a:ext cx="201" cy="265"/>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b</a:t>
                </a:r>
                <a:endParaRPr lang="en-US" altLang="zh-CN" sz="2400" dirty="0">
                  <a:solidFill>
                    <a:srgbClr val="FF0000"/>
                  </a:solidFill>
                </a:endParaRPr>
              </a:p>
            </p:txBody>
          </p:sp>
          <p:sp>
            <p:nvSpPr>
              <p:cNvPr id="123" name="Oval 18">
                <a:extLst>
                  <a:ext uri="{FF2B5EF4-FFF2-40B4-BE49-F238E27FC236}">
                    <a16:creationId xmlns:a16="http://schemas.microsoft.com/office/drawing/2014/main" id="{01F4ED6E-4864-448A-B0E4-5DF259AE8EA2}"/>
                  </a:ext>
                </a:extLst>
              </p:cNvPr>
              <p:cNvSpPr>
                <a:spLocks noChangeAspect="1" noChangeArrowheads="1"/>
              </p:cNvSpPr>
              <p:nvPr/>
            </p:nvSpPr>
            <p:spPr bwMode="auto">
              <a:xfrm>
                <a:off x="2655" y="3029"/>
                <a:ext cx="32" cy="32"/>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24" name="Text Box 19">
                <a:extLst>
                  <a:ext uri="{FF2B5EF4-FFF2-40B4-BE49-F238E27FC236}">
                    <a16:creationId xmlns:a16="http://schemas.microsoft.com/office/drawing/2014/main" id="{C27813A2-E718-439C-8806-704C5FFA1B24}"/>
                  </a:ext>
                </a:extLst>
              </p:cNvPr>
              <p:cNvSpPr txBox="1">
                <a:spLocks noChangeAspect="1" noChangeArrowheads="1"/>
              </p:cNvSpPr>
              <p:nvPr/>
            </p:nvSpPr>
            <p:spPr bwMode="auto">
              <a:xfrm>
                <a:off x="3247" y="3295"/>
                <a:ext cx="201" cy="264"/>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c</a:t>
                </a:r>
                <a:endParaRPr lang="en-US" altLang="zh-CN" sz="2400" dirty="0">
                  <a:solidFill>
                    <a:srgbClr val="FF0000"/>
                  </a:solidFill>
                </a:endParaRPr>
              </a:p>
            </p:txBody>
          </p:sp>
          <p:sp>
            <p:nvSpPr>
              <p:cNvPr id="125" name="Text Box 20">
                <a:extLst>
                  <a:ext uri="{FF2B5EF4-FFF2-40B4-BE49-F238E27FC236}">
                    <a16:creationId xmlns:a16="http://schemas.microsoft.com/office/drawing/2014/main" id="{89E86485-2595-460C-BAAC-ADD2ACC09F9F}"/>
                  </a:ext>
                </a:extLst>
              </p:cNvPr>
              <p:cNvSpPr txBox="1">
                <a:spLocks noChangeAspect="1" noChangeArrowheads="1"/>
              </p:cNvSpPr>
              <p:nvPr/>
            </p:nvSpPr>
            <p:spPr bwMode="auto">
              <a:xfrm>
                <a:off x="2502" y="3508"/>
                <a:ext cx="201" cy="263"/>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b</a:t>
                </a:r>
                <a:endParaRPr lang="en-US" altLang="zh-CN" sz="2400" dirty="0">
                  <a:solidFill>
                    <a:srgbClr val="FF0000"/>
                  </a:solidFill>
                </a:endParaRPr>
              </a:p>
            </p:txBody>
          </p:sp>
          <p:sp>
            <p:nvSpPr>
              <p:cNvPr id="126" name="Text Box 21">
                <a:extLst>
                  <a:ext uri="{FF2B5EF4-FFF2-40B4-BE49-F238E27FC236}">
                    <a16:creationId xmlns:a16="http://schemas.microsoft.com/office/drawing/2014/main" id="{A1B25CF3-6094-4D9D-92B4-0DCC93A214DD}"/>
                  </a:ext>
                </a:extLst>
              </p:cNvPr>
              <p:cNvSpPr txBox="1">
                <a:spLocks noChangeAspect="1" noChangeArrowheads="1"/>
              </p:cNvSpPr>
              <p:nvPr/>
            </p:nvSpPr>
            <p:spPr bwMode="auto">
              <a:xfrm>
                <a:off x="3669" y="3031"/>
                <a:ext cx="201" cy="264"/>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a</a:t>
                </a:r>
                <a:endParaRPr lang="en-US" altLang="zh-CN" sz="2400" dirty="0">
                  <a:solidFill>
                    <a:srgbClr val="FF0000"/>
                  </a:solidFill>
                </a:endParaRPr>
              </a:p>
            </p:txBody>
          </p:sp>
          <p:sp>
            <p:nvSpPr>
              <p:cNvPr id="127" name="Text Box 22">
                <a:extLst>
                  <a:ext uri="{FF2B5EF4-FFF2-40B4-BE49-F238E27FC236}">
                    <a16:creationId xmlns:a16="http://schemas.microsoft.com/office/drawing/2014/main" id="{DCAD612B-97AF-4396-A883-367C891CA3E4}"/>
                  </a:ext>
                </a:extLst>
              </p:cNvPr>
              <p:cNvSpPr txBox="1">
                <a:spLocks noChangeAspect="1" noChangeArrowheads="1"/>
              </p:cNvSpPr>
              <p:nvPr/>
            </p:nvSpPr>
            <p:spPr bwMode="auto">
              <a:xfrm>
                <a:off x="3669" y="3604"/>
                <a:ext cx="201" cy="263"/>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b</a:t>
                </a:r>
                <a:endParaRPr lang="en-US" altLang="zh-CN" sz="2400" dirty="0">
                  <a:solidFill>
                    <a:srgbClr val="FF0000"/>
                  </a:solidFill>
                </a:endParaRPr>
              </a:p>
            </p:txBody>
          </p:sp>
          <p:sp>
            <p:nvSpPr>
              <p:cNvPr id="130" name="Arc 25">
                <a:extLst>
                  <a:ext uri="{FF2B5EF4-FFF2-40B4-BE49-F238E27FC236}">
                    <a16:creationId xmlns:a16="http://schemas.microsoft.com/office/drawing/2014/main" id="{6FCF8CBD-5607-4BDD-AA69-E66C5C703EF7}"/>
                  </a:ext>
                </a:extLst>
              </p:cNvPr>
              <p:cNvSpPr>
                <a:spLocks noChangeAspect="1"/>
              </p:cNvSpPr>
              <p:nvPr/>
            </p:nvSpPr>
            <p:spPr bwMode="auto">
              <a:xfrm rot="4109557" flipV="1">
                <a:off x="3292" y="3300"/>
                <a:ext cx="192" cy="19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lnTo>
                      <a:pt x="21600" y="21600"/>
                    </a:lnTo>
                    <a:lnTo>
                      <a:pt x="21599" y="0"/>
                    </a:lnTo>
                    <a:close/>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 name="Arc 26">
                <a:extLst>
                  <a:ext uri="{FF2B5EF4-FFF2-40B4-BE49-F238E27FC236}">
                    <a16:creationId xmlns:a16="http://schemas.microsoft.com/office/drawing/2014/main" id="{467FED3A-B53C-475A-B034-857AC5BF9DC1}"/>
                  </a:ext>
                </a:extLst>
              </p:cNvPr>
              <p:cNvSpPr>
                <a:spLocks noChangeAspect="1"/>
              </p:cNvSpPr>
              <p:nvPr/>
            </p:nvSpPr>
            <p:spPr bwMode="auto">
              <a:xfrm rot="10971685" flipV="1">
                <a:off x="1321" y="3577"/>
                <a:ext cx="189" cy="19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lnTo>
                      <a:pt x="21600" y="21600"/>
                    </a:lnTo>
                    <a:lnTo>
                      <a:pt x="21599" y="0"/>
                    </a:lnTo>
                    <a:close/>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 name="Text Box 27">
                <a:extLst>
                  <a:ext uri="{FF2B5EF4-FFF2-40B4-BE49-F238E27FC236}">
                    <a16:creationId xmlns:a16="http://schemas.microsoft.com/office/drawing/2014/main" id="{4322884E-5C3E-4BBA-A08F-C779EBE41B29}"/>
                  </a:ext>
                </a:extLst>
              </p:cNvPr>
              <p:cNvSpPr txBox="1">
                <a:spLocks noChangeAspect="1" noChangeArrowheads="1"/>
              </p:cNvSpPr>
              <p:nvPr/>
            </p:nvSpPr>
            <p:spPr bwMode="auto">
              <a:xfrm>
                <a:off x="1324" y="3847"/>
                <a:ext cx="331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5913" tIns="37957" rIns="75913" bIns="37957">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dirty="0">
                    <a:solidFill>
                      <a:srgbClr val="FF0000"/>
                    </a:solidFill>
                  </a:rPr>
                  <a:t>   </a:t>
                </a:r>
                <a:r>
                  <a:rPr lang="en-US" altLang="zh-CN" sz="2400" dirty="0">
                    <a:solidFill>
                      <a:schemeClr val="tx1"/>
                    </a:solidFill>
                  </a:rPr>
                  <a:t>(a)           (b)            (c)</a:t>
                </a:r>
              </a:p>
            </p:txBody>
          </p:sp>
          <p:sp>
            <p:nvSpPr>
              <p:cNvPr id="136" name="Freeform 31">
                <a:extLst>
                  <a:ext uri="{FF2B5EF4-FFF2-40B4-BE49-F238E27FC236}">
                    <a16:creationId xmlns:a16="http://schemas.microsoft.com/office/drawing/2014/main" id="{72209179-7749-43B5-968C-376B4B7FBA4B}"/>
                  </a:ext>
                </a:extLst>
              </p:cNvPr>
              <p:cNvSpPr>
                <a:spLocks noChangeAspect="1"/>
              </p:cNvSpPr>
              <p:nvPr/>
            </p:nvSpPr>
            <p:spPr bwMode="auto">
              <a:xfrm>
                <a:off x="3848" y="3167"/>
                <a:ext cx="0" cy="586"/>
              </a:xfrm>
              <a:custGeom>
                <a:avLst/>
                <a:gdLst>
                  <a:gd name="T0" fmla="*/ 0 w 1"/>
                  <a:gd name="T1" fmla="*/ 0 h 1040"/>
                  <a:gd name="T2" fmla="*/ 0 w 1"/>
                  <a:gd name="T3" fmla="*/ 1 h 1040"/>
                  <a:gd name="T4" fmla="*/ 0 60000 65536"/>
                  <a:gd name="T5" fmla="*/ 0 60000 65536"/>
                  <a:gd name="T6" fmla="*/ 0 w 1"/>
                  <a:gd name="T7" fmla="*/ 0 h 1040"/>
                  <a:gd name="T8" fmla="*/ 0 w 1"/>
                  <a:gd name="T9" fmla="*/ 1040 h 1040"/>
                </a:gdLst>
                <a:ahLst/>
                <a:cxnLst>
                  <a:cxn ang="T4">
                    <a:pos x="T0" y="T1"/>
                  </a:cxn>
                  <a:cxn ang="T5">
                    <a:pos x="T2" y="T3"/>
                  </a:cxn>
                </a:cxnLst>
                <a:rect l="T6" t="T7" r="T8" b="T9"/>
                <a:pathLst>
                  <a:path w="1" h="1040">
                    <a:moveTo>
                      <a:pt x="0" y="0"/>
                    </a:moveTo>
                    <a:lnTo>
                      <a:pt x="0" y="104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 name="Oval 35">
                <a:extLst>
                  <a:ext uri="{FF2B5EF4-FFF2-40B4-BE49-F238E27FC236}">
                    <a16:creationId xmlns:a16="http://schemas.microsoft.com/office/drawing/2014/main" id="{DC1D936A-7CC4-416E-B018-780AA556E10F}"/>
                  </a:ext>
                </a:extLst>
              </p:cNvPr>
              <p:cNvSpPr>
                <a:spLocks noChangeAspect="1" noChangeArrowheads="1"/>
              </p:cNvSpPr>
              <p:nvPr/>
            </p:nvSpPr>
            <p:spPr bwMode="auto">
              <a:xfrm>
                <a:off x="3836" y="3738"/>
                <a:ext cx="32" cy="33"/>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1" name="Oval 36">
                <a:extLst>
                  <a:ext uri="{FF2B5EF4-FFF2-40B4-BE49-F238E27FC236}">
                    <a16:creationId xmlns:a16="http://schemas.microsoft.com/office/drawing/2014/main" id="{094F6FFA-644C-4244-9254-BAD677C04F31}"/>
                  </a:ext>
                </a:extLst>
              </p:cNvPr>
              <p:cNvSpPr>
                <a:spLocks noChangeAspect="1" noChangeArrowheads="1"/>
              </p:cNvSpPr>
              <p:nvPr/>
            </p:nvSpPr>
            <p:spPr bwMode="auto">
              <a:xfrm>
                <a:off x="4300" y="3451"/>
                <a:ext cx="31" cy="31"/>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2" name="Oval 37">
                <a:extLst>
                  <a:ext uri="{FF2B5EF4-FFF2-40B4-BE49-F238E27FC236}">
                    <a16:creationId xmlns:a16="http://schemas.microsoft.com/office/drawing/2014/main" id="{2D987A70-A8EE-42AF-B81A-E767A105DA16}"/>
                  </a:ext>
                </a:extLst>
              </p:cNvPr>
              <p:cNvSpPr>
                <a:spLocks noChangeAspect="1" noChangeArrowheads="1"/>
              </p:cNvSpPr>
              <p:nvPr/>
            </p:nvSpPr>
            <p:spPr bwMode="auto">
              <a:xfrm>
                <a:off x="3836" y="3136"/>
                <a:ext cx="32" cy="33"/>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3" name="Oval 38">
                <a:extLst>
                  <a:ext uri="{FF2B5EF4-FFF2-40B4-BE49-F238E27FC236}">
                    <a16:creationId xmlns:a16="http://schemas.microsoft.com/office/drawing/2014/main" id="{D5A3F154-ACF9-4CD7-99DF-2726593D45CE}"/>
                  </a:ext>
                </a:extLst>
              </p:cNvPr>
              <p:cNvSpPr>
                <a:spLocks noChangeAspect="1" noChangeArrowheads="1"/>
              </p:cNvSpPr>
              <p:nvPr/>
            </p:nvSpPr>
            <p:spPr bwMode="auto">
              <a:xfrm>
                <a:off x="1524" y="2968"/>
                <a:ext cx="32" cy="31"/>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4" name="Oval 39">
                <a:extLst>
                  <a:ext uri="{FF2B5EF4-FFF2-40B4-BE49-F238E27FC236}">
                    <a16:creationId xmlns:a16="http://schemas.microsoft.com/office/drawing/2014/main" id="{791BA54D-B1E5-4CE1-AFE5-9738BAF0BA25}"/>
                  </a:ext>
                </a:extLst>
              </p:cNvPr>
              <p:cNvSpPr>
                <a:spLocks noChangeAspect="1" noChangeArrowheads="1"/>
              </p:cNvSpPr>
              <p:nvPr/>
            </p:nvSpPr>
            <p:spPr bwMode="auto">
              <a:xfrm>
                <a:off x="1921" y="3346"/>
                <a:ext cx="32" cy="33"/>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5" name="Oval 40">
                <a:extLst>
                  <a:ext uri="{FF2B5EF4-FFF2-40B4-BE49-F238E27FC236}">
                    <a16:creationId xmlns:a16="http://schemas.microsoft.com/office/drawing/2014/main" id="{D614CBED-1B84-4F93-89F8-B1C03850ECA1}"/>
                  </a:ext>
                </a:extLst>
              </p:cNvPr>
              <p:cNvSpPr>
                <a:spLocks noChangeAspect="1" noChangeArrowheads="1"/>
              </p:cNvSpPr>
              <p:nvPr/>
            </p:nvSpPr>
            <p:spPr bwMode="auto">
              <a:xfrm>
                <a:off x="2655" y="3631"/>
                <a:ext cx="32" cy="32"/>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6" name="Oval 41">
                <a:extLst>
                  <a:ext uri="{FF2B5EF4-FFF2-40B4-BE49-F238E27FC236}">
                    <a16:creationId xmlns:a16="http://schemas.microsoft.com/office/drawing/2014/main" id="{C36D17FA-FD25-4E21-B374-9723EE0D86B6}"/>
                  </a:ext>
                </a:extLst>
              </p:cNvPr>
              <p:cNvSpPr>
                <a:spLocks noChangeAspect="1" noChangeArrowheads="1"/>
              </p:cNvSpPr>
              <p:nvPr/>
            </p:nvSpPr>
            <p:spPr bwMode="auto">
              <a:xfrm>
                <a:off x="3258" y="3409"/>
                <a:ext cx="32" cy="31"/>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7" name="Oval 42">
                <a:extLst>
                  <a:ext uri="{FF2B5EF4-FFF2-40B4-BE49-F238E27FC236}">
                    <a16:creationId xmlns:a16="http://schemas.microsoft.com/office/drawing/2014/main" id="{2919394B-16F4-4AA4-AC54-BA7D88F6619A}"/>
                  </a:ext>
                </a:extLst>
              </p:cNvPr>
              <p:cNvSpPr>
                <a:spLocks noChangeAspect="1" noChangeArrowheads="1"/>
              </p:cNvSpPr>
              <p:nvPr/>
            </p:nvSpPr>
            <p:spPr bwMode="auto">
              <a:xfrm>
                <a:off x="1424" y="3562"/>
                <a:ext cx="32" cy="32"/>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8" name="Arc 43">
                <a:extLst>
                  <a:ext uri="{FF2B5EF4-FFF2-40B4-BE49-F238E27FC236}">
                    <a16:creationId xmlns:a16="http://schemas.microsoft.com/office/drawing/2014/main" id="{5163FBF7-678C-4EF1-99B1-ADD790470B76}"/>
                  </a:ext>
                </a:extLst>
              </p:cNvPr>
              <p:cNvSpPr>
                <a:spLocks/>
              </p:cNvSpPr>
              <p:nvPr/>
            </p:nvSpPr>
            <p:spPr bwMode="auto">
              <a:xfrm rot="4752660" flipH="1" flipV="1">
                <a:off x="1545" y="2814"/>
                <a:ext cx="227" cy="227"/>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lnTo>
                      <a:pt x="21600" y="21600"/>
                    </a:lnTo>
                    <a:lnTo>
                      <a:pt x="21599" y="0"/>
                    </a:lnTo>
                    <a:close/>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cxnSp>
          <p:nvCxnSpPr>
            <p:cNvPr id="18" name="直接箭头连接符 17">
              <a:extLst>
                <a:ext uri="{FF2B5EF4-FFF2-40B4-BE49-F238E27FC236}">
                  <a16:creationId xmlns:a16="http://schemas.microsoft.com/office/drawing/2014/main" id="{8D510550-C50E-4344-8ABB-89EA80EC2BAB}"/>
                </a:ext>
              </a:extLst>
            </p:cNvPr>
            <p:cNvCxnSpPr>
              <a:cxnSpLocks/>
              <a:stCxn id="143" idx="1"/>
              <a:endCxn id="144" idx="1"/>
            </p:cNvCxnSpPr>
            <p:nvPr/>
          </p:nvCxnSpPr>
          <p:spPr>
            <a:xfrm>
              <a:off x="2382632" y="4692409"/>
              <a:ext cx="756194" cy="7210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Arc 25">
              <a:extLst>
                <a:ext uri="{FF2B5EF4-FFF2-40B4-BE49-F238E27FC236}">
                  <a16:creationId xmlns:a16="http://schemas.microsoft.com/office/drawing/2014/main" id="{059CF24C-406F-40BD-B5AF-8F28191C727E}"/>
                </a:ext>
              </a:extLst>
            </p:cNvPr>
            <p:cNvSpPr>
              <a:spLocks noChangeAspect="1"/>
            </p:cNvSpPr>
            <p:nvPr/>
          </p:nvSpPr>
          <p:spPr bwMode="auto">
            <a:xfrm rot="4109557" flipV="1">
              <a:off x="4528184" y="4620719"/>
              <a:ext cx="365940" cy="361907"/>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lnTo>
                    <a:pt x="21600" y="21600"/>
                  </a:lnTo>
                  <a:lnTo>
                    <a:pt x="21599" y="0"/>
                  </a:lnTo>
                  <a:close/>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2" name="Arc 25">
              <a:extLst>
                <a:ext uri="{FF2B5EF4-FFF2-40B4-BE49-F238E27FC236}">
                  <a16:creationId xmlns:a16="http://schemas.microsoft.com/office/drawing/2014/main" id="{F436E125-A530-4B80-97E2-C901EBA86383}"/>
                </a:ext>
              </a:extLst>
            </p:cNvPr>
            <p:cNvSpPr>
              <a:spLocks noChangeAspect="1"/>
            </p:cNvSpPr>
            <p:nvPr/>
          </p:nvSpPr>
          <p:spPr bwMode="auto">
            <a:xfrm rot="4109557" flipV="1">
              <a:off x="4528184" y="5736594"/>
              <a:ext cx="365940" cy="361907"/>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lnTo>
                    <a:pt x="21600" y="21600"/>
                  </a:lnTo>
                  <a:lnTo>
                    <a:pt x="21599" y="0"/>
                  </a:lnTo>
                  <a:close/>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20" name="直接箭头连接符 19">
              <a:extLst>
                <a:ext uri="{FF2B5EF4-FFF2-40B4-BE49-F238E27FC236}">
                  <a16:creationId xmlns:a16="http://schemas.microsoft.com/office/drawing/2014/main" id="{0C7BD1FA-98D7-4B29-A400-8C4C960AC5E5}"/>
                </a:ext>
              </a:extLst>
            </p:cNvPr>
            <p:cNvCxnSpPr>
              <a:cxnSpLocks/>
              <a:stCxn id="140" idx="7"/>
              <a:endCxn id="141" idx="2"/>
            </p:cNvCxnSpPr>
            <p:nvPr/>
          </p:nvCxnSpPr>
          <p:spPr>
            <a:xfrm flipV="1">
              <a:off x="6829565" y="5633865"/>
              <a:ext cx="831788" cy="5266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2"/>
    </p:custDataLst>
    <p:extLst>
      <p:ext uri="{BB962C8B-B14F-4D97-AF65-F5344CB8AC3E}">
        <p14:creationId xmlns:p14="http://schemas.microsoft.com/office/powerpoint/2010/main" val="310020380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circle(in)">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animEffect transition="in" filter="box(in)">
                                      <p:cBhvr>
                                        <p:cTn id="22" dur="500"/>
                                        <p:tgtEl>
                                          <p:spTgt spid="2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ircle(in)">
                                      <p:cBhvr>
                                        <p:cTn id="2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2"/>
          <p:cNvSpPr>
            <a:spLocks noGrp="1" noChangeArrowheads="1"/>
          </p:cNvSpPr>
          <p:nvPr>
            <p:ph type="title"/>
          </p:nvPr>
        </p:nvSpPr>
        <p:spPr/>
        <p:txBody>
          <a:bodyPr/>
          <a:lstStyle/>
          <a:p>
            <a:pPr eaLnBrk="1" hangingPunct="1"/>
            <a:r>
              <a:rPr lang="zh-CN" altLang="en-US" dirty="0"/>
              <a:t>解题小贴士</a:t>
            </a:r>
          </a:p>
        </p:txBody>
      </p:sp>
      <mc:AlternateContent xmlns:mc="http://schemas.openxmlformats.org/markup-compatibility/2006" xmlns:a14="http://schemas.microsoft.com/office/drawing/2010/main">
        <mc:Choice Requires="a14">
          <p:sp>
            <p:nvSpPr>
              <p:cNvPr id="4" name="Text Box 556">
                <a:extLst>
                  <a:ext uri="{FF2B5EF4-FFF2-40B4-BE49-F238E27FC236}">
                    <a16:creationId xmlns:a16="http://schemas.microsoft.com/office/drawing/2014/main" id="{55CDD8EA-51AB-4653-A526-7595F4437A24}"/>
                  </a:ext>
                </a:extLst>
              </p:cNvPr>
              <p:cNvSpPr txBox="1">
                <a:spLocks noChangeArrowheads="1"/>
              </p:cNvSpPr>
              <p:nvPr/>
            </p:nvSpPr>
            <p:spPr bwMode="auto">
              <a:xfrm>
                <a:off x="277812" y="963674"/>
                <a:ext cx="11661775" cy="2466120"/>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a:t>
                </a:r>
                <a:r>
                  <a:rPr lang="zh-CN" altLang="en-US" b="1" kern="100" dirty="0">
                    <a:solidFill>
                      <a:srgbClr val="C00000"/>
                    </a:solidFill>
                    <a:latin typeface="+mn-ea"/>
                    <a:cs typeface="宋体" panose="02010600030101010101" pitchFamily="2" charset="-122"/>
                  </a:rPr>
                  <a:t>自反性和反自反性的关系矩阵表示判断方法</a:t>
                </a:r>
                <a:r>
                  <a:rPr lang="en-US" altLang="zh-CN" b="1" kern="100" dirty="0">
                    <a:latin typeface="+mn-ea"/>
                    <a:cs typeface="宋体" panose="02010600030101010101" pitchFamily="2" charset="-122"/>
                  </a:rPr>
                  <a:t>(</a:t>
                </a:r>
                <a:r>
                  <a:rPr lang="en-US" b="1" kern="0" dirty="0">
                    <a:effectLst/>
                    <a:latin typeface="+mn-ea"/>
                    <a:cs typeface="宋体" panose="02010600030101010101" pitchFamily="2" charset="-122"/>
                  </a:rPr>
                  <a:t>(</a:t>
                </a:r>
                <a:r>
                  <a:rPr lang="en-US" b="1" kern="0" dirty="0" err="1">
                    <a:effectLst/>
                    <a:latin typeface="+mn-ea"/>
                    <a:cs typeface="宋体" panose="02010600030101010101" pitchFamily="2" charset="-122"/>
                  </a:rPr>
                  <a:t>r</a:t>
                </a:r>
                <a:r>
                  <a:rPr lang="en-US" b="1" kern="0" baseline="-25000" dirty="0" err="1">
                    <a:effectLst/>
                    <a:latin typeface="+mn-ea"/>
                    <a:cs typeface="宋体" panose="02010600030101010101" pitchFamily="2" charset="-122"/>
                  </a:rPr>
                  <a:t>ij</a:t>
                </a:r>
                <a:r>
                  <a:rPr lang="en-US" b="1" kern="0" dirty="0">
                    <a:effectLst/>
                    <a:latin typeface="+mn-ea"/>
                    <a:cs typeface="宋体" panose="02010600030101010101" pitchFamily="2" charset="-122"/>
                  </a:rPr>
                  <a:t>)</a:t>
                </a:r>
                <a:r>
                  <a:rPr lang="en-US" b="1" kern="0" baseline="-25000" dirty="0">
                    <a:effectLst/>
                    <a:latin typeface="+mn-ea"/>
                    <a:cs typeface="宋体" panose="02010600030101010101" pitchFamily="2" charset="-122"/>
                  </a:rPr>
                  <a:t>n</a:t>
                </a:r>
                <a:r>
                  <a:rPr lang="zh-CN" b="1" kern="0" baseline="-25000" dirty="0">
                    <a:effectLst/>
                    <a:latin typeface="+mn-ea"/>
                    <a:cs typeface="宋体" panose="02010600030101010101" pitchFamily="2" charset="-122"/>
                  </a:rPr>
                  <a:t>×</a:t>
                </a:r>
                <a:r>
                  <a:rPr lang="en-US" b="1" kern="0" baseline="-25000" dirty="0">
                    <a:effectLst/>
                    <a:latin typeface="+mn-ea"/>
                    <a:cs typeface="宋体" panose="02010600030101010101" pitchFamily="2" charset="-122"/>
                  </a:rPr>
                  <a:t>n</a:t>
                </a:r>
                <a:r>
                  <a:rPr lang="zh-CN" b="1" kern="0" dirty="0">
                    <a:effectLst/>
                    <a:latin typeface="+mn-ea"/>
                    <a:cs typeface="宋体" panose="02010600030101010101" pitchFamily="2" charset="-122"/>
                  </a:rPr>
                  <a:t>是</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的关系矩阵</a:t>
                </a:r>
                <a:r>
                  <a:rPr lang="en-US" altLang="zh-CN" b="1" kern="100" dirty="0">
                    <a:effectLst/>
                    <a:latin typeface="+mn-ea"/>
                    <a:cs typeface="宋体" panose="02010600030101010101" pitchFamily="2" charset="-122"/>
                  </a:rPr>
                  <a:t>)</a:t>
                </a:r>
                <a:r>
                  <a:rPr lang="zh-CN" b="1" kern="100" dirty="0">
                    <a:effectLst/>
                    <a:latin typeface="+mn-ea"/>
                    <a:cs typeface="宋体" panose="02010600030101010101" pitchFamily="2" charset="-122"/>
                  </a:rPr>
                  <a:t>，则</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是自反</a:t>
                </a:r>
                <a:r>
                  <a:rPr lang="zh-CN" b="1" kern="0" dirty="0">
                    <a:solidFill>
                      <a:schemeClr val="tx1"/>
                    </a:solidFill>
                    <a:effectLst/>
                    <a:latin typeface="+mn-ea"/>
                    <a:cs typeface="宋体" panose="02010600030101010101" pitchFamily="2" charset="-122"/>
                  </a:rPr>
                  <a:t>的</a:t>
                </a:r>
                <a:r>
                  <a:rPr lang="en-US" altLang="zh-CN" b="1" dirty="0">
                    <a:solidFill>
                      <a:schemeClr val="tx1"/>
                    </a:solidFill>
                    <a:latin typeface="+mn-ea"/>
                    <a:sym typeface="Symbol" panose="05050102010706020507" pitchFamily="18" charset="2"/>
                  </a:rPr>
                  <a:t></a:t>
                </a:r>
                <a:r>
                  <a:rPr lang="en-US" b="1" kern="100" dirty="0">
                    <a:solidFill>
                      <a:schemeClr val="tx1"/>
                    </a:solidFill>
                    <a:effectLst/>
                    <a:latin typeface="+mn-ea"/>
                    <a:cs typeface="宋体" panose="02010600030101010101" pitchFamily="2" charset="-122"/>
                  </a:rPr>
                  <a:t> </a:t>
                </a:r>
                <a14:m>
                  <m:oMath xmlns:m="http://schemas.openxmlformats.org/officeDocument/2006/math">
                    <m:r>
                      <a:rPr lang="es-ES" altLang="zh-CN" i="1">
                        <a:solidFill>
                          <a:schemeClr val="tx1"/>
                        </a:solidFill>
                        <a:latin typeface="Cambria Math" panose="02040503050406030204" pitchFamily="18" charset="0"/>
                      </a:rPr>
                      <m:t>∀</m:t>
                    </m:r>
                  </m:oMath>
                </a14:m>
                <a:r>
                  <a:rPr lang="en-US" b="1" kern="100" dirty="0" err="1">
                    <a:solidFill>
                      <a:schemeClr val="tx1"/>
                    </a:solidFill>
                    <a:effectLst/>
                    <a:latin typeface="+mn-ea"/>
                    <a:cs typeface="宋体" panose="02010600030101010101" pitchFamily="2" charset="-122"/>
                  </a:rPr>
                  <a:t>i</a:t>
                </a:r>
                <a14:m>
                  <m:oMath xmlns:m="http://schemas.openxmlformats.org/officeDocument/2006/math">
                    <m:r>
                      <a:rPr lang="es-ES" altLang="zh-CN" i="1">
                        <a:solidFill>
                          <a:schemeClr val="tx1"/>
                        </a:solidFill>
                        <a:latin typeface="Cambria Math" panose="02040503050406030204" pitchFamily="18" charset="0"/>
                      </a:rPr>
                      <m:t>∀</m:t>
                    </m:r>
                  </m:oMath>
                </a14:m>
                <a:r>
                  <a:rPr lang="en-US" b="1" kern="100" dirty="0">
                    <a:solidFill>
                      <a:schemeClr val="tx1"/>
                    </a:solidFill>
                    <a:effectLst/>
                    <a:latin typeface="+mn-ea"/>
                    <a:cs typeface="宋体" panose="02010600030101010101" pitchFamily="2" charset="-122"/>
                  </a:rPr>
                  <a:t>j</a:t>
                </a:r>
                <a:r>
                  <a:rPr lang="en-US" b="1" kern="0" dirty="0">
                    <a:solidFill>
                      <a:schemeClr val="tx1"/>
                    </a:solidFill>
                    <a:effectLst/>
                    <a:latin typeface="+mn-ea"/>
                    <a:cs typeface="宋体" panose="02010600030101010101" pitchFamily="2" charset="-122"/>
                  </a:rPr>
                  <a:t>(</a:t>
                </a:r>
                <a:r>
                  <a:rPr lang="en-US" b="1" kern="0" dirty="0" err="1">
                    <a:effectLst/>
                    <a:latin typeface="+mn-ea"/>
                    <a:cs typeface="宋体" panose="02010600030101010101" pitchFamily="2" charset="-122"/>
                  </a:rPr>
                  <a:t>i</a:t>
                </a:r>
                <a:r>
                  <a:rPr lang="en-US" b="1" kern="0" dirty="0">
                    <a:effectLst/>
                    <a:latin typeface="+mn-ea"/>
                    <a:cs typeface="宋体" panose="02010600030101010101" pitchFamily="2" charset="-122"/>
                  </a:rPr>
                  <a:t>=j</a:t>
                </a:r>
                <a:r>
                  <a:rPr lang="en-US" altLang="zh-CN" noProof="1">
                    <a:latin typeface="+mn-ea"/>
                  </a:rPr>
                  <a:t> →</a:t>
                </a:r>
                <a:r>
                  <a:rPr lang="en-US" b="1" kern="100" dirty="0">
                    <a:effectLst/>
                    <a:latin typeface="+mn-ea"/>
                    <a:cs typeface="宋体" panose="02010600030101010101" pitchFamily="2" charset="-122"/>
                  </a:rPr>
                  <a:t> </a:t>
                </a:r>
                <a:r>
                  <a:rPr lang="en-US" b="1" kern="10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ij</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是反自反的</a:t>
                </a:r>
                <a:r>
                  <a:rPr lang="en-US" altLang="zh-CN" b="1" dirty="0">
                    <a:latin typeface="+mn-ea"/>
                    <a:sym typeface="Symbol" panose="05050102010706020507" pitchFamily="18" charset="2"/>
                  </a:rPr>
                  <a:t> </a:t>
                </a:r>
                <a14:m>
                  <m:oMath xmlns:m="http://schemas.openxmlformats.org/officeDocument/2006/math">
                    <m:r>
                      <a:rPr lang="es-ES" altLang="zh-CN" i="1" smtClean="0">
                        <a:solidFill>
                          <a:schemeClr val="tx1"/>
                        </a:solidFill>
                        <a:latin typeface="Cambria Math" panose="02040503050406030204" pitchFamily="18" charset="0"/>
                      </a:rPr>
                      <m:t>∀</m:t>
                    </m:r>
                  </m:oMath>
                </a14:m>
                <a:r>
                  <a:rPr lang="en-US" b="1" kern="100" dirty="0" err="1">
                    <a:solidFill>
                      <a:schemeClr val="tx1"/>
                    </a:solidFill>
                    <a:effectLst/>
                    <a:latin typeface="+mn-ea"/>
                    <a:cs typeface="宋体" panose="02010600030101010101" pitchFamily="2" charset="-122"/>
                  </a:rPr>
                  <a:t>i</a:t>
                </a:r>
                <a14:m>
                  <m:oMath xmlns:m="http://schemas.openxmlformats.org/officeDocument/2006/math">
                    <m:r>
                      <a:rPr lang="es-ES" altLang="zh-CN" i="1">
                        <a:solidFill>
                          <a:schemeClr val="tx1"/>
                        </a:solidFill>
                        <a:latin typeface="Cambria Math" panose="02040503050406030204" pitchFamily="18" charset="0"/>
                      </a:rPr>
                      <m:t>∀</m:t>
                    </m:r>
                  </m:oMath>
                </a14:m>
                <a:r>
                  <a:rPr lang="en-US" b="1" kern="100" dirty="0">
                    <a:solidFill>
                      <a:schemeClr val="tx1"/>
                    </a:solidFill>
                    <a:effectLst/>
                    <a:latin typeface="+mn-ea"/>
                    <a:cs typeface="宋体" panose="02010600030101010101" pitchFamily="2" charset="-122"/>
                  </a:rPr>
                  <a:t>j</a:t>
                </a:r>
                <a:r>
                  <a:rPr lang="en-US" b="1" kern="0" dirty="0">
                    <a:solidFill>
                      <a:schemeClr val="tx1"/>
                    </a:solidFill>
                    <a:effectLst/>
                    <a:latin typeface="+mn-ea"/>
                    <a:cs typeface="宋体" panose="02010600030101010101" pitchFamily="2" charset="-122"/>
                  </a:rPr>
                  <a:t>(</a:t>
                </a:r>
                <a:r>
                  <a:rPr lang="en-US" b="1" kern="0" dirty="0" err="1">
                    <a:effectLst/>
                    <a:latin typeface="+mn-ea"/>
                    <a:cs typeface="宋体" panose="02010600030101010101" pitchFamily="2" charset="-122"/>
                  </a:rPr>
                  <a:t>i</a:t>
                </a:r>
                <a:r>
                  <a:rPr lang="en-US" b="1" kern="0" dirty="0">
                    <a:effectLst/>
                    <a:latin typeface="+mn-ea"/>
                    <a:cs typeface="宋体" panose="02010600030101010101" pitchFamily="2" charset="-122"/>
                  </a:rPr>
                  <a:t>=j</a:t>
                </a:r>
                <a:r>
                  <a:rPr lang="en-US" altLang="zh-CN" noProof="1">
                    <a:latin typeface="+mn-ea"/>
                  </a:rPr>
                  <a:t> →</a:t>
                </a:r>
                <a:r>
                  <a:rPr lang="en-US" b="1" kern="100" dirty="0">
                    <a:effectLst/>
                    <a:latin typeface="+mn-ea"/>
                    <a:cs typeface="宋体" panose="02010600030101010101" pitchFamily="2" charset="-122"/>
                  </a:rPr>
                  <a:t> </a:t>
                </a:r>
                <a:r>
                  <a:rPr lang="en-US" b="1" kern="10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ij</a:t>
                </a:r>
                <a:r>
                  <a:rPr lang="en-US" b="1" kern="100" dirty="0">
                    <a:effectLst/>
                    <a:latin typeface="+mn-ea"/>
                    <a:cs typeface="宋体" panose="02010600030101010101" pitchFamily="2" charset="-122"/>
                  </a:rPr>
                  <a:t>=0)</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3</a:t>
                </a:r>
                <a:r>
                  <a:rPr lang="zh-CN" b="1" kern="100" dirty="0">
                    <a:effectLst/>
                    <a:latin typeface="+mn-ea"/>
                    <a:cs typeface="宋体" panose="02010600030101010101" pitchFamily="2" charset="-122"/>
                  </a:rPr>
                  <a:t>）关系</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不是自反的，也不是反自反的</a:t>
                </a:r>
                <a:r>
                  <a:rPr lang="en-US" altLang="zh-CN" b="1" dirty="0">
                    <a:latin typeface="+mn-ea"/>
                    <a:sym typeface="Symbol" panose="05050102010706020507" pitchFamily="18" charset="2"/>
                  </a:rPr>
                  <a:t> </a:t>
                </a:r>
                <a:r>
                  <a:rPr lang="en-US" altLang="zh-CN" dirty="0">
                    <a:latin typeface="+mn-ea"/>
                    <a:sym typeface="Symbol" panose="05050102010706020507" pitchFamily="18" charset="2"/>
                  </a:rPr>
                  <a:t></a:t>
                </a:r>
                <a:r>
                  <a:rPr lang="en-US" b="1" kern="100" dirty="0" err="1">
                    <a:effectLst/>
                    <a:latin typeface="+mn-ea"/>
                    <a:cs typeface="宋体" panose="02010600030101010101" pitchFamily="2" charset="-122"/>
                  </a:rPr>
                  <a:t>i</a:t>
                </a:r>
                <a:r>
                  <a:rPr lang="en-US" b="1" kern="0" dirty="0">
                    <a:effectLst/>
                    <a:latin typeface="+mn-ea"/>
                    <a:cs typeface="宋体" panose="02010600030101010101" pitchFamily="2" charset="-122"/>
                  </a:rPr>
                  <a:t>(</a:t>
                </a:r>
                <a:r>
                  <a:rPr lang="en-US" b="1" kern="10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ii</a:t>
                </a:r>
                <a:r>
                  <a:rPr lang="en-US" b="1" kern="100" dirty="0">
                    <a:effectLst/>
                    <a:latin typeface="+mn-ea"/>
                    <a:cs typeface="宋体" panose="02010600030101010101" pitchFamily="2" charset="-122"/>
                  </a:rPr>
                  <a:t>=0)</a:t>
                </a:r>
                <a:r>
                  <a:rPr lang="zh-CN" b="1" kern="0" dirty="0">
                    <a:effectLst/>
                    <a:latin typeface="+mn-ea"/>
                    <a:cs typeface="宋体" panose="02010600030101010101" pitchFamily="2" charset="-122"/>
                  </a:rPr>
                  <a:t>∧</a:t>
                </a:r>
                <a:r>
                  <a:rPr lang="en-US" altLang="zh-CN" dirty="0">
                    <a:latin typeface="+mn-ea"/>
                    <a:sym typeface="Symbol" panose="05050102010706020507" pitchFamily="18" charset="2"/>
                  </a:rPr>
                  <a:t> </a:t>
                </a:r>
                <a:r>
                  <a:rPr lang="en-US" b="1" kern="100" dirty="0">
                    <a:effectLst/>
                    <a:latin typeface="+mn-ea"/>
                    <a:cs typeface="宋体" panose="02010600030101010101" pitchFamily="2" charset="-122"/>
                  </a:rPr>
                  <a:t>j</a:t>
                </a:r>
                <a:r>
                  <a:rPr lang="en-US" b="1" kern="0" dirty="0">
                    <a:effectLst/>
                    <a:latin typeface="+mn-ea"/>
                    <a:cs typeface="宋体" panose="02010600030101010101" pitchFamily="2" charset="-122"/>
                  </a:rPr>
                  <a:t>(</a:t>
                </a:r>
                <a:r>
                  <a:rPr lang="en-US" b="1" kern="10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jj</a:t>
                </a:r>
                <a:r>
                  <a:rPr lang="en-US" b="1" kern="100" dirty="0">
                    <a:effectLst/>
                    <a:latin typeface="+mn-ea"/>
                    <a:cs typeface="宋体" panose="02010600030101010101" pitchFamily="2" charset="-122"/>
                  </a:rPr>
                  <a:t>=1)=1</a:t>
                </a:r>
                <a:r>
                  <a:rPr lang="zh-CN" b="1" kern="100" dirty="0">
                    <a:effectLst/>
                    <a:latin typeface="+mn-ea"/>
                    <a:cs typeface="宋体" panose="02010600030101010101" pitchFamily="2" charset="-122"/>
                  </a:rPr>
                  <a:t>。</a:t>
                </a:r>
              </a:p>
            </p:txBody>
          </p:sp>
        </mc:Choice>
        <mc:Fallback xmlns="">
          <p:sp>
            <p:nvSpPr>
              <p:cNvPr id="4" name="Text Box 556">
                <a:extLst>
                  <a:ext uri="{FF2B5EF4-FFF2-40B4-BE49-F238E27FC236}">
                    <a16:creationId xmlns:a16="http://schemas.microsoft.com/office/drawing/2014/main" id="{55CDD8EA-51AB-4653-A526-7595F4437A24}"/>
                  </a:ext>
                </a:extLst>
              </p:cNvPr>
              <p:cNvSpPr txBox="1">
                <a:spLocks noRot="1" noChangeAspect="1" noMove="1" noResize="1" noEditPoints="1" noAdjustHandles="1" noChangeArrowheads="1" noChangeShapeType="1" noTextEdit="1"/>
              </p:cNvSpPr>
              <p:nvPr/>
            </p:nvSpPr>
            <p:spPr bwMode="auto">
              <a:xfrm>
                <a:off x="277812" y="963674"/>
                <a:ext cx="11661775" cy="2466120"/>
              </a:xfrm>
              <a:prstGeom prst="rect">
                <a:avLst/>
              </a:prstGeom>
              <a:blipFill>
                <a:blip r:embed="rId6"/>
                <a:stretch>
                  <a:fillRect l="-783" r="-209"/>
                </a:stretch>
              </a:blipFill>
              <a:ln w="9525">
                <a:solidFill>
                  <a:srgbClr val="000000"/>
                </a:solidFill>
                <a:miter lim="800000"/>
                <a:headEnd/>
                <a:tailEnd/>
              </a:ln>
            </p:spPr>
            <p:txBody>
              <a:bodyPr/>
              <a:lstStyle/>
              <a:p>
                <a:r>
                  <a:rPr lang="zh-CN" altLang="en-US">
                    <a:noFill/>
                  </a:rPr>
                  <a:t> </a:t>
                </a:r>
              </a:p>
            </p:txBody>
          </p:sp>
        </mc:Fallback>
      </mc:AlternateContent>
      <p:sp>
        <p:nvSpPr>
          <p:cNvPr id="5" name="Text Box 556">
            <a:extLst>
              <a:ext uri="{FF2B5EF4-FFF2-40B4-BE49-F238E27FC236}">
                <a16:creationId xmlns:a16="http://schemas.microsoft.com/office/drawing/2014/main" id="{4AF5E143-AFB1-4679-A4C5-00AABE17512F}"/>
              </a:ext>
            </a:extLst>
          </p:cNvPr>
          <p:cNvSpPr txBox="1">
            <a:spLocks noChangeArrowheads="1"/>
          </p:cNvSpPr>
          <p:nvPr/>
        </p:nvSpPr>
        <p:spPr bwMode="auto">
          <a:xfrm>
            <a:off x="277811" y="3639634"/>
            <a:ext cx="11661775" cy="2896394"/>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a:t>
            </a:r>
            <a:r>
              <a:rPr lang="zh-CN" altLang="en-US" b="1" kern="100" dirty="0">
                <a:solidFill>
                  <a:srgbClr val="C00000"/>
                </a:solidFill>
                <a:latin typeface="+mn-ea"/>
                <a:cs typeface="宋体" panose="02010600030101010101" pitchFamily="2" charset="-122"/>
              </a:rPr>
              <a:t>自反性和反自反性的关系图表示判断方法</a:t>
            </a:r>
            <a:r>
              <a:rPr lang="en-US" altLang="zh-CN" b="1" kern="100" dirty="0">
                <a:latin typeface="+mn-ea"/>
                <a:cs typeface="宋体" panose="02010600030101010101" pitchFamily="2" charset="-122"/>
              </a:rPr>
              <a:t>(</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是</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的关系图</a:t>
            </a:r>
            <a:r>
              <a:rPr lang="en-US" altLang="zh-CN" b="1" kern="100" dirty="0">
                <a:effectLst/>
                <a:latin typeface="+mn-ea"/>
                <a:cs typeface="宋体" panose="02010600030101010101" pitchFamily="2" charset="-122"/>
              </a:rPr>
              <a:t>)</a:t>
            </a:r>
            <a:r>
              <a:rPr lang="zh-CN" b="1" kern="100" dirty="0">
                <a:effectLst/>
                <a:latin typeface="+mn-ea"/>
                <a:cs typeface="宋体" panose="02010600030101010101" pitchFamily="2" charset="-122"/>
              </a:rPr>
              <a:t>，则</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是自反的</a:t>
            </a:r>
            <a:r>
              <a:rPr lang="en-US" altLang="zh-CN" b="1" dirty="0">
                <a:latin typeface="+mn-ea"/>
                <a:sym typeface="Symbol" panose="05050102010706020507" pitchFamily="18" charset="2"/>
              </a:rPr>
              <a:t></a:t>
            </a:r>
            <a:r>
              <a:rPr lang="en-US" b="1" kern="100" dirty="0">
                <a:effectLst/>
                <a:latin typeface="+mn-ea"/>
                <a:cs typeface="宋体" panose="02010600030101010101" pitchFamily="2" charset="-122"/>
              </a:rPr>
              <a:t> 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中每个结点都有自环。</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是反自反的</a:t>
            </a:r>
            <a:r>
              <a:rPr lang="en-US" altLang="zh-CN" b="1" dirty="0">
                <a:latin typeface="+mn-ea"/>
                <a:sym typeface="Symbol" panose="05050102010706020507" pitchFamily="18" charset="2"/>
              </a:rPr>
              <a:t></a:t>
            </a:r>
            <a:r>
              <a:rPr lang="en-US" b="1" kern="100" dirty="0">
                <a:effectLst/>
                <a:latin typeface="+mn-ea"/>
                <a:cs typeface="宋体" panose="02010600030101010101" pitchFamily="2" charset="-122"/>
              </a:rPr>
              <a:t> 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中每个结点都没有自环。</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3</a:t>
            </a:r>
            <a:r>
              <a:rPr lang="zh-CN" b="1" kern="100" dirty="0">
                <a:effectLst/>
                <a:latin typeface="+mn-ea"/>
                <a:cs typeface="宋体" panose="02010600030101010101" pitchFamily="2" charset="-122"/>
              </a:rPr>
              <a:t>）关系</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既不是自反的，也不是反自反的</a:t>
            </a:r>
          </a:p>
          <a:p>
            <a:pPr marL="53340" indent="266700" algn="just">
              <a:lnSpc>
                <a:spcPct val="150000"/>
              </a:lnSpc>
              <a:spcAft>
                <a:spcPts val="0"/>
              </a:spcAft>
            </a:pPr>
            <a:r>
              <a:rPr lang="en-US" altLang="zh-CN" b="1" dirty="0">
                <a:latin typeface="+mn-ea"/>
                <a:sym typeface="Symbol" panose="05050102010706020507" pitchFamily="18" charset="2"/>
              </a:rPr>
              <a:t> </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中同时存在有自环的结点与没有自环的结点。</a:t>
            </a:r>
          </a:p>
        </p:txBody>
      </p:sp>
    </p:spTree>
    <p:custDataLst>
      <p:tags r:id="rId1"/>
    </p:custDataLst>
    <p:extLst>
      <p:ext uri="{BB962C8B-B14F-4D97-AF65-F5344CB8AC3E}">
        <p14:creationId xmlns:p14="http://schemas.microsoft.com/office/powerpoint/2010/main" val="147230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2"/>
          <p:cNvSpPr>
            <a:spLocks noGrp="1" noChangeArrowheads="1"/>
          </p:cNvSpPr>
          <p:nvPr>
            <p:ph type="title"/>
          </p:nvPr>
        </p:nvSpPr>
        <p:spPr/>
        <p:txBody>
          <a:bodyPr/>
          <a:lstStyle/>
          <a:p>
            <a:pPr eaLnBrk="1" hangingPunct="1"/>
            <a:r>
              <a:rPr lang="zh-CN" altLang="en-US" dirty="0"/>
              <a:t>例</a:t>
            </a:r>
            <a:r>
              <a:rPr lang="en-US" altLang="zh-CN" dirty="0"/>
              <a:t>4.20</a:t>
            </a:r>
          </a:p>
        </p:txBody>
      </p:sp>
      <mc:AlternateContent xmlns:mc="http://schemas.openxmlformats.org/markup-compatibility/2006" xmlns:a14="http://schemas.microsoft.com/office/drawing/2010/main">
        <mc:Choice Requires="a14">
          <p:sp>
            <p:nvSpPr>
              <p:cNvPr id="1536003" name="Rectangle 3"/>
              <p:cNvSpPr>
                <a:spLocks noGrp="1" noChangeArrowheads="1"/>
              </p:cNvSpPr>
              <p:nvPr>
                <p:ph type="body" idx="1"/>
              </p:nvPr>
            </p:nvSpPr>
            <p:spPr>
              <a:xfrm>
                <a:off x="384175" y="1219994"/>
                <a:ext cx="11582400" cy="5410195"/>
              </a:xfrm>
            </p:spPr>
            <p:txBody>
              <a:bodyPr>
                <a:noAutofit/>
              </a:bodyPr>
              <a:lstStyle/>
              <a:p>
                <a:pPr marL="0" indent="0">
                  <a:lnSpc>
                    <a:spcPct val="150000"/>
                  </a:lnSpc>
                  <a:buNone/>
                </a:pPr>
                <a:r>
                  <a:rPr lang="zh-CN" altLang="en-US" dirty="0">
                    <a:solidFill>
                      <a:srgbClr val="C00000"/>
                    </a:solidFill>
                  </a:rPr>
                  <a:t>例</a:t>
                </a:r>
                <a:r>
                  <a:rPr lang="en-US" altLang="zh-CN" dirty="0">
                    <a:solidFill>
                      <a:srgbClr val="C00000"/>
                    </a:solidFill>
                  </a:rPr>
                  <a:t>4.20  </a:t>
                </a:r>
                <a:r>
                  <a:rPr lang="zh-CN" altLang="en-US" dirty="0"/>
                  <a:t>设集合</a:t>
                </a:r>
                <a:r>
                  <a:rPr lang="en-US" altLang="zh-CN" dirty="0"/>
                  <a:t>|A|</a:t>
                </a:r>
                <a:r>
                  <a:rPr lang="zh-CN" altLang="en-US" dirty="0"/>
                  <a:t>＝</a:t>
                </a:r>
                <a:r>
                  <a:rPr lang="en-US" altLang="zh-CN" dirty="0"/>
                  <a:t>n</a:t>
                </a:r>
                <a:r>
                  <a:rPr lang="zh-CN" altLang="en-US" dirty="0"/>
                  <a:t>，试计算</a:t>
                </a:r>
                <a:r>
                  <a:rPr lang="en-US" altLang="zh-CN" dirty="0"/>
                  <a:t>A</a:t>
                </a:r>
                <a:r>
                  <a:rPr lang="zh-CN" altLang="en-US" dirty="0"/>
                  <a:t>上</a:t>
                </a:r>
                <a:r>
                  <a:rPr lang="zh-CN" altLang="en-US" dirty="0">
                    <a:solidFill>
                      <a:srgbClr val="3333FF"/>
                    </a:solidFill>
                  </a:rPr>
                  <a:t>既不具有自反性也不具有反自反性</a:t>
                </a:r>
                <a:r>
                  <a:rPr lang="zh-CN" altLang="en-US" dirty="0"/>
                  <a:t>的关系的个数。</a:t>
                </a:r>
              </a:p>
              <a:p>
                <a:pPr marL="0" indent="0">
                  <a:lnSpc>
                    <a:spcPct val="150000"/>
                  </a:lnSpc>
                  <a:buNone/>
                </a:pPr>
                <a:r>
                  <a:rPr lang="zh-CN" altLang="en-US" dirty="0">
                    <a:solidFill>
                      <a:srgbClr val="C00000"/>
                    </a:solidFill>
                  </a:rPr>
                  <a:t>解   </a:t>
                </a:r>
                <a:r>
                  <a:rPr lang="zh-CN" altLang="en-US" dirty="0"/>
                  <a:t>① 设</a:t>
                </a:r>
                <a:r>
                  <a:rPr lang="en-US" altLang="zh-CN" dirty="0"/>
                  <a:t>B</a:t>
                </a:r>
                <a:r>
                  <a:rPr lang="zh-CN" altLang="en-US" dirty="0"/>
                  <a:t>是</a:t>
                </a:r>
                <a:r>
                  <a:rPr lang="en-US" altLang="zh-CN" dirty="0"/>
                  <a:t>A</a:t>
                </a:r>
                <a:r>
                  <a:rPr lang="zh-CN" altLang="en-US" dirty="0"/>
                  <a:t>上具有反自反性的关系构成的集合，则</a:t>
                </a:r>
                <a:endParaRPr lang="en-US" altLang="zh-CN" dirty="0"/>
              </a:p>
              <a:p>
                <a:pPr marL="0" indent="0">
                  <a:lnSpc>
                    <a:spcPct val="150000"/>
                  </a:lnSpc>
                  <a:buNone/>
                </a:pPr>
                <a:r>
                  <a:rPr lang="en-US" altLang="zh-CN" dirty="0"/>
                  <a:t>          </a:t>
                </a:r>
                <a:r>
                  <a:rPr lang="zh-CN" altLang="en-US" dirty="0"/>
                  <a:t>对</a:t>
                </a:r>
                <a14:m>
                  <m:oMath xmlns:m="http://schemas.openxmlformats.org/officeDocument/2006/math">
                    <m:r>
                      <a:rPr lang="es-ES" altLang="zh-CN" i="1" smtClean="0">
                        <a:solidFill>
                          <a:srgbClr val="3333FF"/>
                        </a:solidFill>
                        <a:latin typeface="Cambria Math" panose="02040503050406030204" pitchFamily="18" charset="0"/>
                        <a:ea typeface="Cambria Math" panose="02040503050406030204" pitchFamily="18" charset="0"/>
                      </a:rPr>
                      <m:t>∀</m:t>
                    </m:r>
                  </m:oMath>
                </a14:m>
                <a:r>
                  <a:rPr lang="en-US" altLang="zh-CN" dirty="0">
                    <a:solidFill>
                      <a:srgbClr val="3333FF"/>
                    </a:solidFill>
                  </a:rPr>
                  <a:t>R</a:t>
                </a:r>
                <a:r>
                  <a:rPr lang="es-ES" altLang="zh-CN" dirty="0">
                    <a:solidFill>
                      <a:srgbClr val="3333FF"/>
                    </a:solidFill>
                  </a:rPr>
                  <a:t>∈</a:t>
                </a:r>
                <a:r>
                  <a:rPr lang="en-US" altLang="zh-CN" dirty="0">
                    <a:solidFill>
                      <a:srgbClr val="3333FF"/>
                    </a:solidFill>
                  </a:rPr>
                  <a:t>B</a:t>
                </a:r>
                <a:r>
                  <a:rPr lang="zh-CN" altLang="en-US" dirty="0">
                    <a:solidFill>
                      <a:srgbClr val="3333FF"/>
                    </a:solidFill>
                  </a:rPr>
                  <a:t>，</a:t>
                </a:r>
                <a14:m>
                  <m:oMath xmlns:m="http://schemas.openxmlformats.org/officeDocument/2006/math">
                    <m:r>
                      <a:rPr lang="es-ES" altLang="zh-CN" i="1">
                        <a:solidFill>
                          <a:srgbClr val="3333FF"/>
                        </a:solidFill>
                        <a:latin typeface="Cambria Math" panose="02040503050406030204" pitchFamily="18" charset="0"/>
                        <a:ea typeface="Cambria Math" panose="02040503050406030204" pitchFamily="18" charset="0"/>
                      </a:rPr>
                      <m:t>∀ </m:t>
                    </m:r>
                  </m:oMath>
                </a14:m>
                <a:r>
                  <a:rPr lang="en-US" altLang="zh-CN" dirty="0">
                    <a:solidFill>
                      <a:srgbClr val="3333FF"/>
                    </a:solidFill>
                  </a:rPr>
                  <a:t>a</a:t>
                </a:r>
                <a:r>
                  <a:rPr lang="es-ES" altLang="zh-CN" dirty="0">
                    <a:solidFill>
                      <a:srgbClr val="3333FF"/>
                    </a:solidFill>
                  </a:rPr>
                  <a:t>∈A, </a:t>
                </a:r>
                <a:r>
                  <a:rPr lang="zh-CN" altLang="en-US" dirty="0">
                    <a:solidFill>
                      <a:srgbClr val="3333FF"/>
                    </a:solidFill>
                  </a:rPr>
                  <a:t>都有</a:t>
                </a:r>
                <a:r>
                  <a:rPr lang="es-ES" altLang="zh-CN" dirty="0">
                    <a:solidFill>
                      <a:srgbClr val="3333FF"/>
                    </a:solidFill>
                  </a:rPr>
                  <a:t> </a:t>
                </a:r>
                <a:r>
                  <a:rPr lang="en-US" altLang="zh-CN" dirty="0">
                    <a:solidFill>
                      <a:srgbClr val="3333FF"/>
                    </a:solidFill>
                  </a:rPr>
                  <a:t>&lt;</a:t>
                </a:r>
                <a:r>
                  <a:rPr lang="en-US" altLang="zh-CN" dirty="0" err="1">
                    <a:solidFill>
                      <a:srgbClr val="3333FF"/>
                    </a:solidFill>
                  </a:rPr>
                  <a:t>a,a</a:t>
                </a:r>
                <a:r>
                  <a:rPr lang="en-US" altLang="zh-CN" dirty="0">
                    <a:solidFill>
                      <a:srgbClr val="3333FF"/>
                    </a:solidFill>
                  </a:rPr>
                  <a:t>&gt;</a:t>
                </a:r>
                <a14:m>
                  <m:oMath xmlns:m="http://schemas.openxmlformats.org/officeDocument/2006/math">
                    <m:r>
                      <a:rPr lang="en-US" altLang="zh-CN" i="1" smtClean="0">
                        <a:solidFill>
                          <a:srgbClr val="3333FF"/>
                        </a:solidFill>
                        <a:latin typeface="Cambria Math" panose="02040503050406030204" pitchFamily="18" charset="0"/>
                        <a:ea typeface="Cambria Math" panose="02040503050406030204" pitchFamily="18" charset="0"/>
                      </a:rPr>
                      <m:t>∉</m:t>
                    </m:r>
                  </m:oMath>
                </a14:m>
                <a:r>
                  <a:rPr lang="en-US" altLang="zh-CN" dirty="0">
                    <a:solidFill>
                      <a:srgbClr val="3333FF"/>
                    </a:solidFill>
                  </a:rPr>
                  <a:t> R</a:t>
                </a:r>
                <a:endParaRPr lang="en-US" altLang="zh-CN" dirty="0"/>
              </a:p>
              <a:p>
                <a:pPr marL="0" indent="0">
                  <a:lnSpc>
                    <a:spcPct val="150000"/>
                  </a:lnSpc>
                  <a:buNone/>
                </a:pPr>
                <a:r>
                  <a:rPr lang="en-US" altLang="zh-CN" dirty="0"/>
                  <a:t>          </a:t>
                </a:r>
                <a:r>
                  <a:rPr lang="zh-CN" altLang="en-US" dirty="0"/>
                  <a:t>即</a:t>
                </a:r>
                <a:r>
                  <a:rPr lang="en-US" altLang="zh-CN" dirty="0"/>
                  <a:t>|B|=|P(A×A−I</a:t>
                </a:r>
                <a:r>
                  <a:rPr lang="en-US" altLang="zh-CN" baseline="-25000" dirty="0"/>
                  <a:t>A</a:t>
                </a:r>
                <a:r>
                  <a:rPr lang="en-US" altLang="zh-CN" dirty="0"/>
                  <a:t>)|</a:t>
                </a:r>
                <a:r>
                  <a:rPr lang="zh-CN" altLang="en-US" dirty="0"/>
                  <a:t>，从而</a:t>
                </a:r>
                <a14:m>
                  <m:oMath xmlns:m="http://schemas.openxmlformats.org/officeDocument/2006/math">
                    <m:r>
                      <a:rPr lang="en-US" altLang="zh-CN" b="1" i="1" smtClean="0">
                        <a:latin typeface="Cambria Math" panose="02040503050406030204" pitchFamily="18" charset="0"/>
                      </a:rPr>
                      <m:t>|</m:t>
                    </m:r>
                    <m:r>
                      <m:rPr>
                        <m:sty m:val="p"/>
                      </m:rPr>
                      <a:rPr lang="en-US" altLang="zh-CN" i="1">
                        <a:latin typeface="Cambria Math" panose="02040503050406030204" pitchFamily="18" charset="0"/>
                      </a:rPr>
                      <m:t>B</m:t>
                    </m:r>
                    <m:r>
                      <a:rPr lang="en-US" altLang="zh-CN" i="1">
                        <a:latin typeface="Cambria Math" panose="02040503050406030204" pitchFamily="18" charset="0"/>
                      </a:rPr>
                      <m:t>|</m:t>
                    </m:r>
                  </m:oMath>
                </a14:m>
                <a:r>
                  <a:rPr lang="en-US" altLang="zh-CN" dirty="0"/>
                  <a:t>=</a:t>
                </a:r>
                <a14:m>
                  <m:oMath xmlns:m="http://schemas.openxmlformats.org/officeDocument/2006/math">
                    <m:sSup>
                      <m:sSupPr>
                        <m:ctrlPr>
                          <a:rPr lang="en-US" altLang="zh-CN" i="1" dirty="0" smtClean="0">
                            <a:latin typeface="Cambria Math" panose="02040503050406030204" pitchFamily="18" charset="0"/>
                          </a:rPr>
                        </m:ctrlPr>
                      </m:sSupPr>
                      <m:e>
                        <m:r>
                          <a:rPr lang="en-US" altLang="zh-CN" b="1" i="1" dirty="0" smtClean="0">
                            <a:latin typeface="Cambria Math" panose="02040503050406030204" pitchFamily="18" charset="0"/>
                          </a:rPr>
                          <m:t>𝟐</m:t>
                        </m:r>
                      </m:e>
                      <m:sup>
                        <m:r>
                          <a:rPr lang="en-US" altLang="zh-CN" i="1" dirty="0" smtClean="0">
                            <a:latin typeface="Cambria Math" panose="02040503050406030204" pitchFamily="18" charset="0"/>
                          </a:rPr>
                          <m:t>𝑛</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𝒏</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r>
                          <a:rPr lang="en-US" altLang="zh-CN" b="1" i="1" dirty="0" smtClean="0">
                            <a:latin typeface="Cambria Math" panose="02040503050406030204" pitchFamily="18" charset="0"/>
                          </a:rPr>
                          <m:t>)</m:t>
                        </m:r>
                      </m:sup>
                    </m:sSup>
                  </m:oMath>
                </a14:m>
                <a:r>
                  <a:rPr lang="zh-CN" altLang="en-US" dirty="0"/>
                  <a:t>  </a:t>
                </a:r>
              </a:p>
              <a:p>
                <a:pPr marL="0" indent="0">
                  <a:lnSpc>
                    <a:spcPct val="150000"/>
                  </a:lnSpc>
                  <a:buNone/>
                </a:pPr>
                <a:r>
                  <a:rPr lang="zh-CN" altLang="en-US" dirty="0"/>
                  <a:t>      ② 设</a:t>
                </a:r>
                <a:r>
                  <a:rPr lang="en-US" altLang="zh-CN" dirty="0"/>
                  <a:t>C</a:t>
                </a:r>
                <a:r>
                  <a:rPr lang="zh-CN" altLang="en-US" dirty="0"/>
                  <a:t>是</a:t>
                </a:r>
                <a:r>
                  <a:rPr lang="en-US" altLang="zh-CN" dirty="0"/>
                  <a:t>A</a:t>
                </a:r>
                <a:r>
                  <a:rPr lang="zh-CN" altLang="en-US" dirty="0"/>
                  <a:t>上具有自反性的关系构成的集合，则</a:t>
                </a:r>
                <a:endParaRPr lang="en-US" altLang="zh-CN" dirty="0"/>
              </a:p>
              <a:p>
                <a:pPr marL="0" indent="0">
                  <a:lnSpc>
                    <a:spcPct val="150000"/>
                  </a:lnSpc>
                  <a:buNone/>
                </a:pPr>
                <a:r>
                  <a:rPr lang="en-US" altLang="zh-CN" dirty="0">
                    <a:solidFill>
                      <a:srgbClr val="FF0000"/>
                    </a:solidFill>
                    <a:ea typeface="Cambria Math" panose="02040503050406030204" pitchFamily="18" charset="0"/>
                  </a:rPr>
                  <a:t>          </a:t>
                </a:r>
                <a:r>
                  <a:rPr lang="zh-CN" altLang="en-US" dirty="0"/>
                  <a:t>对</a:t>
                </a:r>
                <a14:m>
                  <m:oMath xmlns:m="http://schemas.openxmlformats.org/officeDocument/2006/math">
                    <m:r>
                      <a:rPr lang="es-ES" altLang="zh-CN" i="1" smtClean="0">
                        <a:solidFill>
                          <a:srgbClr val="3333FF"/>
                        </a:solidFill>
                        <a:latin typeface="Cambria Math" panose="02040503050406030204" pitchFamily="18" charset="0"/>
                      </a:rPr>
                      <m:t>∀</m:t>
                    </m:r>
                  </m:oMath>
                </a14:m>
                <a:r>
                  <a:rPr lang="en-US" altLang="zh-CN" dirty="0">
                    <a:solidFill>
                      <a:srgbClr val="3333FF"/>
                    </a:solidFill>
                  </a:rPr>
                  <a:t>S</a:t>
                </a:r>
                <a:r>
                  <a:rPr lang="es-ES" altLang="zh-CN" dirty="0">
                    <a:solidFill>
                      <a:srgbClr val="3333FF"/>
                    </a:solidFill>
                  </a:rPr>
                  <a:t>∈</a:t>
                </a:r>
                <a:r>
                  <a:rPr lang="en-US" altLang="zh-CN" dirty="0">
                    <a:solidFill>
                      <a:srgbClr val="3333FF"/>
                    </a:solidFill>
                  </a:rPr>
                  <a:t>C</a:t>
                </a:r>
                <a:r>
                  <a:rPr lang="zh-CN" altLang="en-US" dirty="0">
                    <a:solidFill>
                      <a:srgbClr val="3333FF"/>
                    </a:solidFill>
                  </a:rPr>
                  <a:t>，</a:t>
                </a:r>
                <a14:m>
                  <m:oMath xmlns:m="http://schemas.openxmlformats.org/officeDocument/2006/math">
                    <m:r>
                      <a:rPr lang="es-ES" altLang="zh-CN" i="1">
                        <a:solidFill>
                          <a:srgbClr val="3333FF"/>
                        </a:solidFill>
                        <a:latin typeface="Cambria Math" panose="02040503050406030204" pitchFamily="18" charset="0"/>
                      </a:rPr>
                      <m:t>∀ </m:t>
                    </m:r>
                  </m:oMath>
                </a14:m>
                <a:r>
                  <a:rPr lang="en-US" altLang="zh-CN" dirty="0">
                    <a:solidFill>
                      <a:srgbClr val="3333FF"/>
                    </a:solidFill>
                  </a:rPr>
                  <a:t>a</a:t>
                </a:r>
                <a:r>
                  <a:rPr lang="es-ES" altLang="zh-CN" dirty="0">
                    <a:solidFill>
                      <a:srgbClr val="3333FF"/>
                    </a:solidFill>
                  </a:rPr>
                  <a:t>∈A, </a:t>
                </a:r>
                <a:r>
                  <a:rPr lang="zh-CN" altLang="en-US" dirty="0">
                    <a:solidFill>
                      <a:srgbClr val="3333FF"/>
                    </a:solidFill>
                  </a:rPr>
                  <a:t>都有</a:t>
                </a:r>
                <a:r>
                  <a:rPr lang="es-ES" altLang="zh-CN" dirty="0">
                    <a:solidFill>
                      <a:srgbClr val="3333FF"/>
                    </a:solidFill>
                  </a:rPr>
                  <a:t> </a:t>
                </a:r>
                <a:r>
                  <a:rPr lang="en-US" altLang="zh-CN" dirty="0">
                    <a:solidFill>
                      <a:srgbClr val="3333FF"/>
                    </a:solidFill>
                  </a:rPr>
                  <a:t>&lt;</a:t>
                </a:r>
                <a:r>
                  <a:rPr lang="en-US" altLang="zh-CN" dirty="0" err="1">
                    <a:solidFill>
                      <a:srgbClr val="3333FF"/>
                    </a:solidFill>
                  </a:rPr>
                  <a:t>a,a</a:t>
                </a:r>
                <a:r>
                  <a:rPr lang="en-US" altLang="zh-CN" dirty="0">
                    <a:solidFill>
                      <a:srgbClr val="3333FF"/>
                    </a:solidFill>
                  </a:rPr>
                  <a:t>&gt;∈S</a:t>
                </a:r>
                <a:endParaRPr lang="en-US" altLang="zh-CN" dirty="0"/>
              </a:p>
              <a:p>
                <a:pPr marL="0" indent="0">
                  <a:lnSpc>
                    <a:spcPct val="150000"/>
                  </a:lnSpc>
                  <a:buNone/>
                </a:pPr>
                <a:r>
                  <a:rPr lang="en-US" altLang="zh-CN" dirty="0"/>
                  <a:t>          </a:t>
                </a:r>
                <a:r>
                  <a:rPr lang="zh-CN" altLang="en-US" dirty="0"/>
                  <a:t>即</a:t>
                </a:r>
                <a:r>
                  <a:rPr lang="en-US" altLang="zh-CN" dirty="0"/>
                  <a:t>C=T∪I</a:t>
                </a:r>
                <a:r>
                  <a:rPr lang="en-US" altLang="zh-CN" baseline="-25000" dirty="0"/>
                  <a:t>A</a:t>
                </a:r>
                <a:r>
                  <a:rPr lang="zh-CN" altLang="en-US" dirty="0"/>
                  <a:t>，其中</a:t>
                </a:r>
                <a:r>
                  <a:rPr lang="en-US" altLang="zh-CN" dirty="0"/>
                  <a:t>T∈P(A×A− I</a:t>
                </a:r>
                <a:r>
                  <a:rPr lang="en-US" altLang="zh-CN" baseline="-25000" dirty="0"/>
                  <a:t>A</a:t>
                </a:r>
                <a:r>
                  <a:rPr lang="en-US" altLang="zh-CN" dirty="0"/>
                  <a:t>)</a:t>
                </a:r>
                <a:r>
                  <a:rPr lang="zh-CN" altLang="en-US" dirty="0"/>
                  <a:t>，从而</a:t>
                </a:r>
                <a14:m>
                  <m:oMath xmlns:m="http://schemas.openxmlformats.org/officeDocument/2006/math">
                    <m:r>
                      <a:rPr lang="en-US" altLang="zh-CN" i="1">
                        <a:latin typeface="Cambria Math" panose="02040503050406030204" pitchFamily="18" charset="0"/>
                      </a:rPr>
                      <m:t>|</m:t>
                    </m:r>
                    <m:r>
                      <m:rPr>
                        <m:sty m:val="p"/>
                      </m:rPr>
                      <a:rPr lang="en-US" altLang="zh-CN" i="1" smtClean="0">
                        <a:latin typeface="Cambria Math" panose="02040503050406030204" pitchFamily="18" charset="0"/>
                      </a:rPr>
                      <m:t>C</m:t>
                    </m:r>
                    <m:r>
                      <a:rPr lang="en-US" altLang="zh-CN" i="1">
                        <a:latin typeface="Cambria Math" panose="02040503050406030204" pitchFamily="18" charset="0"/>
                      </a:rPr>
                      <m:t>|</m:t>
                    </m:r>
                  </m:oMath>
                </a14:m>
                <a:r>
                  <a:rPr lang="en-US" altLang="zh-CN" dirty="0"/>
                  <a:t>=</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𝟐</m:t>
                        </m:r>
                      </m:e>
                      <m:sup>
                        <m:r>
                          <m:rPr>
                            <m:sty m:val="p"/>
                          </m:rPr>
                          <a:rPr lang="en-US" altLang="zh-CN" i="1" dirty="0">
                            <a:latin typeface="Cambria Math" panose="02040503050406030204" pitchFamily="18" charset="0"/>
                          </a:rPr>
                          <m:t>n</m:t>
                        </m:r>
                        <m:r>
                          <a:rPr lang="en-US" altLang="zh-CN" i="1" dirty="0">
                            <a:latin typeface="Cambria Math" panose="02040503050406030204" pitchFamily="18" charset="0"/>
                          </a:rPr>
                          <m:t>(</m:t>
                        </m:r>
                        <m:r>
                          <a:rPr lang="en-US" altLang="zh-CN" i="1" dirty="0">
                            <a:latin typeface="Cambria Math" panose="02040503050406030204" pitchFamily="18" charset="0"/>
                          </a:rPr>
                          <m:t>𝒏</m:t>
                        </m:r>
                        <m:r>
                          <a:rPr lang="en-US" altLang="zh-CN" i="1" dirty="0">
                            <a:latin typeface="Cambria Math" panose="02040503050406030204" pitchFamily="18" charset="0"/>
                          </a:rPr>
                          <m:t>−</m:t>
                        </m:r>
                        <m:r>
                          <a:rPr lang="en-US" altLang="zh-CN" i="1" dirty="0">
                            <a:latin typeface="Cambria Math" panose="02040503050406030204" pitchFamily="18" charset="0"/>
                          </a:rPr>
                          <m:t>𝟏</m:t>
                        </m:r>
                        <m:r>
                          <a:rPr lang="en-US" altLang="zh-CN" i="1" dirty="0">
                            <a:latin typeface="Cambria Math" panose="02040503050406030204" pitchFamily="18" charset="0"/>
                          </a:rPr>
                          <m:t>)</m:t>
                        </m:r>
                      </m:sup>
                    </m:sSup>
                  </m:oMath>
                </a14:m>
                <a:r>
                  <a:rPr lang="zh-CN" altLang="en-US" dirty="0"/>
                  <a:t> </a:t>
                </a:r>
              </a:p>
              <a:p>
                <a:pPr marL="0" indent="0">
                  <a:lnSpc>
                    <a:spcPct val="150000"/>
                  </a:lnSpc>
                  <a:buNone/>
                </a:pPr>
                <a:r>
                  <a:rPr lang="zh-CN" altLang="en-US" dirty="0"/>
                  <a:t>于是，由①和②可得，</a:t>
                </a:r>
                <a:r>
                  <a:rPr lang="en-US" altLang="zh-CN" dirty="0"/>
                  <a:t> A</a:t>
                </a:r>
                <a:r>
                  <a:rPr lang="zh-CN" altLang="en-US" dirty="0"/>
                  <a:t>上</a:t>
                </a:r>
                <a:r>
                  <a:rPr lang="zh-CN" altLang="en-US" dirty="0">
                    <a:solidFill>
                      <a:srgbClr val="3333FF"/>
                    </a:solidFill>
                  </a:rPr>
                  <a:t>既不具有自反性也不具有反自反性</a:t>
                </a:r>
                <a:r>
                  <a:rPr lang="zh-CN" altLang="en-US" dirty="0"/>
                  <a:t>的关系</a:t>
                </a:r>
                <a:r>
                  <a:rPr lang="en-US" altLang="zh-CN" dirty="0"/>
                  <a:t>D</a:t>
                </a:r>
                <a:r>
                  <a:rPr lang="zh-CN" altLang="en-US" dirty="0"/>
                  <a:t>的个数</a:t>
                </a:r>
                <a:endParaRPr lang="en-US" altLang="zh-CN" dirty="0"/>
              </a:p>
              <a:p>
                <a:pPr marL="0" indent="0" algn="ctr">
                  <a:lnSpc>
                    <a:spcPct val="150000"/>
                  </a:lnSpc>
                  <a:buNone/>
                </a:pPr>
                <a:r>
                  <a:rPr lang="en-US" altLang="zh-CN" dirty="0"/>
                  <a:t>|D|=|A×A|−|B|-|C|= </a:t>
                </a:r>
                <a14:m>
                  <m:oMath xmlns:m="http://schemas.openxmlformats.org/officeDocument/2006/math">
                    <m:sSup>
                      <m:sSupPr>
                        <m:ctrlPr>
                          <a:rPr lang="en-US" altLang="zh-CN" i="1" dirty="0" smtClean="0">
                            <a:latin typeface="Cambria Math" panose="02040503050406030204" pitchFamily="18" charset="0"/>
                          </a:rPr>
                        </m:ctrlPr>
                      </m:sSup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𝟐</m:t>
                            </m:r>
                          </m:e>
                          <m:sup>
                            <m:r>
                              <a:rPr lang="en-US" altLang="zh-CN" i="1" dirty="0" smtClean="0">
                                <a:latin typeface="Cambria Math" panose="02040503050406030204" pitchFamily="18" charset="0"/>
                              </a:rPr>
                              <m:t>𝑛</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𝒏</m:t>
                            </m:r>
                          </m:sup>
                        </m:sSup>
                        <m:r>
                          <a:rPr lang="en-US" altLang="zh-CN" b="1" i="1" dirty="0" smtClean="0">
                            <a:latin typeface="Cambria Math" panose="02040503050406030204" pitchFamily="18" charset="0"/>
                          </a:rPr>
                          <m:t>−</m:t>
                        </m:r>
                        <m:r>
                          <a:rPr lang="en-US" altLang="zh-CN" i="1" dirty="0" smtClean="0">
                            <a:latin typeface="Cambria Math" panose="02040503050406030204" pitchFamily="18" charset="0"/>
                          </a:rPr>
                          <m:t>𝟐</m:t>
                        </m:r>
                      </m:e>
                      <m:sup>
                        <m:r>
                          <a:rPr lang="en-US" altLang="zh-CN" i="1" dirty="0" smtClean="0">
                            <a:latin typeface="Cambria Math" panose="02040503050406030204" pitchFamily="18" charset="0"/>
                          </a:rPr>
                          <m:t>𝑛</m:t>
                        </m:r>
                        <m:r>
                          <a:rPr lang="en-US" altLang="zh-CN" i="1" dirty="0">
                            <a:latin typeface="Cambria Math" panose="02040503050406030204" pitchFamily="18" charset="0"/>
                          </a:rPr>
                          <m:t>(</m:t>
                        </m:r>
                        <m:r>
                          <a:rPr lang="en-US" altLang="zh-CN" i="1" dirty="0">
                            <a:latin typeface="Cambria Math" panose="02040503050406030204" pitchFamily="18" charset="0"/>
                          </a:rPr>
                          <m:t>𝒏</m:t>
                        </m:r>
                        <m:r>
                          <a:rPr lang="en-US" altLang="zh-CN" i="1" dirty="0">
                            <a:latin typeface="Cambria Math" panose="02040503050406030204" pitchFamily="18" charset="0"/>
                          </a:rPr>
                          <m:t>−</m:t>
                        </m:r>
                        <m:r>
                          <a:rPr lang="en-US" altLang="zh-CN" i="1" dirty="0">
                            <a:latin typeface="Cambria Math" panose="02040503050406030204" pitchFamily="18" charset="0"/>
                          </a:rPr>
                          <m:t>𝟏</m:t>
                        </m:r>
                        <m:r>
                          <a:rPr lang="en-US" altLang="zh-CN" i="1" dirty="0">
                            <a:latin typeface="Cambria Math" panose="02040503050406030204" pitchFamily="18" charset="0"/>
                          </a:rPr>
                          <m:t>)</m:t>
                        </m:r>
                      </m:sup>
                    </m:sSup>
                    <m:r>
                      <a:rPr lang="en-US" altLang="zh-CN" b="1" i="1" dirty="0" smtClean="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𝟐</m:t>
                        </m:r>
                      </m:e>
                      <m:sup>
                        <m:r>
                          <a:rPr lang="en-US" altLang="zh-CN" i="1" dirty="0" smtClean="0">
                            <a:latin typeface="Cambria Math" panose="02040503050406030204" pitchFamily="18" charset="0"/>
                          </a:rPr>
                          <m:t>𝑛</m:t>
                        </m:r>
                        <m:r>
                          <a:rPr lang="en-US" altLang="zh-CN" i="1" dirty="0">
                            <a:latin typeface="Cambria Math" panose="02040503050406030204" pitchFamily="18" charset="0"/>
                          </a:rPr>
                          <m:t>(</m:t>
                        </m:r>
                        <m:r>
                          <a:rPr lang="en-US" altLang="zh-CN" i="1" dirty="0">
                            <a:latin typeface="Cambria Math" panose="02040503050406030204" pitchFamily="18" charset="0"/>
                          </a:rPr>
                          <m:t>𝒏</m:t>
                        </m:r>
                        <m:r>
                          <a:rPr lang="en-US" altLang="zh-CN" i="1" dirty="0">
                            <a:latin typeface="Cambria Math" panose="02040503050406030204" pitchFamily="18" charset="0"/>
                          </a:rPr>
                          <m:t>−</m:t>
                        </m:r>
                        <m:r>
                          <a:rPr lang="en-US" altLang="zh-CN" i="1" dirty="0">
                            <a:latin typeface="Cambria Math" panose="02040503050406030204" pitchFamily="18" charset="0"/>
                          </a:rPr>
                          <m:t>𝟏</m:t>
                        </m:r>
                        <m:r>
                          <a:rPr lang="en-US" altLang="zh-CN" i="1" dirty="0">
                            <a:latin typeface="Cambria Math" panose="02040503050406030204" pitchFamily="18" charset="0"/>
                          </a:rPr>
                          <m:t>)</m:t>
                        </m:r>
                      </m:sup>
                    </m:sSup>
                  </m:oMath>
                </a14:m>
                <a:r>
                  <a:rPr lang="en-US" altLang="zh-CN" dirty="0"/>
                  <a:t>=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𝟐</m:t>
                        </m:r>
                      </m:e>
                      <m:sup>
                        <m:r>
                          <a:rPr lang="en-US" altLang="zh-CN" i="1" dirty="0" smtClean="0">
                            <a:latin typeface="Cambria Math" panose="02040503050406030204" pitchFamily="18" charset="0"/>
                          </a:rPr>
                          <m:t>𝑛</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𝒏</m:t>
                            </m:r>
                            <m:r>
                              <a:rPr lang="en-US" altLang="zh-CN" i="1" dirty="0">
                                <a:latin typeface="Cambria Math" panose="02040503050406030204" pitchFamily="18" charset="0"/>
                              </a:rPr>
                              <m:t>−</m:t>
                            </m:r>
                            <m:r>
                              <a:rPr lang="en-US" altLang="zh-CN" i="1" dirty="0">
                                <a:latin typeface="Cambria Math" panose="02040503050406030204" pitchFamily="18" charset="0"/>
                              </a:rPr>
                              <m:t>𝟏</m:t>
                            </m:r>
                          </m:e>
                        </m:d>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sup>
                    </m:sSup>
                    <m:r>
                      <a:rPr lang="zh-CN" altLang="en-US"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𝟐</m:t>
                        </m:r>
                      </m:e>
                      <m:sup>
                        <m:r>
                          <a:rPr lang="en-US" altLang="zh-CN" i="1" dirty="0">
                            <a:latin typeface="Cambria Math" panose="02040503050406030204" pitchFamily="18" charset="0"/>
                          </a:rPr>
                          <m:t>𝒏</m:t>
                        </m:r>
                        <m:r>
                          <a:rPr lang="en-US" altLang="zh-CN" i="1" dirty="0">
                            <a:latin typeface="Cambria Math" panose="02040503050406030204" pitchFamily="18" charset="0"/>
                          </a:rPr>
                          <m:t>−</m:t>
                        </m:r>
                        <m:r>
                          <a:rPr lang="en-US" altLang="zh-CN" i="1" dirty="0">
                            <a:latin typeface="Cambria Math" panose="02040503050406030204" pitchFamily="18" charset="0"/>
                          </a:rPr>
                          <m:t>𝟏</m:t>
                        </m:r>
                      </m:sup>
                    </m:sSup>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r>
                      <a:rPr lang="zh-CN" altLang="en-US" i="1" dirty="0">
                        <a:latin typeface="Cambria Math" panose="02040503050406030204" pitchFamily="18" charset="0"/>
                      </a:rPr>
                      <m:t>）</m:t>
                    </m:r>
                  </m:oMath>
                </a14:m>
                <a:endParaRPr lang="zh-CN" altLang="en-US" dirty="0"/>
              </a:p>
            </p:txBody>
          </p:sp>
        </mc:Choice>
        <mc:Fallback xmlns="">
          <p:sp>
            <p:nvSpPr>
              <p:cNvPr id="1536003" name="Rectangle 3"/>
              <p:cNvSpPr>
                <a:spLocks noGrp="1" noRot="1" noChangeAspect="1" noMove="1" noResize="1" noEditPoints="1" noAdjustHandles="1" noChangeArrowheads="1" noChangeShapeType="1" noTextEdit="1"/>
              </p:cNvSpPr>
              <p:nvPr>
                <p:ph type="body" idx="1"/>
              </p:nvPr>
            </p:nvSpPr>
            <p:spPr>
              <a:xfrm>
                <a:off x="384175" y="1219994"/>
                <a:ext cx="11582400" cy="5410195"/>
              </a:xfrm>
              <a:blipFill>
                <a:blip r:embed="rId6"/>
                <a:stretch>
                  <a:fillRect l="-526" r="-1526"/>
                </a:stretch>
              </a:blipFill>
            </p:spPr>
            <p:txBody>
              <a:bodyPr/>
              <a:lstStyle/>
              <a:p>
                <a:r>
                  <a:rPr lang="zh-CN" altLang="en-US">
                    <a:noFill/>
                  </a:rPr>
                  <a:t> </a:t>
                </a:r>
              </a:p>
            </p:txBody>
          </p:sp>
        </mc:Fallback>
      </mc:AlternateContent>
      <p:sp>
        <p:nvSpPr>
          <p:cNvPr id="11" name="Rectangle 11">
            <a:extLst>
              <a:ext uri="{FF2B5EF4-FFF2-40B4-BE49-F238E27FC236}">
                <a16:creationId xmlns:a16="http://schemas.microsoft.com/office/drawing/2014/main" id="{B84895C1-951B-4548-A2B1-47F963079B12}"/>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7">
            <a:extLst>
              <a:ext uri="{FF2B5EF4-FFF2-40B4-BE49-F238E27FC236}">
                <a16:creationId xmlns:a16="http://schemas.microsoft.com/office/drawing/2014/main" id="{C1A00784-E2D4-4828-B0D3-6E6F6A0174D4}"/>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9">
            <a:extLst>
              <a:ext uri="{FF2B5EF4-FFF2-40B4-BE49-F238E27FC236}">
                <a16:creationId xmlns:a16="http://schemas.microsoft.com/office/drawing/2014/main" id="{095E1FA6-1C93-4D20-8985-FE9CFFD43BCA}"/>
              </a:ext>
            </a:extLst>
          </p:cNvPr>
          <p:cNvSpPr>
            <a:spLocks noChangeArrowheads="1"/>
          </p:cNvSpPr>
          <p:nvPr/>
        </p:nvSpPr>
        <p:spPr bwMode="auto">
          <a:xfrm>
            <a:off x="6632575" y="4817005"/>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198501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36003">
                                            <p:txEl>
                                              <p:pRg st="1" end="1"/>
                                            </p:txEl>
                                          </p:spTgt>
                                        </p:tgtEl>
                                        <p:attrNameLst>
                                          <p:attrName>style.visibility</p:attrName>
                                        </p:attrNameLst>
                                      </p:cBhvr>
                                      <p:to>
                                        <p:strVal val="visible"/>
                                      </p:to>
                                    </p:set>
                                    <p:animEffect transition="in" filter="circle(in)">
                                      <p:cBhvr>
                                        <p:cTn id="7" dur="2000"/>
                                        <p:tgtEl>
                                          <p:spTgt spid="15360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36003">
                                            <p:txEl>
                                              <p:pRg st="2" end="2"/>
                                            </p:txEl>
                                          </p:spTgt>
                                        </p:tgtEl>
                                        <p:attrNameLst>
                                          <p:attrName>style.visibility</p:attrName>
                                        </p:attrNameLst>
                                      </p:cBhvr>
                                      <p:to>
                                        <p:strVal val="visible"/>
                                      </p:to>
                                    </p:set>
                                    <p:animEffect transition="in" filter="randombar(horizontal)">
                                      <p:cBhvr>
                                        <p:cTn id="12" dur="500"/>
                                        <p:tgtEl>
                                          <p:spTgt spid="15360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36003">
                                            <p:txEl>
                                              <p:pRg st="3" end="3"/>
                                            </p:txEl>
                                          </p:spTgt>
                                        </p:tgtEl>
                                        <p:attrNameLst>
                                          <p:attrName>style.visibility</p:attrName>
                                        </p:attrNameLst>
                                      </p:cBhvr>
                                      <p:to>
                                        <p:strVal val="visible"/>
                                      </p:to>
                                    </p:set>
                                    <p:animEffect transition="in" filter="randombar(horizontal)">
                                      <p:cBhvr>
                                        <p:cTn id="17" dur="500"/>
                                        <p:tgtEl>
                                          <p:spTgt spid="15360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536003">
                                            <p:txEl>
                                              <p:pRg st="4" end="4"/>
                                            </p:txEl>
                                          </p:spTgt>
                                        </p:tgtEl>
                                        <p:attrNameLst>
                                          <p:attrName>style.visibility</p:attrName>
                                        </p:attrNameLst>
                                      </p:cBhvr>
                                      <p:to>
                                        <p:strVal val="visible"/>
                                      </p:to>
                                    </p:set>
                                    <p:animEffect transition="in" filter="randombar(horizontal)">
                                      <p:cBhvr>
                                        <p:cTn id="22" dur="500"/>
                                        <p:tgtEl>
                                          <p:spTgt spid="15360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536003">
                                            <p:txEl>
                                              <p:pRg st="5" end="5"/>
                                            </p:txEl>
                                          </p:spTgt>
                                        </p:tgtEl>
                                        <p:attrNameLst>
                                          <p:attrName>style.visibility</p:attrName>
                                        </p:attrNameLst>
                                      </p:cBhvr>
                                      <p:to>
                                        <p:strVal val="visible"/>
                                      </p:to>
                                    </p:set>
                                    <p:animEffect transition="in" filter="randombar(horizontal)">
                                      <p:cBhvr>
                                        <p:cTn id="27" dur="500"/>
                                        <p:tgtEl>
                                          <p:spTgt spid="15360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536003">
                                            <p:txEl>
                                              <p:pRg st="6" end="6"/>
                                            </p:txEl>
                                          </p:spTgt>
                                        </p:tgtEl>
                                        <p:attrNameLst>
                                          <p:attrName>style.visibility</p:attrName>
                                        </p:attrNameLst>
                                      </p:cBhvr>
                                      <p:to>
                                        <p:strVal val="visible"/>
                                      </p:to>
                                    </p:set>
                                    <p:animEffect transition="in" filter="randombar(horizontal)">
                                      <p:cBhvr>
                                        <p:cTn id="32" dur="500"/>
                                        <p:tgtEl>
                                          <p:spTgt spid="153600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536003">
                                            <p:txEl>
                                              <p:pRg st="7" end="7"/>
                                            </p:txEl>
                                          </p:spTgt>
                                        </p:tgtEl>
                                        <p:attrNameLst>
                                          <p:attrName>style.visibility</p:attrName>
                                        </p:attrNameLst>
                                      </p:cBhvr>
                                      <p:to>
                                        <p:strVal val="visible"/>
                                      </p:to>
                                    </p:set>
                                    <p:animEffect transition="in" filter="randombar(horizontal)">
                                      <p:cBhvr>
                                        <p:cTn id="37" dur="500"/>
                                        <p:tgtEl>
                                          <p:spTgt spid="153600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1536003">
                                            <p:txEl>
                                              <p:pRg st="8" end="8"/>
                                            </p:txEl>
                                          </p:spTgt>
                                        </p:tgtEl>
                                        <p:attrNameLst>
                                          <p:attrName>style.visibility</p:attrName>
                                        </p:attrNameLst>
                                      </p:cBhvr>
                                      <p:to>
                                        <p:strVal val="visible"/>
                                      </p:to>
                                    </p:set>
                                    <p:animEffect transition="in" filter="wheel(1)">
                                      <p:cBhvr>
                                        <p:cTn id="42" dur="2000"/>
                                        <p:tgtEl>
                                          <p:spTgt spid="15360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2"/>
          <p:cNvSpPr>
            <a:spLocks noGrp="1" noChangeArrowheads="1"/>
          </p:cNvSpPr>
          <p:nvPr>
            <p:ph type="title"/>
          </p:nvPr>
        </p:nvSpPr>
        <p:spPr>
          <a:xfrm>
            <a:off x="794881" y="260390"/>
            <a:ext cx="8066367" cy="585923"/>
          </a:xfrm>
        </p:spPr>
        <p:txBody>
          <a:bodyPr/>
          <a:lstStyle/>
          <a:p>
            <a:pPr eaLnBrk="1" hangingPunct="1"/>
            <a:r>
              <a:rPr lang="en-US" altLang="zh-CN" dirty="0"/>
              <a:t>2</a:t>
            </a:r>
            <a:r>
              <a:rPr lang="zh-CN" altLang="en-US" dirty="0"/>
              <a:t>、对称性和反对称性</a:t>
            </a:r>
          </a:p>
        </p:txBody>
      </p:sp>
      <mc:AlternateContent xmlns:mc="http://schemas.openxmlformats.org/markup-compatibility/2006" xmlns:a14="http://schemas.microsoft.com/office/drawing/2010/main">
        <mc:Choice Requires="a14">
          <p:sp>
            <p:nvSpPr>
              <p:cNvPr id="210948" name="Rectangle 3"/>
              <p:cNvSpPr>
                <a:spLocks noGrp="1" noChangeArrowheads="1"/>
              </p:cNvSpPr>
              <p:nvPr>
                <p:ph type="body" idx="1"/>
              </p:nvPr>
            </p:nvSpPr>
            <p:spPr>
              <a:xfrm>
                <a:off x="460375" y="1295701"/>
                <a:ext cx="11506199" cy="4420094"/>
              </a:xfrm>
            </p:spPr>
            <p:txBody>
              <a:bodyPr>
                <a:normAutofit/>
              </a:bodyPr>
              <a:lstStyle/>
              <a:p>
                <a:pPr marL="533507" indent="-533507">
                  <a:lnSpc>
                    <a:spcPct val="150000"/>
                  </a:lnSpc>
                  <a:buNone/>
                </a:pPr>
                <a:r>
                  <a:rPr lang="zh-CN" altLang="en-US" dirty="0">
                    <a:solidFill>
                      <a:srgbClr val="C00000"/>
                    </a:solidFill>
                  </a:rPr>
                  <a:t>定义</a:t>
                </a:r>
                <a:r>
                  <a:rPr lang="en-US" altLang="zh-CN" dirty="0">
                    <a:solidFill>
                      <a:srgbClr val="C00000"/>
                    </a:solidFill>
                  </a:rPr>
                  <a:t>4.12 </a:t>
                </a:r>
                <a:r>
                  <a:rPr lang="zh-CN" altLang="en-US" dirty="0"/>
                  <a:t>设</a:t>
                </a:r>
                <a:r>
                  <a:rPr lang="en-US" altLang="zh-CN" dirty="0"/>
                  <a:t>R</a:t>
                </a:r>
                <a:r>
                  <a:rPr lang="zh-CN" altLang="en-US" dirty="0"/>
                  <a:t>是非空集合</a:t>
                </a:r>
                <a:r>
                  <a:rPr lang="en-US" altLang="zh-CN" dirty="0"/>
                  <a:t>A</a:t>
                </a:r>
                <a:r>
                  <a:rPr lang="zh-CN" altLang="en-US" dirty="0"/>
                  <a:t>上的关系。</a:t>
                </a:r>
              </a:p>
              <a:p>
                <a:pPr marL="0" indent="0">
                  <a:lnSpc>
                    <a:spcPct val="150000"/>
                  </a:lnSpc>
                  <a:buClr>
                    <a:srgbClr val="800080"/>
                  </a:buClr>
                  <a:buNone/>
                </a:pPr>
                <a:r>
                  <a:rPr lang="zh-CN" altLang="en-US" dirty="0"/>
                  <a:t>（</a:t>
                </a:r>
                <a:r>
                  <a:rPr lang="en-US" altLang="zh-CN" dirty="0"/>
                  <a:t>1</a:t>
                </a:r>
                <a:r>
                  <a:rPr lang="zh-CN" altLang="en-US" dirty="0"/>
                  <a:t>）</a:t>
                </a:r>
                <a:r>
                  <a:rPr lang="zh-CN" altLang="en-US" dirty="0">
                    <a:solidFill>
                      <a:srgbClr val="3333FF"/>
                    </a:solidFill>
                  </a:rPr>
                  <a:t>如果</a:t>
                </a:r>
                <a14:m>
                  <m:oMath xmlns:m="http://schemas.openxmlformats.org/officeDocument/2006/math">
                    <m:r>
                      <a:rPr lang="es-ES" altLang="zh-CN" i="1">
                        <a:solidFill>
                          <a:srgbClr val="3333FF"/>
                        </a:solidFill>
                        <a:latin typeface="Cambria Math" panose="02040503050406030204" pitchFamily="18" charset="0"/>
                        <a:ea typeface="Cambria Math" panose="02040503050406030204" pitchFamily="18" charset="0"/>
                      </a:rPr>
                      <m:t>∀</m:t>
                    </m:r>
                  </m:oMath>
                </a14:m>
                <a:r>
                  <a:rPr lang="es-ES" altLang="zh-CN" dirty="0">
                    <a:solidFill>
                      <a:srgbClr val="3333FF"/>
                    </a:solidFill>
                  </a:rPr>
                  <a:t>x</a:t>
                </a:r>
                <a14:m>
                  <m:oMath xmlns:m="http://schemas.openxmlformats.org/officeDocument/2006/math">
                    <m:r>
                      <a:rPr lang="es-ES" altLang="zh-CN" i="1">
                        <a:solidFill>
                          <a:srgbClr val="3333FF"/>
                        </a:solidFill>
                        <a:latin typeface="Cambria Math" panose="02040503050406030204" pitchFamily="18" charset="0"/>
                        <a:ea typeface="Cambria Math" panose="02040503050406030204" pitchFamily="18" charset="0"/>
                      </a:rPr>
                      <m:t>∀</m:t>
                    </m:r>
                  </m:oMath>
                </a14:m>
                <a:r>
                  <a:rPr lang="es-ES" altLang="zh-CN" dirty="0">
                    <a:solidFill>
                      <a:srgbClr val="3333FF"/>
                    </a:solidFill>
                  </a:rPr>
                  <a:t>y(x∈A∧y∈A∧&lt;x,y&gt;∈R</a:t>
                </a:r>
                <a:r>
                  <a:rPr lang="zh-CN" altLang="en-US" dirty="0">
                    <a:solidFill>
                      <a:srgbClr val="3333FF"/>
                    </a:solidFill>
                    <a:latin typeface="Times New Roman" panose="02020603050405020304" pitchFamily="18" charset="0"/>
                    <a:cs typeface="Times New Roman" panose="02020603050405020304" pitchFamily="18" charset="0"/>
                  </a:rPr>
                  <a:t>→</a:t>
                </a:r>
                <a:r>
                  <a:rPr lang="es-ES" altLang="zh-CN" dirty="0">
                    <a:solidFill>
                      <a:srgbClr val="3333FF"/>
                    </a:solidFill>
                  </a:rPr>
                  <a:t>&lt;y,x&gt;∈R)=1</a:t>
                </a:r>
                <a:r>
                  <a:rPr lang="zh-CN" altLang="es-ES" dirty="0">
                    <a:solidFill>
                      <a:srgbClr val="0000CC"/>
                    </a:solidFill>
                  </a:rPr>
                  <a:t>，</a:t>
                </a:r>
                <a:r>
                  <a:rPr lang="zh-CN" altLang="en-US" dirty="0"/>
                  <a:t>则称关系</a:t>
                </a:r>
                <a:r>
                  <a:rPr lang="en-US" altLang="zh-CN" dirty="0"/>
                  <a:t>R</a:t>
                </a:r>
                <a:r>
                  <a:rPr lang="zh-CN" altLang="en-US" dirty="0"/>
                  <a:t>是</a:t>
                </a:r>
                <a:r>
                  <a:rPr lang="zh-CN" altLang="en-US" dirty="0">
                    <a:solidFill>
                      <a:srgbClr val="FF0000"/>
                    </a:solidFill>
                  </a:rPr>
                  <a:t>对称的</a:t>
                </a:r>
                <a:r>
                  <a:rPr lang="en-US" altLang="zh-CN" dirty="0"/>
                  <a:t>(Symmetric)</a:t>
                </a:r>
                <a:r>
                  <a:rPr lang="zh-CN" altLang="en-US" dirty="0"/>
                  <a:t>，或称</a:t>
                </a:r>
                <a:r>
                  <a:rPr lang="en-US" altLang="zh-CN" dirty="0"/>
                  <a:t>R</a:t>
                </a:r>
                <a:r>
                  <a:rPr lang="zh-CN" altLang="en-US" dirty="0"/>
                  <a:t>具有</a:t>
                </a:r>
                <a:r>
                  <a:rPr lang="zh-CN" altLang="en-US" dirty="0">
                    <a:solidFill>
                      <a:srgbClr val="FF0000"/>
                    </a:solidFill>
                  </a:rPr>
                  <a:t>对称性</a:t>
                </a:r>
                <a:r>
                  <a:rPr lang="en-US" altLang="zh-CN" dirty="0"/>
                  <a:t>(Symmetry)</a:t>
                </a:r>
                <a:r>
                  <a:rPr lang="zh-CN" altLang="en-US" dirty="0"/>
                  <a:t>。</a:t>
                </a:r>
                <a:endParaRPr lang="en-US" altLang="zh-CN" dirty="0"/>
              </a:p>
              <a:p>
                <a:pPr marL="0" indent="0">
                  <a:lnSpc>
                    <a:spcPct val="150000"/>
                  </a:lnSpc>
                  <a:buClr>
                    <a:srgbClr val="800080"/>
                  </a:buClr>
                  <a:buNone/>
                </a:pPr>
                <a:r>
                  <a:rPr lang="zh-CN" altLang="en-US" dirty="0"/>
                  <a:t>        例如：</a:t>
                </a:r>
                <a:r>
                  <a:rPr lang="zh-CN" altLang="en-US" dirty="0">
                    <a:solidFill>
                      <a:srgbClr val="0000FF"/>
                    </a:solidFill>
                  </a:rPr>
                  <a:t>同姓关系</a:t>
                </a:r>
                <a:r>
                  <a:rPr lang="zh-CN" altLang="en-US" dirty="0"/>
                  <a:t>。</a:t>
                </a:r>
              </a:p>
              <a:p>
                <a:pPr marL="0" indent="0">
                  <a:lnSpc>
                    <a:spcPct val="150000"/>
                  </a:lnSpc>
                  <a:buClr>
                    <a:srgbClr val="800080"/>
                  </a:buClr>
                  <a:buNone/>
                </a:pPr>
                <a:r>
                  <a:rPr lang="zh-CN" altLang="en-US" dirty="0"/>
                  <a:t>（</a:t>
                </a:r>
                <a:r>
                  <a:rPr lang="en-US" altLang="zh-CN" dirty="0"/>
                  <a:t>2</a:t>
                </a:r>
                <a:r>
                  <a:rPr lang="zh-CN" altLang="en-US" dirty="0"/>
                  <a:t>）</a:t>
                </a:r>
                <a:r>
                  <a:rPr lang="zh-CN" altLang="en-US" dirty="0">
                    <a:solidFill>
                      <a:srgbClr val="0000CC"/>
                    </a:solidFill>
                  </a:rPr>
                  <a:t>如果</a:t>
                </a:r>
                <a14:m>
                  <m:oMath xmlns:m="http://schemas.openxmlformats.org/officeDocument/2006/math">
                    <m:r>
                      <a:rPr lang="es-ES" altLang="zh-CN" i="1">
                        <a:latin typeface="Cambria Math" panose="02040503050406030204" pitchFamily="18" charset="0"/>
                        <a:ea typeface="Cambria Math" panose="02040503050406030204" pitchFamily="18" charset="0"/>
                      </a:rPr>
                      <m:t>∀</m:t>
                    </m:r>
                  </m:oMath>
                </a14:m>
                <a:r>
                  <a:rPr lang="es-ES" altLang="zh-CN" dirty="0">
                    <a:solidFill>
                      <a:srgbClr val="0000CC"/>
                    </a:solidFill>
                  </a:rPr>
                  <a:t>x</a:t>
                </a:r>
                <a14:m>
                  <m:oMath xmlns:m="http://schemas.openxmlformats.org/officeDocument/2006/math">
                    <m:r>
                      <a:rPr lang="es-ES" altLang="zh-CN" i="1">
                        <a:latin typeface="Cambria Math" panose="02040503050406030204" pitchFamily="18" charset="0"/>
                        <a:ea typeface="Cambria Math" panose="02040503050406030204" pitchFamily="18" charset="0"/>
                      </a:rPr>
                      <m:t>∀</m:t>
                    </m:r>
                  </m:oMath>
                </a14:m>
                <a:r>
                  <a:rPr lang="es-ES" altLang="zh-CN" dirty="0">
                    <a:solidFill>
                      <a:srgbClr val="0000CC"/>
                    </a:solidFill>
                  </a:rPr>
                  <a:t>y(x∈A∧y∈A∧(&lt;x,y&gt;∈R∧&lt;y,x&gt;∈R)</a:t>
                </a:r>
                <a:r>
                  <a:rPr lang="zh-CN" altLang="en-US" dirty="0">
                    <a:latin typeface="Times New Roman" panose="02020603050405020304" pitchFamily="18" charset="0"/>
                    <a:cs typeface="Times New Roman" panose="02020603050405020304" pitchFamily="18" charset="0"/>
                  </a:rPr>
                  <a:t>→</a:t>
                </a:r>
                <a:r>
                  <a:rPr lang="es-ES" altLang="zh-CN" dirty="0">
                    <a:solidFill>
                      <a:srgbClr val="0000CC"/>
                    </a:solidFill>
                  </a:rPr>
                  <a:t> x=y)=1</a:t>
                </a:r>
                <a:r>
                  <a:rPr lang="zh-CN" altLang="es-ES" dirty="0">
                    <a:solidFill>
                      <a:srgbClr val="0000CC"/>
                    </a:solidFill>
                  </a:rPr>
                  <a:t>，</a:t>
                </a:r>
                <a:r>
                  <a:rPr lang="zh-CN" altLang="en-US" dirty="0"/>
                  <a:t>则称关系</a:t>
                </a:r>
                <a:r>
                  <a:rPr lang="en-US" altLang="zh-CN" dirty="0"/>
                  <a:t>R</a:t>
                </a:r>
                <a:r>
                  <a:rPr lang="zh-CN" altLang="en-US" dirty="0"/>
                  <a:t>是</a:t>
                </a:r>
                <a:r>
                  <a:rPr lang="zh-CN" altLang="en-US" dirty="0">
                    <a:solidFill>
                      <a:srgbClr val="FF0000"/>
                    </a:solidFill>
                  </a:rPr>
                  <a:t>反对称的</a:t>
                </a:r>
                <a:r>
                  <a:rPr lang="en-US" altLang="zh-CN" dirty="0"/>
                  <a:t>(Antisymmetric)</a:t>
                </a:r>
                <a:r>
                  <a:rPr lang="zh-CN" altLang="en-US" dirty="0"/>
                  <a:t>，或称</a:t>
                </a:r>
                <a:r>
                  <a:rPr lang="en-US" altLang="zh-CN" dirty="0"/>
                  <a:t>R</a:t>
                </a:r>
                <a:r>
                  <a:rPr lang="zh-CN" altLang="en-US" dirty="0"/>
                  <a:t>具有</a:t>
                </a:r>
                <a:r>
                  <a:rPr lang="zh-CN" altLang="en-US" dirty="0">
                    <a:solidFill>
                      <a:srgbClr val="FF0000"/>
                    </a:solidFill>
                  </a:rPr>
                  <a:t>反对称性</a:t>
                </a:r>
                <a:r>
                  <a:rPr lang="en-US" altLang="zh-CN" dirty="0"/>
                  <a:t>(</a:t>
                </a:r>
                <a:r>
                  <a:rPr lang="en-US" altLang="zh-CN" dirty="0" err="1"/>
                  <a:t>Antisymmetry</a:t>
                </a:r>
                <a:r>
                  <a:rPr lang="en-US" altLang="zh-CN" dirty="0"/>
                  <a:t>)</a:t>
                </a:r>
                <a:r>
                  <a:rPr lang="zh-CN" altLang="en-US" dirty="0"/>
                  <a:t>。</a:t>
                </a:r>
                <a:endParaRPr lang="en-US" altLang="zh-CN" dirty="0"/>
              </a:p>
              <a:p>
                <a:pPr marL="0" indent="0">
                  <a:lnSpc>
                    <a:spcPct val="150000"/>
                  </a:lnSpc>
                  <a:buClr>
                    <a:srgbClr val="800080"/>
                  </a:buClr>
                  <a:buNone/>
                </a:pPr>
                <a:r>
                  <a:rPr lang="zh-CN" altLang="en-US" dirty="0"/>
                  <a:t>        例如：</a:t>
                </a:r>
                <a:r>
                  <a:rPr lang="zh-CN" altLang="zh-CN" dirty="0">
                    <a:solidFill>
                      <a:srgbClr val="0000FF"/>
                    </a:solidFill>
                  </a:rPr>
                  <a:t>父子关系</a:t>
                </a:r>
                <a:r>
                  <a:rPr lang="zh-CN" altLang="zh-CN" dirty="0"/>
                  <a:t>。</a:t>
                </a:r>
              </a:p>
              <a:p>
                <a:pPr marL="0" indent="0">
                  <a:lnSpc>
                    <a:spcPct val="150000"/>
                  </a:lnSpc>
                  <a:buClr>
                    <a:srgbClr val="800080"/>
                  </a:buClr>
                  <a:buNone/>
                </a:pPr>
                <a:endParaRPr lang="zh-CN" altLang="en-US" dirty="0"/>
              </a:p>
            </p:txBody>
          </p:sp>
        </mc:Choice>
        <mc:Fallback xmlns="">
          <p:sp>
            <p:nvSpPr>
              <p:cNvPr id="210948" name="Rectangle 3"/>
              <p:cNvSpPr>
                <a:spLocks noGrp="1" noRot="1" noChangeAspect="1" noMove="1" noResize="1" noEditPoints="1" noAdjustHandles="1" noChangeArrowheads="1" noChangeShapeType="1" noTextEdit="1"/>
              </p:cNvSpPr>
              <p:nvPr>
                <p:ph type="body" idx="1"/>
              </p:nvPr>
            </p:nvSpPr>
            <p:spPr>
              <a:xfrm>
                <a:off x="460375" y="1295701"/>
                <a:ext cx="11506199" cy="4420094"/>
              </a:xfrm>
              <a:blipFill>
                <a:blip r:embed="rId6"/>
                <a:stretch>
                  <a:fillRect l="-583"/>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75792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10948">
                                            <p:txEl>
                                              <p:pRg st="2" end="2"/>
                                            </p:txEl>
                                          </p:spTgt>
                                        </p:tgtEl>
                                        <p:attrNameLst>
                                          <p:attrName>style.visibility</p:attrName>
                                        </p:attrNameLst>
                                      </p:cBhvr>
                                      <p:to>
                                        <p:strVal val="visible"/>
                                      </p:to>
                                    </p:set>
                                    <p:animEffect transition="in" filter="circle(in)">
                                      <p:cBhvr>
                                        <p:cTn id="7" dur="2000"/>
                                        <p:tgtEl>
                                          <p:spTgt spid="21094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10948">
                                            <p:txEl>
                                              <p:pRg st="3" end="3"/>
                                            </p:txEl>
                                          </p:spTgt>
                                        </p:tgtEl>
                                        <p:attrNameLst>
                                          <p:attrName>style.visibility</p:attrName>
                                        </p:attrNameLst>
                                      </p:cBhvr>
                                      <p:to>
                                        <p:strVal val="visible"/>
                                      </p:to>
                                    </p:set>
                                    <p:animEffect transition="in" filter="wheel(1)">
                                      <p:cBhvr>
                                        <p:cTn id="12" dur="2000"/>
                                        <p:tgtEl>
                                          <p:spTgt spid="21094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210948">
                                            <p:txEl>
                                              <p:pRg st="4" end="4"/>
                                            </p:txEl>
                                          </p:spTgt>
                                        </p:tgtEl>
                                        <p:attrNameLst>
                                          <p:attrName>style.visibility</p:attrName>
                                        </p:attrNameLst>
                                      </p:cBhvr>
                                      <p:to>
                                        <p:strVal val="visible"/>
                                      </p:to>
                                    </p:set>
                                    <p:animEffect transition="in" filter="wheel(1)">
                                      <p:cBhvr>
                                        <p:cTn id="17" dur="2000"/>
                                        <p:tgtEl>
                                          <p:spTgt spid="2109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2"/>
          <p:cNvSpPr>
            <a:spLocks noGrp="1" noChangeArrowheads="1"/>
          </p:cNvSpPr>
          <p:nvPr>
            <p:ph type="title"/>
          </p:nvPr>
        </p:nvSpPr>
        <p:spPr/>
        <p:txBody>
          <a:bodyPr/>
          <a:lstStyle/>
          <a:p>
            <a:pPr eaLnBrk="1" hangingPunct="1"/>
            <a:r>
              <a:rPr lang="zh-CN" altLang="en-US" dirty="0"/>
              <a:t>解题小贴士</a:t>
            </a:r>
          </a:p>
        </p:txBody>
      </p:sp>
      <mc:AlternateContent xmlns:mc="http://schemas.openxmlformats.org/markup-compatibility/2006" xmlns:a14="http://schemas.microsoft.com/office/drawing/2010/main">
        <mc:Choice Requires="a14">
          <p:sp>
            <p:nvSpPr>
              <p:cNvPr id="6" name="Text Box 556">
                <a:extLst>
                  <a:ext uri="{FF2B5EF4-FFF2-40B4-BE49-F238E27FC236}">
                    <a16:creationId xmlns:a16="http://schemas.microsoft.com/office/drawing/2014/main" id="{7897A7B4-29D5-460D-B8D2-898ADE19DE2D}"/>
                  </a:ext>
                </a:extLst>
              </p:cNvPr>
              <p:cNvSpPr txBox="1">
                <a:spLocks noChangeArrowheads="1"/>
              </p:cNvSpPr>
              <p:nvPr/>
            </p:nvSpPr>
            <p:spPr bwMode="auto">
              <a:xfrm>
                <a:off x="384175" y="1296194"/>
                <a:ext cx="11582400" cy="5029200"/>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3333FF"/>
                    </a:solidFill>
                    <a:effectLst/>
                    <a:latin typeface="+mn-ea"/>
                    <a:cs typeface="宋体" panose="02010600030101010101" pitchFamily="2" charset="-122"/>
                  </a:rPr>
                  <a:t>解题小贴士—</a:t>
                </a:r>
                <a:r>
                  <a:rPr lang="zh-CN" altLang="en-US" b="1" dirty="0">
                    <a:solidFill>
                      <a:srgbClr val="3333FF"/>
                    </a:solidFill>
                    <a:latin typeface="+mn-ea"/>
                  </a:rPr>
                  <a:t>对称性和反对称性的</a:t>
                </a:r>
                <a:r>
                  <a:rPr lang="zh-CN" altLang="zh-CN" b="1" dirty="0">
                    <a:solidFill>
                      <a:srgbClr val="3333FF"/>
                    </a:solidFill>
                    <a:latin typeface="+mn-ea"/>
                  </a:rPr>
                  <a:t>集合表示判断方法</a:t>
                </a:r>
                <a:endParaRPr lang="en-US" altLang="zh-CN" b="1" dirty="0">
                  <a:solidFill>
                    <a:srgbClr val="3333FF"/>
                  </a:solidFill>
                  <a:latin typeface="+mn-ea"/>
                </a:endParaRPr>
              </a:p>
              <a:p>
                <a:pPr algn="just">
                  <a:lnSpc>
                    <a:spcPct val="150000"/>
                  </a:lnSpc>
                  <a:spcAft>
                    <a:spcPts val="0"/>
                  </a:spcAft>
                </a:pP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是非空集合</a:t>
                </a:r>
                <a:r>
                  <a:rPr lang="en-US" b="1" kern="100" dirty="0">
                    <a:effectLst/>
                    <a:latin typeface="+mn-ea"/>
                    <a:cs typeface="宋体" panose="02010600030101010101" pitchFamily="2" charset="-122"/>
                  </a:rPr>
                  <a:t>A</a:t>
                </a:r>
                <a:r>
                  <a:rPr lang="zh-CN" b="1" kern="100" dirty="0">
                    <a:effectLst/>
                    <a:latin typeface="+mn-ea"/>
                    <a:cs typeface="宋体" panose="02010600030101010101" pitchFamily="2" charset="-122"/>
                  </a:rPr>
                  <a:t>上的关系，则</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a:t>
                </a:r>
                <a:r>
                  <a:rPr lang="en-US" b="1" kern="0" dirty="0">
                    <a:solidFill>
                      <a:srgbClr val="C00000"/>
                    </a:solidFill>
                    <a:effectLst/>
                    <a:latin typeface="+mn-ea"/>
                    <a:cs typeface="宋体" panose="02010600030101010101" pitchFamily="2" charset="-122"/>
                  </a:rPr>
                  <a:t>R</a:t>
                </a:r>
                <a:r>
                  <a:rPr lang="zh-CN" b="1" kern="0" dirty="0">
                    <a:solidFill>
                      <a:srgbClr val="C00000"/>
                    </a:solidFill>
                    <a:effectLst/>
                    <a:latin typeface="+mn-ea"/>
                    <a:cs typeface="宋体" panose="02010600030101010101" pitchFamily="2" charset="-122"/>
                  </a:rPr>
                  <a:t>是对称的</a:t>
                </a:r>
                <a:r>
                  <a:rPr lang="en-US" b="1" kern="100" dirty="0">
                    <a:solidFill>
                      <a:srgbClr val="C00000"/>
                    </a:solidFill>
                    <a:effectLst/>
                    <a:latin typeface="+mn-ea"/>
                    <a:cs typeface="宋体" panose="02010600030101010101" pitchFamily="2" charset="-122"/>
                  </a:rPr>
                  <a:t> </a:t>
                </a:r>
                <a:r>
                  <a:rPr lang="en-US" altLang="zh-CN" dirty="0">
                    <a:solidFill>
                      <a:srgbClr val="FF0000"/>
                    </a:solidFill>
                    <a:sym typeface="Symbol" panose="05050102010706020507" pitchFamily="18" charset="2"/>
                  </a:rPr>
                  <a:t> </a:t>
                </a:r>
                <a14:m>
                  <m:oMath xmlns:m="http://schemas.openxmlformats.org/officeDocument/2006/math">
                    <m:r>
                      <a:rPr lang="es-ES" altLang="zh-CN"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x</a:t>
                </a:r>
                <a14:m>
                  <m:oMath xmlns:m="http://schemas.openxmlformats.org/officeDocument/2006/math">
                    <m:r>
                      <a:rPr lang="es-ES" altLang="zh-CN"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y</a:t>
                </a:r>
                <a:r>
                  <a:rPr lang="en-US" b="1" kern="0" dirty="0">
                    <a:effectLst/>
                    <a:latin typeface="+mn-ea"/>
                    <a:cs typeface="宋体" panose="02010600030101010101" pitchFamily="2" charset="-122"/>
                  </a:rPr>
                  <a:t>(</a:t>
                </a:r>
                <a:r>
                  <a:rPr lang="en-US" b="1" kern="100" dirty="0">
                    <a:effectLst/>
                    <a:latin typeface="+mn-ea"/>
                    <a:cs typeface="宋体" panose="02010600030101010101" pitchFamily="2" charset="-122"/>
                  </a:rPr>
                  <a:t>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y</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x,y</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altLang="en-US" b="1" dirty="0">
                    <a:latin typeface="+mn-ea"/>
                    <a:cs typeface="Times New Roman" panose="02020603050405020304" pitchFamily="18" charset="0"/>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y,x</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R)=1</a:t>
                </a:r>
                <a:endParaRPr lang="zh-CN" b="1" kern="100" dirty="0">
                  <a:effectLst/>
                  <a:latin typeface="+mn-ea"/>
                  <a:cs typeface="宋体" panose="02010600030101010101" pitchFamily="2" charset="-122"/>
                </a:endParaRP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a:t>
                </a:r>
                <a:r>
                  <a:rPr lang="en-US" b="1" kern="0" dirty="0">
                    <a:solidFill>
                      <a:srgbClr val="C00000"/>
                    </a:solidFill>
                    <a:effectLst/>
                    <a:latin typeface="+mn-ea"/>
                    <a:cs typeface="宋体" panose="02010600030101010101" pitchFamily="2" charset="-122"/>
                  </a:rPr>
                  <a:t>R</a:t>
                </a:r>
                <a:r>
                  <a:rPr lang="zh-CN" b="1" kern="0" dirty="0">
                    <a:solidFill>
                      <a:srgbClr val="C00000"/>
                    </a:solidFill>
                    <a:effectLst/>
                    <a:latin typeface="+mn-ea"/>
                    <a:cs typeface="宋体" panose="02010600030101010101" pitchFamily="2" charset="-122"/>
                  </a:rPr>
                  <a:t>是反对称的</a:t>
                </a:r>
                <a:r>
                  <a:rPr lang="en-US" altLang="zh-CN" dirty="0">
                    <a:solidFill>
                      <a:srgbClr val="FF0000"/>
                    </a:solidFill>
                    <a:sym typeface="Symbol" panose="05050102010706020507" pitchFamily="18" charset="2"/>
                  </a:rPr>
                  <a:t></a:t>
                </a:r>
                <a:r>
                  <a:rPr lang="en-US" b="1" kern="100" dirty="0">
                    <a:solidFill>
                      <a:srgbClr val="C00000"/>
                    </a:solidFill>
                    <a:effectLst/>
                    <a:latin typeface="+mn-ea"/>
                    <a:cs typeface="宋体" panose="02010600030101010101" pitchFamily="2" charset="-122"/>
                  </a:rPr>
                  <a:t> </a:t>
                </a:r>
                <a:endParaRPr lang="zh-CN" b="1" kern="100" dirty="0">
                  <a:solidFill>
                    <a:srgbClr val="C00000"/>
                  </a:solidFill>
                  <a:effectLst/>
                  <a:latin typeface="+mn-ea"/>
                  <a:cs typeface="宋体" panose="02010600030101010101" pitchFamily="2" charset="-122"/>
                </a:endParaRPr>
              </a:p>
              <a:p>
                <a:pPr algn="ctr">
                  <a:lnSpc>
                    <a:spcPct val="150000"/>
                  </a:lnSpc>
                  <a:spcAft>
                    <a:spcPts val="0"/>
                  </a:spcAft>
                </a:pPr>
                <a14:m>
                  <m:oMath xmlns:m="http://schemas.openxmlformats.org/officeDocument/2006/math">
                    <m:r>
                      <a:rPr lang="es-ES" altLang="zh-CN" b="1" i="1">
                        <a:latin typeface="Cambria Math" panose="02040503050406030204" pitchFamily="18" charset="0"/>
                      </a:rPr>
                      <m:t>∀</m:t>
                    </m:r>
                  </m:oMath>
                </a14:m>
                <a:r>
                  <a:rPr lang="es-ES" altLang="zh-CN" b="1" dirty="0">
                    <a:solidFill>
                      <a:srgbClr val="0000CC"/>
                    </a:solidFill>
                    <a:latin typeface="+mn-ea"/>
                  </a:rPr>
                  <a:t>x</a:t>
                </a:r>
                <a14:m>
                  <m:oMath xmlns:m="http://schemas.openxmlformats.org/officeDocument/2006/math">
                    <m:r>
                      <a:rPr lang="es-ES" altLang="zh-CN" b="1" i="1">
                        <a:latin typeface="Cambria Math" panose="02040503050406030204" pitchFamily="18" charset="0"/>
                      </a:rPr>
                      <m:t>∀</m:t>
                    </m:r>
                  </m:oMath>
                </a14:m>
                <a:r>
                  <a:rPr lang="es-ES" altLang="zh-CN" b="1" dirty="0">
                    <a:solidFill>
                      <a:srgbClr val="0000CC"/>
                    </a:solidFill>
                    <a:latin typeface="+mn-ea"/>
                  </a:rPr>
                  <a:t>y(x∈A∧y∈A∧(&lt;x,y&gt;∈R∧&lt;y,x&gt;∈R)</a:t>
                </a:r>
                <a:r>
                  <a:rPr lang="zh-CN" altLang="en-US" b="1" dirty="0">
                    <a:latin typeface="+mn-ea"/>
                    <a:cs typeface="Times New Roman" panose="02020603050405020304" pitchFamily="18" charset="0"/>
                  </a:rPr>
                  <a:t>→</a:t>
                </a:r>
                <a:r>
                  <a:rPr lang="es-ES" altLang="zh-CN" b="1" dirty="0">
                    <a:solidFill>
                      <a:srgbClr val="0000CC"/>
                    </a:solidFill>
                    <a:latin typeface="+mn-ea"/>
                  </a:rPr>
                  <a:t>x=y)=1 </a:t>
                </a:r>
              </a:p>
              <a:p>
                <a:pPr>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3</a:t>
                </a:r>
                <a:r>
                  <a:rPr lang="zh-CN" b="1" kern="100" dirty="0">
                    <a:effectLst/>
                    <a:latin typeface="+mn-ea"/>
                    <a:cs typeface="宋体" panose="02010600030101010101" pitchFamily="2" charset="-122"/>
                  </a:rPr>
                  <a:t>）</a:t>
                </a:r>
                <a:r>
                  <a:rPr lang="zh-CN" b="1" kern="100" dirty="0">
                    <a:solidFill>
                      <a:srgbClr val="C00000"/>
                    </a:solidFill>
                    <a:effectLst/>
                    <a:latin typeface="+mn-ea"/>
                    <a:cs typeface="宋体" panose="02010600030101010101" pitchFamily="2" charset="-122"/>
                  </a:rPr>
                  <a:t>关系</a:t>
                </a:r>
                <a:r>
                  <a:rPr lang="en-US" b="1" kern="1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既不是对称的，也不是反对称的</a:t>
                </a:r>
                <a:r>
                  <a:rPr lang="en-US" altLang="zh-CN" dirty="0">
                    <a:solidFill>
                      <a:srgbClr val="FF0000"/>
                    </a:solidFill>
                    <a:sym typeface="Symbol" panose="05050102010706020507" pitchFamily="18" charset="2"/>
                  </a:rPr>
                  <a:t></a:t>
                </a:r>
                <a:endParaRPr lang="en-US" altLang="zh-CN" b="1" kern="100" dirty="0">
                  <a:solidFill>
                    <a:srgbClr val="C00000"/>
                  </a:solidFill>
                  <a:effectLst/>
                  <a:latin typeface="+mn-ea"/>
                  <a:cs typeface="宋体" panose="02010600030101010101" pitchFamily="2" charset="-122"/>
                </a:endParaRPr>
              </a:p>
              <a:p>
                <a:pPr algn="ctr">
                  <a:lnSpc>
                    <a:spcPct val="150000"/>
                  </a:lnSpc>
                  <a:spcAft>
                    <a:spcPts val="0"/>
                  </a:spcAft>
                </a:pPr>
                <a:r>
                  <a:rPr lang="zh-CN" b="1" kern="100" dirty="0">
                    <a:solidFill>
                      <a:srgbClr val="C00000"/>
                    </a:solidFill>
                    <a:effectLst/>
                    <a:latin typeface="+mn-ea"/>
                    <a:cs typeface="宋体" panose="02010600030101010101" pitchFamily="2" charset="-122"/>
                  </a:rPr>
                  <a:t> </a:t>
                </a:r>
                <a:r>
                  <a:rPr lang="en-US" altLang="zh-CN" dirty="0">
                    <a:sym typeface="Symbol" panose="05050102010706020507" pitchFamily="18" charset="2"/>
                  </a:rPr>
                  <a:t></a:t>
                </a:r>
                <a:r>
                  <a:rPr lang="en-US" b="1" kern="100" dirty="0" err="1">
                    <a:effectLst/>
                    <a:latin typeface="+mn-ea"/>
                    <a:cs typeface="宋体" panose="02010600030101010101" pitchFamily="2" charset="-122"/>
                  </a:rPr>
                  <a:t>x</a:t>
                </a:r>
                <a:r>
                  <a:rPr lang="en-US" altLang="zh-CN" dirty="0" err="1">
                    <a:sym typeface="Symbol" panose="05050102010706020507" pitchFamily="18" charset="2"/>
                  </a:rPr>
                  <a:t></a:t>
                </a:r>
                <a:r>
                  <a:rPr lang="en-US" b="1" kern="100" dirty="0" err="1">
                    <a:effectLst/>
                    <a:latin typeface="+mn-ea"/>
                    <a:cs typeface="宋体" panose="02010600030101010101" pitchFamily="2" charset="-122"/>
                  </a:rPr>
                  <a:t>y</a:t>
                </a:r>
                <a:r>
                  <a:rPr lang="en-US" b="1" kern="0" dirty="0">
                    <a:effectLst/>
                    <a:latin typeface="+mn-ea"/>
                    <a:cs typeface="宋体" panose="02010600030101010101" pitchFamily="2" charset="-122"/>
                  </a:rPr>
                  <a:t>(</a:t>
                </a:r>
                <a:r>
                  <a:rPr lang="en-US" b="1" kern="100" dirty="0">
                    <a:effectLst/>
                    <a:latin typeface="+mn-ea"/>
                    <a:cs typeface="宋体" panose="02010600030101010101" pitchFamily="2" charset="-122"/>
                  </a:rPr>
                  <a:t>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y</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x,y</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y,x</a:t>
                </a:r>
                <a:r>
                  <a:rPr lang="en-US" b="1" kern="100" dirty="0">
                    <a:effectLst/>
                    <a:latin typeface="+mn-ea"/>
                    <a:cs typeface="宋体" panose="02010600030101010101" pitchFamily="2" charset="-122"/>
                  </a:rPr>
                  <a:t>&gt;</a:t>
                </a:r>
                <a14:m>
                  <m:oMath xmlns:m="http://schemas.openxmlformats.org/officeDocument/2006/math">
                    <m:r>
                      <a:rPr lang="en-US" b="1" i="1" kern="100" smtClean="0">
                        <a:effectLst/>
                        <a:latin typeface="Cambria Math" panose="02040503050406030204" pitchFamily="18" charset="0"/>
                        <a:ea typeface="Cambria Math" panose="02040503050406030204" pitchFamily="18" charset="0"/>
                        <a:cs typeface="宋体" panose="02010600030101010101" pitchFamily="2" charset="-122"/>
                      </a:rPr>
                      <m:t>∉</m:t>
                    </m:r>
                  </m:oMath>
                </a14:m>
                <a:r>
                  <a:rPr lang="en-US" b="1" kern="100" dirty="0">
                    <a:effectLst/>
                    <a:latin typeface="+mn-ea"/>
                    <a:cs typeface="宋体" panose="02010600030101010101" pitchFamily="2" charset="-122"/>
                  </a:rPr>
                  <a:t>R)</a:t>
                </a:r>
              </a:p>
              <a:p>
                <a:pPr algn="ctr">
                  <a:lnSpc>
                    <a:spcPct val="150000"/>
                  </a:lnSpc>
                  <a:spcAft>
                    <a:spcPts val="0"/>
                  </a:spcAft>
                </a:pPr>
                <a:r>
                  <a:rPr lang="en-US" altLang="zh-CN" b="1" kern="100" dirty="0">
                    <a:latin typeface="+mn-ea"/>
                    <a:cs typeface="宋体" panose="02010600030101010101" pitchFamily="2" charset="-122"/>
                  </a:rPr>
                  <a:t> </a:t>
                </a:r>
                <a:r>
                  <a:rPr lang="zh-CN" b="1" kern="0" dirty="0">
                    <a:effectLst/>
                    <a:latin typeface="+mn-ea"/>
                    <a:cs typeface="宋体" panose="02010600030101010101" pitchFamily="2" charset="-122"/>
                  </a:rPr>
                  <a:t>∧</a:t>
                </a:r>
                <a:r>
                  <a:rPr lang="en-US" altLang="zh-CN" dirty="0">
                    <a:sym typeface="Symbol" panose="05050102010706020507" pitchFamily="18" charset="2"/>
                  </a:rPr>
                  <a:t></a:t>
                </a:r>
                <a:r>
                  <a:rPr lang="en-US" b="1" kern="100" dirty="0" err="1">
                    <a:effectLst/>
                    <a:latin typeface="+mn-ea"/>
                    <a:cs typeface="宋体" panose="02010600030101010101" pitchFamily="2" charset="-122"/>
                  </a:rPr>
                  <a:t>s</a:t>
                </a:r>
                <a:r>
                  <a:rPr lang="en-US" altLang="zh-CN" dirty="0" err="1">
                    <a:sym typeface="Symbol" panose="05050102010706020507" pitchFamily="18" charset="2"/>
                  </a:rPr>
                  <a:t></a:t>
                </a:r>
                <a:r>
                  <a:rPr lang="en-US" b="1" kern="100" dirty="0" err="1">
                    <a:effectLst/>
                    <a:latin typeface="+mn-ea"/>
                    <a:cs typeface="宋体" panose="02010600030101010101" pitchFamily="2" charset="-122"/>
                  </a:rPr>
                  <a:t>t</a:t>
                </a:r>
                <a:r>
                  <a:rPr lang="en-US" b="1" kern="0" dirty="0">
                    <a:effectLst/>
                    <a:latin typeface="+mn-ea"/>
                    <a:cs typeface="宋体" panose="02010600030101010101" pitchFamily="2" charset="-122"/>
                  </a:rPr>
                  <a:t>(</a:t>
                </a:r>
                <a:r>
                  <a:rPr lang="en-US" b="1" kern="100" dirty="0">
                    <a:effectLst/>
                    <a:latin typeface="+mn-ea"/>
                    <a:cs typeface="宋体" panose="02010600030101010101" pitchFamily="2" charset="-122"/>
                  </a:rPr>
                  <a:t>s</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s,t</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t,s</a:t>
                </a:r>
                <a:r>
                  <a:rPr lang="en-US" b="1" kern="100" dirty="0">
                    <a:effectLst/>
                    <a:latin typeface="+mn-ea"/>
                    <a:cs typeface="宋体" panose="02010600030101010101" pitchFamily="2" charset="-122"/>
                  </a:rPr>
                  <a:t>&gt;</a:t>
                </a:r>
                <a:r>
                  <a:rPr lang="zh-CN" altLang="zh-CN" b="1" kern="100" dirty="0">
                    <a:latin typeface="+mn-ea"/>
                    <a:cs typeface="宋体" panose="02010600030101010101" pitchFamily="2" charset="-122"/>
                  </a:rPr>
                  <a:t>∈</a:t>
                </a:r>
                <a:r>
                  <a:rPr lang="en-US" b="1" kern="100" dirty="0">
                    <a:effectLst/>
                    <a:latin typeface="+mn-ea"/>
                    <a:cs typeface="宋体" panose="02010600030101010101" pitchFamily="2" charset="-122"/>
                  </a:rPr>
                  <a:t>R</a:t>
                </a:r>
                <a:r>
                  <a:rPr lang="zh-CN" altLang="zh-CN" b="1" kern="0" dirty="0">
                    <a:latin typeface="+mn-ea"/>
                    <a:cs typeface="宋体" panose="02010600030101010101" pitchFamily="2" charset="-122"/>
                  </a:rPr>
                  <a:t>∧</a:t>
                </a:r>
                <a:r>
                  <a:rPr lang="en-US" altLang="zh-CN" b="1" kern="0" dirty="0">
                    <a:latin typeface="+mn-ea"/>
                    <a:cs typeface="宋体" panose="02010600030101010101" pitchFamily="2" charset="-122"/>
                  </a:rPr>
                  <a:t>s</a:t>
                </a:r>
                <a14:m>
                  <m:oMath xmlns:m="http://schemas.openxmlformats.org/officeDocument/2006/math">
                    <m:r>
                      <a:rPr lang="en-US" altLang="zh-CN" b="1" i="1" kern="0" smtClean="0">
                        <a:latin typeface="Cambria Math" panose="02040503050406030204" pitchFamily="18" charset="0"/>
                        <a:ea typeface="Cambria Math" panose="02040503050406030204" pitchFamily="18" charset="0"/>
                        <a:cs typeface="宋体" panose="02010600030101010101" pitchFamily="2" charset="-122"/>
                      </a:rPr>
                      <m:t>≠</m:t>
                    </m:r>
                  </m:oMath>
                </a14:m>
                <a:r>
                  <a:rPr lang="en-US" altLang="zh-CN" b="1" kern="0" dirty="0">
                    <a:latin typeface="+mn-ea"/>
                    <a:cs typeface="宋体" panose="02010600030101010101" pitchFamily="2" charset="-122"/>
                  </a:rPr>
                  <a:t>t</a:t>
                </a:r>
                <a:r>
                  <a:rPr lang="en-US" b="1" kern="100" dirty="0">
                    <a:effectLst/>
                    <a:latin typeface="+mn-ea"/>
                    <a:cs typeface="宋体" panose="02010600030101010101" pitchFamily="2" charset="-122"/>
                  </a:rPr>
                  <a:t>)=1</a:t>
                </a:r>
                <a:endParaRPr lang="zh-CN" b="1" kern="100" dirty="0">
                  <a:effectLst/>
                  <a:latin typeface="+mn-ea"/>
                  <a:cs typeface="宋体" panose="02010600030101010101" pitchFamily="2" charset="-122"/>
                </a:endParaRPr>
              </a:p>
            </p:txBody>
          </p:sp>
        </mc:Choice>
        <mc:Fallback xmlns="">
          <p:sp>
            <p:nvSpPr>
              <p:cNvPr id="6" name="Text Box 556">
                <a:extLst>
                  <a:ext uri="{FF2B5EF4-FFF2-40B4-BE49-F238E27FC236}">
                    <a16:creationId xmlns:a16="http://schemas.microsoft.com/office/drawing/2014/main" id="{7897A7B4-29D5-460D-B8D2-898ADE19DE2D}"/>
                  </a:ext>
                </a:extLst>
              </p:cNvPr>
              <p:cNvSpPr txBox="1">
                <a:spLocks noRot="1" noChangeAspect="1" noMove="1" noResize="1" noEditPoints="1" noAdjustHandles="1" noChangeArrowheads="1" noChangeShapeType="1" noTextEdit="1"/>
              </p:cNvSpPr>
              <p:nvPr/>
            </p:nvSpPr>
            <p:spPr bwMode="auto">
              <a:xfrm>
                <a:off x="384175" y="1296194"/>
                <a:ext cx="11582400" cy="5029200"/>
              </a:xfrm>
              <a:prstGeom prst="rect">
                <a:avLst/>
              </a:prstGeom>
              <a:blipFill>
                <a:blip r:embed="rId5"/>
                <a:stretch>
                  <a:fillRect l="-736"/>
                </a:stretch>
              </a:blipFill>
              <a:ln w="9525">
                <a:solidFill>
                  <a:srgbClr val="000000"/>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318683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3AB8D9-EBB1-44F9-BF65-0946C4274668}"/>
              </a:ext>
            </a:extLst>
          </p:cNvPr>
          <p:cNvSpPr/>
          <p:nvPr/>
        </p:nvSpPr>
        <p:spPr>
          <a:xfrm>
            <a:off x="925916" y="4953794"/>
            <a:ext cx="2882198" cy="1689052"/>
          </a:xfrm>
          <a:prstGeom prst="rect">
            <a:avLst/>
          </a:prstGeom>
        </p:spPr>
        <p:txBody>
          <a:bodyPr wrap="square">
            <a:spAutoFit/>
          </a:bodyPr>
          <a:lstStyle/>
          <a:p>
            <a:pPr algn="ctr">
              <a:lnSpc>
                <a:spcPct val="150000"/>
              </a:lnSpc>
            </a:pPr>
            <a:r>
              <a:rPr lang="zh-CN" altLang="en-US" b="1" dirty="0">
                <a:latin typeface="+mn-ea"/>
                <a:cs typeface="Times New Roman" panose="02020603050405020304" pitchFamily="18" charset="0"/>
              </a:rPr>
              <a:t>英国计算机科学家   关系数据库之父</a:t>
            </a:r>
            <a:endParaRPr lang="en-US" altLang="zh-CN" b="1" dirty="0">
              <a:latin typeface="+mn-ea"/>
              <a:cs typeface="Times New Roman" panose="02020603050405020304" pitchFamily="18" charset="0"/>
            </a:endParaRPr>
          </a:p>
          <a:p>
            <a:pPr algn="ctr">
              <a:lnSpc>
                <a:spcPct val="150000"/>
              </a:lnSpc>
            </a:pPr>
            <a:r>
              <a:rPr lang="zh-CN" altLang="en-US" b="1" dirty="0">
                <a:latin typeface="+mn-ea"/>
                <a:cs typeface="Times New Roman" panose="02020603050405020304" pitchFamily="18" charset="0"/>
              </a:rPr>
              <a:t>图灵奖获得者</a:t>
            </a:r>
          </a:p>
        </p:txBody>
      </p:sp>
      <p:sp>
        <p:nvSpPr>
          <p:cNvPr id="5" name="矩形 4">
            <a:extLst>
              <a:ext uri="{FF2B5EF4-FFF2-40B4-BE49-F238E27FC236}">
                <a16:creationId xmlns:a16="http://schemas.microsoft.com/office/drawing/2014/main" id="{D8BE336F-2DC9-4301-8CDC-00B672A8FBCE}"/>
              </a:ext>
            </a:extLst>
          </p:cNvPr>
          <p:cNvSpPr/>
          <p:nvPr/>
        </p:nvSpPr>
        <p:spPr>
          <a:xfrm>
            <a:off x="4194175" y="1417516"/>
            <a:ext cx="7696200" cy="3351046"/>
          </a:xfrm>
          <a:prstGeom prst="rect">
            <a:avLst/>
          </a:prstGeom>
        </p:spPr>
        <p:txBody>
          <a:bodyPr wrap="square">
            <a:spAutoFit/>
          </a:bodyPr>
          <a:lstStyle/>
          <a:p>
            <a:pPr>
              <a:lnSpc>
                <a:spcPct val="150000"/>
              </a:lnSpc>
            </a:pPr>
            <a:r>
              <a:rPr lang="en-US" altLang="zh-CN" b="1" dirty="0">
                <a:solidFill>
                  <a:srgbClr val="000000"/>
                </a:solidFill>
                <a:latin typeface="+mn-ea"/>
              </a:rPr>
              <a:t>1942</a:t>
            </a:r>
            <a:r>
              <a:rPr lang="zh-CN" altLang="en-US" b="1" dirty="0">
                <a:solidFill>
                  <a:srgbClr val="000000"/>
                </a:solidFill>
                <a:latin typeface="+mn-ea"/>
              </a:rPr>
              <a:t>年</a:t>
            </a:r>
            <a:r>
              <a:rPr lang="en-US" altLang="zh-CN" b="1" dirty="0">
                <a:solidFill>
                  <a:srgbClr val="000000"/>
                </a:solidFill>
                <a:latin typeface="+mn-ea"/>
              </a:rPr>
              <a:t>-1945</a:t>
            </a:r>
            <a:r>
              <a:rPr lang="zh-CN" altLang="en-US" b="1" dirty="0">
                <a:solidFill>
                  <a:srgbClr val="000000"/>
                </a:solidFill>
                <a:latin typeface="+mn-ea"/>
              </a:rPr>
              <a:t>年，以空军机长身份参加第二次世界大战</a:t>
            </a:r>
            <a:endParaRPr lang="en-US" altLang="zh-CN" b="1" dirty="0">
              <a:solidFill>
                <a:srgbClr val="000000"/>
              </a:solidFill>
              <a:latin typeface="+mn-ea"/>
            </a:endParaRPr>
          </a:p>
          <a:p>
            <a:pPr>
              <a:lnSpc>
                <a:spcPct val="150000"/>
              </a:lnSpc>
            </a:pPr>
            <a:r>
              <a:rPr lang="en-US" altLang="zh-CN" b="1" dirty="0">
                <a:solidFill>
                  <a:srgbClr val="000000"/>
                </a:solidFill>
                <a:latin typeface="+mn-ea"/>
              </a:rPr>
              <a:t>1948</a:t>
            </a:r>
            <a:r>
              <a:rPr lang="zh-CN" altLang="en-US" b="1" dirty="0">
                <a:solidFill>
                  <a:srgbClr val="000000"/>
                </a:solidFill>
                <a:latin typeface="+mn-ea"/>
              </a:rPr>
              <a:t>年，在牛津大学获得数学学士和硕士学位后，成为</a:t>
            </a:r>
            <a:endParaRPr lang="en-US" altLang="zh-CN" b="1" dirty="0">
              <a:solidFill>
                <a:srgbClr val="000000"/>
              </a:solidFill>
              <a:latin typeface="+mn-ea"/>
            </a:endParaRPr>
          </a:p>
          <a:p>
            <a:pPr>
              <a:lnSpc>
                <a:spcPct val="150000"/>
              </a:lnSpc>
            </a:pPr>
            <a:r>
              <a:rPr lang="en-US" altLang="zh-CN" b="1" dirty="0">
                <a:solidFill>
                  <a:srgbClr val="000000"/>
                </a:solidFill>
                <a:latin typeface="+mn-ea"/>
              </a:rPr>
              <a:t>        IBM</a:t>
            </a:r>
            <a:r>
              <a:rPr lang="zh-CN" altLang="en-US" b="1" dirty="0">
                <a:solidFill>
                  <a:srgbClr val="000000"/>
                </a:solidFill>
                <a:latin typeface="+mn-ea"/>
              </a:rPr>
              <a:t>的一名数学程序员</a:t>
            </a:r>
            <a:endParaRPr lang="en-US" altLang="zh-CN" b="1" dirty="0">
              <a:solidFill>
                <a:srgbClr val="000000"/>
              </a:solidFill>
              <a:latin typeface="+mn-ea"/>
            </a:endParaRPr>
          </a:p>
          <a:p>
            <a:pPr>
              <a:lnSpc>
                <a:spcPct val="150000"/>
              </a:lnSpc>
            </a:pPr>
            <a:r>
              <a:rPr lang="en-US" altLang="zh-CN" b="1" dirty="0">
                <a:solidFill>
                  <a:srgbClr val="000000"/>
                </a:solidFill>
                <a:latin typeface="+mn-ea"/>
              </a:rPr>
              <a:t>1957</a:t>
            </a:r>
            <a:r>
              <a:rPr lang="zh-CN" altLang="en-US" b="1" dirty="0">
                <a:solidFill>
                  <a:srgbClr val="000000"/>
                </a:solidFill>
                <a:latin typeface="+mn-ea"/>
              </a:rPr>
              <a:t>年，在</a:t>
            </a:r>
            <a:r>
              <a:rPr lang="en-US" altLang="zh-CN" b="1" dirty="0">
                <a:solidFill>
                  <a:srgbClr val="000000"/>
                </a:solidFill>
                <a:latin typeface="+mn-ea"/>
              </a:rPr>
              <a:t>IBM</a:t>
            </a:r>
            <a:r>
              <a:rPr lang="zh-CN" altLang="en-US" b="1" dirty="0">
                <a:solidFill>
                  <a:srgbClr val="000000"/>
                </a:solidFill>
                <a:latin typeface="+mn-ea"/>
              </a:rPr>
              <a:t>阿尔马登研究中心参加了 </a:t>
            </a:r>
            <a:r>
              <a:rPr lang="en-US" altLang="zh-CN" b="1" dirty="0">
                <a:solidFill>
                  <a:srgbClr val="000000"/>
                </a:solidFill>
                <a:latin typeface="+mn-ea"/>
              </a:rPr>
              <a:t>IBM </a:t>
            </a:r>
            <a:r>
              <a:rPr lang="zh-CN" altLang="en-US" b="1" dirty="0">
                <a:solidFill>
                  <a:srgbClr val="000000"/>
                </a:solidFill>
                <a:latin typeface="+mn-ea"/>
              </a:rPr>
              <a:t>第一台科学计算机</a:t>
            </a:r>
            <a:r>
              <a:rPr lang="en-US" altLang="zh-CN" b="1" dirty="0">
                <a:solidFill>
                  <a:srgbClr val="000000"/>
                </a:solidFill>
                <a:latin typeface="+mn-ea"/>
              </a:rPr>
              <a:t>701</a:t>
            </a:r>
            <a:r>
              <a:rPr lang="zh-CN" altLang="en-US" b="1" dirty="0">
                <a:solidFill>
                  <a:srgbClr val="000000"/>
                </a:solidFill>
                <a:latin typeface="+mn-ea"/>
              </a:rPr>
              <a:t>及第一台大型晶体管计算机 </a:t>
            </a:r>
            <a:r>
              <a:rPr lang="en-US" altLang="zh-CN" b="1" dirty="0">
                <a:solidFill>
                  <a:srgbClr val="000000"/>
                </a:solidFill>
                <a:latin typeface="+mn-ea"/>
              </a:rPr>
              <a:t>STRETCH </a:t>
            </a:r>
            <a:r>
              <a:rPr lang="zh-CN" altLang="en-US" b="1" dirty="0">
                <a:solidFill>
                  <a:srgbClr val="000000"/>
                </a:solidFill>
                <a:latin typeface="+mn-ea"/>
              </a:rPr>
              <a:t>的逻辑设计</a:t>
            </a:r>
            <a:r>
              <a:rPr lang="en-US" altLang="zh-CN" b="1" dirty="0">
                <a:solidFill>
                  <a:srgbClr val="000000"/>
                </a:solidFill>
                <a:latin typeface="+mn-ea"/>
              </a:rPr>
              <a:t> </a:t>
            </a:r>
          </a:p>
        </p:txBody>
      </p:sp>
      <p:grpSp>
        <p:nvGrpSpPr>
          <p:cNvPr id="11" name="组合 10">
            <a:extLst>
              <a:ext uri="{FF2B5EF4-FFF2-40B4-BE49-F238E27FC236}">
                <a16:creationId xmlns:a16="http://schemas.microsoft.com/office/drawing/2014/main" id="{7006031D-D1DA-4720-AE84-F54CE13344E1}"/>
              </a:ext>
            </a:extLst>
          </p:cNvPr>
          <p:cNvGrpSpPr/>
          <p:nvPr/>
        </p:nvGrpSpPr>
        <p:grpSpPr>
          <a:xfrm>
            <a:off x="772942" y="362834"/>
            <a:ext cx="5305686" cy="399960"/>
            <a:chOff x="772942" y="362834"/>
            <a:chExt cx="5305686" cy="399960"/>
          </a:xfrm>
        </p:grpSpPr>
        <p:sp>
          <p:nvSpPr>
            <p:cNvPr id="12" name="Rectangle 2">
              <a:extLst>
                <a:ext uri="{FF2B5EF4-FFF2-40B4-BE49-F238E27FC236}">
                  <a16:creationId xmlns:a16="http://schemas.microsoft.com/office/drawing/2014/main" id="{D68D419E-7300-40E7-821C-1ECB072E0A76}"/>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b="1" dirty="0">
                  <a:latin typeface="+mn-ea"/>
                  <a:ea typeface="+mn-ea"/>
                </a:rPr>
                <a:t>   </a:t>
              </a:r>
              <a:r>
                <a:rPr lang="zh-CN" altLang="en-US" b="1" dirty="0">
                  <a:latin typeface="+mn-ea"/>
                  <a:ea typeface="+mn-ea"/>
                </a:rPr>
                <a:t>历史人物</a:t>
              </a:r>
              <a:r>
                <a:rPr lang="en-US" altLang="zh-CN" b="1" dirty="0">
                  <a:latin typeface="+mn-ea"/>
                  <a:ea typeface="+mn-ea"/>
                </a:rPr>
                <a:t>-</a:t>
              </a:r>
              <a:r>
                <a:rPr lang="zh-CN" altLang="en-US" b="1" dirty="0">
                  <a:latin typeface="+mn-ea"/>
                  <a:ea typeface="+mn-ea"/>
                </a:rPr>
                <a:t>科德</a:t>
              </a:r>
            </a:p>
          </p:txBody>
        </p:sp>
        <p:sp>
          <p:nvSpPr>
            <p:cNvPr id="13" name="等腰三角形 12">
              <a:extLst>
                <a:ext uri="{FF2B5EF4-FFF2-40B4-BE49-F238E27FC236}">
                  <a16:creationId xmlns:a16="http://schemas.microsoft.com/office/drawing/2014/main" id="{846F8882-B235-4AEA-B410-5D03A987C5AA}"/>
                </a:ext>
              </a:extLst>
            </p:cNvPr>
            <p:cNvSpPr/>
            <p:nvPr/>
          </p:nvSpPr>
          <p:spPr>
            <a:xfrm>
              <a:off x="772942" y="389028"/>
              <a:ext cx="304800" cy="267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endParaRPr>
            </a:p>
          </p:txBody>
        </p:sp>
      </p:grpSp>
      <p:pic>
        <p:nvPicPr>
          <p:cNvPr id="9" name="imgPicture" descr="https://gss0.bdstatic.com/-4o3dSag_xI4khGkpoWK1HF6hhy/baike/w%3D268/sign=d14aef1d22a446237ecaa264a0237246/b7003af33a87e9508942660b12385343fbf2b404.jpg">
            <a:extLst>
              <a:ext uri="{FF2B5EF4-FFF2-40B4-BE49-F238E27FC236}">
                <a16:creationId xmlns:a16="http://schemas.microsoft.com/office/drawing/2014/main" id="{F4D27BEE-344E-4193-8BCD-C261B8F2DF1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58557" y="1417516"/>
            <a:ext cx="2949557" cy="3474727"/>
          </a:xfrm>
          <a:prstGeom prst="rect">
            <a:avLst/>
          </a:prstGeom>
          <a:noFill/>
          <a:ln>
            <a:noFill/>
          </a:ln>
        </p:spPr>
      </p:pic>
      <p:pic>
        <p:nvPicPr>
          <p:cNvPr id="10" name="Picture 4" descr="https://gimg2.baidu.com/image_search/src=http%3A%2F%2Fwww.west263.com%2Finfo%2Fupimg%2Fallimg%2F150817%2F1P2143393-3.jpg&amp;refer=http%3A%2F%2Fwww.west263.com&amp;app=2002&amp;size=f9999,10000&amp;q=a80&amp;n=0&amp;g=0n&amp;fmt=jpeg?sec=1644588387&amp;t=dcb4a4bf49be30613759c82fa3306722">
            <a:extLst>
              <a:ext uri="{FF2B5EF4-FFF2-40B4-BE49-F238E27FC236}">
                <a16:creationId xmlns:a16="http://schemas.microsoft.com/office/drawing/2014/main" id="{866583FE-6C45-435C-BEBD-BF5651F52F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7525" y="4203822"/>
            <a:ext cx="3752850" cy="24765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58991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0" dur="500"/>
                                        <p:tgtEl>
                                          <p:spTgt spid="5">
                                            <p:txEl>
                                              <p:pRg st="3" end="3"/>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2"/>
          <p:cNvSpPr>
            <a:spLocks noGrp="1" noChangeArrowheads="1"/>
          </p:cNvSpPr>
          <p:nvPr>
            <p:ph type="title"/>
          </p:nvPr>
        </p:nvSpPr>
        <p:spPr/>
        <p:txBody>
          <a:bodyPr/>
          <a:lstStyle/>
          <a:p>
            <a:pPr eaLnBrk="1" hangingPunct="1"/>
            <a:r>
              <a:rPr lang="zh-CN" altLang="en-US" dirty="0"/>
              <a:t>例</a:t>
            </a:r>
            <a:r>
              <a:rPr lang="es-ES" altLang="zh-CN" dirty="0"/>
              <a:t>4.21</a:t>
            </a:r>
            <a:endParaRPr lang="zh-CN" altLang="en-US" dirty="0"/>
          </a:p>
        </p:txBody>
      </p:sp>
      <p:sp>
        <p:nvSpPr>
          <p:cNvPr id="1544195" name="Rectangle 3"/>
          <p:cNvSpPr>
            <a:spLocks noGrp="1" noChangeArrowheads="1"/>
          </p:cNvSpPr>
          <p:nvPr>
            <p:ph type="body" idx="1"/>
          </p:nvPr>
        </p:nvSpPr>
        <p:spPr>
          <a:xfrm>
            <a:off x="460375" y="1313168"/>
            <a:ext cx="11277599" cy="4709615"/>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4.21  </a:t>
            </a:r>
            <a:r>
              <a:rPr lang="zh-CN" altLang="es-ES" dirty="0"/>
              <a:t>设</a:t>
            </a:r>
            <a:r>
              <a:rPr lang="es-ES" altLang="zh-CN" dirty="0"/>
              <a:t>A={1,2,3,4}</a:t>
            </a:r>
            <a:r>
              <a:rPr lang="zh-CN" altLang="es-ES" dirty="0"/>
              <a:t>，</a:t>
            </a:r>
            <a:r>
              <a:rPr lang="en-US" altLang="zh-CN" dirty="0"/>
              <a:t> R</a:t>
            </a:r>
            <a:r>
              <a:rPr lang="zh-CN" altLang="en-US" dirty="0"/>
              <a:t>、</a:t>
            </a:r>
            <a:r>
              <a:rPr lang="en-US" altLang="zh-CN" dirty="0"/>
              <a:t>S</a:t>
            </a:r>
            <a:r>
              <a:rPr lang="zh-CN" altLang="en-US" dirty="0"/>
              <a:t>、</a:t>
            </a:r>
            <a:r>
              <a:rPr lang="en-US" altLang="zh-CN" dirty="0"/>
              <a:t>T</a:t>
            </a:r>
            <a:r>
              <a:rPr lang="zh-CN" altLang="en-US" dirty="0"/>
              <a:t>和</a:t>
            </a:r>
            <a:r>
              <a:rPr lang="en-US" altLang="zh-CN" dirty="0"/>
              <a:t>V</a:t>
            </a:r>
            <a:r>
              <a:rPr lang="zh-CN" altLang="en-US" dirty="0"/>
              <a:t>都是Ａ 上的关系，其中</a:t>
            </a:r>
            <a:r>
              <a:rPr lang="es-ES" altLang="zh-CN" dirty="0"/>
              <a:t>R={&lt;1,1&gt;,&lt;1,3&gt;, &lt;3,1&gt;}</a:t>
            </a:r>
            <a:r>
              <a:rPr lang="zh-CN" altLang="en-US" dirty="0"/>
              <a:t>，</a:t>
            </a:r>
            <a:r>
              <a:rPr lang="es-ES" altLang="zh-CN" dirty="0"/>
              <a:t>S={&lt;1,1&gt;,&lt;2,3&gt;,&lt;2,4&gt;}</a:t>
            </a:r>
            <a:r>
              <a:rPr lang="zh-CN" altLang="en-US" dirty="0"/>
              <a:t>，</a:t>
            </a:r>
            <a:r>
              <a:rPr lang="es-ES" altLang="zh-CN" dirty="0"/>
              <a:t>T={&lt;1,1&gt;,&lt;1,2&gt;,&lt;1,3&gt;,&lt;3,1&gt;}</a:t>
            </a:r>
            <a:r>
              <a:rPr lang="zh-CN" altLang="en-US" dirty="0"/>
              <a:t>，</a:t>
            </a:r>
            <a:r>
              <a:rPr lang="es-ES" altLang="zh-CN" dirty="0"/>
              <a:t>V={&lt;1,1&gt;,&lt;2,2&gt;,&lt;3,3&gt;,&lt;4,4&gt;}</a:t>
            </a:r>
            <a:r>
              <a:rPr lang="zh-CN" altLang="es-ES" dirty="0"/>
              <a:t>。</a:t>
            </a:r>
          </a:p>
          <a:p>
            <a:pPr marL="0" indent="0">
              <a:lnSpc>
                <a:spcPct val="150000"/>
              </a:lnSpc>
              <a:buNone/>
            </a:pPr>
            <a:r>
              <a:rPr lang="zh-CN" altLang="en-US" dirty="0"/>
              <a:t>（</a:t>
            </a:r>
            <a:r>
              <a:rPr lang="en-US" altLang="zh-CN" dirty="0"/>
              <a:t>1</a:t>
            </a:r>
            <a:r>
              <a:rPr lang="zh-CN" altLang="en-US" dirty="0"/>
              <a:t>）</a:t>
            </a:r>
            <a:r>
              <a:rPr lang="zh-CN" altLang="es-ES" dirty="0"/>
              <a:t>试判定它们是否具有对称性和反对称性</a:t>
            </a:r>
            <a:r>
              <a:rPr lang="zh-CN" altLang="en-US" dirty="0"/>
              <a:t>。</a:t>
            </a:r>
            <a:endParaRPr lang="en-US" altLang="zh-CN" dirty="0"/>
          </a:p>
          <a:p>
            <a:pPr marL="0" indent="0">
              <a:lnSpc>
                <a:spcPct val="150000"/>
              </a:lnSpc>
              <a:buNone/>
            </a:pPr>
            <a:r>
              <a:rPr lang="zh-CN" altLang="en-US" dirty="0"/>
              <a:t>（</a:t>
            </a:r>
            <a:r>
              <a:rPr lang="en-US" altLang="zh-CN" dirty="0"/>
              <a:t>2</a:t>
            </a:r>
            <a:r>
              <a:rPr lang="zh-CN" altLang="en-US" dirty="0"/>
              <a:t>）分别</a:t>
            </a:r>
            <a:r>
              <a:rPr lang="zh-CN" altLang="es-ES" dirty="0"/>
              <a:t>写出</a:t>
            </a:r>
            <a:r>
              <a:rPr lang="es-ES" altLang="zh-CN" dirty="0"/>
              <a:t>R,S,T</a:t>
            </a:r>
            <a:r>
              <a:rPr lang="zh-CN" altLang="es-ES" dirty="0"/>
              <a:t>和</a:t>
            </a:r>
            <a:r>
              <a:rPr lang="en-US" altLang="zh-CN" dirty="0"/>
              <a:t>V</a:t>
            </a:r>
            <a:r>
              <a:rPr lang="zh-CN" altLang="en-US" dirty="0"/>
              <a:t>的关系矩阵。</a:t>
            </a:r>
            <a:endParaRPr lang="en-US" altLang="zh-CN" dirty="0"/>
          </a:p>
          <a:p>
            <a:pPr marL="0" indent="0">
              <a:lnSpc>
                <a:spcPct val="150000"/>
              </a:lnSpc>
              <a:buNone/>
            </a:pPr>
            <a:r>
              <a:rPr lang="zh-CN" altLang="en-US" dirty="0"/>
              <a:t>（</a:t>
            </a:r>
            <a:r>
              <a:rPr lang="en-US" altLang="zh-CN" dirty="0"/>
              <a:t>3</a:t>
            </a:r>
            <a:r>
              <a:rPr lang="zh-CN" altLang="en-US" dirty="0"/>
              <a:t>）分别画出</a:t>
            </a:r>
            <a:r>
              <a:rPr lang="es-ES" altLang="zh-CN" dirty="0"/>
              <a:t>R,S,T</a:t>
            </a:r>
            <a:r>
              <a:rPr lang="zh-CN" altLang="es-ES" dirty="0"/>
              <a:t>和</a:t>
            </a:r>
            <a:r>
              <a:rPr lang="en-US" altLang="zh-CN" dirty="0"/>
              <a:t>V</a:t>
            </a:r>
            <a:r>
              <a:rPr lang="zh-CN" altLang="en-US" dirty="0"/>
              <a:t>的关系图。</a:t>
            </a:r>
          </a:p>
        </p:txBody>
      </p:sp>
    </p:spTree>
    <p:extLst>
      <p:ext uri="{BB962C8B-B14F-4D97-AF65-F5344CB8AC3E}">
        <p14:creationId xmlns:p14="http://schemas.microsoft.com/office/powerpoint/2010/main" val="2986561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44195">
                                            <p:txEl>
                                              <p:pRg st="0" end="0"/>
                                            </p:txEl>
                                          </p:spTgt>
                                        </p:tgtEl>
                                        <p:attrNameLst>
                                          <p:attrName>style.visibility</p:attrName>
                                        </p:attrNameLst>
                                      </p:cBhvr>
                                      <p:to>
                                        <p:strVal val="visible"/>
                                      </p:to>
                                    </p:set>
                                    <p:anim calcmode="lin" valueType="num">
                                      <p:cBhvr additive="base">
                                        <p:cTn id="7" dur="500" fill="hold"/>
                                        <p:tgtEl>
                                          <p:spTgt spid="1544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419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44195">
                                            <p:txEl>
                                              <p:pRg st="1" end="1"/>
                                            </p:txEl>
                                          </p:spTgt>
                                        </p:tgtEl>
                                        <p:attrNameLst>
                                          <p:attrName>style.visibility</p:attrName>
                                        </p:attrNameLst>
                                      </p:cBhvr>
                                      <p:to>
                                        <p:strVal val="visible"/>
                                      </p:to>
                                    </p:set>
                                    <p:anim calcmode="lin" valueType="num">
                                      <p:cBhvr additive="base">
                                        <p:cTn id="12" dur="500" fill="hold"/>
                                        <p:tgtEl>
                                          <p:spTgt spid="154419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4419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44195">
                                            <p:txEl>
                                              <p:pRg st="2" end="2"/>
                                            </p:txEl>
                                          </p:spTgt>
                                        </p:tgtEl>
                                        <p:attrNameLst>
                                          <p:attrName>style.visibility</p:attrName>
                                        </p:attrNameLst>
                                      </p:cBhvr>
                                      <p:to>
                                        <p:strVal val="visible"/>
                                      </p:to>
                                    </p:set>
                                    <p:anim calcmode="lin" valueType="num">
                                      <p:cBhvr additive="base">
                                        <p:cTn id="17" dur="500" fill="hold"/>
                                        <p:tgtEl>
                                          <p:spTgt spid="15441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4419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544195">
                                            <p:txEl>
                                              <p:pRg st="3" end="3"/>
                                            </p:txEl>
                                          </p:spTgt>
                                        </p:tgtEl>
                                        <p:attrNameLst>
                                          <p:attrName>style.visibility</p:attrName>
                                        </p:attrNameLst>
                                      </p:cBhvr>
                                      <p:to>
                                        <p:strVal val="visible"/>
                                      </p:to>
                                    </p:set>
                                    <p:anim calcmode="lin" valueType="num">
                                      <p:cBhvr additive="base">
                                        <p:cTn id="22" dur="500" fill="hold"/>
                                        <p:tgtEl>
                                          <p:spTgt spid="154419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44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4195"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2"/>
          <p:cNvSpPr>
            <a:spLocks noGrp="1" noChangeArrowheads="1"/>
          </p:cNvSpPr>
          <p:nvPr>
            <p:ph type="title"/>
          </p:nvPr>
        </p:nvSpPr>
        <p:spPr>
          <a:xfrm>
            <a:off x="841375" y="305594"/>
            <a:ext cx="8066367" cy="585923"/>
          </a:xfrm>
        </p:spPr>
        <p:txBody>
          <a:bodyPr/>
          <a:lstStyle/>
          <a:p>
            <a:r>
              <a:rPr lang="zh-CN" altLang="en-US" dirty="0"/>
              <a:t>例</a:t>
            </a:r>
            <a:r>
              <a:rPr lang="es-ES" altLang="zh-CN" dirty="0"/>
              <a:t>4.21 </a:t>
            </a:r>
            <a:r>
              <a:rPr lang="zh-CN" altLang="en-US" dirty="0"/>
              <a:t>（续）</a:t>
            </a:r>
          </a:p>
        </p:txBody>
      </p:sp>
      <p:sp>
        <p:nvSpPr>
          <p:cNvPr id="1546243" name="Rectangle 3"/>
          <p:cNvSpPr>
            <a:spLocks noGrp="1" noChangeArrowheads="1"/>
          </p:cNvSpPr>
          <p:nvPr>
            <p:ph type="body" sz="half" idx="1"/>
          </p:nvPr>
        </p:nvSpPr>
        <p:spPr>
          <a:xfrm>
            <a:off x="384175" y="901353"/>
            <a:ext cx="11430000" cy="3595242"/>
          </a:xfrm>
        </p:spPr>
        <p:txBody>
          <a:bodyPr/>
          <a:lstStyle/>
          <a:p>
            <a:pPr marL="0" indent="0">
              <a:spcBef>
                <a:spcPct val="0"/>
              </a:spcBef>
              <a:buClr>
                <a:srgbClr val="800080"/>
              </a:buClr>
              <a:buNone/>
            </a:pPr>
            <a:r>
              <a:rPr lang="zh-CN" altLang="en-US" dirty="0"/>
              <a:t>（</a:t>
            </a:r>
            <a:r>
              <a:rPr lang="en-US" altLang="zh-CN" dirty="0"/>
              <a:t>1</a:t>
            </a:r>
            <a:r>
              <a:rPr lang="zh-CN" altLang="en-US" dirty="0"/>
              <a:t>）关系</a:t>
            </a:r>
            <a:r>
              <a:rPr lang="en-US" altLang="zh-CN" dirty="0"/>
              <a:t>R</a:t>
            </a:r>
            <a:r>
              <a:rPr lang="zh-CN" altLang="en-US" dirty="0">
                <a:solidFill>
                  <a:srgbClr val="0000CC"/>
                </a:solidFill>
              </a:rPr>
              <a:t>是对称的</a:t>
            </a:r>
            <a:r>
              <a:rPr lang="zh-CN" altLang="en-US" dirty="0"/>
              <a:t>。</a:t>
            </a:r>
          </a:p>
          <a:p>
            <a:pPr marL="0" indent="0">
              <a:spcBef>
                <a:spcPct val="0"/>
              </a:spcBef>
              <a:buClr>
                <a:srgbClr val="800080"/>
              </a:buClr>
              <a:buNone/>
            </a:pPr>
            <a:r>
              <a:rPr lang="zh-CN" altLang="en-US" dirty="0"/>
              <a:t>         关系</a:t>
            </a:r>
            <a:r>
              <a:rPr lang="en-US" altLang="zh-CN" dirty="0"/>
              <a:t>S</a:t>
            </a:r>
            <a:r>
              <a:rPr lang="zh-CN" altLang="en-US" dirty="0">
                <a:solidFill>
                  <a:srgbClr val="0000CC"/>
                </a:solidFill>
              </a:rPr>
              <a:t>是反对称的</a:t>
            </a:r>
            <a:r>
              <a:rPr lang="zh-CN" altLang="en-US" dirty="0"/>
              <a:t>。</a:t>
            </a:r>
          </a:p>
          <a:p>
            <a:pPr marL="0" indent="0">
              <a:spcBef>
                <a:spcPct val="0"/>
              </a:spcBef>
              <a:buClr>
                <a:srgbClr val="800080"/>
              </a:buClr>
              <a:buNone/>
            </a:pPr>
            <a:r>
              <a:rPr lang="zh-CN" altLang="en-US" dirty="0"/>
              <a:t>         关系</a:t>
            </a:r>
            <a:r>
              <a:rPr lang="en-US" altLang="zh-CN" dirty="0"/>
              <a:t>T</a:t>
            </a:r>
            <a:r>
              <a:rPr lang="zh-CN" altLang="en-US" dirty="0"/>
              <a:t>既不是对称的，也不是反对称的。</a:t>
            </a:r>
            <a:endParaRPr lang="en-US" altLang="zh-CN" dirty="0"/>
          </a:p>
          <a:p>
            <a:pPr marL="0" indent="0">
              <a:spcBef>
                <a:spcPct val="0"/>
              </a:spcBef>
              <a:buClr>
                <a:srgbClr val="800080"/>
              </a:buClr>
              <a:buNone/>
            </a:pPr>
            <a:r>
              <a:rPr lang="en-US" altLang="zh-CN" dirty="0"/>
              <a:t>         </a:t>
            </a:r>
            <a:r>
              <a:rPr lang="zh-CN" altLang="en-US" dirty="0"/>
              <a:t>因为</a:t>
            </a:r>
            <a:r>
              <a:rPr lang="zh-CN" altLang="en-US" dirty="0">
                <a:solidFill>
                  <a:srgbClr val="FF0000"/>
                </a:solidFill>
              </a:rPr>
              <a:t>有</a:t>
            </a:r>
            <a:r>
              <a:rPr lang="en-US" altLang="zh-CN" dirty="0">
                <a:solidFill>
                  <a:srgbClr val="FF0000"/>
                </a:solidFill>
              </a:rPr>
              <a:t>&lt;1,2&gt;</a:t>
            </a:r>
            <a:r>
              <a:rPr lang="zh-CN" altLang="en-US" dirty="0">
                <a:solidFill>
                  <a:srgbClr val="FF0000"/>
                </a:solidFill>
              </a:rPr>
              <a:t>，但没有</a:t>
            </a:r>
            <a:r>
              <a:rPr lang="en-US" altLang="zh-CN" dirty="0">
                <a:solidFill>
                  <a:srgbClr val="FF0000"/>
                </a:solidFill>
              </a:rPr>
              <a:t>&lt;2,1&gt;</a:t>
            </a:r>
            <a:r>
              <a:rPr lang="zh-CN" altLang="en-US" dirty="0">
                <a:solidFill>
                  <a:srgbClr val="FF0000"/>
                </a:solidFill>
              </a:rPr>
              <a:t>，</a:t>
            </a:r>
            <a:r>
              <a:rPr lang="zh-CN" altLang="en-US" dirty="0"/>
              <a:t>即</a:t>
            </a:r>
            <a:r>
              <a:rPr lang="en-US" altLang="zh-CN" dirty="0"/>
              <a:t>T</a:t>
            </a:r>
            <a:r>
              <a:rPr lang="zh-CN" altLang="en-US" dirty="0"/>
              <a:t>不是对称的； </a:t>
            </a:r>
            <a:endParaRPr lang="en-US" altLang="zh-CN" dirty="0"/>
          </a:p>
          <a:p>
            <a:pPr marL="0" indent="0">
              <a:spcBef>
                <a:spcPct val="0"/>
              </a:spcBef>
              <a:buClr>
                <a:srgbClr val="800080"/>
              </a:buClr>
              <a:buNone/>
            </a:pPr>
            <a:r>
              <a:rPr lang="en-US" altLang="zh-CN" dirty="0"/>
              <a:t>         </a:t>
            </a:r>
            <a:r>
              <a:rPr lang="zh-CN" altLang="en-US" dirty="0"/>
              <a:t>另外</a:t>
            </a:r>
            <a:r>
              <a:rPr lang="zh-CN" altLang="en-US" dirty="0">
                <a:solidFill>
                  <a:srgbClr val="FF0000"/>
                </a:solidFill>
              </a:rPr>
              <a:t>有</a:t>
            </a:r>
            <a:r>
              <a:rPr lang="en-US" altLang="zh-CN" dirty="0">
                <a:solidFill>
                  <a:srgbClr val="FF0000"/>
                </a:solidFill>
              </a:rPr>
              <a:t>&lt;1,3&gt;</a:t>
            </a:r>
            <a:r>
              <a:rPr lang="zh-CN" altLang="en-US" dirty="0">
                <a:solidFill>
                  <a:srgbClr val="FF0000"/>
                </a:solidFill>
              </a:rPr>
              <a:t>，且有</a:t>
            </a:r>
            <a:r>
              <a:rPr lang="en-US" altLang="zh-CN" dirty="0">
                <a:solidFill>
                  <a:srgbClr val="FF0000"/>
                </a:solidFill>
              </a:rPr>
              <a:t>&lt;3,1&gt;</a:t>
            </a:r>
            <a:r>
              <a:rPr lang="zh-CN" altLang="en-US" dirty="0"/>
              <a:t>，但是</a:t>
            </a:r>
            <a:r>
              <a:rPr lang="en-US" altLang="zh-CN" dirty="0"/>
              <a:t>1≠3</a:t>
            </a:r>
            <a:r>
              <a:rPr lang="zh-CN" altLang="en-US" dirty="0"/>
              <a:t>，即</a:t>
            </a:r>
            <a:r>
              <a:rPr lang="en-US" altLang="zh-CN" dirty="0"/>
              <a:t>T</a:t>
            </a:r>
            <a:r>
              <a:rPr lang="zh-CN" altLang="en-US" dirty="0"/>
              <a:t>不是反对称的。</a:t>
            </a:r>
          </a:p>
          <a:p>
            <a:pPr marL="0" indent="0">
              <a:spcBef>
                <a:spcPct val="0"/>
              </a:spcBef>
              <a:buClr>
                <a:srgbClr val="800080"/>
              </a:buClr>
              <a:buNone/>
            </a:pPr>
            <a:r>
              <a:rPr lang="zh-CN" altLang="en-US" dirty="0"/>
              <a:t>         关系</a:t>
            </a:r>
            <a:r>
              <a:rPr lang="en-US" altLang="zh-CN" dirty="0"/>
              <a:t>V</a:t>
            </a:r>
            <a:r>
              <a:rPr lang="zh-CN" altLang="en-US" dirty="0">
                <a:solidFill>
                  <a:srgbClr val="0000CC"/>
                </a:solidFill>
              </a:rPr>
              <a:t>既是对称的，也是反对称的。</a:t>
            </a:r>
          </a:p>
        </p:txBody>
      </p:sp>
    </p:spTree>
    <p:custDataLst>
      <p:tags r:id="rId1"/>
    </p:custDataLst>
    <p:extLst>
      <p:ext uri="{BB962C8B-B14F-4D97-AF65-F5344CB8AC3E}">
        <p14:creationId xmlns:p14="http://schemas.microsoft.com/office/powerpoint/2010/main" val="42455665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6243">
                                            <p:txEl>
                                              <p:pRg st="0" end="0"/>
                                            </p:txEl>
                                          </p:spTgt>
                                        </p:tgtEl>
                                        <p:attrNameLst>
                                          <p:attrName>style.visibility</p:attrName>
                                        </p:attrNameLst>
                                      </p:cBhvr>
                                      <p:to>
                                        <p:strVal val="visible"/>
                                      </p:to>
                                    </p:set>
                                    <p:anim calcmode="lin" valueType="num">
                                      <p:cBhvr additive="base">
                                        <p:cTn id="7" dur="500" fill="hold"/>
                                        <p:tgtEl>
                                          <p:spTgt spid="1546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6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46243">
                                            <p:txEl>
                                              <p:pRg st="1" end="1"/>
                                            </p:txEl>
                                          </p:spTgt>
                                        </p:tgtEl>
                                        <p:attrNameLst>
                                          <p:attrName>style.visibility</p:attrName>
                                        </p:attrNameLst>
                                      </p:cBhvr>
                                      <p:to>
                                        <p:strVal val="visible"/>
                                      </p:to>
                                    </p:set>
                                    <p:anim calcmode="lin" valueType="num">
                                      <p:cBhvr additive="base">
                                        <p:cTn id="13" dur="500" fill="hold"/>
                                        <p:tgtEl>
                                          <p:spTgt spid="1546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6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46243">
                                            <p:txEl>
                                              <p:pRg st="2" end="2"/>
                                            </p:txEl>
                                          </p:spTgt>
                                        </p:tgtEl>
                                        <p:attrNameLst>
                                          <p:attrName>style.visibility</p:attrName>
                                        </p:attrNameLst>
                                      </p:cBhvr>
                                      <p:to>
                                        <p:strVal val="visible"/>
                                      </p:to>
                                    </p:set>
                                    <p:anim calcmode="lin" valueType="num">
                                      <p:cBhvr additive="base">
                                        <p:cTn id="19" dur="500" fill="hold"/>
                                        <p:tgtEl>
                                          <p:spTgt spid="1546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46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46243">
                                            <p:txEl>
                                              <p:pRg st="3" end="3"/>
                                            </p:txEl>
                                          </p:spTgt>
                                        </p:tgtEl>
                                        <p:attrNameLst>
                                          <p:attrName>style.visibility</p:attrName>
                                        </p:attrNameLst>
                                      </p:cBhvr>
                                      <p:to>
                                        <p:strVal val="visible"/>
                                      </p:to>
                                    </p:set>
                                    <p:anim calcmode="lin" valueType="num">
                                      <p:cBhvr additive="base">
                                        <p:cTn id="25" dur="500" fill="hold"/>
                                        <p:tgtEl>
                                          <p:spTgt spid="15462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46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46243">
                                            <p:txEl>
                                              <p:pRg st="4" end="4"/>
                                            </p:txEl>
                                          </p:spTgt>
                                        </p:tgtEl>
                                        <p:attrNameLst>
                                          <p:attrName>style.visibility</p:attrName>
                                        </p:attrNameLst>
                                      </p:cBhvr>
                                      <p:to>
                                        <p:strVal val="visible"/>
                                      </p:to>
                                    </p:set>
                                    <p:anim calcmode="lin" valueType="num">
                                      <p:cBhvr additive="base">
                                        <p:cTn id="31" dur="500" fill="hold"/>
                                        <p:tgtEl>
                                          <p:spTgt spid="15462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462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46243">
                                            <p:txEl>
                                              <p:pRg st="5" end="5"/>
                                            </p:txEl>
                                          </p:spTgt>
                                        </p:tgtEl>
                                        <p:attrNameLst>
                                          <p:attrName>style.visibility</p:attrName>
                                        </p:attrNameLst>
                                      </p:cBhvr>
                                      <p:to>
                                        <p:strVal val="visible"/>
                                      </p:to>
                                    </p:set>
                                    <p:anim calcmode="lin" valueType="num">
                                      <p:cBhvr additive="base">
                                        <p:cTn id="37" dur="500" fill="hold"/>
                                        <p:tgtEl>
                                          <p:spTgt spid="15462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462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4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2"/>
          <p:cNvSpPr>
            <a:spLocks noGrp="1" noChangeArrowheads="1"/>
          </p:cNvSpPr>
          <p:nvPr>
            <p:ph type="title"/>
          </p:nvPr>
        </p:nvSpPr>
        <p:spPr/>
        <p:txBody>
          <a:bodyPr/>
          <a:lstStyle/>
          <a:p>
            <a:r>
              <a:rPr lang="zh-CN" altLang="en-US" dirty="0"/>
              <a:t>例</a:t>
            </a:r>
            <a:r>
              <a:rPr lang="es-ES" altLang="zh-CN" dirty="0"/>
              <a:t>4.21 </a:t>
            </a:r>
            <a:r>
              <a:rPr lang="zh-CN" altLang="en-US" dirty="0"/>
              <a:t>（续）</a:t>
            </a:r>
          </a:p>
        </p:txBody>
      </p:sp>
      <p:sp>
        <p:nvSpPr>
          <p:cNvPr id="219140" name="Rectangle 3"/>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41" name="Rectangle 4"/>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42" name="Rectangle 5"/>
          <p:cNvSpPr>
            <a:spLocks noChangeArrowheads="1"/>
          </p:cNvSpPr>
          <p:nvPr/>
        </p:nvSpPr>
        <p:spPr bwMode="auto">
          <a:xfrm>
            <a:off x="1526117" y="2775241"/>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pSp>
        <p:nvGrpSpPr>
          <p:cNvPr id="2" name="Group 11"/>
          <p:cNvGrpSpPr>
            <a:grpSpLocks noChangeAspect="1"/>
          </p:cNvGrpSpPr>
          <p:nvPr/>
        </p:nvGrpSpPr>
        <p:grpSpPr bwMode="auto">
          <a:xfrm>
            <a:off x="2642388" y="4438091"/>
            <a:ext cx="7378820" cy="2048349"/>
            <a:chOff x="936" y="2866"/>
            <a:chExt cx="3718" cy="1032"/>
          </a:xfrm>
        </p:grpSpPr>
        <p:sp>
          <p:nvSpPr>
            <p:cNvPr id="219149" name="Freeform 12"/>
            <p:cNvSpPr>
              <a:spLocks noChangeAspect="1"/>
            </p:cNvSpPr>
            <p:nvPr/>
          </p:nvSpPr>
          <p:spPr bwMode="auto">
            <a:xfrm flipV="1">
              <a:off x="2105" y="3042"/>
              <a:ext cx="567" cy="476"/>
            </a:xfrm>
            <a:custGeom>
              <a:avLst/>
              <a:gdLst>
                <a:gd name="T0" fmla="*/ 0 w 890"/>
                <a:gd name="T1" fmla="*/ 0 h 1"/>
                <a:gd name="T2" fmla="*/ 1 w 890"/>
                <a:gd name="T3" fmla="*/ 0 h 1"/>
                <a:gd name="T4" fmla="*/ 0 60000 65536"/>
                <a:gd name="T5" fmla="*/ 0 60000 65536"/>
                <a:gd name="T6" fmla="*/ 0 w 890"/>
                <a:gd name="T7" fmla="*/ 0 h 1"/>
                <a:gd name="T8" fmla="*/ 890 w 890"/>
                <a:gd name="T9" fmla="*/ 1 h 1"/>
                <a:gd name="connsiteX0" fmla="*/ 0 w 11196"/>
                <a:gd name="connsiteY0" fmla="*/ 0 h 9304"/>
                <a:gd name="connsiteX1" fmla="*/ 11196 w 11196"/>
                <a:gd name="connsiteY1" fmla="*/ 9304 h 9304"/>
                <a:gd name="connsiteX0" fmla="*/ 0 w 9237"/>
                <a:gd name="connsiteY0" fmla="*/ 0 h 10536"/>
                <a:gd name="connsiteX1" fmla="*/ 9237 w 9237"/>
                <a:gd name="connsiteY1" fmla="*/ 10536 h 10536"/>
                <a:gd name="connsiteX0" fmla="*/ 0 w 11981"/>
                <a:gd name="connsiteY0" fmla="*/ 0 h 10339"/>
                <a:gd name="connsiteX1" fmla="*/ 11981 w 11981"/>
                <a:gd name="connsiteY1" fmla="*/ 10339 h 10339"/>
              </a:gdLst>
              <a:ahLst/>
              <a:cxnLst>
                <a:cxn ang="0">
                  <a:pos x="connsiteX0" y="connsiteY0"/>
                </a:cxn>
                <a:cxn ang="0">
                  <a:pos x="connsiteX1" y="connsiteY1"/>
                </a:cxn>
              </a:cxnLst>
              <a:rect l="l" t="t" r="r" b="b"/>
              <a:pathLst>
                <a:path w="11981" h="10339">
                  <a:moveTo>
                    <a:pt x="0" y="0"/>
                  </a:moveTo>
                  <a:cubicBezTo>
                    <a:pt x="3223" y="0"/>
                    <a:pt x="8758" y="10339"/>
                    <a:pt x="11981" y="10339"/>
                  </a:cubicBezTo>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50" name="Arc 13"/>
            <p:cNvSpPr>
              <a:spLocks noChangeAspect="1"/>
            </p:cNvSpPr>
            <p:nvPr/>
          </p:nvSpPr>
          <p:spPr bwMode="auto">
            <a:xfrm rot="240000" flipH="1">
              <a:off x="936" y="2963"/>
              <a:ext cx="197" cy="1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path>
                <a:path w="43200" h="43200" stroke="0"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lnTo>
                    <a:pt x="21600" y="21600"/>
                  </a:lnTo>
                  <a:lnTo>
                    <a:pt x="814" y="15725"/>
                  </a:lnTo>
                  <a:close/>
                </a:path>
              </a:pathLst>
            </a:custGeom>
            <a:noFill/>
            <a:ln w="28575">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51" name="Text Box 14"/>
            <p:cNvSpPr txBox="1">
              <a:spLocks noChangeAspect="1" noChangeArrowheads="1"/>
            </p:cNvSpPr>
            <p:nvPr/>
          </p:nvSpPr>
          <p:spPr bwMode="auto">
            <a:xfrm>
              <a:off x="954" y="2918"/>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1</a:t>
              </a:r>
              <a:endParaRPr lang="en-US" altLang="zh-CN" sz="2400">
                <a:solidFill>
                  <a:srgbClr val="FF0000"/>
                </a:solidFill>
              </a:endParaRPr>
            </a:p>
          </p:txBody>
        </p:sp>
        <p:sp>
          <p:nvSpPr>
            <p:cNvPr id="219152" name="Oval 15"/>
            <p:cNvSpPr>
              <a:spLocks noChangeAspect="1" noChangeArrowheads="1"/>
            </p:cNvSpPr>
            <p:nvPr/>
          </p:nvSpPr>
          <p:spPr bwMode="auto">
            <a:xfrm>
              <a:off x="1667" y="3031"/>
              <a:ext cx="33"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53" name="Oval 16"/>
            <p:cNvSpPr>
              <a:spLocks noChangeAspect="1" noChangeArrowheads="1"/>
            </p:cNvSpPr>
            <p:nvPr/>
          </p:nvSpPr>
          <p:spPr bwMode="auto">
            <a:xfrm>
              <a:off x="1116" y="3517"/>
              <a:ext cx="33" cy="30"/>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54" name="Text Box 17"/>
            <p:cNvSpPr txBox="1">
              <a:spLocks noChangeAspect="1" noChangeArrowheads="1"/>
            </p:cNvSpPr>
            <p:nvPr/>
          </p:nvSpPr>
          <p:spPr bwMode="auto">
            <a:xfrm>
              <a:off x="954" y="3397"/>
              <a:ext cx="20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2</a:t>
              </a:r>
              <a:endParaRPr lang="en-US" altLang="zh-CN" sz="2400">
                <a:solidFill>
                  <a:srgbClr val="FF0000"/>
                </a:solidFill>
              </a:endParaRPr>
            </a:p>
          </p:txBody>
        </p:sp>
        <p:sp>
          <p:nvSpPr>
            <p:cNvPr id="219155" name="Oval 18"/>
            <p:cNvSpPr>
              <a:spLocks noChangeAspect="1" noChangeArrowheads="1"/>
            </p:cNvSpPr>
            <p:nvPr/>
          </p:nvSpPr>
          <p:spPr bwMode="auto">
            <a:xfrm>
              <a:off x="1667" y="3517"/>
              <a:ext cx="33" cy="30"/>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56" name="Text Box 19"/>
            <p:cNvSpPr txBox="1">
              <a:spLocks noChangeAspect="1" noChangeArrowheads="1"/>
            </p:cNvSpPr>
            <p:nvPr/>
          </p:nvSpPr>
          <p:spPr bwMode="auto">
            <a:xfrm>
              <a:off x="1667" y="2918"/>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3</a:t>
              </a:r>
              <a:endParaRPr lang="en-US" altLang="zh-CN" sz="2400">
                <a:solidFill>
                  <a:srgbClr val="FF0000"/>
                </a:solidFill>
              </a:endParaRPr>
            </a:p>
          </p:txBody>
        </p:sp>
        <p:sp>
          <p:nvSpPr>
            <p:cNvPr id="219157" name="Text Box 20"/>
            <p:cNvSpPr txBox="1">
              <a:spLocks noChangeAspect="1" noChangeArrowheads="1"/>
            </p:cNvSpPr>
            <p:nvPr/>
          </p:nvSpPr>
          <p:spPr bwMode="auto">
            <a:xfrm>
              <a:off x="1667" y="3397"/>
              <a:ext cx="20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4</a:t>
              </a:r>
              <a:endParaRPr lang="en-US" altLang="zh-CN" sz="2400">
                <a:solidFill>
                  <a:srgbClr val="FF0000"/>
                </a:solidFill>
              </a:endParaRPr>
            </a:p>
          </p:txBody>
        </p:sp>
        <p:sp>
          <p:nvSpPr>
            <p:cNvPr id="219160" name="Freeform 23"/>
            <p:cNvSpPr>
              <a:spLocks noChangeAspect="1"/>
            </p:cNvSpPr>
            <p:nvPr/>
          </p:nvSpPr>
          <p:spPr bwMode="auto">
            <a:xfrm>
              <a:off x="2140" y="3518"/>
              <a:ext cx="528" cy="1"/>
            </a:xfrm>
            <a:custGeom>
              <a:avLst/>
              <a:gdLst>
                <a:gd name="T0" fmla="*/ 0 w 910"/>
                <a:gd name="T1" fmla="*/ 0 h 1"/>
                <a:gd name="T2" fmla="*/ 1 w 910"/>
                <a:gd name="T3" fmla="*/ 0 h 1"/>
                <a:gd name="T4" fmla="*/ 0 60000 65536"/>
                <a:gd name="T5" fmla="*/ 0 60000 65536"/>
                <a:gd name="T6" fmla="*/ 0 w 910"/>
                <a:gd name="T7" fmla="*/ 0 h 1"/>
                <a:gd name="T8" fmla="*/ 910 w 910"/>
                <a:gd name="T9" fmla="*/ 1 h 1"/>
              </a:gdLst>
              <a:ahLst/>
              <a:cxnLst>
                <a:cxn ang="T4">
                  <a:pos x="T0" y="T1"/>
                </a:cxn>
                <a:cxn ang="T5">
                  <a:pos x="T2" y="T3"/>
                </a:cxn>
              </a:cxnLst>
              <a:rect l="T6" t="T7" r="T8" b="T9"/>
              <a:pathLst>
                <a:path w="910" h="1">
                  <a:moveTo>
                    <a:pt x="0" y="0"/>
                  </a:moveTo>
                  <a:lnTo>
                    <a:pt x="910" y="0"/>
                  </a:lnTo>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61" name="Text Box 24"/>
            <p:cNvSpPr txBox="1">
              <a:spLocks noChangeAspect="1" noChangeArrowheads="1"/>
            </p:cNvSpPr>
            <p:nvPr/>
          </p:nvSpPr>
          <p:spPr bwMode="auto">
            <a:xfrm>
              <a:off x="1104" y="3648"/>
              <a:ext cx="35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dirty="0">
                  <a:solidFill>
                    <a:srgbClr val="330066"/>
                  </a:solidFill>
                </a:rPr>
                <a:t> </a:t>
              </a:r>
              <a:r>
                <a:rPr lang="en-US" altLang="zh-CN" sz="2400" dirty="0">
                  <a:solidFill>
                    <a:srgbClr val="330066"/>
                  </a:solidFill>
                </a:rPr>
                <a:t>(a)           (b)         (c)        (d)</a:t>
              </a:r>
            </a:p>
          </p:txBody>
        </p:sp>
        <p:sp>
          <p:nvSpPr>
            <p:cNvPr id="219163" name="Freeform 26"/>
            <p:cNvSpPr>
              <a:spLocks noChangeAspect="1"/>
            </p:cNvSpPr>
            <p:nvPr/>
          </p:nvSpPr>
          <p:spPr bwMode="auto">
            <a:xfrm>
              <a:off x="3106" y="3052"/>
              <a:ext cx="0" cy="455"/>
            </a:xfrm>
            <a:custGeom>
              <a:avLst/>
              <a:gdLst>
                <a:gd name="T0" fmla="*/ 0 w 1"/>
                <a:gd name="T1" fmla="*/ 0 h 850"/>
                <a:gd name="T2" fmla="*/ 0 w 1"/>
                <a:gd name="T3" fmla="*/ 1 h 850"/>
                <a:gd name="T4" fmla="*/ 0 60000 65536"/>
                <a:gd name="T5" fmla="*/ 0 60000 65536"/>
                <a:gd name="T6" fmla="*/ 0 w 1"/>
                <a:gd name="T7" fmla="*/ 0 h 850"/>
                <a:gd name="T8" fmla="*/ 0 w 1"/>
                <a:gd name="T9" fmla="*/ 850 h 850"/>
              </a:gdLst>
              <a:ahLst/>
              <a:cxnLst>
                <a:cxn ang="T4">
                  <a:pos x="T0" y="T1"/>
                </a:cxn>
                <a:cxn ang="T5">
                  <a:pos x="T2" y="T3"/>
                </a:cxn>
              </a:cxnLst>
              <a:rect l="T6" t="T7" r="T8" b="T9"/>
              <a:pathLst>
                <a:path w="1" h="850">
                  <a:moveTo>
                    <a:pt x="0" y="0"/>
                  </a:moveTo>
                  <a:lnTo>
                    <a:pt x="0" y="850"/>
                  </a:lnTo>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64" name="Freeform 27"/>
            <p:cNvSpPr>
              <a:spLocks noChangeAspect="1"/>
            </p:cNvSpPr>
            <p:nvPr/>
          </p:nvSpPr>
          <p:spPr bwMode="auto">
            <a:xfrm>
              <a:off x="1128" y="2988"/>
              <a:ext cx="551" cy="48"/>
            </a:xfrm>
            <a:custGeom>
              <a:avLst/>
              <a:gdLst>
                <a:gd name="T0" fmla="*/ 1 w 950"/>
                <a:gd name="T1" fmla="*/ 1 h 90"/>
                <a:gd name="T2" fmla="*/ 1 w 950"/>
                <a:gd name="T3" fmla="*/ 0 h 90"/>
                <a:gd name="T4" fmla="*/ 0 w 950"/>
                <a:gd name="T5" fmla="*/ 1 h 90"/>
                <a:gd name="T6" fmla="*/ 0 60000 65536"/>
                <a:gd name="T7" fmla="*/ 0 60000 65536"/>
                <a:gd name="T8" fmla="*/ 0 60000 65536"/>
                <a:gd name="T9" fmla="*/ 0 w 950"/>
                <a:gd name="T10" fmla="*/ 0 h 90"/>
                <a:gd name="T11" fmla="*/ 950 w 950"/>
                <a:gd name="T12" fmla="*/ 90 h 90"/>
              </a:gdLst>
              <a:ahLst/>
              <a:cxnLst>
                <a:cxn ang="T6">
                  <a:pos x="T0" y="T1"/>
                </a:cxn>
                <a:cxn ang="T7">
                  <a:pos x="T2" y="T3"/>
                </a:cxn>
                <a:cxn ang="T8">
                  <a:pos x="T4" y="T5"/>
                </a:cxn>
              </a:cxnLst>
              <a:rect l="T9" t="T10" r="T11" b="T12"/>
              <a:pathLst>
                <a:path w="950" h="90">
                  <a:moveTo>
                    <a:pt x="950" y="90"/>
                  </a:moveTo>
                  <a:cubicBezTo>
                    <a:pt x="872" y="75"/>
                    <a:pt x="638" y="0"/>
                    <a:pt x="480" y="0"/>
                  </a:cubicBezTo>
                  <a:cubicBezTo>
                    <a:pt x="322" y="0"/>
                    <a:pt x="100" y="71"/>
                    <a:pt x="0" y="90"/>
                  </a:cubicBezTo>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65" name="Freeform 28"/>
            <p:cNvSpPr>
              <a:spLocks noChangeAspect="1"/>
            </p:cNvSpPr>
            <p:nvPr/>
          </p:nvSpPr>
          <p:spPr bwMode="auto">
            <a:xfrm>
              <a:off x="1139" y="3036"/>
              <a:ext cx="540" cy="77"/>
            </a:xfrm>
            <a:custGeom>
              <a:avLst/>
              <a:gdLst>
                <a:gd name="T0" fmla="*/ 0 w 930"/>
                <a:gd name="T1" fmla="*/ 1 h 143"/>
                <a:gd name="T2" fmla="*/ 1 w 930"/>
                <a:gd name="T3" fmla="*/ 1 h 143"/>
                <a:gd name="T4" fmla="*/ 1 w 930"/>
                <a:gd name="T5" fmla="*/ 1 h 143"/>
                <a:gd name="T6" fmla="*/ 1 w 930"/>
                <a:gd name="T7" fmla="*/ 0 h 143"/>
                <a:gd name="T8" fmla="*/ 0 60000 65536"/>
                <a:gd name="T9" fmla="*/ 0 60000 65536"/>
                <a:gd name="T10" fmla="*/ 0 60000 65536"/>
                <a:gd name="T11" fmla="*/ 0 60000 65536"/>
                <a:gd name="T12" fmla="*/ 0 w 930"/>
                <a:gd name="T13" fmla="*/ 0 h 143"/>
                <a:gd name="T14" fmla="*/ 930 w 930"/>
                <a:gd name="T15" fmla="*/ 143 h 143"/>
              </a:gdLst>
              <a:ahLst/>
              <a:cxnLst>
                <a:cxn ang="T8">
                  <a:pos x="T0" y="T1"/>
                </a:cxn>
                <a:cxn ang="T9">
                  <a:pos x="T2" y="T3"/>
                </a:cxn>
                <a:cxn ang="T10">
                  <a:pos x="T4" y="T5"/>
                </a:cxn>
                <a:cxn ang="T11">
                  <a:pos x="T6" y="T7"/>
                </a:cxn>
              </a:cxnLst>
              <a:rect l="T12" t="T13" r="T14" b="T15"/>
              <a:pathLst>
                <a:path w="930" h="143">
                  <a:moveTo>
                    <a:pt x="0" y="30"/>
                  </a:moveTo>
                  <a:cubicBezTo>
                    <a:pt x="58" y="47"/>
                    <a:pt x="240" y="117"/>
                    <a:pt x="350" y="130"/>
                  </a:cubicBezTo>
                  <a:cubicBezTo>
                    <a:pt x="460" y="143"/>
                    <a:pt x="563" y="132"/>
                    <a:pt x="660" y="110"/>
                  </a:cubicBezTo>
                  <a:cubicBezTo>
                    <a:pt x="757" y="88"/>
                    <a:pt x="874" y="23"/>
                    <a:pt x="930" y="0"/>
                  </a:cubicBezTo>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66" name="Oval 29"/>
            <p:cNvSpPr>
              <a:spLocks noChangeAspect="1" noChangeArrowheads="1"/>
            </p:cNvSpPr>
            <p:nvPr/>
          </p:nvSpPr>
          <p:spPr bwMode="auto">
            <a:xfrm>
              <a:off x="1116" y="3031"/>
              <a:ext cx="33"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67" name="Arc 30"/>
            <p:cNvSpPr>
              <a:spLocks noChangeAspect="1"/>
            </p:cNvSpPr>
            <p:nvPr/>
          </p:nvSpPr>
          <p:spPr bwMode="auto">
            <a:xfrm rot="240000" flipH="1">
              <a:off x="1931" y="2950"/>
              <a:ext cx="197" cy="1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path>
                <a:path w="43200" h="43200" stroke="0"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lnTo>
                    <a:pt x="21600" y="21600"/>
                  </a:lnTo>
                  <a:lnTo>
                    <a:pt x="814" y="15725"/>
                  </a:lnTo>
                  <a:close/>
                </a:path>
              </a:pathLst>
            </a:custGeom>
            <a:noFill/>
            <a:ln w="28575">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68" name="Text Box 31"/>
            <p:cNvSpPr txBox="1">
              <a:spLocks noChangeAspect="1" noChangeArrowheads="1"/>
            </p:cNvSpPr>
            <p:nvPr/>
          </p:nvSpPr>
          <p:spPr bwMode="auto">
            <a:xfrm>
              <a:off x="1948" y="2904"/>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1</a:t>
              </a:r>
              <a:endParaRPr lang="en-US" altLang="zh-CN" sz="2400">
                <a:solidFill>
                  <a:srgbClr val="FF0000"/>
                </a:solidFill>
              </a:endParaRPr>
            </a:p>
          </p:txBody>
        </p:sp>
        <p:sp>
          <p:nvSpPr>
            <p:cNvPr id="219169" name="Oval 32"/>
            <p:cNvSpPr>
              <a:spLocks noChangeAspect="1" noChangeArrowheads="1"/>
            </p:cNvSpPr>
            <p:nvPr/>
          </p:nvSpPr>
          <p:spPr bwMode="auto">
            <a:xfrm>
              <a:off x="2662" y="3018"/>
              <a:ext cx="33"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70" name="Oval 33"/>
            <p:cNvSpPr>
              <a:spLocks noChangeAspect="1" noChangeArrowheads="1"/>
            </p:cNvSpPr>
            <p:nvPr/>
          </p:nvSpPr>
          <p:spPr bwMode="auto">
            <a:xfrm>
              <a:off x="2111" y="3504"/>
              <a:ext cx="33" cy="30"/>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71" name="Text Box 34"/>
            <p:cNvSpPr txBox="1">
              <a:spLocks noChangeAspect="1" noChangeArrowheads="1"/>
            </p:cNvSpPr>
            <p:nvPr/>
          </p:nvSpPr>
          <p:spPr bwMode="auto">
            <a:xfrm>
              <a:off x="1948" y="3384"/>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330066"/>
                  </a:solidFill>
                </a:rPr>
                <a:t>2</a:t>
              </a:r>
              <a:endParaRPr lang="en-US" altLang="zh-CN" sz="2400" dirty="0">
                <a:solidFill>
                  <a:srgbClr val="FF0000"/>
                </a:solidFill>
              </a:endParaRPr>
            </a:p>
          </p:txBody>
        </p:sp>
        <p:sp>
          <p:nvSpPr>
            <p:cNvPr id="219172" name="Oval 35"/>
            <p:cNvSpPr>
              <a:spLocks noChangeAspect="1" noChangeArrowheads="1"/>
            </p:cNvSpPr>
            <p:nvPr/>
          </p:nvSpPr>
          <p:spPr bwMode="auto">
            <a:xfrm>
              <a:off x="2662" y="3504"/>
              <a:ext cx="33" cy="30"/>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73" name="Text Box 36"/>
            <p:cNvSpPr txBox="1">
              <a:spLocks noChangeAspect="1" noChangeArrowheads="1"/>
            </p:cNvSpPr>
            <p:nvPr/>
          </p:nvSpPr>
          <p:spPr bwMode="auto">
            <a:xfrm>
              <a:off x="2662" y="2904"/>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330066"/>
                  </a:solidFill>
                </a:rPr>
                <a:t>3</a:t>
              </a:r>
              <a:endParaRPr lang="en-US" altLang="zh-CN" sz="2400" dirty="0">
                <a:solidFill>
                  <a:srgbClr val="FF0000"/>
                </a:solidFill>
              </a:endParaRPr>
            </a:p>
          </p:txBody>
        </p:sp>
        <p:sp>
          <p:nvSpPr>
            <p:cNvPr id="219174" name="Text Box 37"/>
            <p:cNvSpPr txBox="1">
              <a:spLocks noChangeAspect="1" noChangeArrowheads="1"/>
            </p:cNvSpPr>
            <p:nvPr/>
          </p:nvSpPr>
          <p:spPr bwMode="auto">
            <a:xfrm>
              <a:off x="2662" y="3384"/>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4</a:t>
              </a:r>
              <a:endParaRPr lang="en-US" altLang="zh-CN" sz="2400">
                <a:solidFill>
                  <a:srgbClr val="FF0000"/>
                </a:solidFill>
              </a:endParaRPr>
            </a:p>
          </p:txBody>
        </p:sp>
        <p:sp>
          <p:nvSpPr>
            <p:cNvPr id="219175" name="Oval 38"/>
            <p:cNvSpPr>
              <a:spLocks noChangeAspect="1" noChangeArrowheads="1"/>
            </p:cNvSpPr>
            <p:nvPr/>
          </p:nvSpPr>
          <p:spPr bwMode="auto">
            <a:xfrm>
              <a:off x="2111" y="3018"/>
              <a:ext cx="33"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76" name="Arc 39"/>
            <p:cNvSpPr>
              <a:spLocks noChangeAspect="1"/>
            </p:cNvSpPr>
            <p:nvPr/>
          </p:nvSpPr>
          <p:spPr bwMode="auto">
            <a:xfrm rot="240000" flipH="1">
              <a:off x="2908" y="2950"/>
              <a:ext cx="198" cy="1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path>
                <a:path w="43200" h="43200" stroke="0"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lnTo>
                    <a:pt x="21600" y="21600"/>
                  </a:lnTo>
                  <a:lnTo>
                    <a:pt x="814" y="15725"/>
                  </a:lnTo>
                  <a:close/>
                </a:path>
              </a:pathLst>
            </a:custGeom>
            <a:noFill/>
            <a:ln w="28575">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77" name="Text Box 40"/>
            <p:cNvSpPr txBox="1">
              <a:spLocks noChangeAspect="1" noChangeArrowheads="1"/>
            </p:cNvSpPr>
            <p:nvPr/>
          </p:nvSpPr>
          <p:spPr bwMode="auto">
            <a:xfrm>
              <a:off x="2926" y="2903"/>
              <a:ext cx="20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1</a:t>
              </a:r>
              <a:endParaRPr lang="en-US" altLang="zh-CN" sz="2400">
                <a:solidFill>
                  <a:srgbClr val="FF0000"/>
                </a:solidFill>
              </a:endParaRPr>
            </a:p>
          </p:txBody>
        </p:sp>
        <p:sp>
          <p:nvSpPr>
            <p:cNvPr id="219178" name="Oval 41"/>
            <p:cNvSpPr>
              <a:spLocks noChangeAspect="1" noChangeArrowheads="1"/>
            </p:cNvSpPr>
            <p:nvPr/>
          </p:nvSpPr>
          <p:spPr bwMode="auto">
            <a:xfrm>
              <a:off x="3639" y="3017"/>
              <a:ext cx="33"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79" name="Oval 42"/>
            <p:cNvSpPr>
              <a:spLocks noChangeAspect="1" noChangeArrowheads="1"/>
            </p:cNvSpPr>
            <p:nvPr/>
          </p:nvSpPr>
          <p:spPr bwMode="auto">
            <a:xfrm>
              <a:off x="3087" y="3502"/>
              <a:ext cx="34" cy="32"/>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80" name="Text Box 43"/>
            <p:cNvSpPr txBox="1">
              <a:spLocks noChangeAspect="1" noChangeArrowheads="1"/>
            </p:cNvSpPr>
            <p:nvPr/>
          </p:nvSpPr>
          <p:spPr bwMode="auto">
            <a:xfrm>
              <a:off x="2926" y="3383"/>
              <a:ext cx="20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2</a:t>
              </a:r>
              <a:endParaRPr lang="en-US" altLang="zh-CN" sz="2400">
                <a:solidFill>
                  <a:srgbClr val="FF0000"/>
                </a:solidFill>
              </a:endParaRPr>
            </a:p>
          </p:txBody>
        </p:sp>
        <p:sp>
          <p:nvSpPr>
            <p:cNvPr id="219181" name="Oval 44"/>
            <p:cNvSpPr>
              <a:spLocks noChangeAspect="1" noChangeArrowheads="1"/>
            </p:cNvSpPr>
            <p:nvPr/>
          </p:nvSpPr>
          <p:spPr bwMode="auto">
            <a:xfrm>
              <a:off x="3639" y="3502"/>
              <a:ext cx="33" cy="32"/>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82" name="Text Box 45"/>
            <p:cNvSpPr txBox="1">
              <a:spLocks noChangeAspect="1" noChangeArrowheads="1"/>
            </p:cNvSpPr>
            <p:nvPr/>
          </p:nvSpPr>
          <p:spPr bwMode="auto">
            <a:xfrm>
              <a:off x="3639" y="2903"/>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3</a:t>
              </a:r>
              <a:endParaRPr lang="en-US" altLang="zh-CN" sz="2400">
                <a:solidFill>
                  <a:srgbClr val="FF0000"/>
                </a:solidFill>
              </a:endParaRPr>
            </a:p>
          </p:txBody>
        </p:sp>
        <p:sp>
          <p:nvSpPr>
            <p:cNvPr id="219183" name="Text Box 46"/>
            <p:cNvSpPr txBox="1">
              <a:spLocks noChangeAspect="1" noChangeArrowheads="1"/>
            </p:cNvSpPr>
            <p:nvPr/>
          </p:nvSpPr>
          <p:spPr bwMode="auto">
            <a:xfrm>
              <a:off x="3639" y="3383"/>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4</a:t>
              </a:r>
              <a:endParaRPr lang="en-US" altLang="zh-CN" sz="2400">
                <a:solidFill>
                  <a:srgbClr val="FF0000"/>
                </a:solidFill>
              </a:endParaRPr>
            </a:p>
          </p:txBody>
        </p:sp>
        <p:sp>
          <p:nvSpPr>
            <p:cNvPr id="219184" name="Freeform 47"/>
            <p:cNvSpPr>
              <a:spLocks noChangeAspect="1"/>
            </p:cNvSpPr>
            <p:nvPr/>
          </p:nvSpPr>
          <p:spPr bwMode="auto">
            <a:xfrm>
              <a:off x="3100" y="2974"/>
              <a:ext cx="551" cy="49"/>
            </a:xfrm>
            <a:custGeom>
              <a:avLst/>
              <a:gdLst>
                <a:gd name="T0" fmla="*/ 1 w 950"/>
                <a:gd name="T1" fmla="*/ 1 h 90"/>
                <a:gd name="T2" fmla="*/ 1 w 950"/>
                <a:gd name="T3" fmla="*/ 0 h 90"/>
                <a:gd name="T4" fmla="*/ 0 w 950"/>
                <a:gd name="T5" fmla="*/ 1 h 90"/>
                <a:gd name="T6" fmla="*/ 0 60000 65536"/>
                <a:gd name="T7" fmla="*/ 0 60000 65536"/>
                <a:gd name="T8" fmla="*/ 0 60000 65536"/>
                <a:gd name="T9" fmla="*/ 0 w 950"/>
                <a:gd name="T10" fmla="*/ 0 h 90"/>
                <a:gd name="T11" fmla="*/ 950 w 950"/>
                <a:gd name="T12" fmla="*/ 90 h 90"/>
              </a:gdLst>
              <a:ahLst/>
              <a:cxnLst>
                <a:cxn ang="T6">
                  <a:pos x="T0" y="T1"/>
                </a:cxn>
                <a:cxn ang="T7">
                  <a:pos x="T2" y="T3"/>
                </a:cxn>
                <a:cxn ang="T8">
                  <a:pos x="T4" y="T5"/>
                </a:cxn>
              </a:cxnLst>
              <a:rect l="T9" t="T10" r="T11" b="T12"/>
              <a:pathLst>
                <a:path w="950" h="90">
                  <a:moveTo>
                    <a:pt x="950" y="90"/>
                  </a:moveTo>
                  <a:cubicBezTo>
                    <a:pt x="872" y="75"/>
                    <a:pt x="638" y="0"/>
                    <a:pt x="480" y="0"/>
                  </a:cubicBezTo>
                  <a:cubicBezTo>
                    <a:pt x="322" y="0"/>
                    <a:pt x="100" y="71"/>
                    <a:pt x="0" y="90"/>
                  </a:cubicBezTo>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85" name="Freeform 48"/>
            <p:cNvSpPr>
              <a:spLocks noChangeAspect="1"/>
            </p:cNvSpPr>
            <p:nvPr/>
          </p:nvSpPr>
          <p:spPr bwMode="auto">
            <a:xfrm>
              <a:off x="3111" y="3023"/>
              <a:ext cx="540" cy="76"/>
            </a:xfrm>
            <a:custGeom>
              <a:avLst/>
              <a:gdLst>
                <a:gd name="T0" fmla="*/ 0 w 930"/>
                <a:gd name="T1" fmla="*/ 1 h 143"/>
                <a:gd name="T2" fmla="*/ 1 w 930"/>
                <a:gd name="T3" fmla="*/ 1 h 143"/>
                <a:gd name="T4" fmla="*/ 1 w 930"/>
                <a:gd name="T5" fmla="*/ 1 h 143"/>
                <a:gd name="T6" fmla="*/ 1 w 930"/>
                <a:gd name="T7" fmla="*/ 0 h 143"/>
                <a:gd name="T8" fmla="*/ 0 60000 65536"/>
                <a:gd name="T9" fmla="*/ 0 60000 65536"/>
                <a:gd name="T10" fmla="*/ 0 60000 65536"/>
                <a:gd name="T11" fmla="*/ 0 60000 65536"/>
                <a:gd name="T12" fmla="*/ 0 w 930"/>
                <a:gd name="T13" fmla="*/ 0 h 143"/>
                <a:gd name="T14" fmla="*/ 930 w 930"/>
                <a:gd name="T15" fmla="*/ 143 h 143"/>
              </a:gdLst>
              <a:ahLst/>
              <a:cxnLst>
                <a:cxn ang="T8">
                  <a:pos x="T0" y="T1"/>
                </a:cxn>
                <a:cxn ang="T9">
                  <a:pos x="T2" y="T3"/>
                </a:cxn>
                <a:cxn ang="T10">
                  <a:pos x="T4" y="T5"/>
                </a:cxn>
                <a:cxn ang="T11">
                  <a:pos x="T6" y="T7"/>
                </a:cxn>
              </a:cxnLst>
              <a:rect l="T12" t="T13" r="T14" b="T15"/>
              <a:pathLst>
                <a:path w="930" h="143">
                  <a:moveTo>
                    <a:pt x="0" y="30"/>
                  </a:moveTo>
                  <a:cubicBezTo>
                    <a:pt x="58" y="47"/>
                    <a:pt x="240" y="117"/>
                    <a:pt x="350" y="130"/>
                  </a:cubicBezTo>
                  <a:cubicBezTo>
                    <a:pt x="460" y="143"/>
                    <a:pt x="563" y="132"/>
                    <a:pt x="660" y="110"/>
                  </a:cubicBezTo>
                  <a:cubicBezTo>
                    <a:pt x="757" y="88"/>
                    <a:pt x="874" y="23"/>
                    <a:pt x="930" y="0"/>
                  </a:cubicBezTo>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86" name="Arc 49"/>
            <p:cNvSpPr>
              <a:spLocks noChangeAspect="1"/>
            </p:cNvSpPr>
            <p:nvPr/>
          </p:nvSpPr>
          <p:spPr bwMode="auto">
            <a:xfrm rot="240000" flipH="1">
              <a:off x="3848" y="2913"/>
              <a:ext cx="197" cy="18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path>
                <a:path w="43200" h="43200" stroke="0"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lnTo>
                    <a:pt x="21600" y="21600"/>
                  </a:lnTo>
                  <a:lnTo>
                    <a:pt x="814" y="15725"/>
                  </a:lnTo>
                  <a:close/>
                </a:path>
              </a:pathLst>
            </a:custGeom>
            <a:noFill/>
            <a:ln w="28575">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87" name="Text Box 50"/>
            <p:cNvSpPr txBox="1">
              <a:spLocks noChangeAspect="1" noChangeArrowheads="1"/>
            </p:cNvSpPr>
            <p:nvPr/>
          </p:nvSpPr>
          <p:spPr bwMode="auto">
            <a:xfrm>
              <a:off x="3865" y="2866"/>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1</a:t>
              </a:r>
              <a:endParaRPr lang="en-US" altLang="zh-CN" sz="2400">
                <a:solidFill>
                  <a:srgbClr val="FF0000"/>
                </a:solidFill>
              </a:endParaRPr>
            </a:p>
          </p:txBody>
        </p:sp>
        <p:sp>
          <p:nvSpPr>
            <p:cNvPr id="219188" name="Oval 51"/>
            <p:cNvSpPr>
              <a:spLocks noChangeAspect="1" noChangeArrowheads="1"/>
            </p:cNvSpPr>
            <p:nvPr/>
          </p:nvSpPr>
          <p:spPr bwMode="auto">
            <a:xfrm>
              <a:off x="4433" y="2980"/>
              <a:ext cx="34" cy="30"/>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89" name="Oval 52"/>
            <p:cNvSpPr>
              <a:spLocks noChangeAspect="1" noChangeArrowheads="1"/>
            </p:cNvSpPr>
            <p:nvPr/>
          </p:nvSpPr>
          <p:spPr bwMode="auto">
            <a:xfrm>
              <a:off x="4028" y="3465"/>
              <a:ext cx="33"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90" name="Text Box 53"/>
            <p:cNvSpPr txBox="1">
              <a:spLocks noChangeAspect="1" noChangeArrowheads="1"/>
            </p:cNvSpPr>
            <p:nvPr/>
          </p:nvSpPr>
          <p:spPr bwMode="auto">
            <a:xfrm>
              <a:off x="3865" y="3346"/>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2</a:t>
              </a:r>
              <a:endParaRPr lang="en-US" altLang="zh-CN" sz="2400">
                <a:solidFill>
                  <a:srgbClr val="FF0000"/>
                </a:solidFill>
              </a:endParaRPr>
            </a:p>
          </p:txBody>
        </p:sp>
        <p:sp>
          <p:nvSpPr>
            <p:cNvPr id="219191" name="Oval 54"/>
            <p:cNvSpPr>
              <a:spLocks noChangeAspect="1" noChangeArrowheads="1"/>
            </p:cNvSpPr>
            <p:nvPr/>
          </p:nvSpPr>
          <p:spPr bwMode="auto">
            <a:xfrm>
              <a:off x="4433" y="3465"/>
              <a:ext cx="34"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92" name="Text Box 55"/>
            <p:cNvSpPr txBox="1">
              <a:spLocks noChangeAspect="1" noChangeArrowheads="1"/>
            </p:cNvSpPr>
            <p:nvPr/>
          </p:nvSpPr>
          <p:spPr bwMode="auto">
            <a:xfrm>
              <a:off x="4433" y="2866"/>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3</a:t>
              </a:r>
              <a:endParaRPr lang="en-US" altLang="zh-CN" sz="2400">
                <a:solidFill>
                  <a:srgbClr val="FF0000"/>
                </a:solidFill>
              </a:endParaRPr>
            </a:p>
          </p:txBody>
        </p:sp>
        <p:sp>
          <p:nvSpPr>
            <p:cNvPr id="219193" name="Text Box 56"/>
            <p:cNvSpPr txBox="1">
              <a:spLocks noChangeAspect="1" noChangeArrowheads="1"/>
            </p:cNvSpPr>
            <p:nvPr/>
          </p:nvSpPr>
          <p:spPr bwMode="auto">
            <a:xfrm>
              <a:off x="4433" y="3346"/>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4</a:t>
              </a:r>
              <a:endParaRPr lang="en-US" altLang="zh-CN" sz="2400">
                <a:solidFill>
                  <a:srgbClr val="FF0000"/>
                </a:solidFill>
              </a:endParaRPr>
            </a:p>
          </p:txBody>
        </p:sp>
        <p:sp>
          <p:nvSpPr>
            <p:cNvPr id="219194" name="Arc 57"/>
            <p:cNvSpPr>
              <a:spLocks noChangeAspect="1"/>
            </p:cNvSpPr>
            <p:nvPr/>
          </p:nvSpPr>
          <p:spPr bwMode="auto">
            <a:xfrm rot="11820000" flipH="1">
              <a:off x="4437" y="3400"/>
              <a:ext cx="197" cy="1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1601" y="13436"/>
                  </a:moveTo>
                  <a:cubicBezTo>
                    <a:pt x="4918" y="5310"/>
                    <a:pt x="1282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path>
                <a:path w="43200" h="43200" stroke="0" extrusionOk="0">
                  <a:moveTo>
                    <a:pt x="1601" y="13436"/>
                  </a:moveTo>
                  <a:cubicBezTo>
                    <a:pt x="4918" y="5310"/>
                    <a:pt x="1282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lnTo>
                    <a:pt x="21600" y="21600"/>
                  </a:lnTo>
                  <a:lnTo>
                    <a:pt x="1601" y="13436"/>
                  </a:lnTo>
                  <a:close/>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95" name="Oval 58"/>
            <p:cNvSpPr>
              <a:spLocks noChangeAspect="1" noChangeArrowheads="1"/>
            </p:cNvSpPr>
            <p:nvPr/>
          </p:nvSpPr>
          <p:spPr bwMode="auto">
            <a:xfrm>
              <a:off x="4028" y="2980"/>
              <a:ext cx="33" cy="30"/>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96" name="Oval 59"/>
            <p:cNvSpPr>
              <a:spLocks noChangeAspect="1" noChangeArrowheads="1"/>
            </p:cNvSpPr>
            <p:nvPr/>
          </p:nvSpPr>
          <p:spPr bwMode="auto">
            <a:xfrm>
              <a:off x="3087" y="3017"/>
              <a:ext cx="34"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97" name="Arc 60"/>
            <p:cNvSpPr>
              <a:spLocks noChangeAspect="1"/>
            </p:cNvSpPr>
            <p:nvPr/>
          </p:nvSpPr>
          <p:spPr bwMode="auto">
            <a:xfrm rot="240000" flipH="1">
              <a:off x="3854" y="3397"/>
              <a:ext cx="196" cy="1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path>
                <a:path w="43200" h="43200" stroke="0"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lnTo>
                    <a:pt x="21600" y="21600"/>
                  </a:lnTo>
                  <a:lnTo>
                    <a:pt x="814" y="15725"/>
                  </a:lnTo>
                  <a:close/>
                </a:path>
              </a:pathLst>
            </a:custGeom>
            <a:noFill/>
            <a:ln w="28575">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98" name="Arc 61"/>
            <p:cNvSpPr>
              <a:spLocks noChangeAspect="1"/>
            </p:cNvSpPr>
            <p:nvPr/>
          </p:nvSpPr>
          <p:spPr bwMode="auto">
            <a:xfrm rot="11937356" flipH="1">
              <a:off x="4445" y="2904"/>
              <a:ext cx="197" cy="1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1601" y="13436"/>
                  </a:moveTo>
                  <a:cubicBezTo>
                    <a:pt x="4918" y="5310"/>
                    <a:pt x="1282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path>
                <a:path w="43200" h="43200" stroke="0" extrusionOk="0">
                  <a:moveTo>
                    <a:pt x="1601" y="13436"/>
                  </a:moveTo>
                  <a:cubicBezTo>
                    <a:pt x="4918" y="5310"/>
                    <a:pt x="1282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lnTo>
                    <a:pt x="21600" y="21600"/>
                  </a:lnTo>
                  <a:lnTo>
                    <a:pt x="1601" y="13436"/>
                  </a:lnTo>
                  <a:close/>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48350" name="Text Box 62"/>
          <p:cNvSpPr txBox="1">
            <a:spLocks noChangeArrowheads="1"/>
          </p:cNvSpPr>
          <p:nvPr/>
        </p:nvSpPr>
        <p:spPr bwMode="auto">
          <a:xfrm>
            <a:off x="347551" y="1061704"/>
            <a:ext cx="10628424" cy="3278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dirty="0">
                <a:solidFill>
                  <a:schemeClr val="tx1"/>
                </a:solidFill>
                <a:latin typeface="+mn-ea"/>
                <a:ea typeface="+mn-ea"/>
              </a:rPr>
              <a:t>（</a:t>
            </a:r>
            <a:r>
              <a:rPr lang="en-US" altLang="zh-CN" sz="2400" dirty="0">
                <a:solidFill>
                  <a:schemeClr val="tx1"/>
                </a:solidFill>
                <a:latin typeface="+mn-ea"/>
                <a:ea typeface="+mn-ea"/>
              </a:rPr>
              <a:t>2</a:t>
            </a:r>
            <a:r>
              <a:rPr lang="zh-CN" altLang="en-US" sz="2400" dirty="0">
                <a:solidFill>
                  <a:schemeClr val="tx1"/>
                </a:solidFill>
                <a:latin typeface="+mn-ea"/>
                <a:ea typeface="+mn-ea"/>
              </a:rPr>
              <a:t>）设</a:t>
            </a:r>
            <a:r>
              <a:rPr lang="es-ES" altLang="zh-CN" sz="2400" dirty="0">
                <a:solidFill>
                  <a:schemeClr val="tx1"/>
                </a:solidFill>
                <a:latin typeface="+mn-ea"/>
                <a:ea typeface="+mn-ea"/>
              </a:rPr>
              <a:t>R,S,T</a:t>
            </a:r>
            <a:r>
              <a:rPr lang="zh-CN" altLang="es-ES" sz="2400" dirty="0">
                <a:solidFill>
                  <a:schemeClr val="tx1"/>
                </a:solidFill>
                <a:latin typeface="+mn-ea"/>
                <a:ea typeface="+mn-ea"/>
              </a:rPr>
              <a:t>和</a:t>
            </a:r>
            <a:r>
              <a:rPr lang="en-US" altLang="zh-CN" sz="2400" dirty="0">
                <a:solidFill>
                  <a:schemeClr val="tx1"/>
                </a:solidFill>
                <a:latin typeface="+mn-ea"/>
                <a:ea typeface="+mn-ea"/>
              </a:rPr>
              <a:t>V</a:t>
            </a:r>
            <a:r>
              <a:rPr lang="zh-CN" altLang="en-US" sz="2400" dirty="0">
                <a:solidFill>
                  <a:schemeClr val="tx1"/>
                </a:solidFill>
                <a:latin typeface="+mn-ea"/>
                <a:ea typeface="+mn-ea"/>
              </a:rPr>
              <a:t>的关系矩阵分别为</a:t>
            </a:r>
            <a:r>
              <a:rPr lang="en-US" altLang="zh-CN" sz="2400" dirty="0">
                <a:solidFill>
                  <a:schemeClr val="tx1"/>
                </a:solidFill>
                <a:latin typeface="+mn-ea"/>
                <a:ea typeface="+mn-ea"/>
              </a:rPr>
              <a:t>M</a:t>
            </a:r>
            <a:r>
              <a:rPr lang="en-US" altLang="zh-CN" sz="2400" baseline="-25000" dirty="0">
                <a:solidFill>
                  <a:schemeClr val="tx1"/>
                </a:solidFill>
                <a:latin typeface="+mn-ea"/>
                <a:ea typeface="+mn-ea"/>
              </a:rPr>
              <a:t>R</a:t>
            </a:r>
            <a:r>
              <a:rPr lang="en-US" altLang="zh-CN" sz="2400" dirty="0">
                <a:solidFill>
                  <a:schemeClr val="tx1"/>
                </a:solidFill>
                <a:latin typeface="+mn-ea"/>
                <a:ea typeface="+mn-ea"/>
              </a:rPr>
              <a:t>,M</a:t>
            </a:r>
            <a:r>
              <a:rPr lang="en-US" altLang="zh-CN" sz="2400" baseline="-25000" dirty="0">
                <a:solidFill>
                  <a:schemeClr val="tx1"/>
                </a:solidFill>
                <a:latin typeface="+mn-ea"/>
                <a:ea typeface="+mn-ea"/>
              </a:rPr>
              <a:t>S</a:t>
            </a:r>
            <a:r>
              <a:rPr lang="en-US" altLang="zh-CN" sz="2400" dirty="0">
                <a:solidFill>
                  <a:schemeClr val="tx1"/>
                </a:solidFill>
                <a:latin typeface="+mn-ea"/>
                <a:ea typeface="+mn-ea"/>
              </a:rPr>
              <a:t>,M</a:t>
            </a:r>
            <a:r>
              <a:rPr lang="en-US" altLang="zh-CN" sz="2400" baseline="-25000" dirty="0">
                <a:solidFill>
                  <a:schemeClr val="tx1"/>
                </a:solidFill>
                <a:latin typeface="+mn-ea"/>
                <a:ea typeface="+mn-ea"/>
              </a:rPr>
              <a:t>T</a:t>
            </a:r>
            <a:r>
              <a:rPr lang="zh-CN" altLang="en-US" sz="2400" dirty="0">
                <a:solidFill>
                  <a:schemeClr val="tx1"/>
                </a:solidFill>
                <a:latin typeface="+mn-ea"/>
                <a:ea typeface="+mn-ea"/>
              </a:rPr>
              <a:t>和</a:t>
            </a:r>
            <a:r>
              <a:rPr lang="en-US" altLang="zh-CN" sz="2400" dirty="0">
                <a:solidFill>
                  <a:schemeClr val="tx1"/>
                </a:solidFill>
                <a:latin typeface="+mn-ea"/>
                <a:ea typeface="+mn-ea"/>
              </a:rPr>
              <a:t>M</a:t>
            </a:r>
            <a:r>
              <a:rPr lang="en-US" altLang="zh-CN" sz="2400" baseline="-25000" dirty="0">
                <a:solidFill>
                  <a:schemeClr val="tx1"/>
                </a:solidFill>
                <a:latin typeface="+mn-ea"/>
                <a:ea typeface="+mn-ea"/>
              </a:rPr>
              <a:t>V</a:t>
            </a:r>
            <a:r>
              <a:rPr lang="zh-CN" altLang="en-US" sz="2400" dirty="0">
                <a:solidFill>
                  <a:schemeClr val="tx1"/>
                </a:solidFill>
                <a:latin typeface="+mn-ea"/>
                <a:ea typeface="+mn-ea"/>
              </a:rPr>
              <a:t>，则</a:t>
            </a:r>
          </a:p>
          <a:p>
            <a:pPr algn="l" eaLnBrk="1" hangingPunct="1">
              <a:lnSpc>
                <a:spcPct val="100000"/>
              </a:lnSpc>
              <a:spcBef>
                <a:spcPct val="0"/>
              </a:spcBef>
              <a:buClrTx/>
              <a:buFontTx/>
              <a:buNone/>
            </a:pPr>
            <a:endParaRPr lang="zh-CN" altLang="en-US" sz="2801" dirty="0">
              <a:solidFill>
                <a:srgbClr val="FF0000"/>
              </a:solidFill>
            </a:endParaRPr>
          </a:p>
          <a:p>
            <a:pPr algn="l" eaLnBrk="1" hangingPunct="1">
              <a:lnSpc>
                <a:spcPct val="100000"/>
              </a:lnSpc>
              <a:spcBef>
                <a:spcPct val="0"/>
              </a:spcBef>
              <a:buClrTx/>
              <a:buFontTx/>
              <a:buNone/>
            </a:pPr>
            <a:endParaRPr lang="zh-CN" altLang="en-US" sz="2801" dirty="0"/>
          </a:p>
          <a:p>
            <a:pPr algn="l" eaLnBrk="1" hangingPunct="1">
              <a:lnSpc>
                <a:spcPct val="100000"/>
              </a:lnSpc>
              <a:spcBef>
                <a:spcPct val="0"/>
              </a:spcBef>
              <a:buClrTx/>
              <a:buFontTx/>
              <a:buNone/>
            </a:pPr>
            <a:endParaRPr lang="zh-CN" altLang="en-US" sz="2801" dirty="0"/>
          </a:p>
          <a:p>
            <a:pPr algn="l" eaLnBrk="1" hangingPunct="1">
              <a:lnSpc>
                <a:spcPct val="100000"/>
              </a:lnSpc>
              <a:spcBef>
                <a:spcPct val="0"/>
              </a:spcBef>
              <a:buClrTx/>
              <a:buFontTx/>
              <a:buNone/>
            </a:pPr>
            <a:endParaRPr lang="zh-CN" altLang="en-US" sz="2801" dirty="0"/>
          </a:p>
          <a:p>
            <a:pPr algn="l" eaLnBrk="1" hangingPunct="1">
              <a:lnSpc>
                <a:spcPct val="100000"/>
              </a:lnSpc>
              <a:spcBef>
                <a:spcPct val="0"/>
              </a:spcBef>
              <a:buClrTx/>
              <a:buFontTx/>
              <a:buNone/>
            </a:pPr>
            <a:endParaRPr lang="en-US" altLang="zh-CN" sz="2801" dirty="0">
              <a:solidFill>
                <a:srgbClr val="0000CC"/>
              </a:solidFill>
            </a:endParaRPr>
          </a:p>
          <a:p>
            <a:pPr algn="l" eaLnBrk="1" hangingPunct="1">
              <a:lnSpc>
                <a:spcPct val="100000"/>
              </a:lnSpc>
              <a:spcBef>
                <a:spcPts val="1800"/>
              </a:spcBef>
              <a:buClrTx/>
              <a:buFontTx/>
              <a:buNone/>
            </a:pPr>
            <a:r>
              <a:rPr lang="en-US" altLang="zh-CN" sz="2801" dirty="0">
                <a:solidFill>
                  <a:srgbClr val="0000CC"/>
                </a:solidFill>
              </a:rPr>
              <a:t> </a:t>
            </a:r>
            <a:r>
              <a:rPr lang="en-US" altLang="zh-CN" sz="2400" dirty="0">
                <a:solidFill>
                  <a:schemeClr val="tx1"/>
                </a:solidFill>
                <a:latin typeface="+mn-ea"/>
                <a:ea typeface="+mn-ea"/>
              </a:rPr>
              <a:t>(3)</a:t>
            </a:r>
            <a:r>
              <a:rPr lang="es-ES" altLang="zh-CN" sz="2400" dirty="0">
                <a:solidFill>
                  <a:schemeClr val="tx1"/>
                </a:solidFill>
                <a:latin typeface="+mn-ea"/>
                <a:ea typeface="+mn-ea"/>
              </a:rPr>
              <a:t>R,S,T</a:t>
            </a:r>
            <a:r>
              <a:rPr lang="zh-CN" altLang="es-ES" sz="2400" dirty="0">
                <a:solidFill>
                  <a:schemeClr val="tx1"/>
                </a:solidFill>
                <a:latin typeface="+mn-ea"/>
                <a:ea typeface="+mn-ea"/>
              </a:rPr>
              <a:t>和Ｖ的关系图分别是图</a:t>
            </a:r>
            <a:r>
              <a:rPr lang="en-US" altLang="zh-CN" sz="2400" dirty="0">
                <a:solidFill>
                  <a:schemeClr val="tx1"/>
                </a:solidFill>
                <a:latin typeface="+mn-ea"/>
                <a:ea typeface="+mn-ea"/>
              </a:rPr>
              <a:t>(a),(b),(c)</a:t>
            </a:r>
            <a:r>
              <a:rPr lang="zh-CN" altLang="en-US" sz="2400" dirty="0">
                <a:solidFill>
                  <a:schemeClr val="tx1"/>
                </a:solidFill>
                <a:latin typeface="+mn-ea"/>
                <a:ea typeface="+mn-ea"/>
              </a:rPr>
              <a:t>和</a:t>
            </a:r>
            <a:r>
              <a:rPr lang="en-US" altLang="zh-CN" sz="2400" dirty="0">
                <a:solidFill>
                  <a:schemeClr val="tx1"/>
                </a:solidFill>
                <a:latin typeface="+mn-ea"/>
                <a:ea typeface="+mn-ea"/>
              </a:rPr>
              <a:t>(d)</a:t>
            </a:r>
            <a:r>
              <a:rPr lang="zh-CN" altLang="en-US" sz="2400" dirty="0">
                <a:solidFill>
                  <a:schemeClr val="tx1"/>
                </a:solidFill>
                <a:latin typeface="+mn-ea"/>
                <a:ea typeface="+mn-ea"/>
              </a:rPr>
              <a:t>。</a:t>
            </a:r>
          </a:p>
        </p:txBody>
      </p:sp>
      <p:graphicFrame>
        <p:nvGraphicFramePr>
          <p:cNvPr id="1548295" name="Object 7"/>
          <p:cNvGraphicFramePr>
            <a:graphicFrameLocks noChangeAspect="1"/>
          </p:cNvGraphicFramePr>
          <p:nvPr>
            <p:extLst>
              <p:ext uri="{D42A27DB-BD31-4B8C-83A1-F6EECF244321}">
                <p14:modId xmlns:p14="http://schemas.microsoft.com/office/powerpoint/2010/main" val="52077013"/>
              </p:ext>
            </p:extLst>
          </p:nvPr>
        </p:nvGraphicFramePr>
        <p:xfrm>
          <a:off x="1273175" y="1865313"/>
          <a:ext cx="2032000" cy="1473200"/>
        </p:xfrm>
        <a:graphic>
          <a:graphicData uri="http://schemas.openxmlformats.org/presentationml/2006/ole">
            <mc:AlternateContent xmlns:mc="http://schemas.openxmlformats.org/markup-compatibility/2006">
              <mc:Choice xmlns:v="urn:schemas-microsoft-com:vml" Requires="v">
                <p:oleObj spid="_x0000_s57994" name="Equation" r:id="rId5" imgW="1015920" imgH="736560" progId="Equation.DSMT4">
                  <p:embed/>
                </p:oleObj>
              </mc:Choice>
              <mc:Fallback>
                <p:oleObj name="Equation" r:id="rId5" imgW="1015920" imgH="736560" progId="Equation.DSMT4">
                  <p:embed/>
                  <p:pic>
                    <p:nvPicPr>
                      <p:cNvPr id="1548295" name="Object 7"/>
                      <p:cNvPicPr>
                        <a:picLocks noChangeAspect="1" noChangeArrowheads="1"/>
                      </p:cNvPicPr>
                      <p:nvPr/>
                    </p:nvPicPr>
                    <p:blipFill>
                      <a:blip r:embed="rId6"/>
                      <a:srcRect/>
                      <a:stretch>
                        <a:fillRect/>
                      </a:stretch>
                    </p:blipFill>
                    <p:spPr bwMode="auto">
                      <a:xfrm>
                        <a:off x="1273175" y="1865313"/>
                        <a:ext cx="20320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8296" name="Object 8"/>
          <p:cNvGraphicFramePr>
            <a:graphicFrameLocks noChangeAspect="1"/>
          </p:cNvGraphicFramePr>
          <p:nvPr>
            <p:extLst>
              <p:ext uri="{D42A27DB-BD31-4B8C-83A1-F6EECF244321}">
                <p14:modId xmlns:p14="http://schemas.microsoft.com/office/powerpoint/2010/main" val="2266496950"/>
              </p:ext>
            </p:extLst>
          </p:nvPr>
        </p:nvGraphicFramePr>
        <p:xfrm>
          <a:off x="3721100" y="1865313"/>
          <a:ext cx="2005013" cy="1471612"/>
        </p:xfrm>
        <a:graphic>
          <a:graphicData uri="http://schemas.openxmlformats.org/presentationml/2006/ole">
            <mc:AlternateContent xmlns:mc="http://schemas.openxmlformats.org/markup-compatibility/2006">
              <mc:Choice xmlns:v="urn:schemas-microsoft-com:vml" Requires="v">
                <p:oleObj spid="_x0000_s57995" name="Equation" r:id="rId7" imgW="1002960" imgH="736560" progId="Equation.DSMT4">
                  <p:embed/>
                </p:oleObj>
              </mc:Choice>
              <mc:Fallback>
                <p:oleObj name="Equation" r:id="rId7" imgW="1002960" imgH="736560" progId="Equation.DSMT4">
                  <p:embed/>
                  <p:pic>
                    <p:nvPicPr>
                      <p:cNvPr id="1548296" name="Object 8"/>
                      <p:cNvPicPr>
                        <a:picLocks noChangeAspect="1" noChangeArrowheads="1"/>
                      </p:cNvPicPr>
                      <p:nvPr/>
                    </p:nvPicPr>
                    <p:blipFill>
                      <a:blip r:embed="rId8"/>
                      <a:srcRect/>
                      <a:stretch>
                        <a:fillRect/>
                      </a:stretch>
                    </p:blipFill>
                    <p:spPr bwMode="auto">
                      <a:xfrm>
                        <a:off x="3721100" y="1865313"/>
                        <a:ext cx="2005013"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8297" name="Object 9"/>
          <p:cNvGraphicFramePr>
            <a:graphicFrameLocks noChangeAspect="1"/>
          </p:cNvGraphicFramePr>
          <p:nvPr>
            <p:extLst>
              <p:ext uri="{D42A27DB-BD31-4B8C-83A1-F6EECF244321}">
                <p14:modId xmlns:p14="http://schemas.microsoft.com/office/powerpoint/2010/main" val="219730201"/>
              </p:ext>
            </p:extLst>
          </p:nvPr>
        </p:nvGraphicFramePr>
        <p:xfrm>
          <a:off x="6142038" y="1865313"/>
          <a:ext cx="2032000" cy="1471612"/>
        </p:xfrm>
        <a:graphic>
          <a:graphicData uri="http://schemas.openxmlformats.org/presentationml/2006/ole">
            <mc:AlternateContent xmlns:mc="http://schemas.openxmlformats.org/markup-compatibility/2006">
              <mc:Choice xmlns:v="urn:schemas-microsoft-com:vml" Requires="v">
                <p:oleObj spid="_x0000_s57996" name="Equation" r:id="rId9" imgW="1015920" imgH="736560" progId="Equation.DSMT4">
                  <p:embed/>
                </p:oleObj>
              </mc:Choice>
              <mc:Fallback>
                <p:oleObj name="Equation" r:id="rId9" imgW="1015920" imgH="736560" progId="Equation.DSMT4">
                  <p:embed/>
                  <p:pic>
                    <p:nvPicPr>
                      <p:cNvPr id="1548297" name="Object 9"/>
                      <p:cNvPicPr>
                        <a:picLocks noChangeAspect="1" noChangeArrowheads="1"/>
                      </p:cNvPicPr>
                      <p:nvPr/>
                    </p:nvPicPr>
                    <p:blipFill>
                      <a:blip r:embed="rId10"/>
                      <a:srcRect/>
                      <a:stretch>
                        <a:fillRect/>
                      </a:stretch>
                    </p:blipFill>
                    <p:spPr bwMode="auto">
                      <a:xfrm>
                        <a:off x="6142038" y="1865313"/>
                        <a:ext cx="2032000"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8298" name="Object 10"/>
          <p:cNvGraphicFramePr>
            <a:graphicFrameLocks noChangeAspect="1"/>
          </p:cNvGraphicFramePr>
          <p:nvPr>
            <p:extLst>
              <p:ext uri="{D42A27DB-BD31-4B8C-83A1-F6EECF244321}">
                <p14:modId xmlns:p14="http://schemas.microsoft.com/office/powerpoint/2010/main" val="3368095042"/>
              </p:ext>
            </p:extLst>
          </p:nvPr>
        </p:nvGraphicFramePr>
        <p:xfrm>
          <a:off x="8589963" y="1865313"/>
          <a:ext cx="2081212" cy="1471612"/>
        </p:xfrm>
        <a:graphic>
          <a:graphicData uri="http://schemas.openxmlformats.org/presentationml/2006/ole">
            <mc:AlternateContent xmlns:mc="http://schemas.openxmlformats.org/markup-compatibility/2006">
              <mc:Choice xmlns:v="urn:schemas-microsoft-com:vml" Requires="v">
                <p:oleObj spid="_x0000_s57997" name="Equation" r:id="rId11" imgW="1041120" imgH="736560" progId="Equation.DSMT4">
                  <p:embed/>
                </p:oleObj>
              </mc:Choice>
              <mc:Fallback>
                <p:oleObj name="Equation" r:id="rId11" imgW="1041120" imgH="736560" progId="Equation.DSMT4">
                  <p:embed/>
                  <p:pic>
                    <p:nvPicPr>
                      <p:cNvPr id="1548298" name="Object 10"/>
                      <p:cNvPicPr>
                        <a:picLocks noChangeAspect="1" noChangeArrowheads="1"/>
                      </p:cNvPicPr>
                      <p:nvPr/>
                    </p:nvPicPr>
                    <p:blipFill>
                      <a:blip r:embed="rId12"/>
                      <a:srcRect/>
                      <a:stretch>
                        <a:fillRect/>
                      </a:stretch>
                    </p:blipFill>
                    <p:spPr bwMode="auto">
                      <a:xfrm>
                        <a:off x="8589963" y="1865313"/>
                        <a:ext cx="2081212"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 name="Rectangle 3">
            <a:extLst>
              <a:ext uri="{FF2B5EF4-FFF2-40B4-BE49-F238E27FC236}">
                <a16:creationId xmlns:a16="http://schemas.microsoft.com/office/drawing/2014/main" id="{89D7343E-75DC-4650-BF9B-BF9EDBB8A9C5}"/>
              </a:ext>
            </a:extLst>
          </p:cNvPr>
          <p:cNvSpPr txBox="1">
            <a:spLocks noChangeArrowheads="1"/>
          </p:cNvSpPr>
          <p:nvPr/>
        </p:nvSpPr>
        <p:spPr>
          <a:xfrm>
            <a:off x="596381" y="3597813"/>
            <a:ext cx="8432379" cy="2922033"/>
          </a:xfrm>
          <a:prstGeom prst="rect">
            <a:avLst/>
          </a:prstGeom>
          <a:solidFill>
            <a:schemeClr val="accent5">
              <a:lumMod val="20000"/>
              <a:lumOff val="80000"/>
            </a:schemeClr>
          </a:solidFill>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zh-CN" altLang="en-US" dirty="0">
                <a:solidFill>
                  <a:srgbClr val="C00000"/>
                </a:solidFill>
              </a:rPr>
              <a:t>例</a:t>
            </a:r>
            <a:r>
              <a:rPr lang="en-US" altLang="zh-CN" dirty="0">
                <a:solidFill>
                  <a:srgbClr val="C00000"/>
                </a:solidFill>
              </a:rPr>
              <a:t>4.21  </a:t>
            </a:r>
            <a:r>
              <a:rPr lang="zh-CN" altLang="es-ES" dirty="0"/>
              <a:t>设</a:t>
            </a:r>
            <a:r>
              <a:rPr lang="es-ES" altLang="zh-CN" dirty="0"/>
              <a:t>A={1,2,3,4}</a:t>
            </a:r>
            <a:r>
              <a:rPr lang="zh-CN" altLang="es-ES" dirty="0"/>
              <a:t>，定义</a:t>
            </a:r>
            <a:r>
              <a:rPr lang="es-ES" altLang="zh-CN" dirty="0"/>
              <a:t>A</a:t>
            </a:r>
            <a:r>
              <a:rPr lang="zh-CN" altLang="es-ES" dirty="0"/>
              <a:t>上的关系</a:t>
            </a:r>
            <a:r>
              <a:rPr lang="es-ES" altLang="zh-CN" dirty="0"/>
              <a:t>R,S,T</a:t>
            </a:r>
            <a:r>
              <a:rPr lang="zh-CN" altLang="es-ES" dirty="0"/>
              <a:t>和</a:t>
            </a:r>
            <a:r>
              <a:rPr lang="es-ES" altLang="zh-CN" dirty="0"/>
              <a:t>V</a:t>
            </a:r>
            <a:r>
              <a:rPr lang="zh-CN" altLang="es-ES" dirty="0"/>
              <a:t>如下：</a:t>
            </a:r>
          </a:p>
          <a:p>
            <a:pPr marL="0" indent="0">
              <a:lnSpc>
                <a:spcPct val="150000"/>
              </a:lnSpc>
              <a:buFont typeface="Wingdings" pitchFamily="2" charset="2"/>
              <a:buNone/>
            </a:pPr>
            <a:r>
              <a:rPr lang="zh-CN" altLang="es-ES" dirty="0"/>
              <a:t>（</a:t>
            </a:r>
            <a:r>
              <a:rPr lang="es-ES" altLang="zh-CN" dirty="0"/>
              <a:t>1</a:t>
            </a:r>
            <a:r>
              <a:rPr lang="zh-CN" altLang="es-ES" dirty="0"/>
              <a:t>）</a:t>
            </a:r>
            <a:r>
              <a:rPr lang="es-ES" altLang="zh-CN" dirty="0"/>
              <a:t>R={&lt;1,1&gt;,&lt;1,3&gt;,&lt;3,1&gt;}</a:t>
            </a:r>
            <a:r>
              <a:rPr lang="zh-CN" altLang="en-US" dirty="0"/>
              <a:t>。</a:t>
            </a:r>
            <a:endParaRPr lang="zh-CN" altLang="es-ES" dirty="0"/>
          </a:p>
          <a:p>
            <a:pPr marL="0" indent="0">
              <a:lnSpc>
                <a:spcPct val="150000"/>
              </a:lnSpc>
              <a:buFont typeface="Wingdings" pitchFamily="2" charset="2"/>
              <a:buNone/>
            </a:pPr>
            <a:r>
              <a:rPr lang="zh-CN" altLang="es-ES" dirty="0"/>
              <a:t>（</a:t>
            </a:r>
            <a:r>
              <a:rPr lang="es-ES" altLang="zh-CN" dirty="0"/>
              <a:t>2</a:t>
            </a:r>
            <a:r>
              <a:rPr lang="zh-CN" altLang="es-ES" dirty="0"/>
              <a:t>）</a:t>
            </a:r>
            <a:r>
              <a:rPr lang="es-ES" altLang="zh-CN" dirty="0"/>
              <a:t>S={&lt;1,1&gt;,&lt;2,3&gt;,&lt;2,4&gt;}</a:t>
            </a:r>
            <a:r>
              <a:rPr lang="zh-CN" altLang="en-US" dirty="0"/>
              <a:t>。</a:t>
            </a:r>
            <a:endParaRPr lang="zh-CN" altLang="es-ES" dirty="0"/>
          </a:p>
          <a:p>
            <a:pPr marL="0" indent="0">
              <a:lnSpc>
                <a:spcPct val="150000"/>
              </a:lnSpc>
              <a:buFont typeface="Wingdings" pitchFamily="2" charset="2"/>
              <a:buNone/>
            </a:pPr>
            <a:r>
              <a:rPr lang="zh-CN" altLang="es-ES" dirty="0"/>
              <a:t>（</a:t>
            </a:r>
            <a:r>
              <a:rPr lang="es-ES" altLang="zh-CN" dirty="0"/>
              <a:t>3</a:t>
            </a:r>
            <a:r>
              <a:rPr lang="zh-CN" altLang="es-ES" dirty="0"/>
              <a:t>）</a:t>
            </a:r>
            <a:r>
              <a:rPr lang="es-ES" altLang="zh-CN" dirty="0"/>
              <a:t>T={&lt;1,1&gt;,&lt;1,2&gt;,&lt;1,3&gt;,&lt;3,1&gt;}</a:t>
            </a:r>
            <a:r>
              <a:rPr lang="zh-CN" altLang="en-US" dirty="0"/>
              <a:t>。</a:t>
            </a:r>
            <a:endParaRPr lang="zh-CN" altLang="es-ES" dirty="0"/>
          </a:p>
          <a:p>
            <a:pPr marL="0" indent="0">
              <a:lnSpc>
                <a:spcPct val="150000"/>
              </a:lnSpc>
              <a:buFont typeface="Wingdings" pitchFamily="2" charset="2"/>
              <a:buNone/>
            </a:pPr>
            <a:r>
              <a:rPr lang="zh-CN" altLang="es-ES" dirty="0"/>
              <a:t>（</a:t>
            </a:r>
            <a:r>
              <a:rPr lang="es-ES" altLang="zh-CN" dirty="0"/>
              <a:t>4</a:t>
            </a:r>
            <a:r>
              <a:rPr lang="zh-CN" altLang="es-ES" dirty="0"/>
              <a:t>）</a:t>
            </a:r>
            <a:r>
              <a:rPr lang="es-ES" altLang="zh-CN" dirty="0"/>
              <a:t>V={&lt;1,1&gt;,&lt;2,2&gt;,&lt;3,3&gt;,&lt;4,4&gt;}</a:t>
            </a:r>
            <a:r>
              <a:rPr lang="zh-CN" altLang="es-ES" dirty="0"/>
              <a:t>。</a:t>
            </a:r>
          </a:p>
        </p:txBody>
      </p:sp>
    </p:spTree>
    <p:custDataLst>
      <p:tags r:id="rId2"/>
    </p:custDataLst>
    <p:extLst>
      <p:ext uri="{BB962C8B-B14F-4D97-AF65-F5344CB8AC3E}">
        <p14:creationId xmlns:p14="http://schemas.microsoft.com/office/powerpoint/2010/main" val="1331880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48350">
                                            <p:txEl>
                                              <p:pRg st="0" end="0"/>
                                            </p:txEl>
                                          </p:spTgt>
                                        </p:tgtEl>
                                        <p:attrNameLst>
                                          <p:attrName>style.visibility</p:attrName>
                                        </p:attrNameLst>
                                      </p:cBhvr>
                                      <p:to>
                                        <p:strVal val="visible"/>
                                      </p:to>
                                    </p:set>
                                    <p:animEffect transition="in" filter="box(in)">
                                      <p:cBhvr>
                                        <p:cTn id="7" dur="500"/>
                                        <p:tgtEl>
                                          <p:spTgt spid="1548350">
                                            <p:txEl>
                                              <p:pRg st="0" end="0"/>
                                            </p:txEl>
                                          </p:spTgt>
                                        </p:tgtEl>
                                      </p:cBhvr>
                                    </p:animEffect>
                                  </p:childTnLst>
                                </p:cTn>
                              </p:par>
                            </p:childTnLst>
                          </p:cTn>
                        </p:par>
                        <p:par>
                          <p:cTn id="8" fill="hold" nodeType="afterGroup">
                            <p:stCondLst>
                              <p:cond delay="500"/>
                            </p:stCondLst>
                            <p:childTnLst>
                              <p:par>
                                <p:cTn id="9" presetID="25" presetClass="entr" presetSubtype="0" fill="hold" nodeType="afterEffect">
                                  <p:stCondLst>
                                    <p:cond delay="0"/>
                                  </p:stCondLst>
                                  <p:childTnLst>
                                    <p:set>
                                      <p:cBhvr>
                                        <p:cTn id="10" dur="1" fill="hold">
                                          <p:stCondLst>
                                            <p:cond delay="0"/>
                                          </p:stCondLst>
                                        </p:cTn>
                                        <p:tgtEl>
                                          <p:spTgt spid="1548295"/>
                                        </p:tgtEl>
                                        <p:attrNameLst>
                                          <p:attrName>style.visibility</p:attrName>
                                        </p:attrNameLst>
                                      </p:cBhvr>
                                      <p:to>
                                        <p:strVal val="visible"/>
                                      </p:to>
                                    </p:set>
                                    <p:anim calcmode="lin" valueType="num">
                                      <p:cBhvr>
                                        <p:cTn id="11" dur="500" decel="50000" fill="hold">
                                          <p:stCondLst>
                                            <p:cond delay="0"/>
                                          </p:stCondLst>
                                        </p:cTn>
                                        <p:tgtEl>
                                          <p:spTgt spid="1548295"/>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1548295"/>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1548295"/>
                                        </p:tgtEl>
                                        <p:attrNameLst>
                                          <p:attrName>ppt_w</p:attrName>
                                        </p:attrNameLst>
                                      </p:cBhvr>
                                      <p:tavLst>
                                        <p:tav tm="0">
                                          <p:val>
                                            <p:strVal val="#ppt_w*.05"/>
                                          </p:val>
                                        </p:tav>
                                        <p:tav tm="100000">
                                          <p:val>
                                            <p:strVal val="#ppt_w"/>
                                          </p:val>
                                        </p:tav>
                                      </p:tavLst>
                                    </p:anim>
                                    <p:anim calcmode="lin" valueType="num">
                                      <p:cBhvr>
                                        <p:cTn id="14" dur="1000" fill="hold"/>
                                        <p:tgtEl>
                                          <p:spTgt spid="1548295"/>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1548295"/>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1548295"/>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1548295"/>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1548295"/>
                                        </p:tgtEl>
                                      </p:cBhvr>
                                    </p:animEffect>
                                  </p:childTnLst>
                                </p:cTn>
                              </p:par>
                            </p:childTnLst>
                          </p:cTn>
                        </p:par>
                        <p:par>
                          <p:cTn id="19" fill="hold" nodeType="afterGroup">
                            <p:stCondLst>
                              <p:cond delay="1500"/>
                            </p:stCondLst>
                            <p:childTnLst>
                              <p:par>
                                <p:cTn id="20" presetID="25" presetClass="entr" presetSubtype="0" fill="hold" nodeType="afterEffect">
                                  <p:stCondLst>
                                    <p:cond delay="0"/>
                                  </p:stCondLst>
                                  <p:childTnLst>
                                    <p:set>
                                      <p:cBhvr>
                                        <p:cTn id="21" dur="1" fill="hold">
                                          <p:stCondLst>
                                            <p:cond delay="0"/>
                                          </p:stCondLst>
                                        </p:cTn>
                                        <p:tgtEl>
                                          <p:spTgt spid="1548296"/>
                                        </p:tgtEl>
                                        <p:attrNameLst>
                                          <p:attrName>style.visibility</p:attrName>
                                        </p:attrNameLst>
                                      </p:cBhvr>
                                      <p:to>
                                        <p:strVal val="visible"/>
                                      </p:to>
                                    </p:set>
                                    <p:anim calcmode="lin" valueType="num">
                                      <p:cBhvr>
                                        <p:cTn id="22" dur="500" decel="50000" fill="hold">
                                          <p:stCondLst>
                                            <p:cond delay="0"/>
                                          </p:stCondLst>
                                        </p:cTn>
                                        <p:tgtEl>
                                          <p:spTgt spid="1548296"/>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1548296"/>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1548296"/>
                                        </p:tgtEl>
                                        <p:attrNameLst>
                                          <p:attrName>ppt_w</p:attrName>
                                        </p:attrNameLst>
                                      </p:cBhvr>
                                      <p:tavLst>
                                        <p:tav tm="0">
                                          <p:val>
                                            <p:strVal val="#ppt_w*.05"/>
                                          </p:val>
                                        </p:tav>
                                        <p:tav tm="100000">
                                          <p:val>
                                            <p:strVal val="#ppt_w"/>
                                          </p:val>
                                        </p:tav>
                                      </p:tavLst>
                                    </p:anim>
                                    <p:anim calcmode="lin" valueType="num">
                                      <p:cBhvr>
                                        <p:cTn id="25" dur="1000" fill="hold"/>
                                        <p:tgtEl>
                                          <p:spTgt spid="1548296"/>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1548296"/>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1548296"/>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1548296"/>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1548296"/>
                                        </p:tgtEl>
                                      </p:cBhvr>
                                    </p:animEffect>
                                  </p:childTnLst>
                                </p:cTn>
                              </p:par>
                            </p:childTnLst>
                          </p:cTn>
                        </p:par>
                        <p:par>
                          <p:cTn id="30" fill="hold" nodeType="afterGroup">
                            <p:stCondLst>
                              <p:cond delay="2500"/>
                            </p:stCondLst>
                            <p:childTnLst>
                              <p:par>
                                <p:cTn id="31" presetID="25" presetClass="entr" presetSubtype="0" fill="hold" nodeType="afterEffect">
                                  <p:stCondLst>
                                    <p:cond delay="0"/>
                                  </p:stCondLst>
                                  <p:childTnLst>
                                    <p:set>
                                      <p:cBhvr>
                                        <p:cTn id="32" dur="1" fill="hold">
                                          <p:stCondLst>
                                            <p:cond delay="0"/>
                                          </p:stCondLst>
                                        </p:cTn>
                                        <p:tgtEl>
                                          <p:spTgt spid="1548297"/>
                                        </p:tgtEl>
                                        <p:attrNameLst>
                                          <p:attrName>style.visibility</p:attrName>
                                        </p:attrNameLst>
                                      </p:cBhvr>
                                      <p:to>
                                        <p:strVal val="visible"/>
                                      </p:to>
                                    </p:set>
                                    <p:anim calcmode="lin" valueType="num">
                                      <p:cBhvr>
                                        <p:cTn id="33" dur="500" decel="50000" fill="hold">
                                          <p:stCondLst>
                                            <p:cond delay="0"/>
                                          </p:stCondLst>
                                        </p:cTn>
                                        <p:tgtEl>
                                          <p:spTgt spid="1548297"/>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1548297"/>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1548297"/>
                                        </p:tgtEl>
                                        <p:attrNameLst>
                                          <p:attrName>ppt_w</p:attrName>
                                        </p:attrNameLst>
                                      </p:cBhvr>
                                      <p:tavLst>
                                        <p:tav tm="0">
                                          <p:val>
                                            <p:strVal val="#ppt_w*.05"/>
                                          </p:val>
                                        </p:tav>
                                        <p:tav tm="100000">
                                          <p:val>
                                            <p:strVal val="#ppt_w"/>
                                          </p:val>
                                        </p:tav>
                                      </p:tavLst>
                                    </p:anim>
                                    <p:anim calcmode="lin" valueType="num">
                                      <p:cBhvr>
                                        <p:cTn id="36" dur="1000" fill="hold"/>
                                        <p:tgtEl>
                                          <p:spTgt spid="1548297"/>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1548297"/>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1548297"/>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1548297"/>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1548297"/>
                                        </p:tgtEl>
                                      </p:cBhvr>
                                    </p:animEffect>
                                  </p:childTnLst>
                                </p:cTn>
                              </p:par>
                            </p:childTnLst>
                          </p:cTn>
                        </p:par>
                        <p:par>
                          <p:cTn id="41" fill="hold" nodeType="afterGroup">
                            <p:stCondLst>
                              <p:cond delay="3500"/>
                            </p:stCondLst>
                            <p:childTnLst>
                              <p:par>
                                <p:cTn id="42" presetID="25" presetClass="entr" presetSubtype="0" fill="hold" nodeType="afterEffect">
                                  <p:stCondLst>
                                    <p:cond delay="0"/>
                                  </p:stCondLst>
                                  <p:childTnLst>
                                    <p:set>
                                      <p:cBhvr>
                                        <p:cTn id="43" dur="1" fill="hold">
                                          <p:stCondLst>
                                            <p:cond delay="0"/>
                                          </p:stCondLst>
                                        </p:cTn>
                                        <p:tgtEl>
                                          <p:spTgt spid="1548298"/>
                                        </p:tgtEl>
                                        <p:attrNameLst>
                                          <p:attrName>style.visibility</p:attrName>
                                        </p:attrNameLst>
                                      </p:cBhvr>
                                      <p:to>
                                        <p:strVal val="visible"/>
                                      </p:to>
                                    </p:set>
                                    <p:anim calcmode="lin" valueType="num">
                                      <p:cBhvr>
                                        <p:cTn id="44" dur="500" decel="50000" fill="hold">
                                          <p:stCondLst>
                                            <p:cond delay="0"/>
                                          </p:stCondLst>
                                        </p:cTn>
                                        <p:tgtEl>
                                          <p:spTgt spid="1548298"/>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1548298"/>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1548298"/>
                                        </p:tgtEl>
                                        <p:attrNameLst>
                                          <p:attrName>ppt_w</p:attrName>
                                        </p:attrNameLst>
                                      </p:cBhvr>
                                      <p:tavLst>
                                        <p:tav tm="0">
                                          <p:val>
                                            <p:strVal val="#ppt_w*.05"/>
                                          </p:val>
                                        </p:tav>
                                        <p:tav tm="100000">
                                          <p:val>
                                            <p:strVal val="#ppt_w"/>
                                          </p:val>
                                        </p:tav>
                                      </p:tavLst>
                                    </p:anim>
                                    <p:anim calcmode="lin" valueType="num">
                                      <p:cBhvr>
                                        <p:cTn id="47" dur="1000" fill="hold"/>
                                        <p:tgtEl>
                                          <p:spTgt spid="1548298"/>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1548298"/>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1548298"/>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1548298"/>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1548298"/>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grpId="0" nodeType="clickEffect">
                                  <p:stCondLst>
                                    <p:cond delay="0"/>
                                  </p:stCondLst>
                                  <p:childTnLst>
                                    <p:animMotion origin="layout" path="M 0.19976 -0.39574 L 0.19976 -0.1458 " pathEditMode="relative" rAng="0" ptsTypes="AA">
                                      <p:cBhvr>
                                        <p:cTn id="55" dur="2000" spd="-100000" fill="hold"/>
                                        <p:tgtEl>
                                          <p:spTgt spid="59"/>
                                        </p:tgtEl>
                                        <p:attrNameLst>
                                          <p:attrName>ppt_x</p:attrName>
                                          <p:attrName>ppt_y</p:attrName>
                                        </p:attrNameLst>
                                      </p:cBhvr>
                                      <p:rCtr x="0" y="12497"/>
                                    </p:animMotion>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nodeType="clickEffect">
                                  <p:stCondLst>
                                    <p:cond delay="0"/>
                                  </p:stCondLst>
                                  <p:childTnLst>
                                    <p:set>
                                      <p:cBhvr>
                                        <p:cTn id="59" dur="1" fill="hold">
                                          <p:stCondLst>
                                            <p:cond delay="0"/>
                                          </p:stCondLst>
                                        </p:cTn>
                                        <p:tgtEl>
                                          <p:spTgt spid="1548350">
                                            <p:txEl>
                                              <p:pRg st="6" end="6"/>
                                            </p:txEl>
                                          </p:spTgt>
                                        </p:tgtEl>
                                        <p:attrNameLst>
                                          <p:attrName>style.visibility</p:attrName>
                                        </p:attrNameLst>
                                      </p:cBhvr>
                                      <p:to>
                                        <p:strVal val="visible"/>
                                      </p:to>
                                    </p:set>
                                    <p:anim calcmode="lin" valueType="num">
                                      <p:cBhvr additive="base">
                                        <p:cTn id="60" dur="500" fill="hold"/>
                                        <p:tgtEl>
                                          <p:spTgt spid="1548350">
                                            <p:txEl>
                                              <p:pRg st="6" end="6"/>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54835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4" fill="hold" nodeType="clickEffect">
                                  <p:stCondLst>
                                    <p:cond delay="0"/>
                                  </p:stCondLst>
                                  <p:childTnLst>
                                    <p:set>
                                      <p:cBhvr>
                                        <p:cTn id="65" dur="1" fill="hold">
                                          <p:stCondLst>
                                            <p:cond delay="0"/>
                                          </p:stCondLst>
                                        </p:cTn>
                                        <p:tgtEl>
                                          <p:spTgt spid="2"/>
                                        </p:tgtEl>
                                        <p:attrNameLst>
                                          <p:attrName>style.visibility</p:attrName>
                                        </p:attrNameLst>
                                      </p:cBhvr>
                                      <p:to>
                                        <p:strVal val="visible"/>
                                      </p:to>
                                    </p:set>
                                    <p:anim calcmode="lin" valueType="num">
                                      <p:cBhvr additive="base">
                                        <p:cTn id="66" dur="500" fill="hold"/>
                                        <p:tgtEl>
                                          <p:spTgt spid="2"/>
                                        </p:tgtEl>
                                        <p:attrNameLst>
                                          <p:attrName>ppt_x</p:attrName>
                                        </p:attrNameLst>
                                      </p:cBhvr>
                                      <p:tavLst>
                                        <p:tav tm="0">
                                          <p:val>
                                            <p:strVal val="#ppt_x"/>
                                          </p:val>
                                        </p:tav>
                                        <p:tav tm="100000">
                                          <p:val>
                                            <p:strVal val="#ppt_x"/>
                                          </p:val>
                                        </p:tav>
                                      </p:tavLst>
                                    </p:anim>
                                    <p:anim calcmode="lin" valueType="num">
                                      <p:cBhvr additive="base">
                                        <p:cTn id="6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2"/>
          <p:cNvSpPr>
            <a:spLocks noGrp="1" noChangeArrowheads="1"/>
          </p:cNvSpPr>
          <p:nvPr>
            <p:ph type="title"/>
          </p:nvPr>
        </p:nvSpPr>
        <p:spPr/>
        <p:txBody>
          <a:bodyPr/>
          <a:lstStyle/>
          <a:p>
            <a:pPr eaLnBrk="1" hangingPunct="1"/>
            <a:r>
              <a:rPr lang="zh-CN" altLang="en-US" dirty="0"/>
              <a:t>解题小贴士</a:t>
            </a:r>
          </a:p>
        </p:txBody>
      </p:sp>
      <mc:AlternateContent xmlns:mc="http://schemas.openxmlformats.org/markup-compatibility/2006" xmlns:a14="http://schemas.microsoft.com/office/drawing/2010/main">
        <mc:Choice Requires="a14">
          <p:sp>
            <p:nvSpPr>
              <p:cNvPr id="6" name="Text Box 556">
                <a:extLst>
                  <a:ext uri="{FF2B5EF4-FFF2-40B4-BE49-F238E27FC236}">
                    <a16:creationId xmlns:a16="http://schemas.microsoft.com/office/drawing/2014/main" id="{12C3975C-C4D1-41A9-94E3-82CFC40FE0A8}"/>
                  </a:ext>
                </a:extLst>
              </p:cNvPr>
              <p:cNvSpPr txBox="1">
                <a:spLocks noChangeArrowheads="1"/>
              </p:cNvSpPr>
              <p:nvPr/>
            </p:nvSpPr>
            <p:spPr bwMode="auto">
              <a:xfrm>
                <a:off x="384175" y="1410642"/>
                <a:ext cx="11506200" cy="1790552"/>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a:t>
                </a:r>
                <a:r>
                  <a:rPr lang="zh-CN" altLang="en-US" b="1" kern="100" dirty="0">
                    <a:solidFill>
                      <a:srgbClr val="C00000"/>
                    </a:solidFill>
                    <a:latin typeface="+mn-ea"/>
                  </a:rPr>
                  <a:t>对称性和反对称性关系</a:t>
                </a:r>
                <a:r>
                  <a:rPr lang="zh-CN" altLang="en-US" b="1" kern="100" dirty="0">
                    <a:solidFill>
                      <a:srgbClr val="C00000"/>
                    </a:solidFill>
                    <a:latin typeface="+mn-ea"/>
                    <a:cs typeface="宋体" panose="02010600030101010101" pitchFamily="2" charset="-122"/>
                  </a:rPr>
                  <a:t>矩阵表示判断方法</a:t>
                </a:r>
                <a:r>
                  <a:rPr lang="en-US" altLang="zh-CN" b="1" kern="100" dirty="0">
                    <a:latin typeface="+mn-ea"/>
                    <a:cs typeface="宋体" panose="02010600030101010101" pitchFamily="2" charset="-122"/>
                  </a:rPr>
                  <a:t>(</a:t>
                </a:r>
                <a:r>
                  <a:rPr lang="en-US" altLang="zh-CN" b="1" kern="0" dirty="0">
                    <a:latin typeface="+mn-ea"/>
                    <a:cs typeface="宋体" panose="02010600030101010101" pitchFamily="2" charset="-122"/>
                  </a:rPr>
                  <a:t>(</a:t>
                </a:r>
                <a:r>
                  <a:rPr lang="en-US" altLang="zh-CN" b="1" kern="0" dirty="0" err="1">
                    <a:latin typeface="+mn-ea"/>
                    <a:cs typeface="宋体" panose="02010600030101010101" pitchFamily="2" charset="-122"/>
                  </a:rPr>
                  <a:t>r</a:t>
                </a:r>
                <a:r>
                  <a:rPr lang="en-US" altLang="zh-CN" b="1" kern="0" baseline="-25000" dirty="0" err="1">
                    <a:latin typeface="+mn-ea"/>
                    <a:cs typeface="宋体" panose="02010600030101010101" pitchFamily="2" charset="-122"/>
                  </a:rPr>
                  <a:t>ij</a:t>
                </a:r>
                <a:r>
                  <a:rPr lang="en-US" altLang="zh-CN" b="1" kern="0" dirty="0">
                    <a:latin typeface="+mn-ea"/>
                    <a:cs typeface="宋体" panose="02010600030101010101" pitchFamily="2" charset="-122"/>
                  </a:rPr>
                  <a:t>)</a:t>
                </a:r>
                <a:r>
                  <a:rPr lang="en-US" altLang="zh-CN" b="1" kern="0" baseline="-25000" dirty="0">
                    <a:latin typeface="+mn-ea"/>
                    <a:cs typeface="宋体" panose="02010600030101010101" pitchFamily="2" charset="-122"/>
                  </a:rPr>
                  <a:t>n</a:t>
                </a:r>
                <a:r>
                  <a:rPr lang="zh-CN" altLang="zh-CN" b="1" kern="0" baseline="-25000" dirty="0">
                    <a:latin typeface="+mn-ea"/>
                    <a:cs typeface="宋体" panose="02010600030101010101" pitchFamily="2" charset="-122"/>
                  </a:rPr>
                  <a:t>×</a:t>
                </a:r>
                <a:r>
                  <a:rPr lang="en-US" altLang="zh-CN" b="1" kern="0" baseline="-25000" dirty="0">
                    <a:latin typeface="+mn-ea"/>
                    <a:cs typeface="宋体" panose="02010600030101010101" pitchFamily="2" charset="-122"/>
                  </a:rPr>
                  <a:t>n</a:t>
                </a:r>
                <a:r>
                  <a:rPr lang="zh-CN" altLang="zh-CN" b="1" kern="0" dirty="0">
                    <a:latin typeface="+mn-ea"/>
                    <a:cs typeface="宋体" panose="02010600030101010101" pitchFamily="2" charset="-122"/>
                  </a:rPr>
                  <a:t>是</a:t>
                </a:r>
                <a:r>
                  <a:rPr lang="en-US" altLang="zh-CN" b="1" kern="100" dirty="0">
                    <a:latin typeface="+mn-ea"/>
                    <a:cs typeface="宋体" panose="02010600030101010101" pitchFamily="2" charset="-122"/>
                  </a:rPr>
                  <a:t>R</a:t>
                </a:r>
                <a:r>
                  <a:rPr lang="zh-CN" altLang="zh-CN" b="1" kern="100" dirty="0">
                    <a:latin typeface="+mn-ea"/>
                    <a:cs typeface="宋体" panose="02010600030101010101" pitchFamily="2" charset="-122"/>
                  </a:rPr>
                  <a:t>的关系矩阵</a:t>
                </a:r>
                <a:r>
                  <a:rPr lang="zh-CN" altLang="en-US" b="1" kern="100" dirty="0">
                    <a:latin typeface="+mn-ea"/>
                    <a:cs typeface="宋体" panose="02010600030101010101" pitchFamily="2" charset="-122"/>
                  </a:rPr>
                  <a:t>）</a:t>
                </a:r>
                <a:r>
                  <a:rPr lang="zh-CN" b="1" kern="100" dirty="0">
                    <a:effectLst/>
                    <a:latin typeface="+mn-ea"/>
                    <a:cs typeface="宋体" panose="02010600030101010101" pitchFamily="2" charset="-122"/>
                  </a:rPr>
                  <a:t>，则</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a:t>
                </a:r>
                <a:r>
                  <a:rPr lang="zh-CN" b="1" kern="100" dirty="0">
                    <a:effectLst/>
                    <a:latin typeface="+mn-ea"/>
                    <a:cs typeface="宋体" panose="02010600030101010101" pitchFamily="2" charset="-122"/>
                  </a:rPr>
                  <a:t>对称</a:t>
                </a:r>
                <a:r>
                  <a:rPr lang="zh-CN" b="1" kern="0" dirty="0">
                    <a:effectLst/>
                    <a:latin typeface="+mn-ea"/>
                    <a:cs typeface="宋体" panose="02010600030101010101" pitchFamily="2" charset="-122"/>
                  </a:rPr>
                  <a:t>的</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s-ES" altLang="zh-CN" b="1" dirty="0">
                    <a:ea typeface="Cambria Math" panose="02040503050406030204" pitchFamily="18" charset="0"/>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err="1">
                    <a:effectLst/>
                    <a:latin typeface="+mn-ea"/>
                    <a:cs typeface="宋体" panose="02010600030101010101" pitchFamily="2" charset="-122"/>
                  </a:rPr>
                  <a:t>i</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j(</a:t>
                </a:r>
                <a:r>
                  <a:rPr lang="en-US" b="1" kern="100" dirty="0" err="1">
                    <a:effectLst/>
                    <a:latin typeface="+mn-ea"/>
                    <a:cs typeface="宋体" panose="02010600030101010101" pitchFamily="2" charset="-122"/>
                  </a:rPr>
                  <a:t>i≠j</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r>
                  <a:rPr lang="en-US" b="1" kern="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ij</a:t>
                </a:r>
                <a:r>
                  <a:rPr lang="zh-CN" b="1" kern="100" dirty="0">
                    <a:effectLst/>
                    <a:latin typeface="+mn-ea"/>
                    <a:cs typeface="宋体" panose="02010600030101010101" pitchFamily="2" charset="-122"/>
                  </a:rPr>
                  <a:t>＝</a:t>
                </a:r>
                <a:r>
                  <a:rPr lang="en-US" b="1" kern="10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ji</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是反对称的</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s-ES" altLang="zh-CN" b="1" dirty="0">
                    <a:ea typeface="Cambria Math" panose="02040503050406030204" pitchFamily="18" charset="0"/>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i</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j(</a:t>
                </a:r>
                <a:r>
                  <a:rPr lang="en-US" b="1" kern="100" dirty="0" err="1">
                    <a:effectLst/>
                    <a:latin typeface="+mn-ea"/>
                    <a:cs typeface="宋体" panose="02010600030101010101" pitchFamily="2" charset="-122"/>
                  </a:rPr>
                  <a:t>i≠j</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r>
                  <a:rPr lang="en-US" b="1" kern="10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ij</a:t>
                </a:r>
                <a:r>
                  <a:rPr lang="zh-CN" b="1" kern="100" dirty="0">
                    <a:effectLst/>
                    <a:latin typeface="+mn-ea"/>
                    <a:cs typeface="宋体" panose="02010600030101010101" pitchFamily="2" charset="-122"/>
                  </a:rPr>
                  <a:t>×</a:t>
                </a:r>
                <a:r>
                  <a:rPr lang="en-US" b="1" kern="10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ji</a:t>
                </a:r>
                <a:r>
                  <a:rPr lang="en-US" b="1" kern="100" dirty="0">
                    <a:effectLst/>
                    <a:latin typeface="+mn-ea"/>
                    <a:cs typeface="宋体" panose="02010600030101010101" pitchFamily="2" charset="-122"/>
                  </a:rPr>
                  <a:t>=0)</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a:t>
                </a:r>
              </a:p>
            </p:txBody>
          </p:sp>
        </mc:Choice>
        <mc:Fallback xmlns="">
          <p:sp>
            <p:nvSpPr>
              <p:cNvPr id="6" name="Text Box 556">
                <a:extLst>
                  <a:ext uri="{FF2B5EF4-FFF2-40B4-BE49-F238E27FC236}">
                    <a16:creationId xmlns:a16="http://schemas.microsoft.com/office/drawing/2014/main" id="{12C3975C-C4D1-41A9-94E3-82CFC40FE0A8}"/>
                  </a:ext>
                </a:extLst>
              </p:cNvPr>
              <p:cNvSpPr txBox="1">
                <a:spLocks noRot="1" noChangeAspect="1" noMove="1" noResize="1" noEditPoints="1" noAdjustHandles="1" noChangeArrowheads="1" noChangeShapeType="1" noTextEdit="1"/>
              </p:cNvSpPr>
              <p:nvPr/>
            </p:nvSpPr>
            <p:spPr bwMode="auto">
              <a:xfrm>
                <a:off x="384175" y="1410642"/>
                <a:ext cx="11506200" cy="1790552"/>
              </a:xfrm>
              <a:prstGeom prst="rect">
                <a:avLst/>
              </a:prstGeom>
              <a:blipFill>
                <a:blip r:embed="rId5"/>
                <a:stretch>
                  <a:fillRect l="-741" r="-582" b="-1014"/>
                </a:stretch>
              </a:blipFill>
              <a:ln w="9525">
                <a:solidFill>
                  <a:srgbClr val="000000"/>
                </a:solidFill>
                <a:miter lim="800000"/>
                <a:headEnd/>
                <a:tailEnd/>
              </a:ln>
            </p:spPr>
            <p:txBody>
              <a:bodyPr/>
              <a:lstStyle/>
              <a:p>
                <a:r>
                  <a:rPr lang="zh-CN" altLang="en-US">
                    <a:noFill/>
                  </a:rPr>
                  <a:t> </a:t>
                </a:r>
              </a:p>
            </p:txBody>
          </p:sp>
        </mc:Fallback>
      </mc:AlternateContent>
      <p:sp>
        <p:nvSpPr>
          <p:cNvPr id="7" name="Text Box 4293">
            <a:extLst>
              <a:ext uri="{FF2B5EF4-FFF2-40B4-BE49-F238E27FC236}">
                <a16:creationId xmlns:a16="http://schemas.microsoft.com/office/drawing/2014/main" id="{ED66C393-EB76-4A3F-BC66-0C58035F612E}"/>
              </a:ext>
            </a:extLst>
          </p:cNvPr>
          <p:cNvSpPr txBox="1">
            <a:spLocks noChangeArrowheads="1"/>
          </p:cNvSpPr>
          <p:nvPr/>
        </p:nvSpPr>
        <p:spPr bwMode="auto">
          <a:xfrm>
            <a:off x="384175" y="3849042"/>
            <a:ext cx="11506200" cy="2400152"/>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a:t>
            </a:r>
            <a:r>
              <a:rPr lang="zh-CN" altLang="en-US" b="1" kern="100" dirty="0">
                <a:solidFill>
                  <a:srgbClr val="C00000"/>
                </a:solidFill>
                <a:latin typeface="+mn-ea"/>
              </a:rPr>
              <a:t>对称性和反对称性关系</a:t>
            </a:r>
            <a:r>
              <a:rPr lang="zh-CN" altLang="en-US" b="1" kern="100" dirty="0">
                <a:solidFill>
                  <a:srgbClr val="C00000"/>
                </a:solidFill>
                <a:latin typeface="+mn-ea"/>
                <a:cs typeface="宋体" panose="02010600030101010101" pitchFamily="2" charset="-122"/>
              </a:rPr>
              <a:t>图表示判断方法</a:t>
            </a:r>
            <a:r>
              <a:rPr lang="en-US" altLang="zh-CN" b="1" kern="100" dirty="0">
                <a:latin typeface="+mn-ea"/>
                <a:cs typeface="宋体" panose="02010600030101010101" pitchFamily="2" charset="-122"/>
              </a:rPr>
              <a:t>(G</a:t>
            </a:r>
            <a:r>
              <a:rPr lang="en-US" altLang="zh-CN" b="1" kern="100" baseline="-25000" dirty="0">
                <a:latin typeface="+mn-ea"/>
                <a:cs typeface="宋体" panose="02010600030101010101" pitchFamily="2" charset="-122"/>
              </a:rPr>
              <a:t>R</a:t>
            </a:r>
            <a:r>
              <a:rPr lang="zh-CN" altLang="zh-CN" b="1" kern="100" dirty="0">
                <a:latin typeface="+mn-ea"/>
                <a:cs typeface="宋体" panose="02010600030101010101" pitchFamily="2" charset="-122"/>
              </a:rPr>
              <a:t>是</a:t>
            </a:r>
            <a:r>
              <a:rPr lang="en-US" altLang="zh-CN" b="1" kern="100" dirty="0">
                <a:latin typeface="+mn-ea"/>
                <a:cs typeface="宋体" panose="02010600030101010101" pitchFamily="2" charset="-122"/>
              </a:rPr>
              <a:t>R</a:t>
            </a:r>
            <a:r>
              <a:rPr lang="zh-CN" altLang="zh-CN" b="1" kern="100" dirty="0">
                <a:latin typeface="+mn-ea"/>
                <a:cs typeface="宋体" panose="02010600030101010101" pitchFamily="2" charset="-122"/>
              </a:rPr>
              <a:t>的关系图</a:t>
            </a:r>
            <a:r>
              <a:rPr lang="en-US" altLang="zh-CN" b="1" kern="100" dirty="0">
                <a:latin typeface="+mn-ea"/>
                <a:cs typeface="宋体" panose="02010600030101010101" pitchFamily="2" charset="-122"/>
              </a:rPr>
              <a:t>)</a:t>
            </a:r>
            <a:r>
              <a:rPr lang="zh-CN" b="1" kern="100" dirty="0">
                <a:effectLst/>
                <a:latin typeface="+mn-ea"/>
                <a:cs typeface="宋体" panose="02010600030101010101" pitchFamily="2" charset="-122"/>
              </a:rPr>
              <a:t>，则</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是对称的</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中任何一对结点之间，要么有方向相反的两条边，要么无</a:t>
            </a:r>
            <a:endParaRPr lang="en-US" altLang="zh-CN" b="1" kern="100" dirty="0">
              <a:effectLst/>
              <a:latin typeface="+mn-ea"/>
              <a:cs typeface="宋体" panose="02010600030101010101" pitchFamily="2" charset="-122"/>
            </a:endParaRPr>
          </a:p>
          <a:p>
            <a:pPr algn="just">
              <a:lnSpc>
                <a:spcPct val="150000"/>
              </a:lnSpc>
              <a:spcAft>
                <a:spcPts val="0"/>
              </a:spcAft>
            </a:pPr>
            <a:r>
              <a:rPr lang="en-US" altLang="zh-CN" b="1" kern="100" dirty="0">
                <a:latin typeface="+mn-ea"/>
                <a:cs typeface="宋体" panose="02010600030101010101" pitchFamily="2" charset="-122"/>
              </a:rPr>
              <a:t>         </a:t>
            </a:r>
            <a:r>
              <a:rPr lang="zh-CN" b="1" kern="100" dirty="0">
                <a:effectLst/>
                <a:latin typeface="+mn-ea"/>
                <a:cs typeface="宋体" panose="02010600030101010101" pitchFamily="2" charset="-122"/>
              </a:rPr>
              <a:t>任何边。</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是反对称的</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中任何一对结点之间，至多有一条边。</a:t>
            </a:r>
          </a:p>
        </p:txBody>
      </p:sp>
    </p:spTree>
    <p:extLst>
      <p:ext uri="{BB962C8B-B14F-4D97-AF65-F5344CB8AC3E}">
        <p14:creationId xmlns:p14="http://schemas.microsoft.com/office/powerpoint/2010/main" val="38600263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2"/>
          <p:cNvSpPr>
            <a:spLocks noGrp="1" noChangeArrowheads="1"/>
          </p:cNvSpPr>
          <p:nvPr>
            <p:ph type="title"/>
          </p:nvPr>
        </p:nvSpPr>
        <p:spPr>
          <a:xfrm>
            <a:off x="756562" y="257985"/>
            <a:ext cx="10758267" cy="585924"/>
          </a:xfrm>
        </p:spPr>
        <p:txBody>
          <a:bodyPr/>
          <a:lstStyle/>
          <a:p>
            <a:pPr eaLnBrk="1" hangingPunct="1"/>
            <a:r>
              <a:rPr lang="en-US" altLang="zh-CN" dirty="0"/>
              <a:t>3</a:t>
            </a:r>
            <a:r>
              <a:rPr lang="zh-CN" altLang="en-US" dirty="0"/>
              <a:t>、传递性</a:t>
            </a:r>
          </a:p>
        </p:txBody>
      </p:sp>
      <p:sp>
        <p:nvSpPr>
          <p:cNvPr id="1552387" name="Rectangle 3"/>
          <p:cNvSpPr>
            <a:spLocks noGrp="1" noChangeArrowheads="1"/>
          </p:cNvSpPr>
          <p:nvPr>
            <p:ph type="body" sz="half" idx="1"/>
          </p:nvPr>
        </p:nvSpPr>
        <p:spPr>
          <a:xfrm>
            <a:off x="276350" y="1014700"/>
            <a:ext cx="11645649" cy="2415094"/>
          </a:xfrm>
        </p:spPr>
        <p:txBody>
          <a:bodyPr>
            <a:normAutofit lnSpcReduction="10000"/>
          </a:bodyPr>
          <a:lstStyle/>
          <a:p>
            <a:pPr marL="0" indent="0">
              <a:spcBef>
                <a:spcPct val="10000"/>
              </a:spcBef>
              <a:buNone/>
            </a:pPr>
            <a:r>
              <a:rPr lang="zh-CN" altLang="en-US" dirty="0">
                <a:solidFill>
                  <a:srgbClr val="FF0000"/>
                </a:solidFill>
              </a:rPr>
              <a:t>定义</a:t>
            </a:r>
            <a:r>
              <a:rPr lang="en-US" altLang="zh-CN" dirty="0">
                <a:solidFill>
                  <a:srgbClr val="FF0000"/>
                </a:solidFill>
              </a:rPr>
              <a:t>4.13  </a:t>
            </a:r>
            <a:r>
              <a:rPr lang="zh-CN" altLang="en-US" dirty="0"/>
              <a:t>设</a:t>
            </a:r>
            <a:r>
              <a:rPr lang="en-US" altLang="zh-CN" dirty="0"/>
              <a:t>R</a:t>
            </a:r>
            <a:r>
              <a:rPr lang="zh-CN" altLang="en-US" dirty="0"/>
              <a:t>是非空集合</a:t>
            </a:r>
            <a:r>
              <a:rPr lang="en-US" altLang="zh-CN" dirty="0"/>
              <a:t>A</a:t>
            </a:r>
            <a:r>
              <a:rPr lang="zh-CN" altLang="en-US" dirty="0"/>
              <a:t>上的关系。如果</a:t>
            </a:r>
            <a:endParaRPr lang="en-US" altLang="zh-CN" dirty="0"/>
          </a:p>
          <a:p>
            <a:pPr marL="0" indent="0" algn="ctr">
              <a:spcBef>
                <a:spcPct val="10000"/>
              </a:spcBef>
              <a:buNone/>
            </a:pPr>
            <a:r>
              <a:rPr lang="zh-CN" altLang="en-US" dirty="0">
                <a:solidFill>
                  <a:srgbClr val="0000CC"/>
                </a:solidFill>
                <a:sym typeface="Symbol" panose="05050102010706020507" pitchFamily="18" charset="2"/>
              </a:rPr>
              <a:t></a:t>
            </a:r>
            <a:r>
              <a:rPr lang="en-US" altLang="zh-CN" dirty="0"/>
              <a:t>x</a:t>
            </a:r>
            <a:r>
              <a:rPr lang="zh-CN" altLang="en-US" dirty="0">
                <a:solidFill>
                  <a:srgbClr val="0000CC"/>
                </a:solidFill>
                <a:sym typeface="Symbol" panose="05050102010706020507" pitchFamily="18" charset="2"/>
              </a:rPr>
              <a:t></a:t>
            </a:r>
            <a:r>
              <a:rPr lang="en-US" altLang="zh-CN" dirty="0"/>
              <a:t>y</a:t>
            </a:r>
            <a:r>
              <a:rPr lang="zh-CN" altLang="en-US" dirty="0">
                <a:solidFill>
                  <a:srgbClr val="0000CC"/>
                </a:solidFill>
                <a:sym typeface="Symbol" panose="05050102010706020507" pitchFamily="18" charset="2"/>
              </a:rPr>
              <a:t></a:t>
            </a:r>
            <a:r>
              <a:rPr lang="en-US" altLang="zh-CN" dirty="0"/>
              <a:t>z(</a:t>
            </a:r>
            <a:r>
              <a:rPr lang="en-US" altLang="zh-CN" dirty="0" err="1"/>
              <a:t>x∈A∧y∈A∧z∈A</a:t>
            </a:r>
            <a:r>
              <a:rPr lang="en-US" altLang="zh-CN" dirty="0"/>
              <a:t>∧&lt;</a:t>
            </a:r>
            <a:r>
              <a:rPr lang="en-US" altLang="zh-CN" dirty="0" err="1"/>
              <a:t>x,y</a:t>
            </a:r>
            <a:r>
              <a:rPr lang="en-US" altLang="zh-CN" dirty="0"/>
              <a:t>&gt;∈R∧&lt;</a:t>
            </a:r>
            <a:r>
              <a:rPr lang="en-US" altLang="zh-CN" dirty="0" err="1"/>
              <a:t>y,z</a:t>
            </a:r>
            <a:r>
              <a:rPr lang="en-US" altLang="zh-CN" dirty="0"/>
              <a:t>&gt;∈R</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t>&lt;</a:t>
            </a:r>
            <a:r>
              <a:rPr lang="en-US" altLang="zh-CN" dirty="0" err="1"/>
              <a:t>x,z</a:t>
            </a:r>
            <a:r>
              <a:rPr lang="en-US" altLang="zh-CN" dirty="0"/>
              <a:t>&gt;∈R)=1</a:t>
            </a:r>
            <a:r>
              <a:rPr lang="zh-CN" altLang="en-US" dirty="0"/>
              <a:t>，</a:t>
            </a:r>
            <a:endParaRPr lang="en-US" altLang="zh-CN" dirty="0"/>
          </a:p>
          <a:p>
            <a:pPr marL="0" indent="0">
              <a:spcBef>
                <a:spcPct val="10000"/>
              </a:spcBef>
              <a:buNone/>
            </a:pPr>
            <a:r>
              <a:rPr lang="zh-CN" altLang="en-US" dirty="0"/>
              <a:t>则称关系</a:t>
            </a:r>
            <a:r>
              <a:rPr lang="en-US" altLang="zh-CN" dirty="0"/>
              <a:t>R</a:t>
            </a:r>
            <a:r>
              <a:rPr lang="zh-CN" altLang="en-US" dirty="0"/>
              <a:t>是</a:t>
            </a:r>
            <a:r>
              <a:rPr lang="zh-CN" altLang="en-US" dirty="0">
                <a:solidFill>
                  <a:srgbClr val="0000CC"/>
                </a:solidFill>
              </a:rPr>
              <a:t>传递的</a:t>
            </a:r>
            <a:r>
              <a:rPr lang="en-US" altLang="zh-CN" dirty="0"/>
              <a:t>(Transitive)</a:t>
            </a:r>
            <a:r>
              <a:rPr lang="zh-CN" altLang="en-US" dirty="0"/>
              <a:t>，或称</a:t>
            </a:r>
            <a:r>
              <a:rPr lang="en-US" altLang="zh-CN" dirty="0"/>
              <a:t>R</a:t>
            </a:r>
            <a:r>
              <a:rPr lang="zh-CN" altLang="en-US" dirty="0"/>
              <a:t>具有</a:t>
            </a:r>
            <a:r>
              <a:rPr lang="zh-CN" altLang="en-US" dirty="0">
                <a:solidFill>
                  <a:srgbClr val="0000CC"/>
                </a:solidFill>
              </a:rPr>
              <a:t>传递性</a:t>
            </a:r>
            <a:r>
              <a:rPr lang="en-US" altLang="zh-CN" dirty="0"/>
              <a:t>(Transitivity)</a:t>
            </a:r>
            <a:r>
              <a:rPr lang="zh-CN" altLang="en-US" dirty="0"/>
              <a:t>。</a:t>
            </a:r>
          </a:p>
          <a:p>
            <a:pPr marL="0" indent="0">
              <a:spcBef>
                <a:spcPct val="10000"/>
              </a:spcBef>
              <a:buNone/>
            </a:pPr>
            <a:r>
              <a:rPr lang="zh-CN" altLang="zh-CN" dirty="0">
                <a:solidFill>
                  <a:srgbClr val="3333FF"/>
                </a:solidFill>
              </a:rPr>
              <a:t>例如：同姓关系是传递的，父子关系不是传递的。</a:t>
            </a:r>
          </a:p>
          <a:p>
            <a:pPr marL="0" indent="0">
              <a:spcBef>
                <a:spcPct val="10000"/>
              </a:spcBef>
              <a:buNone/>
            </a:pPr>
            <a:endParaRPr lang="zh-CN" altLang="es-ES" dirty="0">
              <a:solidFill>
                <a:srgbClr val="0000CC"/>
              </a:solidFill>
            </a:endParaRPr>
          </a:p>
        </p:txBody>
      </p:sp>
      <mc:AlternateContent xmlns:mc="http://schemas.openxmlformats.org/markup-compatibility/2006" xmlns:a14="http://schemas.microsoft.com/office/drawing/2010/main">
        <mc:Choice Requires="a14">
          <p:sp>
            <p:nvSpPr>
              <p:cNvPr id="16" name="Text Box 556">
                <a:extLst>
                  <a:ext uri="{FF2B5EF4-FFF2-40B4-BE49-F238E27FC236}">
                    <a16:creationId xmlns:a16="http://schemas.microsoft.com/office/drawing/2014/main" id="{E0A7B69F-81DB-40C8-BD13-B0DBF80BB992}"/>
                  </a:ext>
                </a:extLst>
              </p:cNvPr>
              <p:cNvSpPr txBox="1">
                <a:spLocks noChangeArrowheads="1"/>
              </p:cNvSpPr>
              <p:nvPr/>
            </p:nvSpPr>
            <p:spPr bwMode="auto">
              <a:xfrm>
                <a:off x="415799" y="3504517"/>
                <a:ext cx="11506200" cy="3355071"/>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a:t>
                </a:r>
                <a:r>
                  <a:rPr lang="zh-CN" altLang="en-US" b="1" kern="100" dirty="0">
                    <a:solidFill>
                      <a:srgbClr val="C00000"/>
                    </a:solidFill>
                    <a:effectLst/>
                    <a:latin typeface="+mn-ea"/>
                    <a:cs typeface="宋体" panose="02010600030101010101" pitchFamily="2" charset="-122"/>
                  </a:rPr>
                  <a:t>传递性</a:t>
                </a:r>
                <a:r>
                  <a:rPr lang="zh-CN" altLang="en-US" b="1" kern="100" dirty="0">
                    <a:solidFill>
                      <a:srgbClr val="C00000"/>
                    </a:solidFill>
                    <a:latin typeface="+mn-ea"/>
                    <a:cs typeface="宋体" panose="02010600030101010101" pitchFamily="2" charset="-122"/>
                  </a:rPr>
                  <a:t>的</a:t>
                </a:r>
                <a:r>
                  <a:rPr lang="zh-CN" altLang="zh-CN" b="1" kern="100" dirty="0">
                    <a:solidFill>
                      <a:srgbClr val="C00000"/>
                    </a:solidFill>
                    <a:latin typeface="+mn-ea"/>
                    <a:cs typeface="宋体" panose="02010600030101010101" pitchFamily="2" charset="-122"/>
                  </a:rPr>
                  <a:t>集合表示判断方法</a:t>
                </a:r>
                <a:endParaRPr lang="zh-CN" altLang="en-US" b="1" kern="100" dirty="0">
                  <a:solidFill>
                    <a:srgbClr val="C00000"/>
                  </a:solidFill>
                  <a:latin typeface="+mn-ea"/>
                  <a:cs typeface="宋体" panose="02010600030101010101" pitchFamily="2" charset="-122"/>
                </a:endParaRPr>
              </a:p>
              <a:p>
                <a:pPr algn="just">
                  <a:lnSpc>
                    <a:spcPct val="150000"/>
                  </a:lnSpc>
                  <a:spcAft>
                    <a:spcPts val="0"/>
                  </a:spcAft>
                </a:pPr>
                <a:r>
                  <a:rPr lang="en-US" altLang="zh-CN" b="1" kern="100" dirty="0">
                    <a:solidFill>
                      <a:srgbClr val="3333FF"/>
                    </a:solidFill>
                    <a:latin typeface="+mn-ea"/>
                    <a:cs typeface="宋体" panose="02010600030101010101" pitchFamily="2" charset="-122"/>
                  </a:rPr>
                  <a:t>R</a:t>
                </a:r>
                <a:r>
                  <a:rPr lang="zh-CN" altLang="en-US" b="1" kern="100" dirty="0">
                    <a:solidFill>
                      <a:srgbClr val="3333FF"/>
                    </a:solidFill>
                    <a:latin typeface="+mn-ea"/>
                    <a:cs typeface="宋体" panose="02010600030101010101" pitchFamily="2" charset="-122"/>
                  </a:rPr>
                  <a:t>是非空集合</a:t>
                </a:r>
                <a:r>
                  <a:rPr lang="en-US" altLang="zh-CN" b="1" kern="100" dirty="0">
                    <a:solidFill>
                      <a:srgbClr val="3333FF"/>
                    </a:solidFill>
                    <a:latin typeface="+mn-ea"/>
                    <a:cs typeface="宋体" panose="02010600030101010101" pitchFamily="2" charset="-122"/>
                  </a:rPr>
                  <a:t>A</a:t>
                </a:r>
                <a:r>
                  <a:rPr lang="zh-CN" altLang="en-US" b="1" kern="100" dirty="0">
                    <a:solidFill>
                      <a:srgbClr val="3333FF"/>
                    </a:solidFill>
                    <a:latin typeface="+mn-ea"/>
                    <a:cs typeface="宋体" panose="02010600030101010101" pitchFamily="2" charset="-122"/>
                  </a:rPr>
                  <a:t>上的关系，则</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是传递的</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endParaRPr lang="zh-CN" b="1" kern="100" dirty="0">
                  <a:effectLst/>
                  <a:latin typeface="+mn-ea"/>
                  <a:cs typeface="宋体" panose="02010600030101010101" pitchFamily="2" charset="-122"/>
                </a:endParaRPr>
              </a:p>
              <a:p>
                <a:pPr algn="just">
                  <a:lnSpc>
                    <a:spcPct val="150000"/>
                  </a:lnSpc>
                  <a:spcAft>
                    <a:spcPts val="0"/>
                  </a:spcAft>
                </a:pPr>
                <a:r>
                  <a:rPr lang="zh-CN" altLang="en-US" dirty="0">
                    <a:solidFill>
                      <a:srgbClr val="0000CC"/>
                    </a:solidFill>
                    <a:sym typeface="Symbol" panose="05050102010706020507" pitchFamily="18" charset="2"/>
                  </a:rPr>
                  <a:t>          </a:t>
                </a:r>
                <a:r>
                  <a:rPr lang="zh-CN" altLang="en-US" b="1" dirty="0">
                    <a:latin typeface="+mn-ea"/>
                    <a:sym typeface="Symbol" panose="05050102010706020507" pitchFamily="18" charset="2"/>
                  </a:rPr>
                  <a:t></a:t>
                </a:r>
                <a:r>
                  <a:rPr lang="en-US" altLang="zh-CN" b="1" dirty="0">
                    <a:latin typeface="+mn-ea"/>
                  </a:rPr>
                  <a:t>x</a:t>
                </a:r>
                <a:r>
                  <a:rPr lang="zh-CN" altLang="en-US" b="1" dirty="0">
                    <a:latin typeface="+mn-ea"/>
                    <a:sym typeface="Symbol" panose="05050102010706020507" pitchFamily="18" charset="2"/>
                  </a:rPr>
                  <a:t></a:t>
                </a:r>
                <a:r>
                  <a:rPr lang="en-US" altLang="zh-CN" b="1" dirty="0">
                    <a:latin typeface="+mn-ea"/>
                  </a:rPr>
                  <a:t>y</a:t>
                </a:r>
                <a:r>
                  <a:rPr lang="zh-CN" altLang="en-US" b="1" dirty="0">
                    <a:latin typeface="+mn-ea"/>
                    <a:sym typeface="Symbol" panose="05050102010706020507" pitchFamily="18" charset="2"/>
                  </a:rPr>
                  <a:t></a:t>
                </a:r>
                <a:r>
                  <a:rPr lang="en-US" altLang="zh-CN" b="1" dirty="0">
                    <a:latin typeface="+mn-ea"/>
                  </a:rPr>
                  <a:t>z(</a:t>
                </a:r>
                <a:r>
                  <a:rPr lang="en-US" altLang="zh-CN" b="1" dirty="0" err="1">
                    <a:latin typeface="+mn-ea"/>
                  </a:rPr>
                  <a:t>x∈A∧y∈A∧z∈A</a:t>
                </a:r>
                <a:r>
                  <a:rPr lang="en-US" altLang="zh-CN" b="1" dirty="0">
                    <a:latin typeface="+mn-ea"/>
                  </a:rPr>
                  <a:t>∧&lt;</a:t>
                </a:r>
                <a:r>
                  <a:rPr lang="en-US" altLang="zh-CN" b="1" dirty="0" err="1">
                    <a:latin typeface="+mn-ea"/>
                  </a:rPr>
                  <a:t>x,y</a:t>
                </a:r>
                <a:r>
                  <a:rPr lang="en-US" altLang="zh-CN" b="1" dirty="0">
                    <a:latin typeface="+mn-ea"/>
                  </a:rPr>
                  <a:t>&gt;∈R∧&lt;</a:t>
                </a:r>
                <a:r>
                  <a:rPr lang="en-US" altLang="zh-CN" b="1" dirty="0" err="1">
                    <a:latin typeface="+mn-ea"/>
                  </a:rPr>
                  <a:t>y,z</a:t>
                </a:r>
                <a:r>
                  <a:rPr lang="en-US" altLang="zh-CN" b="1" dirty="0">
                    <a:latin typeface="+mn-ea"/>
                  </a:rPr>
                  <a:t>&gt;∈R</a:t>
                </a:r>
                <a:r>
                  <a:rPr lang="zh-CN" altLang="en-US" b="1" dirty="0">
                    <a:latin typeface="+mn-ea"/>
                    <a:cs typeface="Times New Roman" panose="02020603050405020304" pitchFamily="18" charset="0"/>
                  </a:rPr>
                  <a:t>→</a:t>
                </a:r>
                <a:r>
                  <a:rPr lang="en-US" altLang="zh-CN" b="1" dirty="0">
                    <a:latin typeface="+mn-ea"/>
                  </a:rPr>
                  <a:t>&lt;</a:t>
                </a:r>
                <a:r>
                  <a:rPr lang="en-US" altLang="zh-CN" b="1" dirty="0" err="1">
                    <a:latin typeface="+mn-ea"/>
                  </a:rPr>
                  <a:t>x,z</a:t>
                </a:r>
                <a:r>
                  <a:rPr lang="en-US" altLang="zh-CN" b="1" dirty="0">
                    <a:latin typeface="+mn-ea"/>
                  </a:rPr>
                  <a:t>&gt;∈R)=1 </a:t>
                </a:r>
                <a:r>
                  <a:rPr lang="zh-CN" b="1" kern="100" dirty="0">
                    <a:effectLst/>
                    <a:latin typeface="+mn-ea"/>
                    <a:cs typeface="宋体" panose="02010600030101010101" pitchFamily="2" charset="-122"/>
                  </a:rPr>
                  <a:t>。</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不是传递的</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n-US" b="1" kern="100" dirty="0">
                    <a:effectLst/>
                    <a:latin typeface="+mn-ea"/>
                    <a:cs typeface="宋体" panose="02010600030101010101" pitchFamily="2" charset="-122"/>
                  </a:rPr>
                  <a:t> </a:t>
                </a:r>
                <a:endParaRPr lang="zh-CN" b="1" kern="100" dirty="0">
                  <a:effectLst/>
                  <a:latin typeface="+mn-ea"/>
                  <a:cs typeface="宋体" panose="02010600030101010101" pitchFamily="2" charset="-122"/>
                </a:endParaRPr>
              </a:p>
              <a:p>
                <a:pPr algn="just">
                  <a:lnSpc>
                    <a:spcPct val="150000"/>
                  </a:lnSpc>
                  <a:spcAft>
                    <a:spcPts val="0"/>
                  </a:spcAft>
                </a:pPr>
                <a:r>
                  <a:rPr lang="en-US" altLang="zh-CN" b="1" dirty="0">
                    <a:latin typeface="微软雅黑" panose="020B0503020204020204" pitchFamily="34" charset="-122"/>
                    <a:ea typeface="微软雅黑" panose="020B0503020204020204" pitchFamily="34" charset="-122"/>
                    <a:sym typeface="Symbol" panose="05050102010706020507" pitchFamily="18" charset="2"/>
                  </a:rPr>
                  <a:t>         </a:t>
                </a:r>
                <a:r>
                  <a:rPr lang="en-US" b="1" kern="100" dirty="0" err="1">
                    <a:effectLst/>
                    <a:latin typeface="+mn-ea"/>
                    <a:cs typeface="宋体" panose="02010600030101010101" pitchFamily="2" charset="-122"/>
                  </a:rPr>
                  <a:t>x</a:t>
                </a:r>
                <a:r>
                  <a:rPr lang="en-US" altLang="zh-CN" b="1" dirty="0" err="1">
                    <a:latin typeface="微软雅黑" panose="020B0503020204020204" pitchFamily="34" charset="-122"/>
                    <a:ea typeface="微软雅黑" panose="020B0503020204020204" pitchFamily="34" charset="-122"/>
                    <a:sym typeface="Symbol" panose="05050102010706020507" pitchFamily="18" charset="2"/>
                  </a:rPr>
                  <a:t></a:t>
                </a:r>
                <a:r>
                  <a:rPr lang="en-US" b="1" kern="100" dirty="0" err="1">
                    <a:effectLst/>
                    <a:latin typeface="+mn-ea"/>
                    <a:cs typeface="宋体" panose="02010600030101010101" pitchFamily="2" charset="-122"/>
                  </a:rPr>
                  <a:t>y</a:t>
                </a:r>
                <a:r>
                  <a:rPr lang="en-US" altLang="zh-CN" b="1" dirty="0" err="1">
                    <a:latin typeface="微软雅黑" panose="020B0503020204020204" pitchFamily="34" charset="-122"/>
                    <a:ea typeface="微软雅黑" panose="020B0503020204020204" pitchFamily="34" charset="-122"/>
                    <a:sym typeface="Symbol" panose="05050102010706020507" pitchFamily="18" charset="2"/>
                  </a:rPr>
                  <a:t></a:t>
                </a:r>
                <a:r>
                  <a:rPr lang="en-US" b="1" kern="100" dirty="0" err="1">
                    <a:effectLst/>
                    <a:latin typeface="+mn-ea"/>
                    <a:cs typeface="宋体" panose="02010600030101010101" pitchFamily="2" charset="-122"/>
                  </a:rPr>
                  <a:t>z</a:t>
                </a:r>
                <a:r>
                  <a:rPr lang="zh-CN" altLang="en-US" b="1" kern="100" dirty="0">
                    <a:effectLst/>
                    <a:latin typeface="+mn-ea"/>
                    <a:cs typeface="宋体" panose="02010600030101010101" pitchFamily="2" charset="-122"/>
                  </a:rPr>
                  <a:t>（</a:t>
                </a:r>
                <a:r>
                  <a:rPr lang="en-US" b="1" kern="100" dirty="0">
                    <a:effectLst/>
                    <a:latin typeface="+mn-ea"/>
                    <a:cs typeface="宋体" panose="02010600030101010101" pitchFamily="2" charset="-122"/>
                  </a:rPr>
                  <a:t>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y</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z</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x,y</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y,z</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x,z</a:t>
                </a:r>
                <a:r>
                  <a:rPr lang="en-US" b="1" kern="100" dirty="0">
                    <a:effectLst/>
                    <a:latin typeface="+mn-ea"/>
                    <a:cs typeface="宋体" panose="02010600030101010101" pitchFamily="2" charset="-122"/>
                  </a:rPr>
                  <a:t>&gt;</a:t>
                </a:r>
                <a14:m>
                  <m:oMath xmlns:m="http://schemas.openxmlformats.org/officeDocument/2006/math">
                    <m:r>
                      <a:rPr lang="en-US" b="1" i="1" kern="100" smtClean="0">
                        <a:effectLst/>
                        <a:latin typeface="Cambria Math" panose="02040503050406030204" pitchFamily="18" charset="0"/>
                        <a:ea typeface="Cambria Math" panose="02040503050406030204" pitchFamily="18" charset="0"/>
                        <a:cs typeface="宋体" panose="02010600030101010101" pitchFamily="2" charset="-122"/>
                      </a:rPr>
                      <m:t>∉</m:t>
                    </m:r>
                  </m:oMath>
                </a14:m>
                <a:r>
                  <a:rPr lang="en-US" b="1" kern="100" dirty="0">
                    <a:effectLst/>
                    <a:latin typeface="+mn-ea"/>
                    <a:cs typeface="宋体" panose="02010600030101010101" pitchFamily="2" charset="-122"/>
                  </a:rPr>
                  <a:t>R)=1</a:t>
                </a:r>
                <a:r>
                  <a:rPr lang="zh-CN" b="1" kern="100" dirty="0">
                    <a:effectLst/>
                    <a:latin typeface="+mn-ea"/>
                    <a:cs typeface="宋体" panose="02010600030101010101" pitchFamily="2" charset="-122"/>
                  </a:rPr>
                  <a:t>。</a:t>
                </a:r>
              </a:p>
            </p:txBody>
          </p:sp>
        </mc:Choice>
        <mc:Fallback xmlns="">
          <p:sp>
            <p:nvSpPr>
              <p:cNvPr id="16" name="Text Box 556">
                <a:extLst>
                  <a:ext uri="{FF2B5EF4-FFF2-40B4-BE49-F238E27FC236}">
                    <a16:creationId xmlns:a16="http://schemas.microsoft.com/office/drawing/2014/main" id="{E0A7B69F-81DB-40C8-BD13-B0DBF80BB992}"/>
                  </a:ext>
                </a:extLst>
              </p:cNvPr>
              <p:cNvSpPr txBox="1">
                <a:spLocks noRot="1" noChangeAspect="1" noMove="1" noResize="1" noEditPoints="1" noAdjustHandles="1" noChangeArrowheads="1" noChangeShapeType="1" noTextEdit="1"/>
              </p:cNvSpPr>
              <p:nvPr/>
            </p:nvSpPr>
            <p:spPr bwMode="auto">
              <a:xfrm>
                <a:off x="415799" y="3504517"/>
                <a:ext cx="11506200" cy="3355071"/>
              </a:xfrm>
              <a:prstGeom prst="rect">
                <a:avLst/>
              </a:prstGeom>
              <a:blipFill>
                <a:blip r:embed="rId6"/>
                <a:stretch>
                  <a:fillRect l="-741" b="-3080"/>
                </a:stretch>
              </a:blipFill>
              <a:ln w="9525">
                <a:solidFill>
                  <a:srgbClr val="000000"/>
                </a:solidFill>
                <a:miter lim="800000"/>
                <a:headEnd/>
                <a:tailEnd/>
              </a:ln>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09302297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2"/>
          <p:cNvSpPr>
            <a:spLocks noGrp="1" noChangeArrowheads="1"/>
          </p:cNvSpPr>
          <p:nvPr>
            <p:ph type="title"/>
          </p:nvPr>
        </p:nvSpPr>
        <p:spPr/>
        <p:txBody>
          <a:bodyPr/>
          <a:lstStyle/>
          <a:p>
            <a:pPr eaLnBrk="1" hangingPunct="1"/>
            <a:r>
              <a:rPr lang="zh-CN" altLang="en-US" dirty="0"/>
              <a:t>例</a:t>
            </a:r>
            <a:r>
              <a:rPr lang="es-ES" altLang="zh-CN" dirty="0"/>
              <a:t>4.22</a:t>
            </a:r>
            <a:endParaRPr lang="zh-CN" altLang="en-US" dirty="0"/>
          </a:p>
        </p:txBody>
      </p:sp>
      <p:sp>
        <p:nvSpPr>
          <p:cNvPr id="1556483" name="Rectangle 3"/>
          <p:cNvSpPr>
            <a:spLocks noGrp="1" noChangeArrowheads="1"/>
          </p:cNvSpPr>
          <p:nvPr>
            <p:ph type="body" idx="1"/>
          </p:nvPr>
        </p:nvSpPr>
        <p:spPr>
          <a:xfrm>
            <a:off x="460375" y="1067594"/>
            <a:ext cx="11353800" cy="5105400"/>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4.22  </a:t>
            </a:r>
            <a:r>
              <a:rPr lang="zh-CN" altLang="es-ES" dirty="0"/>
              <a:t>设</a:t>
            </a:r>
            <a:r>
              <a:rPr lang="es-ES" altLang="zh-CN" dirty="0"/>
              <a:t>A={1,2,3}</a:t>
            </a:r>
            <a:r>
              <a:rPr lang="zh-CN" altLang="es-ES" dirty="0"/>
              <a:t>，</a:t>
            </a:r>
            <a:r>
              <a:rPr lang="en-US" altLang="zh-CN" dirty="0"/>
              <a:t>R</a:t>
            </a:r>
            <a:r>
              <a:rPr lang="zh-CN" altLang="en-US" dirty="0"/>
              <a:t>、</a:t>
            </a:r>
            <a:r>
              <a:rPr lang="en-US" altLang="zh-CN" dirty="0"/>
              <a:t>S</a:t>
            </a:r>
            <a:r>
              <a:rPr lang="zh-CN" altLang="en-US" dirty="0"/>
              <a:t>、</a:t>
            </a:r>
            <a:r>
              <a:rPr lang="en-US" altLang="zh-CN" dirty="0"/>
              <a:t>T</a:t>
            </a:r>
            <a:r>
              <a:rPr lang="zh-CN" altLang="en-US" dirty="0"/>
              <a:t>和</a:t>
            </a:r>
            <a:r>
              <a:rPr lang="en-US" altLang="zh-CN" dirty="0"/>
              <a:t>V</a:t>
            </a:r>
            <a:r>
              <a:rPr lang="zh-CN" altLang="en-US" dirty="0"/>
              <a:t>都是Ａ 上的关系，其中，</a:t>
            </a:r>
            <a:r>
              <a:rPr lang="es-ES" altLang="zh-CN" dirty="0"/>
              <a:t>R={&lt;1,1&gt;,&lt;1,2&gt;, &lt;1,3&gt;,&lt;2,3&gt;}</a:t>
            </a:r>
            <a:r>
              <a:rPr lang="zh-CN" altLang="en-US" dirty="0"/>
              <a:t>，</a:t>
            </a:r>
            <a:r>
              <a:rPr lang="es-ES" altLang="zh-CN" dirty="0"/>
              <a:t>S={&lt;1,2&gt;}</a:t>
            </a:r>
            <a:r>
              <a:rPr lang="zh-CN" altLang="en-US" dirty="0"/>
              <a:t>，</a:t>
            </a:r>
            <a:r>
              <a:rPr lang="en-US" altLang="zh-CN" dirty="0"/>
              <a:t>T={&lt;1,1&gt;,&lt;1,2&gt;,&lt;2,3&gt;}</a:t>
            </a:r>
            <a:r>
              <a:rPr lang="zh-CN" altLang="en-US" dirty="0"/>
              <a:t>，</a:t>
            </a:r>
            <a:r>
              <a:rPr lang="en-US" altLang="zh-CN" dirty="0"/>
              <a:t>V={&lt;1,2&gt;,&lt;2,3&gt;, &lt;1,3&gt;,&lt;2,1&gt;}</a:t>
            </a:r>
            <a:r>
              <a:rPr lang="zh-CN" altLang="en-US" dirty="0"/>
              <a:t>。</a:t>
            </a:r>
          </a:p>
          <a:p>
            <a:pPr marL="0" indent="0">
              <a:lnSpc>
                <a:spcPct val="150000"/>
              </a:lnSpc>
              <a:buNone/>
            </a:pPr>
            <a:r>
              <a:rPr lang="zh-CN" altLang="zh-CN" dirty="0"/>
              <a:t>（</a:t>
            </a:r>
            <a:r>
              <a:rPr lang="es-ES" altLang="zh-CN" dirty="0"/>
              <a:t>1</a:t>
            </a:r>
            <a:r>
              <a:rPr lang="zh-CN" altLang="zh-CN" dirty="0"/>
              <a:t>）试判定它们是否具有传递性。</a:t>
            </a:r>
          </a:p>
          <a:p>
            <a:pPr marL="0" indent="0">
              <a:lnSpc>
                <a:spcPct val="150000"/>
              </a:lnSpc>
              <a:buNone/>
            </a:pPr>
            <a:r>
              <a:rPr lang="zh-CN" altLang="zh-CN" dirty="0"/>
              <a:t>（</a:t>
            </a:r>
            <a:r>
              <a:rPr lang="en-US" altLang="zh-CN" dirty="0"/>
              <a:t>2</a:t>
            </a:r>
            <a:r>
              <a:rPr lang="zh-CN" altLang="zh-CN" dirty="0"/>
              <a:t>）分别写出</a:t>
            </a:r>
            <a:r>
              <a:rPr lang="en-US" altLang="zh-CN" dirty="0"/>
              <a:t>R</a:t>
            </a:r>
            <a:r>
              <a:rPr lang="zh-CN" altLang="zh-CN" dirty="0"/>
              <a:t>，</a:t>
            </a:r>
            <a:r>
              <a:rPr lang="en-US" altLang="zh-CN" dirty="0"/>
              <a:t>S</a:t>
            </a:r>
            <a:r>
              <a:rPr lang="zh-CN" altLang="zh-CN" dirty="0"/>
              <a:t>，</a:t>
            </a:r>
            <a:r>
              <a:rPr lang="en-US" altLang="zh-CN" dirty="0"/>
              <a:t>T</a:t>
            </a:r>
            <a:r>
              <a:rPr lang="zh-CN" altLang="zh-CN" dirty="0"/>
              <a:t>和</a:t>
            </a:r>
            <a:r>
              <a:rPr lang="en-US" altLang="zh-CN" dirty="0"/>
              <a:t>V</a:t>
            </a:r>
            <a:r>
              <a:rPr lang="zh-CN" altLang="zh-CN" dirty="0"/>
              <a:t>的关系矩阵。</a:t>
            </a:r>
          </a:p>
          <a:p>
            <a:pPr marL="0" indent="0">
              <a:lnSpc>
                <a:spcPct val="150000"/>
              </a:lnSpc>
              <a:buNone/>
            </a:pPr>
            <a:r>
              <a:rPr lang="zh-CN" altLang="zh-CN" dirty="0"/>
              <a:t>（</a:t>
            </a:r>
            <a:r>
              <a:rPr lang="en-US" altLang="zh-CN" dirty="0"/>
              <a:t>3</a:t>
            </a:r>
            <a:r>
              <a:rPr lang="zh-CN" altLang="zh-CN" dirty="0"/>
              <a:t>）分别画出</a:t>
            </a:r>
            <a:r>
              <a:rPr lang="en-US" altLang="zh-CN" dirty="0"/>
              <a:t>R</a:t>
            </a:r>
            <a:r>
              <a:rPr lang="zh-CN" altLang="zh-CN" dirty="0"/>
              <a:t>，</a:t>
            </a:r>
            <a:r>
              <a:rPr lang="en-US" altLang="zh-CN" dirty="0"/>
              <a:t>S</a:t>
            </a:r>
            <a:r>
              <a:rPr lang="zh-CN" altLang="zh-CN" dirty="0"/>
              <a:t>，</a:t>
            </a:r>
            <a:r>
              <a:rPr lang="en-US" altLang="zh-CN" dirty="0"/>
              <a:t>T</a:t>
            </a:r>
            <a:r>
              <a:rPr lang="zh-CN" altLang="zh-CN" dirty="0"/>
              <a:t>和</a:t>
            </a:r>
            <a:r>
              <a:rPr lang="en-US" altLang="zh-CN" dirty="0"/>
              <a:t>V</a:t>
            </a:r>
            <a:r>
              <a:rPr lang="zh-CN" altLang="zh-CN" dirty="0"/>
              <a:t>的关系图。</a:t>
            </a:r>
          </a:p>
        </p:txBody>
      </p:sp>
    </p:spTree>
    <p:extLst>
      <p:ext uri="{BB962C8B-B14F-4D97-AF65-F5344CB8AC3E}">
        <p14:creationId xmlns:p14="http://schemas.microsoft.com/office/powerpoint/2010/main" val="8294339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58530" name="Rectangle 2"/>
              <p:cNvSpPr>
                <a:spLocks noChangeArrowheads="1"/>
              </p:cNvSpPr>
              <p:nvPr/>
            </p:nvSpPr>
            <p:spPr bwMode="auto">
              <a:xfrm>
                <a:off x="307975" y="1190640"/>
                <a:ext cx="11277600" cy="3720377"/>
              </a:xfrm>
              <a:prstGeom prst="rect">
                <a:avLst/>
              </a:prstGeom>
              <a:noFill/>
              <a:ln>
                <a:noFill/>
              </a:ln>
              <a:extLst>
                <a:ext uri="{909E8E84-426E-40DD-AFC4-6F175D3DCCD1}">
                  <a14:hiddenFill>
                    <a:solidFill>
                      <a:srgbClr val="FFFFFF"/>
                    </a:solidFill>
                  </a14:hiddenFill>
                </a:ext>
                <a:ext uri="{91240B29-F687-4F45-9708-019B960494DF}">
                  <a14:hiddenLine w="12700" algn="ctr">
                    <a:solidFill>
                      <a:srgbClr val="000000"/>
                    </a:solidFill>
                    <a:miter lim="800000"/>
                    <a:headEnd/>
                    <a:tailEnd/>
                  </a14:hiddenLine>
                </a:ext>
              </a:extLst>
            </p:spPr>
            <p:txBody>
              <a:bodyPr wrap="squar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buClrTx/>
                  <a:buFontTx/>
                  <a:buNone/>
                </a:pP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240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关系</a:t>
                </a:r>
                <a:r>
                  <a:rPr kumimoji="1" lang="en-US" altLang="zh-CN" sz="240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en-US" sz="240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是传递的</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p>
              <a:p>
                <a:pPr algn="l">
                  <a:lnSpc>
                    <a:spcPct val="150000"/>
                  </a:lnSpc>
                  <a:buClrTx/>
                  <a:buFontTx/>
                  <a:buNone/>
                </a:pP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40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关系</a:t>
                </a:r>
                <a:r>
                  <a:rPr kumimoji="1" lang="en-US" altLang="zh-CN" sz="240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S</a:t>
                </a:r>
                <a:r>
                  <a:rPr kumimoji="1" lang="zh-CN" altLang="en-US" sz="240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是传递的</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p>
              <a:p>
                <a:pPr algn="l">
                  <a:lnSpc>
                    <a:spcPct val="150000"/>
                  </a:lnSpc>
                  <a:buClrTx/>
                  <a:buFontTx/>
                  <a:buNone/>
                </a:pPr>
                <a:r>
                  <a:rPr kumimoji="1"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关系</a:t>
                </a:r>
                <a:r>
                  <a:rPr kumimoji="1"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T</a:t>
                </a:r>
                <a:r>
                  <a:rPr kumimoji="1"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是不传递的</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gn="l">
                  <a:lnSpc>
                    <a:spcPct val="150000"/>
                  </a:lnSpc>
                  <a:buClrTx/>
                  <a:buFontTx/>
                  <a:buNone/>
                </a:pP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   因为存在</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x=1</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y=2</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z=3∈A</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且</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&lt;1,2&gt;, &lt;2,3&gt;∈T</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，但</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&lt;1,3&gt;</a:t>
                </a:r>
                <a14:m>
                  <m:oMath xmlns:m="http://schemas.openxmlformats.org/officeDocument/2006/math">
                    <m:r>
                      <a:rPr kumimoji="1"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T</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p>
              <a:p>
                <a:pPr algn="l" eaLnBrk="1" hangingPunct="1">
                  <a:lnSpc>
                    <a:spcPct val="150000"/>
                  </a:lnSpc>
                  <a:buClrTx/>
                  <a:buFontTx/>
                  <a:buNone/>
                </a:pP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关系</a:t>
                </a:r>
                <a:r>
                  <a:rPr kumimoji="1"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V</a:t>
                </a:r>
                <a:r>
                  <a:rPr kumimoji="1"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是不传递的。</a:t>
                </a:r>
                <a:endParaRPr kumimoji="1"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algn="l">
                  <a:lnSpc>
                    <a:spcPct val="150000"/>
                  </a:lnSpc>
                  <a:buClrTx/>
                  <a:buNone/>
                </a:pP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   因为</a:t>
                </a:r>
                <a:r>
                  <a:rPr kumimoji="1" lang="zh-CN" altLang="es-ES" sz="2400" dirty="0">
                    <a:latin typeface="微软雅黑" panose="020B0503020204020204" pitchFamily="34" charset="-122"/>
                    <a:ea typeface="微软雅黑" panose="020B0503020204020204" pitchFamily="34" charset="-122"/>
                    <a:cs typeface="Times New Roman" panose="02020603050405020304" pitchFamily="18" charset="0"/>
                  </a:rPr>
                  <a:t>存在</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x=1</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y=2</a:t>
                </a:r>
                <a:r>
                  <a:rPr kumimoji="1" lang="zh-CN" altLang="es-ES" sz="2400" dirty="0">
                    <a:latin typeface="微软雅黑" panose="020B0503020204020204" pitchFamily="34" charset="-122"/>
                    <a:ea typeface="微软雅黑" panose="020B0503020204020204" pitchFamily="34" charset="-122"/>
                    <a:cs typeface="Times New Roman" panose="02020603050405020304" pitchFamily="18" charset="0"/>
                  </a:rPr>
                  <a:t>和</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z=1∈A</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s-ES" sz="2400" dirty="0">
                    <a:latin typeface="微软雅黑" panose="020B0503020204020204" pitchFamily="34" charset="-122"/>
                    <a:ea typeface="微软雅黑" panose="020B0503020204020204" pitchFamily="34" charset="-122"/>
                    <a:cs typeface="Times New Roman" panose="02020603050405020304" pitchFamily="18" charset="0"/>
                  </a:rPr>
                  <a:t>使得</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&lt;1,2&gt;∈V</a:t>
                </a:r>
                <a:r>
                  <a:rPr kumimoji="1" lang="zh-CN" altLang="es-ES" sz="2400" dirty="0">
                    <a:latin typeface="微软雅黑" panose="020B0503020204020204" pitchFamily="34" charset="-122"/>
                    <a:ea typeface="微软雅黑" panose="020B0503020204020204" pitchFamily="34" charset="-122"/>
                    <a:cs typeface="Times New Roman" panose="02020603050405020304" pitchFamily="18" charset="0"/>
                  </a:rPr>
                  <a:t>且</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&lt;2,1&gt;∈V</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s-ES" sz="2400" dirty="0">
                    <a:latin typeface="微软雅黑" panose="020B0503020204020204" pitchFamily="34" charset="-122"/>
                    <a:ea typeface="微软雅黑" panose="020B0503020204020204" pitchFamily="34" charset="-122"/>
                    <a:cs typeface="Times New Roman" panose="02020603050405020304" pitchFamily="18" charset="0"/>
                  </a:rPr>
                  <a:t>但是</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&lt;1,1&gt;</a:t>
                </a:r>
                <a14:m>
                  <m:oMath xmlns:m="http://schemas.openxmlformats.org/officeDocument/2006/math">
                    <m:r>
                      <a:rPr kumimoji="1"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V</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558530" name="Rectangle 2"/>
              <p:cNvSpPr>
                <a:spLocks noRot="1" noChangeAspect="1" noMove="1" noResize="1" noEditPoints="1" noAdjustHandles="1" noChangeArrowheads="1" noChangeShapeType="1" noTextEdit="1"/>
              </p:cNvSpPr>
              <p:nvPr/>
            </p:nvSpPr>
            <p:spPr bwMode="auto">
              <a:xfrm>
                <a:off x="307975" y="1190640"/>
                <a:ext cx="11277600" cy="3720377"/>
              </a:xfrm>
              <a:prstGeom prst="rect">
                <a:avLst/>
              </a:prstGeom>
              <a:blipFill>
                <a:blip r:embed="rId6"/>
                <a:stretch>
                  <a:fillRect l="-865" r="-757" b="-32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p>
                <a:r>
                  <a:rPr lang="zh-CN" altLang="en-US">
                    <a:noFill/>
                  </a:rPr>
                  <a:t> </a:t>
                </a:r>
              </a:p>
            </p:txBody>
          </p:sp>
        </mc:Fallback>
      </mc:AlternateContent>
      <p:sp>
        <p:nvSpPr>
          <p:cNvPr id="227332" name="Rectangle 3"/>
          <p:cNvSpPr>
            <a:spLocks noGrp="1" noChangeArrowheads="1"/>
          </p:cNvSpPr>
          <p:nvPr>
            <p:ph type="title"/>
          </p:nvPr>
        </p:nvSpPr>
        <p:spPr/>
        <p:txBody>
          <a:bodyPr/>
          <a:lstStyle/>
          <a:p>
            <a:r>
              <a:rPr lang="zh-CN" altLang="en-US" dirty="0"/>
              <a:t>例</a:t>
            </a:r>
            <a:r>
              <a:rPr lang="es-ES" altLang="zh-CN" dirty="0"/>
              <a:t>4.22 </a:t>
            </a:r>
            <a:r>
              <a:rPr kumimoji="1" lang="zh-CN" altLang="en-US" dirty="0"/>
              <a:t>解</a:t>
            </a:r>
          </a:p>
        </p:txBody>
      </p:sp>
    </p:spTree>
    <p:custDataLst>
      <p:tags r:id="rId1"/>
    </p:custDataLst>
    <p:extLst>
      <p:ext uri="{BB962C8B-B14F-4D97-AF65-F5344CB8AC3E}">
        <p14:creationId xmlns:p14="http://schemas.microsoft.com/office/powerpoint/2010/main" val="3969217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58530">
                                            <p:txEl>
                                              <p:pRg st="0" end="0"/>
                                            </p:txEl>
                                          </p:spTgt>
                                        </p:tgtEl>
                                        <p:attrNameLst>
                                          <p:attrName>style.visibility</p:attrName>
                                        </p:attrNameLst>
                                      </p:cBhvr>
                                      <p:to>
                                        <p:strVal val="visible"/>
                                      </p:to>
                                    </p:set>
                                    <p:anim calcmode="lin" valueType="num">
                                      <p:cBhvr additive="base">
                                        <p:cTn id="7" dur="500" fill="hold"/>
                                        <p:tgtEl>
                                          <p:spTgt spid="1558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85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58530">
                                            <p:txEl>
                                              <p:pRg st="1" end="1"/>
                                            </p:txEl>
                                          </p:spTgt>
                                        </p:tgtEl>
                                        <p:attrNameLst>
                                          <p:attrName>style.visibility</p:attrName>
                                        </p:attrNameLst>
                                      </p:cBhvr>
                                      <p:to>
                                        <p:strVal val="visible"/>
                                      </p:to>
                                    </p:set>
                                    <p:anim calcmode="lin" valueType="num">
                                      <p:cBhvr additive="base">
                                        <p:cTn id="13" dur="500" fill="hold"/>
                                        <p:tgtEl>
                                          <p:spTgt spid="155853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585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58530">
                                            <p:txEl>
                                              <p:pRg st="2" end="2"/>
                                            </p:txEl>
                                          </p:spTgt>
                                        </p:tgtEl>
                                        <p:attrNameLst>
                                          <p:attrName>style.visibility</p:attrName>
                                        </p:attrNameLst>
                                      </p:cBhvr>
                                      <p:to>
                                        <p:strVal val="visible"/>
                                      </p:to>
                                    </p:set>
                                    <p:anim calcmode="lin" valueType="num">
                                      <p:cBhvr additive="base">
                                        <p:cTn id="19" dur="500" fill="hold"/>
                                        <p:tgtEl>
                                          <p:spTgt spid="155853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585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58530">
                                            <p:txEl>
                                              <p:pRg st="3" end="3"/>
                                            </p:txEl>
                                          </p:spTgt>
                                        </p:tgtEl>
                                        <p:attrNameLst>
                                          <p:attrName>style.visibility</p:attrName>
                                        </p:attrNameLst>
                                      </p:cBhvr>
                                      <p:to>
                                        <p:strVal val="visible"/>
                                      </p:to>
                                    </p:set>
                                    <p:anim calcmode="lin" valueType="num">
                                      <p:cBhvr additive="base">
                                        <p:cTn id="25" dur="500" fill="hold"/>
                                        <p:tgtEl>
                                          <p:spTgt spid="155853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585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558530">
                                            <p:txEl>
                                              <p:pRg st="4" end="4"/>
                                            </p:txEl>
                                          </p:spTgt>
                                        </p:tgtEl>
                                        <p:attrNameLst>
                                          <p:attrName>style.visibility</p:attrName>
                                        </p:attrNameLst>
                                      </p:cBhvr>
                                      <p:to>
                                        <p:strVal val="visible"/>
                                      </p:to>
                                    </p:set>
                                    <p:anim calcmode="lin" valueType="num">
                                      <p:cBhvr additive="base">
                                        <p:cTn id="31" dur="500" fill="hold"/>
                                        <p:tgtEl>
                                          <p:spTgt spid="155853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5853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58530">
                                            <p:txEl>
                                              <p:pRg st="5" end="5"/>
                                            </p:txEl>
                                          </p:spTgt>
                                        </p:tgtEl>
                                        <p:attrNameLst>
                                          <p:attrName>style.visibility</p:attrName>
                                        </p:attrNameLst>
                                      </p:cBhvr>
                                      <p:to>
                                        <p:strVal val="visible"/>
                                      </p:to>
                                    </p:set>
                                    <p:anim calcmode="lin" valueType="num">
                                      <p:cBhvr additive="base">
                                        <p:cTn id="37" dur="500" fill="hold"/>
                                        <p:tgtEl>
                                          <p:spTgt spid="155853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5853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1" name="Rectangle 3"/>
          <p:cNvSpPr>
            <a:spLocks noGrp="1" noChangeArrowheads="1"/>
          </p:cNvSpPr>
          <p:nvPr>
            <p:ph type="body" idx="1"/>
          </p:nvPr>
        </p:nvSpPr>
        <p:spPr>
          <a:xfrm>
            <a:off x="192431" y="1048188"/>
            <a:ext cx="8355359" cy="512881"/>
          </a:xfrm>
        </p:spPr>
        <p:txBody>
          <a:bodyPr vert="horz" lIns="0" tIns="0" rIns="0" bIns="0" rtlCol="0">
            <a:normAutofit/>
          </a:bodyPr>
          <a:lstStyle/>
          <a:p>
            <a:pPr marL="0" indent="0">
              <a:buNone/>
            </a:pPr>
            <a:r>
              <a:rPr kumimoji="1" lang="zh-CN" altLang="en-US" dirty="0"/>
              <a:t>（</a:t>
            </a:r>
            <a:r>
              <a:rPr kumimoji="1" lang="en-US" altLang="zh-CN" dirty="0"/>
              <a:t>2</a:t>
            </a:r>
            <a:r>
              <a:rPr kumimoji="1" lang="zh-CN" altLang="en-US" dirty="0"/>
              <a:t>）设</a:t>
            </a:r>
            <a:r>
              <a:rPr kumimoji="1" lang="en-US" altLang="zh-CN" dirty="0"/>
              <a:t>R,S,T</a:t>
            </a:r>
            <a:r>
              <a:rPr kumimoji="1" lang="zh-CN" altLang="en-US" dirty="0"/>
              <a:t>和</a:t>
            </a:r>
            <a:r>
              <a:rPr kumimoji="1" lang="en-US" altLang="zh-CN" dirty="0"/>
              <a:t>V</a:t>
            </a:r>
            <a:r>
              <a:rPr kumimoji="1" lang="zh-CN" altLang="en-US" dirty="0"/>
              <a:t>的关系矩阵分别为</a:t>
            </a:r>
            <a:r>
              <a:rPr kumimoji="1" lang="en-US" altLang="zh-CN" dirty="0"/>
              <a:t>M</a:t>
            </a:r>
            <a:r>
              <a:rPr kumimoji="1" lang="en-US" altLang="zh-CN" baseline="-25000" dirty="0"/>
              <a:t>R</a:t>
            </a:r>
            <a:r>
              <a:rPr kumimoji="1" lang="en-US" altLang="zh-CN" dirty="0"/>
              <a:t>,M</a:t>
            </a:r>
            <a:r>
              <a:rPr kumimoji="1" lang="en-US" altLang="zh-CN" baseline="-25000" dirty="0"/>
              <a:t>S</a:t>
            </a:r>
            <a:r>
              <a:rPr kumimoji="1" lang="en-US" altLang="zh-CN" dirty="0"/>
              <a:t>,M</a:t>
            </a:r>
            <a:r>
              <a:rPr kumimoji="1" lang="en-US" altLang="zh-CN" baseline="-25000" dirty="0"/>
              <a:t>T</a:t>
            </a:r>
            <a:r>
              <a:rPr kumimoji="1" lang="zh-CN" altLang="en-US" dirty="0"/>
              <a:t>和</a:t>
            </a:r>
            <a:r>
              <a:rPr kumimoji="1" lang="en-US" altLang="zh-CN" dirty="0"/>
              <a:t>M</a:t>
            </a:r>
            <a:r>
              <a:rPr kumimoji="1" lang="en-US" altLang="zh-CN" baseline="-25000" dirty="0"/>
              <a:t>V</a:t>
            </a:r>
            <a:r>
              <a:rPr kumimoji="1" lang="zh-CN" altLang="en-US" dirty="0"/>
              <a:t>，则</a:t>
            </a:r>
          </a:p>
        </p:txBody>
      </p:sp>
      <p:grpSp>
        <p:nvGrpSpPr>
          <p:cNvPr id="2" name="Group 4"/>
          <p:cNvGrpSpPr>
            <a:grpSpLocks/>
          </p:cNvGrpSpPr>
          <p:nvPr/>
        </p:nvGrpSpPr>
        <p:grpSpPr bwMode="auto">
          <a:xfrm>
            <a:off x="970363" y="1831199"/>
            <a:ext cx="10081377" cy="1373506"/>
            <a:chOff x="267" y="1395"/>
            <a:chExt cx="6349" cy="865"/>
          </a:xfrm>
        </p:grpSpPr>
        <p:graphicFrame>
          <p:nvGraphicFramePr>
            <p:cNvPr id="229424" name="Object 5"/>
            <p:cNvGraphicFramePr>
              <a:graphicFrameLocks noChangeAspect="1"/>
            </p:cNvGraphicFramePr>
            <p:nvPr>
              <p:extLst>
                <p:ext uri="{D42A27DB-BD31-4B8C-83A1-F6EECF244321}">
                  <p14:modId xmlns:p14="http://schemas.microsoft.com/office/powerpoint/2010/main" val="2530558997"/>
                </p:ext>
              </p:extLst>
            </p:nvPr>
          </p:nvGraphicFramePr>
          <p:xfrm>
            <a:off x="267" y="1407"/>
            <a:ext cx="1332" cy="841"/>
          </p:xfrm>
          <a:graphic>
            <a:graphicData uri="http://schemas.openxmlformats.org/presentationml/2006/ole">
              <mc:AlternateContent xmlns:mc="http://schemas.openxmlformats.org/markup-compatibility/2006">
                <mc:Choice xmlns:v="urn:schemas-microsoft-com:vml" Requires="v">
                  <p:oleObj spid="_x0000_s61098" name="Equation" r:id="rId5" imgW="888840" imgH="558720" progId="Equation.DSMT4">
                    <p:embed/>
                  </p:oleObj>
                </mc:Choice>
                <mc:Fallback>
                  <p:oleObj name="Equation" r:id="rId5" imgW="888840" imgH="558720" progId="Equation.DSMT4">
                    <p:embed/>
                    <p:pic>
                      <p:nvPicPr>
                        <p:cNvPr id="229424" name="Object 5"/>
                        <p:cNvPicPr>
                          <a:picLocks noChangeAspect="1" noChangeArrowheads="1"/>
                        </p:cNvPicPr>
                        <p:nvPr/>
                      </p:nvPicPr>
                      <p:blipFill>
                        <a:blip r:embed="rId6"/>
                        <a:srcRect/>
                        <a:stretch>
                          <a:fillRect/>
                        </a:stretch>
                      </p:blipFill>
                      <p:spPr bwMode="auto">
                        <a:xfrm>
                          <a:off x="267" y="1407"/>
                          <a:ext cx="1332"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9425" name="Object 6"/>
            <p:cNvGraphicFramePr>
              <a:graphicFrameLocks noChangeAspect="1"/>
            </p:cNvGraphicFramePr>
            <p:nvPr>
              <p:extLst>
                <p:ext uri="{D42A27DB-BD31-4B8C-83A1-F6EECF244321}">
                  <p14:modId xmlns:p14="http://schemas.microsoft.com/office/powerpoint/2010/main" val="3398903271"/>
                </p:ext>
              </p:extLst>
            </p:nvPr>
          </p:nvGraphicFramePr>
          <p:xfrm>
            <a:off x="1945" y="1395"/>
            <a:ext cx="1298" cy="841"/>
          </p:xfrm>
          <a:graphic>
            <a:graphicData uri="http://schemas.openxmlformats.org/presentationml/2006/ole">
              <mc:AlternateContent xmlns:mc="http://schemas.openxmlformats.org/markup-compatibility/2006">
                <mc:Choice xmlns:v="urn:schemas-microsoft-com:vml" Requires="v">
                  <p:oleObj spid="_x0000_s61099" name="Equation" r:id="rId7" imgW="863280" imgH="558720" progId="Equation.DSMT4">
                    <p:embed/>
                  </p:oleObj>
                </mc:Choice>
                <mc:Fallback>
                  <p:oleObj name="Equation" r:id="rId7" imgW="863280" imgH="558720" progId="Equation.DSMT4">
                    <p:embed/>
                    <p:pic>
                      <p:nvPicPr>
                        <p:cNvPr id="229425" name="Object 6"/>
                        <p:cNvPicPr>
                          <a:picLocks noChangeAspect="1" noChangeArrowheads="1"/>
                        </p:cNvPicPr>
                        <p:nvPr/>
                      </p:nvPicPr>
                      <p:blipFill>
                        <a:blip r:embed="rId8"/>
                        <a:srcRect/>
                        <a:stretch>
                          <a:fillRect/>
                        </a:stretch>
                      </p:blipFill>
                      <p:spPr bwMode="auto">
                        <a:xfrm>
                          <a:off x="1945" y="1395"/>
                          <a:ext cx="1298"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9426" name="Object 7"/>
            <p:cNvGraphicFramePr>
              <a:graphicFrameLocks noChangeAspect="1"/>
            </p:cNvGraphicFramePr>
            <p:nvPr>
              <p:extLst>
                <p:ext uri="{D42A27DB-BD31-4B8C-83A1-F6EECF244321}">
                  <p14:modId xmlns:p14="http://schemas.microsoft.com/office/powerpoint/2010/main" val="1943664095"/>
                </p:ext>
              </p:extLst>
            </p:nvPr>
          </p:nvGraphicFramePr>
          <p:xfrm>
            <a:off x="3589" y="1415"/>
            <a:ext cx="1331" cy="841"/>
          </p:xfrm>
          <a:graphic>
            <a:graphicData uri="http://schemas.openxmlformats.org/presentationml/2006/ole">
              <mc:AlternateContent xmlns:mc="http://schemas.openxmlformats.org/markup-compatibility/2006">
                <mc:Choice xmlns:v="urn:schemas-microsoft-com:vml" Requires="v">
                  <p:oleObj spid="_x0000_s61100" name="Equation" r:id="rId9" imgW="888840" imgH="558720" progId="Equation.DSMT4">
                    <p:embed/>
                  </p:oleObj>
                </mc:Choice>
                <mc:Fallback>
                  <p:oleObj name="Equation" r:id="rId9" imgW="888840" imgH="558720" progId="Equation.DSMT4">
                    <p:embed/>
                    <p:pic>
                      <p:nvPicPr>
                        <p:cNvPr id="229426" name="Object 7"/>
                        <p:cNvPicPr>
                          <a:picLocks noChangeAspect="1" noChangeArrowheads="1"/>
                        </p:cNvPicPr>
                        <p:nvPr/>
                      </p:nvPicPr>
                      <p:blipFill>
                        <a:blip r:embed="rId10"/>
                        <a:srcRect/>
                        <a:stretch>
                          <a:fillRect/>
                        </a:stretch>
                      </p:blipFill>
                      <p:spPr bwMode="auto">
                        <a:xfrm>
                          <a:off x="3589" y="1415"/>
                          <a:ext cx="1331"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9427" name="Object 8"/>
            <p:cNvGraphicFramePr>
              <a:graphicFrameLocks noChangeAspect="1"/>
            </p:cNvGraphicFramePr>
            <p:nvPr>
              <p:extLst>
                <p:ext uri="{D42A27DB-BD31-4B8C-83A1-F6EECF244321}">
                  <p14:modId xmlns:p14="http://schemas.microsoft.com/office/powerpoint/2010/main" val="1114823112"/>
                </p:ext>
              </p:extLst>
            </p:nvPr>
          </p:nvGraphicFramePr>
          <p:xfrm>
            <a:off x="5266" y="1419"/>
            <a:ext cx="1350" cy="841"/>
          </p:xfrm>
          <a:graphic>
            <a:graphicData uri="http://schemas.openxmlformats.org/presentationml/2006/ole">
              <mc:AlternateContent xmlns:mc="http://schemas.openxmlformats.org/markup-compatibility/2006">
                <mc:Choice xmlns:v="urn:schemas-microsoft-com:vml" Requires="v">
                  <p:oleObj spid="_x0000_s61101" name="Equation" r:id="rId11" imgW="901440" imgH="558720" progId="Equation.DSMT4">
                    <p:embed/>
                  </p:oleObj>
                </mc:Choice>
                <mc:Fallback>
                  <p:oleObj name="Equation" r:id="rId11" imgW="901440" imgH="558720" progId="Equation.DSMT4">
                    <p:embed/>
                    <p:pic>
                      <p:nvPicPr>
                        <p:cNvPr id="229427" name="Object 8"/>
                        <p:cNvPicPr>
                          <a:picLocks noChangeAspect="1" noChangeArrowheads="1"/>
                        </p:cNvPicPr>
                        <p:nvPr/>
                      </p:nvPicPr>
                      <p:blipFill>
                        <a:blip r:embed="rId12"/>
                        <a:srcRect/>
                        <a:stretch>
                          <a:fillRect/>
                        </a:stretch>
                      </p:blipFill>
                      <p:spPr bwMode="auto">
                        <a:xfrm>
                          <a:off x="5266" y="1419"/>
                          <a:ext cx="1350"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55817" name="Rectangle 9"/>
          <p:cNvSpPr>
            <a:spLocks noChangeArrowheads="1"/>
          </p:cNvSpPr>
          <p:nvPr/>
        </p:nvSpPr>
        <p:spPr bwMode="auto">
          <a:xfrm>
            <a:off x="192431" y="3323602"/>
            <a:ext cx="8355359"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spcBef>
                <a:spcPts val="0"/>
              </a:spcBef>
              <a:buFont typeface="Wingdings" panose="05000000000000000000" pitchFamily="2" charset="2"/>
              <a:buNone/>
            </a:pPr>
            <a:r>
              <a:rPr kumimoji="1" lang="zh-CN" altLang="en-US" sz="2400" dirty="0">
                <a:latin typeface="+mn-ea"/>
                <a:ea typeface="+mn-ea"/>
              </a:rPr>
              <a:t>（</a:t>
            </a:r>
            <a:r>
              <a:rPr kumimoji="1" lang="en-US" altLang="zh-CN" sz="2400" dirty="0">
                <a:latin typeface="+mn-ea"/>
                <a:ea typeface="+mn-ea"/>
              </a:rPr>
              <a:t>3</a:t>
            </a:r>
            <a:r>
              <a:rPr kumimoji="1" lang="zh-CN" altLang="en-US" sz="2400" dirty="0">
                <a:latin typeface="+mn-ea"/>
                <a:ea typeface="+mn-ea"/>
              </a:rPr>
              <a:t>）</a:t>
            </a:r>
            <a:r>
              <a:rPr kumimoji="1" lang="en-US" altLang="zh-CN" sz="2400" dirty="0">
                <a:latin typeface="+mn-ea"/>
                <a:ea typeface="+mn-ea"/>
              </a:rPr>
              <a:t>R,S,T</a:t>
            </a:r>
            <a:r>
              <a:rPr kumimoji="1" lang="zh-CN" altLang="en-US" sz="2400" dirty="0">
                <a:latin typeface="+mn-ea"/>
                <a:ea typeface="+mn-ea"/>
              </a:rPr>
              <a:t>和Ｖ的关系图分别是图</a:t>
            </a:r>
            <a:r>
              <a:rPr kumimoji="1" lang="en-US" altLang="zh-CN" sz="2400" dirty="0">
                <a:latin typeface="+mn-ea"/>
                <a:ea typeface="+mn-ea"/>
              </a:rPr>
              <a:t>(a),(b),(c)</a:t>
            </a:r>
            <a:r>
              <a:rPr kumimoji="1" lang="zh-CN" altLang="en-US" sz="2400" dirty="0">
                <a:latin typeface="+mn-ea"/>
                <a:ea typeface="+mn-ea"/>
              </a:rPr>
              <a:t>和</a:t>
            </a:r>
            <a:r>
              <a:rPr kumimoji="1" lang="en-US" altLang="zh-CN" sz="2400" dirty="0">
                <a:latin typeface="+mn-ea"/>
                <a:ea typeface="+mn-ea"/>
              </a:rPr>
              <a:t>(d)</a:t>
            </a:r>
            <a:r>
              <a:rPr kumimoji="1" lang="zh-CN" altLang="en-US" sz="2400" dirty="0">
                <a:latin typeface="+mn-ea"/>
                <a:ea typeface="+mn-ea"/>
              </a:rPr>
              <a:t>。</a:t>
            </a:r>
          </a:p>
        </p:txBody>
      </p:sp>
      <p:sp>
        <p:nvSpPr>
          <p:cNvPr id="53" name="Rectangle 3">
            <a:extLst>
              <a:ext uri="{FF2B5EF4-FFF2-40B4-BE49-F238E27FC236}">
                <a16:creationId xmlns:a16="http://schemas.microsoft.com/office/drawing/2014/main" id="{FBD87011-7551-4333-993C-0A72AB0DA235}"/>
              </a:ext>
            </a:extLst>
          </p:cNvPr>
          <p:cNvSpPr txBox="1">
            <a:spLocks noChangeArrowheads="1"/>
          </p:cNvSpPr>
          <p:nvPr/>
        </p:nvSpPr>
        <p:spPr>
          <a:xfrm>
            <a:off x="870357" y="348639"/>
            <a:ext cx="5334000" cy="429419"/>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s-ES" altLang="zh-CN" dirty="0"/>
              <a:t>4.22 </a:t>
            </a:r>
            <a:r>
              <a:rPr kumimoji="1" lang="zh-CN" altLang="en-US" dirty="0"/>
              <a:t>解（续）</a:t>
            </a:r>
          </a:p>
        </p:txBody>
      </p:sp>
      <p:grpSp>
        <p:nvGrpSpPr>
          <p:cNvPr id="54" name="Group 10">
            <a:extLst>
              <a:ext uri="{FF2B5EF4-FFF2-40B4-BE49-F238E27FC236}">
                <a16:creationId xmlns:a16="http://schemas.microsoft.com/office/drawing/2014/main" id="{188543DF-1AA9-4204-A1F0-5E61112E66A0}"/>
              </a:ext>
            </a:extLst>
          </p:cNvPr>
          <p:cNvGrpSpPr>
            <a:grpSpLocks/>
          </p:cNvGrpSpPr>
          <p:nvPr/>
        </p:nvGrpSpPr>
        <p:grpSpPr bwMode="auto">
          <a:xfrm>
            <a:off x="1168197" y="4191794"/>
            <a:ext cx="8108950" cy="2147888"/>
            <a:chOff x="403" y="2724"/>
            <a:chExt cx="5108" cy="1353"/>
          </a:xfrm>
        </p:grpSpPr>
        <p:sp>
          <p:nvSpPr>
            <p:cNvPr id="55" name="Text Box 11">
              <a:extLst>
                <a:ext uri="{FF2B5EF4-FFF2-40B4-BE49-F238E27FC236}">
                  <a16:creationId xmlns:a16="http://schemas.microsoft.com/office/drawing/2014/main" id="{6BC28602-3F88-4C1C-A178-74214A876639}"/>
                </a:ext>
              </a:extLst>
            </p:cNvPr>
            <p:cNvSpPr txBox="1">
              <a:spLocks noChangeAspect="1" noChangeArrowheads="1"/>
            </p:cNvSpPr>
            <p:nvPr/>
          </p:nvSpPr>
          <p:spPr bwMode="auto">
            <a:xfrm>
              <a:off x="519" y="2725"/>
              <a:ext cx="3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1</a:t>
              </a:r>
            </a:p>
          </p:txBody>
        </p:sp>
        <p:sp>
          <p:nvSpPr>
            <p:cNvPr id="56" name="Text Box 12">
              <a:extLst>
                <a:ext uri="{FF2B5EF4-FFF2-40B4-BE49-F238E27FC236}">
                  <a16:creationId xmlns:a16="http://schemas.microsoft.com/office/drawing/2014/main" id="{1761D9DB-4340-4783-B08C-C9A0E768A8D5}"/>
                </a:ext>
              </a:extLst>
            </p:cNvPr>
            <p:cNvSpPr txBox="1">
              <a:spLocks noChangeAspect="1" noChangeArrowheads="1"/>
            </p:cNvSpPr>
            <p:nvPr/>
          </p:nvSpPr>
          <p:spPr bwMode="auto">
            <a:xfrm>
              <a:off x="769" y="3540"/>
              <a:ext cx="3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2</a:t>
              </a:r>
            </a:p>
          </p:txBody>
        </p:sp>
        <p:sp>
          <p:nvSpPr>
            <p:cNvPr id="57" name="Text Box 13">
              <a:extLst>
                <a:ext uri="{FF2B5EF4-FFF2-40B4-BE49-F238E27FC236}">
                  <a16:creationId xmlns:a16="http://schemas.microsoft.com/office/drawing/2014/main" id="{D5ABAC98-CFDE-4E8A-9AAF-B593CF49D932}"/>
                </a:ext>
              </a:extLst>
            </p:cNvPr>
            <p:cNvSpPr txBox="1">
              <a:spLocks noChangeAspect="1" noChangeArrowheads="1"/>
            </p:cNvSpPr>
            <p:nvPr/>
          </p:nvSpPr>
          <p:spPr bwMode="auto">
            <a:xfrm>
              <a:off x="1435" y="2725"/>
              <a:ext cx="3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3</a:t>
              </a:r>
            </a:p>
          </p:txBody>
        </p:sp>
        <p:sp>
          <p:nvSpPr>
            <p:cNvPr id="58" name="Arc 14">
              <a:extLst>
                <a:ext uri="{FF2B5EF4-FFF2-40B4-BE49-F238E27FC236}">
                  <a16:creationId xmlns:a16="http://schemas.microsoft.com/office/drawing/2014/main" id="{DCEF5F05-E9BB-4AB7-B1D0-5AAE3C57C736}"/>
                </a:ext>
              </a:extLst>
            </p:cNvPr>
            <p:cNvSpPr>
              <a:spLocks noChangeAspect="1"/>
            </p:cNvSpPr>
            <p:nvPr/>
          </p:nvSpPr>
          <p:spPr bwMode="auto">
            <a:xfrm rot="480000" flipH="1">
              <a:off x="403" y="2724"/>
              <a:ext cx="299" cy="299"/>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177" y="24360"/>
                  </a:moveTo>
                  <a:cubicBezTo>
                    <a:pt x="59" y="23445"/>
                    <a:pt x="0" y="22523"/>
                    <a:pt x="0" y="21600"/>
                  </a:cubicBezTo>
                  <a:cubicBezTo>
                    <a:pt x="0" y="9670"/>
                    <a:pt x="9670" y="0"/>
                    <a:pt x="21600" y="0"/>
                  </a:cubicBezTo>
                  <a:cubicBezTo>
                    <a:pt x="33529" y="0"/>
                    <a:pt x="43200" y="9670"/>
                    <a:pt x="43200" y="21600"/>
                  </a:cubicBezTo>
                  <a:cubicBezTo>
                    <a:pt x="43200" y="33529"/>
                    <a:pt x="33529" y="43200"/>
                    <a:pt x="21600" y="43200"/>
                  </a:cubicBezTo>
                  <a:cubicBezTo>
                    <a:pt x="14000" y="43200"/>
                    <a:pt x="6960" y="39206"/>
                    <a:pt x="3060" y="32683"/>
                  </a:cubicBezTo>
                </a:path>
                <a:path w="43200" h="43200" stroke="0" extrusionOk="0">
                  <a:moveTo>
                    <a:pt x="177" y="24360"/>
                  </a:moveTo>
                  <a:cubicBezTo>
                    <a:pt x="59" y="23445"/>
                    <a:pt x="0" y="22523"/>
                    <a:pt x="0" y="21600"/>
                  </a:cubicBezTo>
                  <a:cubicBezTo>
                    <a:pt x="0" y="9670"/>
                    <a:pt x="9670" y="0"/>
                    <a:pt x="21600" y="0"/>
                  </a:cubicBezTo>
                  <a:cubicBezTo>
                    <a:pt x="33529" y="0"/>
                    <a:pt x="43200" y="9670"/>
                    <a:pt x="43200" y="21600"/>
                  </a:cubicBezTo>
                  <a:cubicBezTo>
                    <a:pt x="43200" y="33529"/>
                    <a:pt x="33529" y="43200"/>
                    <a:pt x="21600" y="43200"/>
                  </a:cubicBezTo>
                  <a:cubicBezTo>
                    <a:pt x="14000" y="43200"/>
                    <a:pt x="6960" y="39206"/>
                    <a:pt x="3060" y="32683"/>
                  </a:cubicBezTo>
                  <a:lnTo>
                    <a:pt x="21600" y="21600"/>
                  </a:lnTo>
                  <a:lnTo>
                    <a:pt x="177" y="24360"/>
                  </a:lnTo>
                  <a:close/>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59" name="Freeform 15">
              <a:extLst>
                <a:ext uri="{FF2B5EF4-FFF2-40B4-BE49-F238E27FC236}">
                  <a16:creationId xmlns:a16="http://schemas.microsoft.com/office/drawing/2014/main" id="{A427F4A7-9521-4DBF-A865-97E22969D203}"/>
                </a:ext>
              </a:extLst>
            </p:cNvPr>
            <p:cNvSpPr>
              <a:spLocks noChangeAspect="1"/>
            </p:cNvSpPr>
            <p:nvPr/>
          </p:nvSpPr>
          <p:spPr bwMode="auto">
            <a:xfrm>
              <a:off x="685" y="2936"/>
              <a:ext cx="653" cy="2"/>
            </a:xfrm>
            <a:custGeom>
              <a:avLst/>
              <a:gdLst>
                <a:gd name="T0" fmla="*/ 0 w 780"/>
                <a:gd name="T1" fmla="*/ 0 h 1"/>
                <a:gd name="T2" fmla="*/ 13 w 780"/>
                <a:gd name="T3" fmla="*/ 0 h 1"/>
                <a:gd name="T4" fmla="*/ 0 60000 65536"/>
                <a:gd name="T5" fmla="*/ 0 60000 65536"/>
                <a:gd name="T6" fmla="*/ 0 w 780"/>
                <a:gd name="T7" fmla="*/ 0 h 1"/>
                <a:gd name="T8" fmla="*/ 780 w 780"/>
                <a:gd name="T9" fmla="*/ 1 h 1"/>
              </a:gdLst>
              <a:ahLst/>
              <a:cxnLst>
                <a:cxn ang="T4">
                  <a:pos x="T0" y="T1"/>
                </a:cxn>
                <a:cxn ang="T5">
                  <a:pos x="T2" y="T3"/>
                </a:cxn>
              </a:cxnLst>
              <a:rect l="T6" t="T7" r="T8" b="T9"/>
              <a:pathLst>
                <a:path w="780" h="1">
                  <a:moveTo>
                    <a:pt x="0" y="0"/>
                  </a:moveTo>
                  <a:lnTo>
                    <a:pt x="780"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0" name="Text Box 16">
              <a:extLst>
                <a:ext uri="{FF2B5EF4-FFF2-40B4-BE49-F238E27FC236}">
                  <a16:creationId xmlns:a16="http://schemas.microsoft.com/office/drawing/2014/main" id="{4C78E3CC-19AA-40D4-AE39-BBDF04A2C635}"/>
                </a:ext>
              </a:extLst>
            </p:cNvPr>
            <p:cNvSpPr txBox="1">
              <a:spLocks noChangeAspect="1" noChangeArrowheads="1"/>
            </p:cNvSpPr>
            <p:nvPr/>
          </p:nvSpPr>
          <p:spPr bwMode="auto">
            <a:xfrm>
              <a:off x="785" y="3847"/>
              <a:ext cx="4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(a)</a:t>
              </a:r>
            </a:p>
          </p:txBody>
        </p:sp>
        <p:sp>
          <p:nvSpPr>
            <p:cNvPr id="61" name="Freeform 17">
              <a:extLst>
                <a:ext uri="{FF2B5EF4-FFF2-40B4-BE49-F238E27FC236}">
                  <a16:creationId xmlns:a16="http://schemas.microsoft.com/office/drawing/2014/main" id="{83421BCD-E85E-4863-8D82-B554E340E1F9}"/>
                </a:ext>
              </a:extLst>
            </p:cNvPr>
            <p:cNvSpPr>
              <a:spLocks noChangeAspect="1"/>
            </p:cNvSpPr>
            <p:nvPr/>
          </p:nvSpPr>
          <p:spPr bwMode="auto">
            <a:xfrm>
              <a:off x="693" y="2954"/>
              <a:ext cx="1" cy="679"/>
            </a:xfrm>
            <a:custGeom>
              <a:avLst/>
              <a:gdLst>
                <a:gd name="T0" fmla="*/ 0 w 1"/>
                <a:gd name="T1" fmla="*/ 0 h 740"/>
                <a:gd name="T2" fmla="*/ 0 w 1"/>
                <a:gd name="T3" fmla="*/ 103 h 740"/>
                <a:gd name="T4" fmla="*/ 0 60000 65536"/>
                <a:gd name="T5" fmla="*/ 0 60000 65536"/>
                <a:gd name="T6" fmla="*/ 0 w 1"/>
                <a:gd name="T7" fmla="*/ 0 h 740"/>
                <a:gd name="T8" fmla="*/ 1 w 1"/>
                <a:gd name="T9" fmla="*/ 740 h 740"/>
              </a:gdLst>
              <a:ahLst/>
              <a:cxnLst>
                <a:cxn ang="T4">
                  <a:pos x="T0" y="T1"/>
                </a:cxn>
                <a:cxn ang="T5">
                  <a:pos x="T2" y="T3"/>
                </a:cxn>
              </a:cxnLst>
              <a:rect l="T6" t="T7" r="T8" b="T9"/>
              <a:pathLst>
                <a:path w="1" h="740">
                  <a:moveTo>
                    <a:pt x="0" y="0"/>
                  </a:moveTo>
                  <a:lnTo>
                    <a:pt x="0" y="74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2" name="Freeform 18">
              <a:extLst>
                <a:ext uri="{FF2B5EF4-FFF2-40B4-BE49-F238E27FC236}">
                  <a16:creationId xmlns:a16="http://schemas.microsoft.com/office/drawing/2014/main" id="{4ABCF295-2C41-4279-BDFC-BBDD56E94221}"/>
                </a:ext>
              </a:extLst>
            </p:cNvPr>
            <p:cNvSpPr>
              <a:spLocks noChangeAspect="1"/>
            </p:cNvSpPr>
            <p:nvPr/>
          </p:nvSpPr>
          <p:spPr bwMode="auto">
            <a:xfrm>
              <a:off x="685" y="3003"/>
              <a:ext cx="653" cy="699"/>
            </a:xfrm>
            <a:custGeom>
              <a:avLst/>
              <a:gdLst>
                <a:gd name="T0" fmla="*/ 0 w 780"/>
                <a:gd name="T1" fmla="*/ 111 h 760"/>
                <a:gd name="T2" fmla="*/ 13 w 780"/>
                <a:gd name="T3" fmla="*/ 0 h 760"/>
                <a:gd name="T4" fmla="*/ 0 60000 65536"/>
                <a:gd name="T5" fmla="*/ 0 60000 65536"/>
                <a:gd name="T6" fmla="*/ 0 w 780"/>
                <a:gd name="T7" fmla="*/ 0 h 760"/>
                <a:gd name="T8" fmla="*/ 780 w 780"/>
                <a:gd name="T9" fmla="*/ 760 h 760"/>
              </a:gdLst>
              <a:ahLst/>
              <a:cxnLst>
                <a:cxn ang="T4">
                  <a:pos x="T0" y="T1"/>
                </a:cxn>
                <a:cxn ang="T5">
                  <a:pos x="T2" y="T3"/>
                </a:cxn>
              </a:cxnLst>
              <a:rect l="T6" t="T7" r="T8" b="T9"/>
              <a:pathLst>
                <a:path w="780" h="760">
                  <a:moveTo>
                    <a:pt x="0" y="760"/>
                  </a:moveTo>
                  <a:lnTo>
                    <a:pt x="780"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3" name="Text Box 19">
              <a:extLst>
                <a:ext uri="{FF2B5EF4-FFF2-40B4-BE49-F238E27FC236}">
                  <a16:creationId xmlns:a16="http://schemas.microsoft.com/office/drawing/2014/main" id="{75268AA0-A1F4-4014-A99A-0815618809A0}"/>
                </a:ext>
              </a:extLst>
            </p:cNvPr>
            <p:cNvSpPr txBox="1">
              <a:spLocks noChangeAspect="1" noChangeArrowheads="1"/>
            </p:cNvSpPr>
            <p:nvPr/>
          </p:nvSpPr>
          <p:spPr bwMode="auto">
            <a:xfrm>
              <a:off x="1783" y="2725"/>
              <a:ext cx="3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1</a:t>
              </a:r>
            </a:p>
          </p:txBody>
        </p:sp>
        <p:sp>
          <p:nvSpPr>
            <p:cNvPr id="64" name="Text Box 20">
              <a:extLst>
                <a:ext uri="{FF2B5EF4-FFF2-40B4-BE49-F238E27FC236}">
                  <a16:creationId xmlns:a16="http://schemas.microsoft.com/office/drawing/2014/main" id="{B270BAFD-1229-4EBD-9381-C4DFE3B35A1E}"/>
                </a:ext>
              </a:extLst>
            </p:cNvPr>
            <p:cNvSpPr txBox="1">
              <a:spLocks noChangeAspect="1" noChangeArrowheads="1"/>
            </p:cNvSpPr>
            <p:nvPr/>
          </p:nvSpPr>
          <p:spPr bwMode="auto">
            <a:xfrm>
              <a:off x="2034" y="3540"/>
              <a:ext cx="3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2</a:t>
              </a:r>
            </a:p>
          </p:txBody>
        </p:sp>
        <p:sp>
          <p:nvSpPr>
            <p:cNvPr id="65" name="Text Box 21">
              <a:extLst>
                <a:ext uri="{FF2B5EF4-FFF2-40B4-BE49-F238E27FC236}">
                  <a16:creationId xmlns:a16="http://schemas.microsoft.com/office/drawing/2014/main" id="{2987EB6D-6A1F-4E9B-B7F4-5049064D1B17}"/>
                </a:ext>
              </a:extLst>
            </p:cNvPr>
            <p:cNvSpPr txBox="1">
              <a:spLocks noChangeAspect="1" noChangeArrowheads="1"/>
            </p:cNvSpPr>
            <p:nvPr/>
          </p:nvSpPr>
          <p:spPr bwMode="auto">
            <a:xfrm>
              <a:off x="2597" y="2725"/>
              <a:ext cx="30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3</a:t>
              </a:r>
            </a:p>
          </p:txBody>
        </p:sp>
        <p:sp>
          <p:nvSpPr>
            <p:cNvPr id="66" name="Freeform 22">
              <a:extLst>
                <a:ext uri="{FF2B5EF4-FFF2-40B4-BE49-F238E27FC236}">
                  <a16:creationId xmlns:a16="http://schemas.microsoft.com/office/drawing/2014/main" id="{00893CD3-6458-4584-AAE3-5A4876C62B12}"/>
                </a:ext>
              </a:extLst>
            </p:cNvPr>
            <p:cNvSpPr>
              <a:spLocks noChangeAspect="1"/>
            </p:cNvSpPr>
            <p:nvPr/>
          </p:nvSpPr>
          <p:spPr bwMode="auto">
            <a:xfrm>
              <a:off x="1970" y="2956"/>
              <a:ext cx="0" cy="678"/>
            </a:xfrm>
            <a:custGeom>
              <a:avLst/>
              <a:gdLst>
                <a:gd name="T0" fmla="*/ 0 w 1"/>
                <a:gd name="T1" fmla="*/ 0 h 740"/>
                <a:gd name="T2" fmla="*/ 0 w 1"/>
                <a:gd name="T3" fmla="*/ 96 h 740"/>
                <a:gd name="T4" fmla="*/ 0 60000 65536"/>
                <a:gd name="T5" fmla="*/ 0 60000 65536"/>
                <a:gd name="T6" fmla="*/ 0 w 1"/>
                <a:gd name="T7" fmla="*/ 0 h 740"/>
                <a:gd name="T8" fmla="*/ 0 w 1"/>
                <a:gd name="T9" fmla="*/ 740 h 740"/>
              </a:gdLst>
              <a:ahLst/>
              <a:cxnLst>
                <a:cxn ang="T4">
                  <a:pos x="T0" y="T1"/>
                </a:cxn>
                <a:cxn ang="T5">
                  <a:pos x="T2" y="T3"/>
                </a:cxn>
              </a:cxnLst>
              <a:rect l="T6" t="T7" r="T8" b="T9"/>
              <a:pathLst>
                <a:path w="1" h="740">
                  <a:moveTo>
                    <a:pt x="0" y="0"/>
                  </a:moveTo>
                  <a:lnTo>
                    <a:pt x="0" y="74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7" name="Text Box 23">
              <a:extLst>
                <a:ext uri="{FF2B5EF4-FFF2-40B4-BE49-F238E27FC236}">
                  <a16:creationId xmlns:a16="http://schemas.microsoft.com/office/drawing/2014/main" id="{4885A8CF-B29C-4BC2-BF50-FD9023CCC5C5}"/>
                </a:ext>
              </a:extLst>
            </p:cNvPr>
            <p:cNvSpPr txBox="1">
              <a:spLocks noChangeAspect="1" noChangeArrowheads="1"/>
            </p:cNvSpPr>
            <p:nvPr/>
          </p:nvSpPr>
          <p:spPr bwMode="auto">
            <a:xfrm>
              <a:off x="3107" y="2725"/>
              <a:ext cx="30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1</a:t>
              </a:r>
            </a:p>
          </p:txBody>
        </p:sp>
        <p:sp>
          <p:nvSpPr>
            <p:cNvPr id="68" name="Text Box 24">
              <a:extLst>
                <a:ext uri="{FF2B5EF4-FFF2-40B4-BE49-F238E27FC236}">
                  <a16:creationId xmlns:a16="http://schemas.microsoft.com/office/drawing/2014/main" id="{40B6D2C1-D9BB-44AF-A584-3D16EEC8837D}"/>
                </a:ext>
              </a:extLst>
            </p:cNvPr>
            <p:cNvSpPr txBox="1">
              <a:spLocks noChangeAspect="1" noChangeArrowheads="1"/>
            </p:cNvSpPr>
            <p:nvPr/>
          </p:nvSpPr>
          <p:spPr bwMode="auto">
            <a:xfrm>
              <a:off x="3406" y="3540"/>
              <a:ext cx="3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2</a:t>
              </a:r>
            </a:p>
          </p:txBody>
        </p:sp>
        <p:sp>
          <p:nvSpPr>
            <p:cNvPr id="69" name="Text Box 25">
              <a:extLst>
                <a:ext uri="{FF2B5EF4-FFF2-40B4-BE49-F238E27FC236}">
                  <a16:creationId xmlns:a16="http://schemas.microsoft.com/office/drawing/2014/main" id="{F4989FD4-3A21-4B37-A0D8-741C3CA074E2}"/>
                </a:ext>
              </a:extLst>
            </p:cNvPr>
            <p:cNvSpPr txBox="1">
              <a:spLocks noChangeAspect="1" noChangeArrowheads="1"/>
            </p:cNvSpPr>
            <p:nvPr/>
          </p:nvSpPr>
          <p:spPr bwMode="auto">
            <a:xfrm>
              <a:off x="4081" y="2725"/>
              <a:ext cx="3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3</a:t>
              </a:r>
            </a:p>
          </p:txBody>
        </p:sp>
        <p:sp>
          <p:nvSpPr>
            <p:cNvPr id="70" name="Freeform 26">
              <a:extLst>
                <a:ext uri="{FF2B5EF4-FFF2-40B4-BE49-F238E27FC236}">
                  <a16:creationId xmlns:a16="http://schemas.microsoft.com/office/drawing/2014/main" id="{5CA4B065-213F-40B4-A195-423D184F55E3}"/>
                </a:ext>
              </a:extLst>
            </p:cNvPr>
            <p:cNvSpPr>
              <a:spLocks noChangeAspect="1"/>
            </p:cNvSpPr>
            <p:nvPr/>
          </p:nvSpPr>
          <p:spPr bwMode="auto">
            <a:xfrm>
              <a:off x="3308" y="2965"/>
              <a:ext cx="1" cy="679"/>
            </a:xfrm>
            <a:custGeom>
              <a:avLst/>
              <a:gdLst>
                <a:gd name="T0" fmla="*/ 0 w 1"/>
                <a:gd name="T1" fmla="*/ 0 h 740"/>
                <a:gd name="T2" fmla="*/ 0 w 1"/>
                <a:gd name="T3" fmla="*/ 103 h 740"/>
                <a:gd name="T4" fmla="*/ 0 60000 65536"/>
                <a:gd name="T5" fmla="*/ 0 60000 65536"/>
                <a:gd name="T6" fmla="*/ 0 w 1"/>
                <a:gd name="T7" fmla="*/ 0 h 740"/>
                <a:gd name="T8" fmla="*/ 1 w 1"/>
                <a:gd name="T9" fmla="*/ 740 h 740"/>
              </a:gdLst>
              <a:ahLst/>
              <a:cxnLst>
                <a:cxn ang="T4">
                  <a:pos x="T0" y="T1"/>
                </a:cxn>
                <a:cxn ang="T5">
                  <a:pos x="T2" y="T3"/>
                </a:cxn>
              </a:cxnLst>
              <a:rect l="T6" t="T7" r="T8" b="T9"/>
              <a:pathLst>
                <a:path w="1" h="740">
                  <a:moveTo>
                    <a:pt x="0" y="0"/>
                  </a:moveTo>
                  <a:lnTo>
                    <a:pt x="0" y="74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1" name="Freeform 27">
              <a:extLst>
                <a:ext uri="{FF2B5EF4-FFF2-40B4-BE49-F238E27FC236}">
                  <a16:creationId xmlns:a16="http://schemas.microsoft.com/office/drawing/2014/main" id="{6FF84600-2E50-49A7-ACC3-31CEAF6C5037}"/>
                </a:ext>
              </a:extLst>
            </p:cNvPr>
            <p:cNvSpPr>
              <a:spLocks noChangeAspect="1"/>
            </p:cNvSpPr>
            <p:nvPr/>
          </p:nvSpPr>
          <p:spPr bwMode="auto">
            <a:xfrm>
              <a:off x="3301" y="2956"/>
              <a:ext cx="653" cy="697"/>
            </a:xfrm>
            <a:custGeom>
              <a:avLst/>
              <a:gdLst>
                <a:gd name="T0" fmla="*/ 0 w 780"/>
                <a:gd name="T1" fmla="*/ 105 h 760"/>
                <a:gd name="T2" fmla="*/ 13 w 780"/>
                <a:gd name="T3" fmla="*/ 0 h 760"/>
                <a:gd name="T4" fmla="*/ 0 60000 65536"/>
                <a:gd name="T5" fmla="*/ 0 60000 65536"/>
                <a:gd name="T6" fmla="*/ 0 w 780"/>
                <a:gd name="T7" fmla="*/ 0 h 760"/>
                <a:gd name="T8" fmla="*/ 780 w 780"/>
                <a:gd name="T9" fmla="*/ 760 h 760"/>
              </a:gdLst>
              <a:ahLst/>
              <a:cxnLst>
                <a:cxn ang="T4">
                  <a:pos x="T0" y="T1"/>
                </a:cxn>
                <a:cxn ang="T5">
                  <a:pos x="T2" y="T3"/>
                </a:cxn>
              </a:cxnLst>
              <a:rect l="T6" t="T7" r="T8" b="T9"/>
              <a:pathLst>
                <a:path w="780" h="760">
                  <a:moveTo>
                    <a:pt x="0" y="760"/>
                  </a:moveTo>
                  <a:lnTo>
                    <a:pt x="780"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2" name="Text Box 28">
              <a:extLst>
                <a:ext uri="{FF2B5EF4-FFF2-40B4-BE49-F238E27FC236}">
                  <a16:creationId xmlns:a16="http://schemas.microsoft.com/office/drawing/2014/main" id="{1D9D3CFB-B694-4C68-A65F-012C60F925B5}"/>
                </a:ext>
              </a:extLst>
            </p:cNvPr>
            <p:cNvSpPr txBox="1">
              <a:spLocks noChangeAspect="1" noChangeArrowheads="1"/>
            </p:cNvSpPr>
            <p:nvPr/>
          </p:nvSpPr>
          <p:spPr bwMode="auto">
            <a:xfrm>
              <a:off x="4403" y="2725"/>
              <a:ext cx="3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1</a:t>
              </a:r>
            </a:p>
          </p:txBody>
        </p:sp>
        <p:sp>
          <p:nvSpPr>
            <p:cNvPr id="73" name="Text Box 29">
              <a:extLst>
                <a:ext uri="{FF2B5EF4-FFF2-40B4-BE49-F238E27FC236}">
                  <a16:creationId xmlns:a16="http://schemas.microsoft.com/office/drawing/2014/main" id="{60E19C10-EC70-45F3-BE66-E8DD9DF068AD}"/>
                </a:ext>
              </a:extLst>
            </p:cNvPr>
            <p:cNvSpPr txBox="1">
              <a:spLocks noChangeAspect="1" noChangeArrowheads="1"/>
            </p:cNvSpPr>
            <p:nvPr/>
          </p:nvSpPr>
          <p:spPr bwMode="auto">
            <a:xfrm>
              <a:off x="4680" y="3540"/>
              <a:ext cx="3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2</a:t>
              </a:r>
            </a:p>
          </p:txBody>
        </p:sp>
        <p:sp>
          <p:nvSpPr>
            <p:cNvPr id="74" name="Text Box 30">
              <a:extLst>
                <a:ext uri="{FF2B5EF4-FFF2-40B4-BE49-F238E27FC236}">
                  <a16:creationId xmlns:a16="http://schemas.microsoft.com/office/drawing/2014/main" id="{5E867606-9338-42D6-8ADD-6AA8A0248EE0}"/>
                </a:ext>
              </a:extLst>
            </p:cNvPr>
            <p:cNvSpPr txBox="1">
              <a:spLocks noChangeAspect="1" noChangeArrowheads="1"/>
            </p:cNvSpPr>
            <p:nvPr/>
          </p:nvSpPr>
          <p:spPr bwMode="auto">
            <a:xfrm>
              <a:off x="5330" y="2725"/>
              <a:ext cx="18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3</a:t>
              </a:r>
            </a:p>
          </p:txBody>
        </p:sp>
        <p:sp>
          <p:nvSpPr>
            <p:cNvPr id="75" name="Freeform 31">
              <a:extLst>
                <a:ext uri="{FF2B5EF4-FFF2-40B4-BE49-F238E27FC236}">
                  <a16:creationId xmlns:a16="http://schemas.microsoft.com/office/drawing/2014/main" id="{39E45AC7-9EE5-47C6-96C2-2773B263ADF5}"/>
                </a:ext>
              </a:extLst>
            </p:cNvPr>
            <p:cNvSpPr>
              <a:spLocks noChangeAspect="1"/>
            </p:cNvSpPr>
            <p:nvPr/>
          </p:nvSpPr>
          <p:spPr bwMode="auto">
            <a:xfrm>
              <a:off x="4573" y="2945"/>
              <a:ext cx="654" cy="1"/>
            </a:xfrm>
            <a:custGeom>
              <a:avLst/>
              <a:gdLst>
                <a:gd name="T0" fmla="*/ 0 w 780"/>
                <a:gd name="T1" fmla="*/ 0 h 1"/>
                <a:gd name="T2" fmla="*/ 13 w 780"/>
                <a:gd name="T3" fmla="*/ 0 h 1"/>
                <a:gd name="T4" fmla="*/ 0 60000 65536"/>
                <a:gd name="T5" fmla="*/ 0 60000 65536"/>
                <a:gd name="T6" fmla="*/ 0 w 780"/>
                <a:gd name="T7" fmla="*/ 0 h 1"/>
                <a:gd name="T8" fmla="*/ 780 w 780"/>
                <a:gd name="T9" fmla="*/ 1 h 1"/>
              </a:gdLst>
              <a:ahLst/>
              <a:cxnLst>
                <a:cxn ang="T4">
                  <a:pos x="T0" y="T1"/>
                </a:cxn>
                <a:cxn ang="T5">
                  <a:pos x="T2" y="T3"/>
                </a:cxn>
              </a:cxnLst>
              <a:rect l="T6" t="T7" r="T8" b="T9"/>
              <a:pathLst>
                <a:path w="780" h="1">
                  <a:moveTo>
                    <a:pt x="0" y="0"/>
                  </a:moveTo>
                  <a:lnTo>
                    <a:pt x="780"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6" name="Freeform 32">
              <a:extLst>
                <a:ext uri="{FF2B5EF4-FFF2-40B4-BE49-F238E27FC236}">
                  <a16:creationId xmlns:a16="http://schemas.microsoft.com/office/drawing/2014/main" id="{8BC8C483-9F2B-4517-804F-92A69A7313DB}"/>
                </a:ext>
              </a:extLst>
            </p:cNvPr>
            <p:cNvSpPr>
              <a:spLocks noChangeAspect="1"/>
            </p:cNvSpPr>
            <p:nvPr/>
          </p:nvSpPr>
          <p:spPr bwMode="auto">
            <a:xfrm>
              <a:off x="4562" y="2936"/>
              <a:ext cx="69" cy="713"/>
            </a:xfrm>
            <a:custGeom>
              <a:avLst/>
              <a:gdLst>
                <a:gd name="T0" fmla="*/ 0 w 80"/>
                <a:gd name="T1" fmla="*/ 0 h 740"/>
                <a:gd name="T2" fmla="*/ 3 w 80"/>
                <a:gd name="T3" fmla="*/ 129 h 740"/>
                <a:gd name="T4" fmla="*/ 0 w 80"/>
                <a:gd name="T5" fmla="*/ 316 h 740"/>
                <a:gd name="T6" fmla="*/ 0 60000 65536"/>
                <a:gd name="T7" fmla="*/ 0 60000 65536"/>
                <a:gd name="T8" fmla="*/ 0 60000 65536"/>
                <a:gd name="T9" fmla="*/ 0 w 80"/>
                <a:gd name="T10" fmla="*/ 0 h 740"/>
                <a:gd name="T11" fmla="*/ 80 w 80"/>
                <a:gd name="T12" fmla="*/ 740 h 740"/>
              </a:gdLst>
              <a:ahLst/>
              <a:cxnLst>
                <a:cxn ang="T6">
                  <a:pos x="T0" y="T1"/>
                </a:cxn>
                <a:cxn ang="T7">
                  <a:pos x="T2" y="T3"/>
                </a:cxn>
                <a:cxn ang="T8">
                  <a:pos x="T4" y="T5"/>
                </a:cxn>
              </a:cxnLst>
              <a:rect l="T9" t="T10" r="T11" b="T12"/>
              <a:pathLst>
                <a:path w="80" h="740">
                  <a:moveTo>
                    <a:pt x="0" y="0"/>
                  </a:moveTo>
                  <a:cubicBezTo>
                    <a:pt x="13" y="51"/>
                    <a:pt x="80" y="181"/>
                    <a:pt x="80" y="304"/>
                  </a:cubicBezTo>
                  <a:cubicBezTo>
                    <a:pt x="80" y="427"/>
                    <a:pt x="17" y="649"/>
                    <a:pt x="0" y="740"/>
                  </a:cubicBez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7" name="Freeform 33">
              <a:extLst>
                <a:ext uri="{FF2B5EF4-FFF2-40B4-BE49-F238E27FC236}">
                  <a16:creationId xmlns:a16="http://schemas.microsoft.com/office/drawing/2014/main" id="{0D32EF4B-BB0F-4569-A2F6-5E9D6206BA3A}"/>
                </a:ext>
              </a:extLst>
            </p:cNvPr>
            <p:cNvSpPr>
              <a:spLocks noChangeAspect="1"/>
            </p:cNvSpPr>
            <p:nvPr/>
          </p:nvSpPr>
          <p:spPr bwMode="auto">
            <a:xfrm>
              <a:off x="4604" y="2981"/>
              <a:ext cx="654" cy="697"/>
            </a:xfrm>
            <a:custGeom>
              <a:avLst/>
              <a:gdLst>
                <a:gd name="T0" fmla="*/ 0 w 780"/>
                <a:gd name="T1" fmla="*/ 105 h 760"/>
                <a:gd name="T2" fmla="*/ 13 w 780"/>
                <a:gd name="T3" fmla="*/ 0 h 760"/>
                <a:gd name="T4" fmla="*/ 0 60000 65536"/>
                <a:gd name="T5" fmla="*/ 0 60000 65536"/>
                <a:gd name="T6" fmla="*/ 0 w 780"/>
                <a:gd name="T7" fmla="*/ 0 h 760"/>
                <a:gd name="T8" fmla="*/ 780 w 780"/>
                <a:gd name="T9" fmla="*/ 760 h 760"/>
              </a:gdLst>
              <a:ahLst/>
              <a:cxnLst>
                <a:cxn ang="T4">
                  <a:pos x="T0" y="T1"/>
                </a:cxn>
                <a:cxn ang="T5">
                  <a:pos x="T2" y="T3"/>
                </a:cxn>
              </a:cxnLst>
              <a:rect l="T6" t="T7" r="T8" b="T9"/>
              <a:pathLst>
                <a:path w="780" h="760">
                  <a:moveTo>
                    <a:pt x="0" y="760"/>
                  </a:moveTo>
                  <a:lnTo>
                    <a:pt x="780"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8" name="Freeform 34">
              <a:extLst>
                <a:ext uri="{FF2B5EF4-FFF2-40B4-BE49-F238E27FC236}">
                  <a16:creationId xmlns:a16="http://schemas.microsoft.com/office/drawing/2014/main" id="{DBCBF782-B849-49F5-9D6E-503DB417FC2C}"/>
                </a:ext>
              </a:extLst>
            </p:cNvPr>
            <p:cNvSpPr>
              <a:spLocks noChangeAspect="1"/>
            </p:cNvSpPr>
            <p:nvPr/>
          </p:nvSpPr>
          <p:spPr bwMode="auto">
            <a:xfrm>
              <a:off x="4468" y="2952"/>
              <a:ext cx="72" cy="687"/>
            </a:xfrm>
            <a:custGeom>
              <a:avLst/>
              <a:gdLst>
                <a:gd name="T0" fmla="*/ 8 w 80"/>
                <a:gd name="T1" fmla="*/ 100 h 750"/>
                <a:gd name="T2" fmla="*/ 5 w 80"/>
                <a:gd name="T3" fmla="*/ 71 h 750"/>
                <a:gd name="T4" fmla="*/ 5 w 80"/>
                <a:gd name="T5" fmla="*/ 56 h 750"/>
                <a:gd name="T6" fmla="*/ 5 w 80"/>
                <a:gd name="T7" fmla="*/ 37 h 750"/>
                <a:gd name="T8" fmla="*/ 6 w 80"/>
                <a:gd name="T9" fmla="*/ 0 h 750"/>
                <a:gd name="T10" fmla="*/ 0 60000 65536"/>
                <a:gd name="T11" fmla="*/ 0 60000 65536"/>
                <a:gd name="T12" fmla="*/ 0 60000 65536"/>
                <a:gd name="T13" fmla="*/ 0 60000 65536"/>
                <a:gd name="T14" fmla="*/ 0 60000 65536"/>
                <a:gd name="T15" fmla="*/ 0 w 80"/>
                <a:gd name="T16" fmla="*/ 0 h 750"/>
                <a:gd name="T17" fmla="*/ 80 w 80"/>
                <a:gd name="T18" fmla="*/ 750 h 750"/>
              </a:gdLst>
              <a:ahLst/>
              <a:cxnLst>
                <a:cxn ang="T10">
                  <a:pos x="T0" y="T1"/>
                </a:cxn>
                <a:cxn ang="T11">
                  <a:pos x="T2" y="T3"/>
                </a:cxn>
                <a:cxn ang="T12">
                  <a:pos x="T4" y="T5"/>
                </a:cxn>
                <a:cxn ang="T13">
                  <a:pos x="T6" y="T7"/>
                </a:cxn>
                <a:cxn ang="T14">
                  <a:pos x="T8" y="T9"/>
                </a:cxn>
              </a:cxnLst>
              <a:rect l="T15" t="T16" r="T17" b="T18"/>
              <a:pathLst>
                <a:path w="80" h="750">
                  <a:moveTo>
                    <a:pt x="80" y="750"/>
                  </a:moveTo>
                  <a:cubicBezTo>
                    <a:pt x="70" y="713"/>
                    <a:pt x="32" y="585"/>
                    <a:pt x="20" y="530"/>
                  </a:cubicBezTo>
                  <a:cubicBezTo>
                    <a:pt x="8" y="475"/>
                    <a:pt x="12" y="462"/>
                    <a:pt x="10" y="420"/>
                  </a:cubicBezTo>
                  <a:cubicBezTo>
                    <a:pt x="2" y="344"/>
                    <a:pt x="0" y="350"/>
                    <a:pt x="10" y="280"/>
                  </a:cubicBezTo>
                  <a:cubicBezTo>
                    <a:pt x="20" y="210"/>
                    <a:pt x="57" y="58"/>
                    <a:pt x="70" y="0"/>
                  </a:cubicBez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9" name="Oval 35">
              <a:extLst>
                <a:ext uri="{FF2B5EF4-FFF2-40B4-BE49-F238E27FC236}">
                  <a16:creationId xmlns:a16="http://schemas.microsoft.com/office/drawing/2014/main" id="{A9061EEB-A0F6-4422-B19F-B476AAD1C3AD}"/>
                </a:ext>
              </a:extLst>
            </p:cNvPr>
            <p:cNvSpPr>
              <a:spLocks noChangeAspect="1" noChangeArrowheads="1"/>
            </p:cNvSpPr>
            <p:nvPr/>
          </p:nvSpPr>
          <p:spPr bwMode="auto">
            <a:xfrm>
              <a:off x="643" y="2905"/>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0" name="Oval 36">
              <a:extLst>
                <a:ext uri="{FF2B5EF4-FFF2-40B4-BE49-F238E27FC236}">
                  <a16:creationId xmlns:a16="http://schemas.microsoft.com/office/drawing/2014/main" id="{2289943A-6439-4A3D-9D65-5C2435559F75}"/>
                </a:ext>
              </a:extLst>
            </p:cNvPr>
            <p:cNvSpPr>
              <a:spLocks noChangeAspect="1" noChangeArrowheads="1"/>
            </p:cNvSpPr>
            <p:nvPr/>
          </p:nvSpPr>
          <p:spPr bwMode="auto">
            <a:xfrm>
              <a:off x="1333" y="2905"/>
              <a:ext cx="101"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1" name="Oval 37">
              <a:extLst>
                <a:ext uri="{FF2B5EF4-FFF2-40B4-BE49-F238E27FC236}">
                  <a16:creationId xmlns:a16="http://schemas.microsoft.com/office/drawing/2014/main" id="{6871046B-E167-4784-86AC-D788E040F064}"/>
                </a:ext>
              </a:extLst>
            </p:cNvPr>
            <p:cNvSpPr>
              <a:spLocks noChangeAspect="1" noChangeArrowheads="1"/>
            </p:cNvSpPr>
            <p:nvPr/>
          </p:nvSpPr>
          <p:spPr bwMode="auto">
            <a:xfrm>
              <a:off x="643" y="3627"/>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2" name="Oval 38">
              <a:extLst>
                <a:ext uri="{FF2B5EF4-FFF2-40B4-BE49-F238E27FC236}">
                  <a16:creationId xmlns:a16="http://schemas.microsoft.com/office/drawing/2014/main" id="{2541C640-92F3-466A-9DE2-C8258A1D316B}"/>
                </a:ext>
              </a:extLst>
            </p:cNvPr>
            <p:cNvSpPr>
              <a:spLocks noChangeAspect="1" noChangeArrowheads="1"/>
            </p:cNvSpPr>
            <p:nvPr/>
          </p:nvSpPr>
          <p:spPr bwMode="auto">
            <a:xfrm>
              <a:off x="1920" y="2907"/>
              <a:ext cx="101"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3" name="Oval 39">
              <a:extLst>
                <a:ext uri="{FF2B5EF4-FFF2-40B4-BE49-F238E27FC236}">
                  <a16:creationId xmlns:a16="http://schemas.microsoft.com/office/drawing/2014/main" id="{E919E771-A45B-4B83-AB17-6E45529E7852}"/>
                </a:ext>
              </a:extLst>
            </p:cNvPr>
            <p:cNvSpPr>
              <a:spLocks noChangeAspect="1" noChangeArrowheads="1"/>
            </p:cNvSpPr>
            <p:nvPr/>
          </p:nvSpPr>
          <p:spPr bwMode="auto">
            <a:xfrm>
              <a:off x="2483" y="2907"/>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4" name="Oval 40">
              <a:extLst>
                <a:ext uri="{FF2B5EF4-FFF2-40B4-BE49-F238E27FC236}">
                  <a16:creationId xmlns:a16="http://schemas.microsoft.com/office/drawing/2014/main" id="{B7B2F5F0-434C-453C-A9F2-7E8A6FAE88CF}"/>
                </a:ext>
              </a:extLst>
            </p:cNvPr>
            <p:cNvSpPr>
              <a:spLocks noChangeAspect="1" noChangeArrowheads="1"/>
            </p:cNvSpPr>
            <p:nvPr/>
          </p:nvSpPr>
          <p:spPr bwMode="auto">
            <a:xfrm>
              <a:off x="1920" y="3629"/>
              <a:ext cx="101"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5" name="Oval 41">
              <a:extLst>
                <a:ext uri="{FF2B5EF4-FFF2-40B4-BE49-F238E27FC236}">
                  <a16:creationId xmlns:a16="http://schemas.microsoft.com/office/drawing/2014/main" id="{BCF0478B-E77A-46B9-8F9C-1543C64517BB}"/>
                </a:ext>
              </a:extLst>
            </p:cNvPr>
            <p:cNvSpPr>
              <a:spLocks noChangeAspect="1" noChangeArrowheads="1"/>
            </p:cNvSpPr>
            <p:nvPr/>
          </p:nvSpPr>
          <p:spPr bwMode="auto">
            <a:xfrm>
              <a:off x="3259" y="2916"/>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6" name="Oval 42">
              <a:extLst>
                <a:ext uri="{FF2B5EF4-FFF2-40B4-BE49-F238E27FC236}">
                  <a16:creationId xmlns:a16="http://schemas.microsoft.com/office/drawing/2014/main" id="{B87A08CF-07B8-4DFA-B757-D1E75B221DA1}"/>
                </a:ext>
              </a:extLst>
            </p:cNvPr>
            <p:cNvSpPr>
              <a:spLocks noChangeAspect="1" noChangeArrowheads="1"/>
            </p:cNvSpPr>
            <p:nvPr/>
          </p:nvSpPr>
          <p:spPr bwMode="auto">
            <a:xfrm>
              <a:off x="3950" y="2916"/>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7" name="Oval 43">
              <a:extLst>
                <a:ext uri="{FF2B5EF4-FFF2-40B4-BE49-F238E27FC236}">
                  <a16:creationId xmlns:a16="http://schemas.microsoft.com/office/drawing/2014/main" id="{3D52255D-55DA-4FE2-956E-C4EE71129D54}"/>
                </a:ext>
              </a:extLst>
            </p:cNvPr>
            <p:cNvSpPr>
              <a:spLocks noChangeAspect="1" noChangeArrowheads="1"/>
            </p:cNvSpPr>
            <p:nvPr/>
          </p:nvSpPr>
          <p:spPr bwMode="auto">
            <a:xfrm>
              <a:off x="3259" y="3639"/>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8" name="Oval 44">
              <a:extLst>
                <a:ext uri="{FF2B5EF4-FFF2-40B4-BE49-F238E27FC236}">
                  <a16:creationId xmlns:a16="http://schemas.microsoft.com/office/drawing/2014/main" id="{00D8B440-4E96-45A3-9265-4BB9845FD2EB}"/>
                </a:ext>
              </a:extLst>
            </p:cNvPr>
            <p:cNvSpPr>
              <a:spLocks noChangeAspect="1" noChangeArrowheads="1"/>
            </p:cNvSpPr>
            <p:nvPr/>
          </p:nvSpPr>
          <p:spPr bwMode="auto">
            <a:xfrm>
              <a:off x="4532" y="2896"/>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9" name="Oval 45">
              <a:extLst>
                <a:ext uri="{FF2B5EF4-FFF2-40B4-BE49-F238E27FC236}">
                  <a16:creationId xmlns:a16="http://schemas.microsoft.com/office/drawing/2014/main" id="{180B4A6D-750F-4942-99A5-9EA8EF11E782}"/>
                </a:ext>
              </a:extLst>
            </p:cNvPr>
            <p:cNvSpPr>
              <a:spLocks noChangeAspect="1" noChangeArrowheads="1"/>
            </p:cNvSpPr>
            <p:nvPr/>
          </p:nvSpPr>
          <p:spPr bwMode="auto">
            <a:xfrm>
              <a:off x="5223" y="2896"/>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0" name="Oval 46">
              <a:extLst>
                <a:ext uri="{FF2B5EF4-FFF2-40B4-BE49-F238E27FC236}">
                  <a16:creationId xmlns:a16="http://schemas.microsoft.com/office/drawing/2014/main" id="{B6604FC9-A634-41EB-841F-7AF598E3E086}"/>
                </a:ext>
              </a:extLst>
            </p:cNvPr>
            <p:cNvSpPr>
              <a:spLocks noChangeAspect="1" noChangeArrowheads="1"/>
            </p:cNvSpPr>
            <p:nvPr/>
          </p:nvSpPr>
          <p:spPr bwMode="auto">
            <a:xfrm>
              <a:off x="4532" y="3617"/>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1" name="Arc 47">
              <a:extLst>
                <a:ext uri="{FF2B5EF4-FFF2-40B4-BE49-F238E27FC236}">
                  <a16:creationId xmlns:a16="http://schemas.microsoft.com/office/drawing/2014/main" id="{0263F33A-33A6-4EC5-B751-EE39D22B805C}"/>
                </a:ext>
              </a:extLst>
            </p:cNvPr>
            <p:cNvSpPr>
              <a:spLocks noChangeAspect="1"/>
            </p:cNvSpPr>
            <p:nvPr/>
          </p:nvSpPr>
          <p:spPr bwMode="auto">
            <a:xfrm rot="480000" flipH="1">
              <a:off x="2982" y="2724"/>
              <a:ext cx="299" cy="299"/>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177" y="24360"/>
                  </a:moveTo>
                  <a:cubicBezTo>
                    <a:pt x="59" y="23445"/>
                    <a:pt x="0" y="22523"/>
                    <a:pt x="0" y="21600"/>
                  </a:cubicBezTo>
                  <a:cubicBezTo>
                    <a:pt x="0" y="9670"/>
                    <a:pt x="9670" y="0"/>
                    <a:pt x="21600" y="0"/>
                  </a:cubicBezTo>
                  <a:cubicBezTo>
                    <a:pt x="33529" y="0"/>
                    <a:pt x="43200" y="9670"/>
                    <a:pt x="43200" y="21600"/>
                  </a:cubicBezTo>
                  <a:cubicBezTo>
                    <a:pt x="43200" y="33529"/>
                    <a:pt x="33529" y="43200"/>
                    <a:pt x="21600" y="43200"/>
                  </a:cubicBezTo>
                  <a:cubicBezTo>
                    <a:pt x="14000" y="43200"/>
                    <a:pt x="6960" y="39206"/>
                    <a:pt x="3060" y="32683"/>
                  </a:cubicBezTo>
                </a:path>
                <a:path w="43200" h="43200" stroke="0" extrusionOk="0">
                  <a:moveTo>
                    <a:pt x="177" y="24360"/>
                  </a:moveTo>
                  <a:cubicBezTo>
                    <a:pt x="59" y="23445"/>
                    <a:pt x="0" y="22523"/>
                    <a:pt x="0" y="21600"/>
                  </a:cubicBezTo>
                  <a:cubicBezTo>
                    <a:pt x="0" y="9670"/>
                    <a:pt x="9670" y="0"/>
                    <a:pt x="21600" y="0"/>
                  </a:cubicBezTo>
                  <a:cubicBezTo>
                    <a:pt x="33529" y="0"/>
                    <a:pt x="43200" y="9670"/>
                    <a:pt x="43200" y="21600"/>
                  </a:cubicBezTo>
                  <a:cubicBezTo>
                    <a:pt x="43200" y="33529"/>
                    <a:pt x="33529" y="43200"/>
                    <a:pt x="21600" y="43200"/>
                  </a:cubicBezTo>
                  <a:cubicBezTo>
                    <a:pt x="14000" y="43200"/>
                    <a:pt x="6960" y="39206"/>
                    <a:pt x="3060" y="32683"/>
                  </a:cubicBezTo>
                  <a:lnTo>
                    <a:pt x="21600" y="21600"/>
                  </a:lnTo>
                  <a:lnTo>
                    <a:pt x="177" y="24360"/>
                  </a:lnTo>
                  <a:close/>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92" name="Text Box 48">
              <a:extLst>
                <a:ext uri="{FF2B5EF4-FFF2-40B4-BE49-F238E27FC236}">
                  <a16:creationId xmlns:a16="http://schemas.microsoft.com/office/drawing/2014/main" id="{C9018563-B609-4F3C-93BF-2FA2DE0881BE}"/>
                </a:ext>
              </a:extLst>
            </p:cNvPr>
            <p:cNvSpPr txBox="1">
              <a:spLocks noChangeAspect="1" noChangeArrowheads="1"/>
            </p:cNvSpPr>
            <p:nvPr/>
          </p:nvSpPr>
          <p:spPr bwMode="auto">
            <a:xfrm>
              <a:off x="2122" y="3847"/>
              <a:ext cx="36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(b)</a:t>
              </a:r>
            </a:p>
          </p:txBody>
        </p:sp>
        <p:sp>
          <p:nvSpPr>
            <p:cNvPr id="93" name="Text Box 49">
              <a:extLst>
                <a:ext uri="{FF2B5EF4-FFF2-40B4-BE49-F238E27FC236}">
                  <a16:creationId xmlns:a16="http://schemas.microsoft.com/office/drawing/2014/main" id="{43F62160-F957-4F73-A2B7-B69C5BAA6321}"/>
                </a:ext>
              </a:extLst>
            </p:cNvPr>
            <p:cNvSpPr txBox="1">
              <a:spLocks noChangeAspect="1" noChangeArrowheads="1"/>
            </p:cNvSpPr>
            <p:nvPr/>
          </p:nvSpPr>
          <p:spPr bwMode="auto">
            <a:xfrm>
              <a:off x="3448" y="3847"/>
              <a:ext cx="2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(c)</a:t>
              </a:r>
            </a:p>
          </p:txBody>
        </p:sp>
        <p:sp>
          <p:nvSpPr>
            <p:cNvPr id="94" name="Text Box 50">
              <a:extLst>
                <a:ext uri="{FF2B5EF4-FFF2-40B4-BE49-F238E27FC236}">
                  <a16:creationId xmlns:a16="http://schemas.microsoft.com/office/drawing/2014/main" id="{299CFBFD-BE9E-46A3-9FBC-26791B7BEEBE}"/>
                </a:ext>
              </a:extLst>
            </p:cNvPr>
            <p:cNvSpPr txBox="1">
              <a:spLocks noChangeAspect="1" noChangeArrowheads="1"/>
            </p:cNvSpPr>
            <p:nvPr/>
          </p:nvSpPr>
          <p:spPr bwMode="auto">
            <a:xfrm>
              <a:off x="4773" y="3847"/>
              <a:ext cx="3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(d)</a:t>
              </a:r>
            </a:p>
          </p:txBody>
        </p:sp>
      </p:grpSp>
    </p:spTree>
    <p:custDataLst>
      <p:tags r:id="rId2"/>
    </p:custDataLst>
    <p:extLst>
      <p:ext uri="{BB962C8B-B14F-4D97-AF65-F5344CB8AC3E}">
        <p14:creationId xmlns:p14="http://schemas.microsoft.com/office/powerpoint/2010/main" val="510704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anim calcmode="lin" valueType="num">
                                      <p:cBhvr additive="base">
                                        <p:cTn id="7" dur="500" fill="hold"/>
                                        <p:tgtEl>
                                          <p:spTgt spid="1655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55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55817"/>
                                        </p:tgtEl>
                                        <p:attrNameLst>
                                          <p:attrName>style.visibility</p:attrName>
                                        </p:attrNameLst>
                                      </p:cBhvr>
                                      <p:to>
                                        <p:strVal val="visible"/>
                                      </p:to>
                                    </p:set>
                                    <p:anim calcmode="lin" valueType="num">
                                      <p:cBhvr additive="base">
                                        <p:cTn id="19" dur="500" fill="hold"/>
                                        <p:tgtEl>
                                          <p:spTgt spid="1655817"/>
                                        </p:tgtEl>
                                        <p:attrNameLst>
                                          <p:attrName>ppt_x</p:attrName>
                                        </p:attrNameLst>
                                      </p:cBhvr>
                                      <p:tavLst>
                                        <p:tav tm="0">
                                          <p:val>
                                            <p:strVal val="#ppt_x"/>
                                          </p:val>
                                        </p:tav>
                                        <p:tav tm="100000">
                                          <p:val>
                                            <p:strVal val="#ppt_x"/>
                                          </p:val>
                                        </p:tav>
                                      </p:tavLst>
                                    </p:anim>
                                    <p:anim calcmode="lin" valueType="num">
                                      <p:cBhvr additive="base">
                                        <p:cTn id="20" dur="500" fill="hold"/>
                                        <p:tgtEl>
                                          <p:spTgt spid="16558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p:cTn id="25" dur="500" decel="50000" fill="hold">
                                          <p:stCondLst>
                                            <p:cond delay="0"/>
                                          </p:stCondLst>
                                        </p:cTn>
                                        <p:tgtEl>
                                          <p:spTgt spid="54"/>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54"/>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54"/>
                                        </p:tgtEl>
                                        <p:attrNameLst>
                                          <p:attrName>ppt_w</p:attrName>
                                        </p:attrNameLst>
                                      </p:cBhvr>
                                      <p:tavLst>
                                        <p:tav tm="0">
                                          <p:val>
                                            <p:strVal val="#ppt_w*.05"/>
                                          </p:val>
                                        </p:tav>
                                        <p:tav tm="100000">
                                          <p:val>
                                            <p:strVal val="#ppt_w"/>
                                          </p:val>
                                        </p:tav>
                                      </p:tavLst>
                                    </p:anim>
                                    <p:anim calcmode="lin" valueType="num">
                                      <p:cBhvr>
                                        <p:cTn id="28" dur="1000" fill="hold"/>
                                        <p:tgtEl>
                                          <p:spTgt spid="54"/>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54"/>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54"/>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54"/>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P spid="165581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2"/>
          <p:cNvSpPr>
            <a:spLocks noGrp="1" noChangeArrowheads="1"/>
          </p:cNvSpPr>
          <p:nvPr>
            <p:ph type="title"/>
          </p:nvPr>
        </p:nvSpPr>
        <p:spPr/>
        <p:txBody>
          <a:bodyPr/>
          <a:lstStyle/>
          <a:p>
            <a:pPr eaLnBrk="1" hangingPunct="1"/>
            <a:r>
              <a:rPr lang="zh-CN" altLang="en-US" dirty="0"/>
              <a:t>解题小贴士</a:t>
            </a:r>
          </a:p>
        </p:txBody>
      </p:sp>
      <mc:AlternateContent xmlns:mc="http://schemas.openxmlformats.org/markup-compatibility/2006" xmlns:a14="http://schemas.microsoft.com/office/drawing/2010/main">
        <mc:Choice Requires="a14">
          <p:sp>
            <p:nvSpPr>
              <p:cNvPr id="6" name="Text Box 556">
                <a:extLst>
                  <a:ext uri="{FF2B5EF4-FFF2-40B4-BE49-F238E27FC236}">
                    <a16:creationId xmlns:a16="http://schemas.microsoft.com/office/drawing/2014/main" id="{12C3975C-C4D1-41A9-94E3-82CFC40FE0A8}"/>
                  </a:ext>
                </a:extLst>
              </p:cNvPr>
              <p:cNvSpPr txBox="1">
                <a:spLocks noChangeArrowheads="1"/>
              </p:cNvSpPr>
              <p:nvPr/>
            </p:nvSpPr>
            <p:spPr bwMode="auto">
              <a:xfrm>
                <a:off x="384175" y="1753394"/>
                <a:ext cx="10864850" cy="1257152"/>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a:t>
                </a:r>
                <a:r>
                  <a:rPr lang="zh-CN" altLang="en-US" b="1" kern="100" dirty="0">
                    <a:solidFill>
                      <a:srgbClr val="C00000"/>
                    </a:solidFill>
                    <a:latin typeface="+mn-ea"/>
                    <a:cs typeface="宋体" panose="02010600030101010101" pitchFamily="2" charset="-122"/>
                  </a:rPr>
                  <a:t>传递性的关系矩阵表示判断方法</a:t>
                </a:r>
                <a:r>
                  <a:rPr lang="en-US" altLang="zh-CN" b="1" kern="100" dirty="0">
                    <a:latin typeface="+mn-ea"/>
                    <a:cs typeface="宋体" panose="02010600030101010101" pitchFamily="2" charset="-122"/>
                  </a:rPr>
                  <a:t>(</a:t>
                </a:r>
                <a:r>
                  <a:rPr lang="en-US" altLang="zh-CN" b="1" kern="0" dirty="0">
                    <a:latin typeface="+mn-ea"/>
                    <a:cs typeface="宋体" panose="02010600030101010101" pitchFamily="2" charset="-122"/>
                  </a:rPr>
                  <a:t>(</a:t>
                </a:r>
                <a:r>
                  <a:rPr lang="en-US" altLang="zh-CN" b="1" kern="0" dirty="0" err="1">
                    <a:latin typeface="+mn-ea"/>
                    <a:cs typeface="宋体" panose="02010600030101010101" pitchFamily="2" charset="-122"/>
                  </a:rPr>
                  <a:t>r</a:t>
                </a:r>
                <a:r>
                  <a:rPr lang="en-US" altLang="zh-CN" b="1" kern="0" baseline="-25000" dirty="0" err="1">
                    <a:latin typeface="+mn-ea"/>
                    <a:cs typeface="宋体" panose="02010600030101010101" pitchFamily="2" charset="-122"/>
                  </a:rPr>
                  <a:t>ij</a:t>
                </a:r>
                <a:r>
                  <a:rPr lang="en-US" altLang="zh-CN" b="1" kern="0" dirty="0">
                    <a:latin typeface="+mn-ea"/>
                    <a:cs typeface="宋体" panose="02010600030101010101" pitchFamily="2" charset="-122"/>
                  </a:rPr>
                  <a:t>)</a:t>
                </a:r>
                <a:r>
                  <a:rPr lang="en-US" altLang="zh-CN" b="1" kern="0" baseline="-25000" dirty="0">
                    <a:latin typeface="+mn-ea"/>
                    <a:cs typeface="宋体" panose="02010600030101010101" pitchFamily="2" charset="-122"/>
                  </a:rPr>
                  <a:t>n</a:t>
                </a:r>
                <a:r>
                  <a:rPr lang="zh-CN" altLang="zh-CN" b="1" kern="0" baseline="-25000" dirty="0">
                    <a:latin typeface="+mn-ea"/>
                    <a:cs typeface="宋体" panose="02010600030101010101" pitchFamily="2" charset="-122"/>
                  </a:rPr>
                  <a:t>×</a:t>
                </a:r>
                <a:r>
                  <a:rPr lang="en-US" altLang="zh-CN" b="1" kern="0" baseline="-25000" dirty="0">
                    <a:latin typeface="+mn-ea"/>
                    <a:cs typeface="宋体" panose="02010600030101010101" pitchFamily="2" charset="-122"/>
                  </a:rPr>
                  <a:t>n</a:t>
                </a:r>
                <a:r>
                  <a:rPr lang="zh-CN" altLang="zh-CN" b="1" kern="0" dirty="0">
                    <a:latin typeface="+mn-ea"/>
                    <a:cs typeface="宋体" panose="02010600030101010101" pitchFamily="2" charset="-122"/>
                  </a:rPr>
                  <a:t>是</a:t>
                </a:r>
                <a:r>
                  <a:rPr lang="en-US" altLang="zh-CN" b="1" kern="100" dirty="0">
                    <a:latin typeface="+mn-ea"/>
                    <a:cs typeface="宋体" panose="02010600030101010101" pitchFamily="2" charset="-122"/>
                  </a:rPr>
                  <a:t>R</a:t>
                </a:r>
                <a:r>
                  <a:rPr lang="zh-CN" altLang="zh-CN" b="1" kern="100" dirty="0">
                    <a:latin typeface="+mn-ea"/>
                    <a:cs typeface="宋体" panose="02010600030101010101" pitchFamily="2" charset="-122"/>
                  </a:rPr>
                  <a:t>的关系矩阵</a:t>
                </a:r>
                <a:r>
                  <a:rPr lang="zh-CN" altLang="en-US" b="1" kern="100" dirty="0">
                    <a:latin typeface="+mn-ea"/>
                    <a:cs typeface="宋体" panose="02010600030101010101" pitchFamily="2" charset="-122"/>
                  </a:rPr>
                  <a:t>）</a:t>
                </a:r>
                <a:r>
                  <a:rPr lang="zh-CN" b="1" kern="100" dirty="0">
                    <a:effectLst/>
                    <a:latin typeface="+mn-ea"/>
                    <a:cs typeface="宋体" panose="02010600030101010101" pitchFamily="2" charset="-122"/>
                  </a:rPr>
                  <a:t>，则</a:t>
                </a:r>
              </a:p>
              <a:p>
                <a:pPr algn="just">
                  <a:lnSpc>
                    <a:spcPct val="150000"/>
                  </a:lnSpc>
                  <a:spcAft>
                    <a:spcPts val="0"/>
                  </a:spcAft>
                </a:pPr>
                <a:r>
                  <a:rPr lang="en-US" b="1" kern="0" dirty="0">
                    <a:latin typeface="+mn-ea"/>
                    <a:cs typeface="宋体" panose="02010600030101010101" pitchFamily="2" charset="-122"/>
                  </a:rPr>
                  <a:t>      R</a:t>
                </a:r>
                <a:r>
                  <a:rPr lang="zh-CN" altLang="en-US" b="1" kern="0" dirty="0">
                    <a:latin typeface="+mn-ea"/>
                    <a:cs typeface="宋体" panose="02010600030101010101" pitchFamily="2" charset="-122"/>
                  </a:rPr>
                  <a:t>是传递的</a:t>
                </a:r>
                <a:r>
                  <a:rPr lang="en-US" altLang="zh-CN" b="1" dirty="0">
                    <a:latin typeface="+mn-ea"/>
                    <a:sym typeface="Symbol" panose="05050102010706020507" pitchFamily="18" charset="2"/>
                  </a:rPr>
                  <a:t></a:t>
                </a:r>
                <a:r>
                  <a:rPr lang="es-ES" altLang="zh-CN" b="1" dirty="0">
                    <a:latin typeface="+mn-ea"/>
                  </a:rPr>
                  <a:t> </a:t>
                </a:r>
                <a14:m>
                  <m:oMath xmlns:m="http://schemas.openxmlformats.org/officeDocument/2006/math">
                    <m:r>
                      <a:rPr lang="es-ES" altLang="zh-CN" b="1" i="1">
                        <a:latin typeface="Cambria Math" panose="02040503050406030204" pitchFamily="18" charset="0"/>
                      </a:rPr>
                      <m:t>∀</m:t>
                    </m:r>
                  </m:oMath>
                </a14:m>
                <a:r>
                  <a:rPr lang="en-US" b="1" kern="100" dirty="0" err="1">
                    <a:effectLst/>
                    <a:latin typeface="+mn-ea"/>
                    <a:cs typeface="宋体" panose="02010600030101010101" pitchFamily="2" charset="-122"/>
                  </a:rPr>
                  <a:t>i</a:t>
                </a:r>
                <a14:m>
                  <m:oMath xmlns:m="http://schemas.openxmlformats.org/officeDocument/2006/math">
                    <m:r>
                      <a:rPr lang="es-ES" altLang="zh-CN" b="1" i="1">
                        <a:latin typeface="Cambria Math" panose="02040503050406030204" pitchFamily="18" charset="0"/>
                      </a:rPr>
                      <m:t>∀</m:t>
                    </m:r>
                  </m:oMath>
                </a14:m>
                <a:r>
                  <a:rPr lang="en-US" b="1" kern="100" dirty="0">
                    <a:effectLst/>
                    <a:latin typeface="+mn-ea"/>
                    <a:cs typeface="宋体" panose="02010600030101010101" pitchFamily="2" charset="-122"/>
                  </a:rPr>
                  <a:t>j</a:t>
                </a:r>
                <a14:m>
                  <m:oMath xmlns:m="http://schemas.openxmlformats.org/officeDocument/2006/math">
                    <m:r>
                      <a:rPr lang="es-ES" altLang="zh-CN" b="1" i="1">
                        <a:latin typeface="Cambria Math" panose="02040503050406030204" pitchFamily="18" charset="0"/>
                      </a:rPr>
                      <m:t>∀</m:t>
                    </m:r>
                    <m:r>
                      <a:rPr lang="en-US" altLang="zh-CN" b="1" i="1">
                        <a:latin typeface="Cambria Math" panose="02040503050406030204" pitchFamily="18" charset="0"/>
                      </a:rPr>
                      <m:t>𝒌</m:t>
                    </m:r>
                  </m:oMath>
                </a14:m>
                <a:r>
                  <a:rPr lang="en-US" b="1" kern="100" dirty="0">
                    <a:effectLst/>
                    <a:latin typeface="+mn-ea"/>
                    <a:cs typeface="宋体" panose="02010600030101010101" pitchFamily="2" charset="-122"/>
                  </a:rPr>
                  <a:t>(</a:t>
                </a:r>
                <a:r>
                  <a:rPr lang="en-US" altLang="zh-CN" b="1" kern="0" dirty="0" err="1">
                    <a:latin typeface="+mn-ea"/>
                    <a:cs typeface="宋体" panose="02010600030101010101" pitchFamily="2" charset="-122"/>
                  </a:rPr>
                  <a:t>r</a:t>
                </a:r>
                <a:r>
                  <a:rPr lang="en-US" altLang="zh-CN" b="1" kern="100" baseline="-25000" dirty="0" err="1">
                    <a:latin typeface="+mn-ea"/>
                    <a:cs typeface="宋体" panose="02010600030101010101" pitchFamily="2" charset="-122"/>
                  </a:rPr>
                  <a:t>ij</a:t>
                </a:r>
                <a:r>
                  <a:rPr lang="zh-CN" altLang="zh-CN" b="1" dirty="0">
                    <a:latin typeface="+mn-ea"/>
                  </a:rPr>
                  <a:t>∧</a:t>
                </a:r>
                <a:r>
                  <a:rPr lang="en-US" altLang="zh-CN" b="1" dirty="0" err="1">
                    <a:latin typeface="+mn-ea"/>
                  </a:rPr>
                  <a:t>r</a:t>
                </a:r>
                <a:r>
                  <a:rPr lang="en-US" altLang="zh-CN" b="1" baseline="-25000" dirty="0" err="1">
                    <a:latin typeface="+mn-ea"/>
                  </a:rPr>
                  <a:t>jk</a:t>
                </a:r>
                <a:r>
                  <a:rPr lang="zh-CN" altLang="zh-CN" b="1" dirty="0">
                    <a:latin typeface="+mn-ea"/>
                  </a:rPr>
                  <a:t>＝</a:t>
                </a:r>
                <a:r>
                  <a:rPr lang="en-US" altLang="zh-CN" b="1" dirty="0">
                    <a:latin typeface="+mn-ea"/>
                  </a:rPr>
                  <a:t>1</a:t>
                </a:r>
                <a:r>
                  <a:rPr lang="zh-CN" altLang="en-US" b="1" dirty="0">
                    <a:latin typeface="+mn-ea"/>
                    <a:cs typeface="Times New Roman" panose="02020603050405020304" pitchFamily="18" charset="0"/>
                  </a:rPr>
                  <a:t>→</a:t>
                </a:r>
                <a:r>
                  <a:rPr lang="en-US" b="1" kern="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i</a:t>
                </a:r>
                <a:r>
                  <a:rPr lang="en-US" altLang="zh-CN" b="1" kern="100" baseline="-25000" dirty="0" err="1">
                    <a:effectLst/>
                    <a:latin typeface="+mn-ea"/>
                    <a:cs typeface="宋体" panose="02010600030101010101" pitchFamily="2" charset="-122"/>
                  </a:rPr>
                  <a:t>k</a:t>
                </a:r>
                <a:r>
                  <a:rPr lang="zh-CN" b="1" kern="100" dirty="0">
                    <a:effectLst/>
                    <a:latin typeface="+mn-ea"/>
                    <a:cs typeface="宋体" panose="02010600030101010101" pitchFamily="2" charset="-122"/>
                  </a:rPr>
                  <a:t>＝</a:t>
                </a:r>
                <a:r>
                  <a:rPr lang="en-US" altLang="zh-CN" b="1" kern="100" dirty="0">
                    <a:effectLst/>
                    <a:latin typeface="+mn-ea"/>
                    <a:cs typeface="宋体" panose="02010600030101010101" pitchFamily="2" charset="-122"/>
                  </a:rPr>
                  <a:t>1</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a:t>
                </a:r>
              </a:p>
            </p:txBody>
          </p:sp>
        </mc:Choice>
        <mc:Fallback xmlns="">
          <p:sp>
            <p:nvSpPr>
              <p:cNvPr id="6" name="Text Box 556">
                <a:extLst>
                  <a:ext uri="{FF2B5EF4-FFF2-40B4-BE49-F238E27FC236}">
                    <a16:creationId xmlns:a16="http://schemas.microsoft.com/office/drawing/2014/main" id="{12C3975C-C4D1-41A9-94E3-82CFC40FE0A8}"/>
                  </a:ext>
                </a:extLst>
              </p:cNvPr>
              <p:cNvSpPr txBox="1">
                <a:spLocks noRot="1" noChangeAspect="1" noMove="1" noResize="1" noEditPoints="1" noAdjustHandles="1" noChangeArrowheads="1" noChangeShapeType="1" noTextEdit="1"/>
              </p:cNvSpPr>
              <p:nvPr/>
            </p:nvSpPr>
            <p:spPr bwMode="auto">
              <a:xfrm>
                <a:off x="384175" y="1753394"/>
                <a:ext cx="10864850" cy="1257152"/>
              </a:xfrm>
              <a:prstGeom prst="rect">
                <a:avLst/>
              </a:prstGeom>
              <a:blipFill>
                <a:blip r:embed="rId5"/>
                <a:stretch>
                  <a:fillRect l="-785" b="-481"/>
                </a:stretch>
              </a:blipFill>
              <a:ln w="9525">
                <a:solidFill>
                  <a:srgbClr val="000000"/>
                </a:solidFill>
                <a:miter lim="800000"/>
                <a:headEnd/>
                <a:tailEnd/>
              </a:ln>
            </p:spPr>
            <p:txBody>
              <a:bodyPr/>
              <a:lstStyle/>
              <a:p>
                <a:r>
                  <a:rPr lang="zh-CN" altLang="en-US">
                    <a:noFill/>
                  </a:rPr>
                  <a:t> </a:t>
                </a:r>
              </a:p>
            </p:txBody>
          </p:sp>
        </mc:Fallback>
      </mc:AlternateContent>
      <p:sp>
        <p:nvSpPr>
          <p:cNvPr id="7" name="Text Box 4293">
            <a:extLst>
              <a:ext uri="{FF2B5EF4-FFF2-40B4-BE49-F238E27FC236}">
                <a16:creationId xmlns:a16="http://schemas.microsoft.com/office/drawing/2014/main" id="{ED66C393-EB76-4A3F-BC66-0C58035F612E}"/>
              </a:ext>
            </a:extLst>
          </p:cNvPr>
          <p:cNvSpPr txBox="1">
            <a:spLocks noChangeArrowheads="1"/>
          </p:cNvSpPr>
          <p:nvPr/>
        </p:nvSpPr>
        <p:spPr bwMode="auto">
          <a:xfrm>
            <a:off x="384175" y="3639345"/>
            <a:ext cx="10864850" cy="1733401"/>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a:t>
            </a:r>
            <a:r>
              <a:rPr lang="zh-CN" altLang="en-US" b="1" kern="100" dirty="0">
                <a:solidFill>
                  <a:srgbClr val="C00000"/>
                </a:solidFill>
                <a:latin typeface="+mn-ea"/>
                <a:cs typeface="宋体" panose="02010600030101010101" pitchFamily="2" charset="-122"/>
              </a:rPr>
              <a:t>传递性的关系图表示判断方法</a:t>
            </a:r>
            <a:r>
              <a:rPr lang="en-US" altLang="zh-CN" b="1" kern="100" dirty="0">
                <a:latin typeface="+mn-ea"/>
                <a:cs typeface="宋体" panose="02010600030101010101" pitchFamily="2" charset="-122"/>
              </a:rPr>
              <a:t>(G</a:t>
            </a:r>
            <a:r>
              <a:rPr lang="en-US" altLang="zh-CN" b="1" kern="100" baseline="-25000" dirty="0">
                <a:latin typeface="+mn-ea"/>
                <a:cs typeface="宋体" panose="02010600030101010101" pitchFamily="2" charset="-122"/>
              </a:rPr>
              <a:t>R</a:t>
            </a:r>
            <a:r>
              <a:rPr lang="zh-CN" altLang="zh-CN" b="1" kern="100" dirty="0">
                <a:latin typeface="+mn-ea"/>
                <a:cs typeface="宋体" panose="02010600030101010101" pitchFamily="2" charset="-122"/>
              </a:rPr>
              <a:t>是</a:t>
            </a:r>
            <a:r>
              <a:rPr lang="en-US" altLang="zh-CN" b="1" kern="100" dirty="0">
                <a:latin typeface="+mn-ea"/>
                <a:cs typeface="宋体" panose="02010600030101010101" pitchFamily="2" charset="-122"/>
              </a:rPr>
              <a:t>R</a:t>
            </a:r>
            <a:r>
              <a:rPr lang="zh-CN" altLang="zh-CN" b="1" kern="100" dirty="0">
                <a:latin typeface="+mn-ea"/>
                <a:cs typeface="宋体" panose="02010600030101010101" pitchFamily="2" charset="-122"/>
              </a:rPr>
              <a:t>的关系图</a:t>
            </a:r>
            <a:r>
              <a:rPr lang="en-US" altLang="zh-CN" b="1" kern="100" dirty="0">
                <a:latin typeface="+mn-ea"/>
                <a:cs typeface="宋体" panose="02010600030101010101" pitchFamily="2" charset="-122"/>
              </a:rPr>
              <a:t>)</a:t>
            </a:r>
            <a:r>
              <a:rPr lang="zh-CN" altLang="zh-CN" b="1" kern="100" dirty="0">
                <a:latin typeface="+mn-ea"/>
                <a:cs typeface="宋体" panose="02010600030101010101" pitchFamily="2" charset="-122"/>
              </a:rPr>
              <a:t>，</a:t>
            </a:r>
            <a:r>
              <a:rPr lang="zh-CN" b="1" kern="100" dirty="0">
                <a:effectLst/>
                <a:latin typeface="+mn-ea"/>
                <a:cs typeface="宋体" panose="02010600030101010101" pitchFamily="2" charset="-122"/>
              </a:rPr>
              <a:t>则</a:t>
            </a:r>
          </a:p>
          <a:p>
            <a:pPr algn="just">
              <a:lnSpc>
                <a:spcPct val="150000"/>
              </a:lnSpc>
              <a:spcAft>
                <a:spcPts val="0"/>
              </a:spcAft>
            </a:pPr>
            <a:r>
              <a:rPr lang="en-US" altLang="zh-CN" b="1" kern="0" dirty="0">
                <a:latin typeface="+mn-ea"/>
                <a:cs typeface="宋体" panose="02010600030101010101" pitchFamily="2" charset="-122"/>
              </a:rPr>
              <a:t>R</a:t>
            </a:r>
            <a:r>
              <a:rPr lang="zh-CN" altLang="en-US" b="1" kern="0" dirty="0">
                <a:latin typeface="+mn-ea"/>
                <a:cs typeface="宋体" panose="02010600030101010101" pitchFamily="2" charset="-122"/>
              </a:rPr>
              <a:t>是传递的</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a:t>
            </a:r>
            <a:r>
              <a:rPr lang="zh-CN" altLang="en-US" b="1" kern="100" dirty="0">
                <a:latin typeface="+mn-ea"/>
                <a:cs typeface="宋体" panose="02010600030101010101" pitchFamily="2" charset="-122"/>
              </a:rPr>
              <a:t>任何两个不同结点</a:t>
            </a:r>
            <a:r>
              <a:rPr lang="en-US" altLang="zh-CN" b="1" kern="100" dirty="0">
                <a:latin typeface="+mn-ea"/>
                <a:cs typeface="宋体" panose="02010600030101010101" pitchFamily="2" charset="-122"/>
              </a:rPr>
              <a:t>x</a:t>
            </a:r>
            <a:r>
              <a:rPr lang="zh-CN" altLang="en-US" b="1" kern="100" dirty="0">
                <a:latin typeface="+mn-ea"/>
                <a:cs typeface="宋体" panose="02010600030101010101" pitchFamily="2" charset="-122"/>
              </a:rPr>
              <a:t>，</a:t>
            </a:r>
            <a:r>
              <a:rPr lang="en-US" altLang="zh-CN" b="1" kern="100" dirty="0">
                <a:latin typeface="+mn-ea"/>
                <a:cs typeface="宋体" panose="02010600030101010101" pitchFamily="2" charset="-122"/>
              </a:rPr>
              <a:t>y</a:t>
            </a:r>
            <a:r>
              <a:rPr lang="zh-CN" altLang="en-US" b="1" kern="100" dirty="0">
                <a:latin typeface="+mn-ea"/>
                <a:cs typeface="宋体" panose="02010600030101010101" pitchFamily="2" charset="-122"/>
              </a:rPr>
              <a:t>之间，如果存在</a:t>
            </a:r>
            <a:r>
              <a:rPr lang="en-US" altLang="zh-CN" b="1" kern="100" dirty="0">
                <a:latin typeface="+mn-ea"/>
                <a:cs typeface="宋体" panose="02010600030101010101" pitchFamily="2" charset="-122"/>
              </a:rPr>
              <a:t>x</a:t>
            </a:r>
            <a:r>
              <a:rPr lang="zh-CN" altLang="en-US" b="1" kern="100" dirty="0">
                <a:latin typeface="+mn-ea"/>
                <a:cs typeface="宋体" panose="02010600030101010101" pitchFamily="2" charset="-122"/>
              </a:rPr>
              <a:t>到</a:t>
            </a:r>
            <a:r>
              <a:rPr lang="en-US" altLang="zh-CN" b="1" kern="100" dirty="0">
                <a:latin typeface="+mn-ea"/>
                <a:cs typeface="宋体" panose="02010600030101010101" pitchFamily="2" charset="-122"/>
              </a:rPr>
              <a:t>y</a:t>
            </a:r>
            <a:r>
              <a:rPr lang="zh-CN" altLang="en-US" b="1" kern="100" dirty="0">
                <a:latin typeface="+mn-ea"/>
                <a:cs typeface="宋体" panose="02010600030101010101" pitchFamily="2" charset="-122"/>
              </a:rPr>
              <a:t>的一条路径，则一定有</a:t>
            </a:r>
            <a:r>
              <a:rPr lang="en-US" altLang="zh-CN" b="1" kern="100" dirty="0">
                <a:latin typeface="+mn-ea"/>
                <a:cs typeface="宋体" panose="02010600030101010101" pitchFamily="2" charset="-122"/>
              </a:rPr>
              <a:t>x</a:t>
            </a:r>
            <a:r>
              <a:rPr lang="zh-CN" altLang="en-US" b="1" kern="100" dirty="0">
                <a:latin typeface="+mn-ea"/>
                <a:cs typeface="宋体" panose="02010600030101010101" pitchFamily="2" charset="-122"/>
              </a:rPr>
              <a:t>到</a:t>
            </a:r>
            <a:r>
              <a:rPr lang="en-US" altLang="zh-CN" b="1" kern="100" dirty="0">
                <a:latin typeface="+mn-ea"/>
                <a:cs typeface="宋体" panose="02010600030101010101" pitchFamily="2" charset="-122"/>
              </a:rPr>
              <a:t>y</a:t>
            </a:r>
            <a:r>
              <a:rPr lang="zh-CN" altLang="en-US" b="1" kern="100" dirty="0">
                <a:latin typeface="+mn-ea"/>
                <a:cs typeface="宋体" panose="02010600030101010101" pitchFamily="2" charset="-122"/>
              </a:rPr>
              <a:t>的一条边。</a:t>
            </a:r>
            <a:endParaRPr lang="zh-CN" b="1" kern="100" dirty="0">
              <a:effectLst/>
              <a:latin typeface="+mn-ea"/>
              <a:cs typeface="宋体" panose="02010600030101010101" pitchFamily="2" charset="-122"/>
            </a:endParaRPr>
          </a:p>
        </p:txBody>
      </p:sp>
    </p:spTree>
    <p:extLst>
      <p:ext uri="{BB962C8B-B14F-4D97-AF65-F5344CB8AC3E}">
        <p14:creationId xmlns:p14="http://schemas.microsoft.com/office/powerpoint/2010/main" val="188849448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2"/>
          <p:cNvSpPr>
            <a:spLocks noGrp="1" noChangeArrowheads="1"/>
          </p:cNvSpPr>
          <p:nvPr>
            <p:ph type="title"/>
          </p:nvPr>
        </p:nvSpPr>
        <p:spPr/>
        <p:txBody>
          <a:bodyPr/>
          <a:lstStyle/>
          <a:p>
            <a:pPr eaLnBrk="1" hangingPunct="1"/>
            <a:r>
              <a:rPr lang="zh-CN" altLang="en-US"/>
              <a:t>总结</a:t>
            </a:r>
          </a:p>
        </p:txBody>
      </p:sp>
      <mc:AlternateContent xmlns:mc="http://schemas.openxmlformats.org/markup-compatibility/2006" xmlns:a14="http://schemas.microsoft.com/office/drawing/2010/main">
        <mc:Choice Requires="a14">
          <p:graphicFrame>
            <p:nvGraphicFramePr>
              <p:cNvPr id="1564769" name="Group 97">
                <a:extLst>
                  <a:ext uri="{FF2B5EF4-FFF2-40B4-BE49-F238E27FC236}">
                    <a16:creationId xmlns:a16="http://schemas.microsoft.com/office/drawing/2014/main" id="{8851E1A0-E536-4D2B-8F4C-03F995634E61}"/>
                  </a:ext>
                </a:extLst>
              </p:cNvPr>
              <p:cNvGraphicFramePr>
                <a:graphicFrameLocks noGrp="1"/>
              </p:cNvGraphicFramePr>
              <p:nvPr>
                <p:extLst>
                  <p:ext uri="{D42A27DB-BD31-4B8C-83A1-F6EECF244321}">
                    <p14:modId xmlns:p14="http://schemas.microsoft.com/office/powerpoint/2010/main" val="2559302482"/>
                  </p:ext>
                </p:extLst>
              </p:nvPr>
            </p:nvGraphicFramePr>
            <p:xfrm>
              <a:off x="384175" y="1010725"/>
              <a:ext cx="11277600" cy="5584613"/>
            </p:xfrm>
            <a:graphic>
              <a:graphicData uri="http://schemas.openxmlformats.org/drawingml/2006/table">
                <a:tbl>
                  <a:tblPr/>
                  <a:tblGrid>
                    <a:gridCol w="917733">
                      <a:extLst>
                        <a:ext uri="{9D8B030D-6E8A-4147-A177-3AD203B41FA5}">
                          <a16:colId xmlns:a16="http://schemas.microsoft.com/office/drawing/2014/main" val="20000"/>
                        </a:ext>
                      </a:extLst>
                    </a:gridCol>
                    <a:gridCol w="1190625">
                      <a:extLst>
                        <a:ext uri="{9D8B030D-6E8A-4147-A177-3AD203B41FA5}">
                          <a16:colId xmlns:a16="http://schemas.microsoft.com/office/drawing/2014/main" val="20001"/>
                        </a:ext>
                      </a:extLst>
                    </a:gridCol>
                    <a:gridCol w="1283613">
                      <a:extLst>
                        <a:ext uri="{9D8B030D-6E8A-4147-A177-3AD203B41FA5}">
                          <a16:colId xmlns:a16="http://schemas.microsoft.com/office/drawing/2014/main" val="20002"/>
                        </a:ext>
                      </a:extLst>
                    </a:gridCol>
                    <a:gridCol w="2110381">
                      <a:extLst>
                        <a:ext uri="{9D8B030D-6E8A-4147-A177-3AD203B41FA5}">
                          <a16:colId xmlns:a16="http://schemas.microsoft.com/office/drawing/2014/main" val="20003"/>
                        </a:ext>
                      </a:extLst>
                    </a:gridCol>
                    <a:gridCol w="2672016">
                      <a:extLst>
                        <a:ext uri="{9D8B030D-6E8A-4147-A177-3AD203B41FA5}">
                          <a16:colId xmlns:a16="http://schemas.microsoft.com/office/drawing/2014/main" val="20004"/>
                        </a:ext>
                      </a:extLst>
                    </a:gridCol>
                    <a:gridCol w="3103232">
                      <a:extLst>
                        <a:ext uri="{9D8B030D-6E8A-4147-A177-3AD203B41FA5}">
                          <a16:colId xmlns:a16="http://schemas.microsoft.com/office/drawing/2014/main" val="20005"/>
                        </a:ext>
                      </a:extLst>
                    </a:gridCol>
                  </a:tblGrid>
                  <a:tr h="628109">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endParaRPr kumimoji="0" lang="zh-CN" altLang="en-US" sz="2200" b="1" i="0" u="none" strike="noStrike" cap="none" normalizeH="0" baseline="0" dirty="0">
                            <a:ln>
                              <a:noFill/>
                            </a:ln>
                            <a:solidFill>
                              <a:srgbClr val="000000"/>
                            </a:solidFill>
                            <a:effectLst/>
                            <a:latin typeface="+mn-ea"/>
                            <a:ea typeface="+mn-ea"/>
                          </a:endParaRP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自反性</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反自反性</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对称性</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反对称性</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传递性</a:t>
                          </a: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01498">
                    <a:tc>
                      <a:txBody>
                        <a:bodyPr/>
                        <a:lstStyle/>
                        <a:p>
                          <a:pPr marL="0" marR="0" lvl="0" indent="0" algn="ctr"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定</a:t>
                          </a:r>
                          <a:br>
                            <a:rPr kumimoji="0" lang="zh-CN" altLang="en-US" sz="2200" b="1" i="0" u="none" strike="noStrike" cap="none" normalizeH="0" baseline="0" dirty="0">
                              <a:ln>
                                <a:noFill/>
                              </a:ln>
                              <a:solidFill>
                                <a:srgbClr val="000000"/>
                              </a:solidFill>
                              <a:effectLst/>
                              <a:latin typeface="+mn-ea"/>
                              <a:ea typeface="+mn-ea"/>
                            </a:rPr>
                          </a:br>
                          <a:r>
                            <a:rPr kumimoji="0" lang="zh-CN" altLang="en-US" sz="2200" b="1" i="0" u="none" strike="noStrike" cap="none" normalizeH="0" baseline="0" dirty="0">
                              <a:ln>
                                <a:noFill/>
                              </a:ln>
                              <a:solidFill>
                                <a:srgbClr val="000000"/>
                              </a:solidFill>
                              <a:effectLst/>
                              <a:latin typeface="+mn-ea"/>
                              <a:ea typeface="+mn-ea"/>
                            </a:rPr>
                            <a:t>义</a:t>
                          </a: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buClr>
                              <a:srgbClr val="800080"/>
                            </a:buClr>
                            <a:buNone/>
                          </a:pPr>
                          <a:r>
                            <a:rPr lang="en-US" altLang="zh-CN" sz="2200" b="1" dirty="0">
                              <a:solidFill>
                                <a:schemeClr val="tx1"/>
                              </a:solidFill>
                              <a:latin typeface="+mn-ea"/>
                              <a:ea typeface="+mn-ea"/>
                              <a:sym typeface="Symbol" panose="05050102010706020507" pitchFamily="18" charset="2"/>
                            </a:rPr>
                            <a:t>x</a:t>
                          </a:r>
                          <a:r>
                            <a:rPr lang="en-US" altLang="zh-CN" sz="2200" b="1" dirty="0">
                              <a:solidFill>
                                <a:schemeClr val="tx1"/>
                              </a:solidFill>
                              <a:latin typeface="+mn-ea"/>
                              <a:ea typeface="+mn-ea"/>
                            </a:rPr>
                            <a:t>(</a:t>
                          </a:r>
                          <a:r>
                            <a:rPr lang="en-US" altLang="zh-CN" sz="2200" b="1" dirty="0" err="1">
                              <a:solidFill>
                                <a:schemeClr val="tx1"/>
                              </a:solidFill>
                              <a:latin typeface="+mn-ea"/>
                              <a:ea typeface="+mn-ea"/>
                            </a:rPr>
                            <a:t>x∈A</a:t>
                          </a:r>
                          <a:r>
                            <a:rPr lang="en-US" altLang="zh-CN" sz="2200" b="1" dirty="0">
                              <a:solidFill>
                                <a:schemeClr val="tx1"/>
                              </a:solidFill>
                              <a:latin typeface="+mn-ea"/>
                              <a:ea typeface="+mn-ea"/>
                            </a:rPr>
                            <a:t>→&lt;</a:t>
                          </a:r>
                          <a:r>
                            <a:rPr lang="en-US" altLang="zh-CN" sz="2200" b="1" dirty="0" err="1">
                              <a:solidFill>
                                <a:schemeClr val="tx1"/>
                              </a:solidFill>
                              <a:latin typeface="+mn-ea"/>
                              <a:ea typeface="+mn-ea"/>
                            </a:rPr>
                            <a:t>x,x</a:t>
                          </a:r>
                          <a:r>
                            <a:rPr lang="en-US" altLang="zh-CN" sz="2200" b="1" dirty="0">
                              <a:solidFill>
                                <a:schemeClr val="tx1"/>
                              </a:solidFill>
                              <a:latin typeface="+mn-ea"/>
                              <a:ea typeface="+mn-ea"/>
                            </a:rPr>
                            <a:t>&gt;∈R)=1</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defRPr/>
                          </a:pPr>
                          <a:r>
                            <a:rPr lang="en-US" altLang="zh-CN" sz="2200" b="1" dirty="0">
                              <a:solidFill>
                                <a:schemeClr val="tx1"/>
                              </a:solidFill>
                              <a:latin typeface="+mn-ea"/>
                              <a:ea typeface="+mn-ea"/>
                              <a:sym typeface="Symbol" panose="05050102010706020507" pitchFamily="18" charset="2"/>
                            </a:rPr>
                            <a:t></a:t>
                          </a:r>
                          <a:r>
                            <a:rPr lang="en-US" altLang="zh-CN" sz="2200" b="1" dirty="0">
                              <a:solidFill>
                                <a:schemeClr val="tx1"/>
                              </a:solidFill>
                              <a:latin typeface="+mn-ea"/>
                              <a:ea typeface="+mn-ea"/>
                            </a:rPr>
                            <a:t>x(</a:t>
                          </a:r>
                          <a:r>
                            <a:rPr lang="en-US" altLang="zh-CN" sz="2200" b="1" dirty="0" err="1">
                              <a:solidFill>
                                <a:schemeClr val="tx1"/>
                              </a:solidFill>
                              <a:latin typeface="+mn-ea"/>
                              <a:ea typeface="+mn-ea"/>
                            </a:rPr>
                            <a:t>x∈A</a:t>
                          </a:r>
                          <a:r>
                            <a:rPr lang="en-US" altLang="zh-CN" sz="2200" b="1" dirty="0">
                              <a:solidFill>
                                <a:schemeClr val="tx1"/>
                              </a:solidFill>
                              <a:latin typeface="+mn-ea"/>
                              <a:ea typeface="+mn-ea"/>
                            </a:rPr>
                            <a:t>→&lt;</a:t>
                          </a:r>
                          <a:r>
                            <a:rPr lang="en-US" altLang="zh-CN" sz="2200" b="1" dirty="0" err="1">
                              <a:solidFill>
                                <a:schemeClr val="tx1"/>
                              </a:solidFill>
                              <a:latin typeface="+mn-ea"/>
                              <a:ea typeface="+mn-ea"/>
                            </a:rPr>
                            <a:t>x,x</a:t>
                          </a:r>
                          <a:r>
                            <a:rPr lang="en-US" altLang="zh-CN" sz="2200" b="1" dirty="0">
                              <a:solidFill>
                                <a:schemeClr val="tx1"/>
                              </a:solidFill>
                              <a:latin typeface="+mn-ea"/>
                              <a:ea typeface="+mn-ea"/>
                            </a:rPr>
                            <a:t>&gt;</a:t>
                          </a:r>
                          <a14:m>
                            <m:oMath xmlns:m="http://schemas.openxmlformats.org/officeDocument/2006/math">
                              <m:r>
                                <a:rPr lang="en-US" altLang="zh-CN" sz="2200" b="1" i="1" smtClean="0">
                                  <a:solidFill>
                                    <a:schemeClr val="tx1"/>
                                  </a:solidFill>
                                  <a:latin typeface="Cambria Math" panose="02040503050406030204" pitchFamily="18" charset="0"/>
                                  <a:ea typeface="+mn-ea"/>
                                </a:rPr>
                                <m:t>∉</m:t>
                              </m:r>
                            </m:oMath>
                          </a14:m>
                          <a:r>
                            <a:rPr lang="en-US" altLang="zh-CN" sz="2200" b="1" dirty="0">
                              <a:solidFill>
                                <a:schemeClr val="tx1"/>
                              </a:solidFill>
                              <a:latin typeface="+mn-ea"/>
                              <a:ea typeface="+mn-ea"/>
                            </a:rPr>
                            <a:t>R)=1</a:t>
                          </a:r>
                        </a:p>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endParaRPr kumimoji="0" lang="zh-CN" altLang="en-US" sz="2200" b="1" i="0" u="none" strike="noStrike" kern="1200" cap="none" normalizeH="0" baseline="0" dirty="0">
                            <a:ln>
                              <a:noFill/>
                            </a:ln>
                            <a:solidFill>
                              <a:schemeClr val="tx1"/>
                            </a:solidFill>
                            <a:effectLst/>
                            <a:latin typeface="+mn-ea"/>
                            <a:ea typeface="+mn-ea"/>
                            <a:cs typeface="+mn-cs"/>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14:m>
                            <m:oMath xmlns:m="http://schemas.openxmlformats.org/officeDocument/2006/math">
                              <m:r>
                                <a:rPr lang="es-ES" altLang="zh-CN" sz="2000" i="1" smtClean="0">
                                  <a:latin typeface="Cambria Math" panose="02040503050406030204" pitchFamily="18" charset="0"/>
                                  <a:ea typeface="Cambria Math" panose="02040503050406030204" pitchFamily="18" charset="0"/>
                                </a:rPr>
                                <m:t>∀</m:t>
                              </m:r>
                            </m:oMath>
                          </a14:m>
                          <a:r>
                            <a:rPr lang="en-US" altLang="zh-CN" sz="2000" b="1" kern="100" dirty="0">
                              <a:effectLst/>
                              <a:latin typeface="+mn-ea"/>
                              <a:cs typeface="宋体" panose="02010600030101010101" pitchFamily="2" charset="-122"/>
                            </a:rPr>
                            <a:t>x</a:t>
                          </a:r>
                          <a14:m>
                            <m:oMath xmlns:m="http://schemas.openxmlformats.org/officeDocument/2006/math">
                              <m:r>
                                <a:rPr lang="es-ES" altLang="zh-CN" sz="2000" i="1">
                                  <a:latin typeface="Cambria Math" panose="02040503050406030204" pitchFamily="18" charset="0"/>
                                  <a:ea typeface="Cambria Math" panose="02040503050406030204" pitchFamily="18" charset="0"/>
                                </a:rPr>
                                <m:t>∀</m:t>
                              </m:r>
                            </m:oMath>
                          </a14:m>
                          <a:r>
                            <a:rPr lang="en-US" altLang="zh-CN" sz="2000" b="1" kern="100" dirty="0">
                              <a:effectLst/>
                              <a:latin typeface="+mn-ea"/>
                              <a:cs typeface="宋体" panose="02010600030101010101" pitchFamily="2" charset="-122"/>
                            </a:rPr>
                            <a:t>y</a:t>
                          </a:r>
                          <a:r>
                            <a:rPr lang="en-US" altLang="zh-CN" sz="2000" b="1" kern="0" dirty="0">
                              <a:effectLst/>
                              <a:latin typeface="+mn-ea"/>
                              <a:cs typeface="宋体" panose="02010600030101010101" pitchFamily="2" charset="-122"/>
                            </a:rPr>
                            <a:t>(</a:t>
                          </a:r>
                          <a:r>
                            <a:rPr lang="en-US" altLang="zh-CN" sz="2000" b="1" kern="100" dirty="0">
                              <a:effectLst/>
                              <a:latin typeface="+mn-ea"/>
                              <a:cs typeface="宋体" panose="02010600030101010101" pitchFamily="2" charset="-122"/>
                            </a:rPr>
                            <a:t>x</a:t>
                          </a:r>
                          <a:r>
                            <a:rPr lang="zh-CN" altLang="zh-CN" sz="2000" b="1" kern="100" dirty="0">
                              <a:effectLst/>
                              <a:latin typeface="+mn-ea"/>
                              <a:cs typeface="宋体" panose="02010600030101010101" pitchFamily="2" charset="-122"/>
                            </a:rPr>
                            <a:t>∈</a:t>
                          </a:r>
                          <a:r>
                            <a:rPr lang="en-US" altLang="zh-CN" sz="2000" b="1" kern="100" dirty="0">
                              <a:effectLst/>
                              <a:latin typeface="+mn-ea"/>
                              <a:cs typeface="宋体" panose="02010600030101010101" pitchFamily="2" charset="-122"/>
                            </a:rPr>
                            <a:t>A</a:t>
                          </a:r>
                          <a:r>
                            <a:rPr lang="zh-CN" altLang="zh-CN" sz="2000" b="1" kern="0" dirty="0">
                              <a:effectLst/>
                              <a:latin typeface="+mn-ea"/>
                              <a:cs typeface="宋体" panose="02010600030101010101" pitchFamily="2" charset="-122"/>
                            </a:rPr>
                            <a:t>∧</a:t>
                          </a:r>
                          <a:r>
                            <a:rPr lang="en-US" altLang="zh-CN" sz="2000" b="1" kern="0" dirty="0">
                              <a:effectLst/>
                              <a:latin typeface="+mn-ea"/>
                              <a:cs typeface="宋体" panose="02010600030101010101" pitchFamily="2" charset="-122"/>
                            </a:rPr>
                            <a:t>y</a:t>
                          </a:r>
                          <a:r>
                            <a:rPr lang="zh-CN" altLang="zh-CN" sz="2000" b="1" kern="100" dirty="0">
                              <a:effectLst/>
                              <a:latin typeface="+mn-ea"/>
                              <a:cs typeface="宋体" panose="02010600030101010101" pitchFamily="2" charset="-122"/>
                            </a:rPr>
                            <a:t>∈</a:t>
                          </a:r>
                          <a:r>
                            <a:rPr lang="en-US" altLang="zh-CN" sz="2000" b="1" kern="100" dirty="0">
                              <a:effectLst/>
                              <a:latin typeface="+mn-ea"/>
                              <a:cs typeface="宋体" panose="02010600030101010101" pitchFamily="2" charset="-122"/>
                            </a:rPr>
                            <a:t>A</a:t>
                          </a:r>
                          <a:r>
                            <a:rPr lang="zh-CN" altLang="zh-CN" sz="2000" b="1" kern="0" dirty="0">
                              <a:effectLst/>
                              <a:latin typeface="+mn-ea"/>
                              <a:cs typeface="宋体" panose="02010600030101010101" pitchFamily="2" charset="-122"/>
                            </a:rPr>
                            <a:t>∧</a:t>
                          </a:r>
                          <a:r>
                            <a:rPr lang="en-US" altLang="zh-CN" sz="2000" b="1" kern="0" dirty="0">
                              <a:effectLst/>
                              <a:latin typeface="+mn-ea"/>
                              <a:cs typeface="宋体" panose="02010600030101010101" pitchFamily="2" charset="-122"/>
                            </a:rPr>
                            <a:t>(</a:t>
                          </a:r>
                          <a:r>
                            <a:rPr lang="en-US" altLang="zh-CN" sz="2000" b="1" kern="100" dirty="0">
                              <a:effectLst/>
                              <a:latin typeface="+mn-ea"/>
                              <a:cs typeface="宋体" panose="02010600030101010101" pitchFamily="2" charset="-122"/>
                            </a:rPr>
                            <a:t>&lt;</a:t>
                          </a:r>
                          <a:r>
                            <a:rPr lang="en-US" altLang="zh-CN" sz="2000" b="1" kern="100" dirty="0" err="1">
                              <a:effectLst/>
                              <a:latin typeface="+mn-ea"/>
                              <a:cs typeface="宋体" panose="02010600030101010101" pitchFamily="2" charset="-122"/>
                            </a:rPr>
                            <a:t>x,y</a:t>
                          </a:r>
                          <a:r>
                            <a:rPr lang="en-US" altLang="zh-CN" sz="2000" b="1" kern="100" dirty="0">
                              <a:effectLst/>
                              <a:latin typeface="+mn-ea"/>
                              <a:cs typeface="宋体" panose="02010600030101010101" pitchFamily="2" charset="-122"/>
                            </a:rPr>
                            <a:t>&gt;</a:t>
                          </a:r>
                          <a:r>
                            <a:rPr lang="zh-CN" altLang="zh-CN" sz="2000" b="1" kern="100" dirty="0">
                              <a:effectLst/>
                              <a:latin typeface="+mn-ea"/>
                              <a:cs typeface="宋体" panose="02010600030101010101" pitchFamily="2" charset="-122"/>
                            </a:rPr>
                            <a:t>∈</a:t>
                          </a:r>
                          <a:r>
                            <a:rPr lang="en-US" altLang="zh-CN" sz="2000" b="1" kern="100" dirty="0">
                              <a:effectLst/>
                              <a:latin typeface="+mn-ea"/>
                              <a:cs typeface="宋体" panose="02010600030101010101" pitchFamily="2" charset="-122"/>
                            </a:rPr>
                            <a:t>R</a:t>
                          </a:r>
                          <a:r>
                            <a:rPr lang="zh-CN" altLang="en-US" sz="2000" b="1" dirty="0">
                              <a:latin typeface="+mn-ea"/>
                              <a:cs typeface="Times New Roman" panose="02020603050405020304" pitchFamily="18" charset="0"/>
                            </a:rPr>
                            <a:t>→ </a:t>
                          </a:r>
                          <a:r>
                            <a:rPr lang="en-US" altLang="zh-CN" sz="2000" b="1" kern="100" dirty="0">
                              <a:effectLst/>
                              <a:latin typeface="+mn-ea"/>
                              <a:cs typeface="宋体" panose="02010600030101010101" pitchFamily="2" charset="-122"/>
                            </a:rPr>
                            <a:t>&lt;</a:t>
                          </a:r>
                          <a:r>
                            <a:rPr lang="en-US" altLang="zh-CN" sz="2000" b="1" kern="100" dirty="0" err="1">
                              <a:effectLst/>
                              <a:latin typeface="+mn-ea"/>
                              <a:cs typeface="宋体" panose="02010600030101010101" pitchFamily="2" charset="-122"/>
                            </a:rPr>
                            <a:t>y,x</a:t>
                          </a:r>
                          <a:r>
                            <a:rPr lang="en-US" altLang="zh-CN" sz="2000" b="1" kern="100" dirty="0">
                              <a:effectLst/>
                              <a:latin typeface="+mn-ea"/>
                              <a:cs typeface="宋体" panose="02010600030101010101" pitchFamily="2" charset="-122"/>
                            </a:rPr>
                            <a:t>&gt;</a:t>
                          </a:r>
                          <a:r>
                            <a:rPr lang="zh-CN" altLang="zh-CN" sz="2000" b="1" kern="100" dirty="0">
                              <a:effectLst/>
                              <a:latin typeface="+mn-ea"/>
                              <a:cs typeface="宋体" panose="02010600030101010101" pitchFamily="2" charset="-122"/>
                            </a:rPr>
                            <a:t>∈</a:t>
                          </a:r>
                          <a:r>
                            <a:rPr lang="en-US" altLang="zh-CN" sz="2000" b="1" kern="100" dirty="0">
                              <a:effectLst/>
                              <a:latin typeface="+mn-ea"/>
                              <a:cs typeface="宋体" panose="02010600030101010101" pitchFamily="2" charset="-122"/>
                            </a:rPr>
                            <a:t>R))=1</a:t>
                          </a:r>
                          <a:endParaRPr kumimoji="0" lang="zh-CN" altLang="en-US" sz="2200" b="1" i="0" u="none" strike="noStrike" kern="1200" cap="none" normalizeH="0" baseline="0" dirty="0">
                            <a:ln>
                              <a:noFill/>
                            </a:ln>
                            <a:solidFill>
                              <a:schemeClr val="tx1"/>
                            </a:solidFill>
                            <a:effectLst/>
                            <a:latin typeface="+mn-ea"/>
                            <a:ea typeface="+mn-ea"/>
                            <a:cs typeface="+mn-cs"/>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14:m>
                            <m:oMath xmlns:m="http://schemas.openxmlformats.org/officeDocument/2006/math">
                              <m:r>
                                <a:rPr lang="es-ES" altLang="zh-CN" sz="2000" b="1" i="1" smtClean="0">
                                  <a:latin typeface="Cambria Math" panose="02040503050406030204" pitchFamily="18" charset="0"/>
                                </a:rPr>
                                <m:t>∀</m:t>
                              </m:r>
                            </m:oMath>
                          </a14:m>
                          <a:r>
                            <a:rPr lang="es-ES" altLang="zh-CN" sz="2000" b="1" dirty="0">
                              <a:solidFill>
                                <a:srgbClr val="0000CC"/>
                              </a:solidFill>
                              <a:latin typeface="+mn-ea"/>
                            </a:rPr>
                            <a:t>x</a:t>
                          </a:r>
                          <a14:m>
                            <m:oMath xmlns:m="http://schemas.openxmlformats.org/officeDocument/2006/math">
                              <m:r>
                                <a:rPr lang="es-ES" altLang="zh-CN" sz="2000" b="1" i="1">
                                  <a:latin typeface="Cambria Math" panose="02040503050406030204" pitchFamily="18" charset="0"/>
                                </a:rPr>
                                <m:t>∀</m:t>
                              </m:r>
                            </m:oMath>
                          </a14:m>
                          <a:r>
                            <a:rPr lang="es-ES" altLang="zh-CN" sz="2000" b="1" dirty="0">
                              <a:solidFill>
                                <a:srgbClr val="0000CC"/>
                              </a:solidFill>
                              <a:latin typeface="+mn-ea"/>
                            </a:rPr>
                            <a:t>y(x∈A∧y∈A∧ (&lt;x,y&gt;∈R∧&lt;y,x&gt;∈R</a:t>
                          </a:r>
                          <a:r>
                            <a:rPr lang="zh-CN" altLang="en-US" sz="2000" b="1" dirty="0">
                              <a:latin typeface="+mn-ea"/>
                              <a:cs typeface="Times New Roman" panose="02020603050405020304" pitchFamily="18" charset="0"/>
                            </a:rPr>
                            <a:t>→</a:t>
                          </a:r>
                          <a:r>
                            <a:rPr lang="es-ES" altLang="zh-CN" sz="2000" b="1" dirty="0">
                              <a:solidFill>
                                <a:srgbClr val="0000CC"/>
                              </a:solidFill>
                              <a:latin typeface="+mn-ea"/>
                            </a:rPr>
                            <a:t>x=y))=1 </a:t>
                          </a:r>
                          <a:endParaRPr kumimoji="0" lang="zh-CN" altLang="en-US" sz="2200" b="1" i="0" u="none" strike="noStrike" kern="1200" cap="none" normalizeH="0" baseline="0" dirty="0">
                            <a:ln>
                              <a:noFill/>
                            </a:ln>
                            <a:solidFill>
                              <a:schemeClr val="tx1"/>
                            </a:solidFill>
                            <a:effectLst/>
                            <a:latin typeface="+mn-ea"/>
                            <a:ea typeface="+mn-ea"/>
                            <a:cs typeface="+mn-cs"/>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lang="zh-CN" altLang="en-US" sz="2000" b="1" dirty="0">
                              <a:latin typeface="+mn-ea"/>
                              <a:sym typeface="Symbol" panose="05050102010706020507" pitchFamily="18" charset="2"/>
                            </a:rPr>
                            <a:t></a:t>
                          </a:r>
                          <a:r>
                            <a:rPr lang="en-US" altLang="zh-CN" sz="2000" b="1" dirty="0">
                              <a:latin typeface="+mn-ea"/>
                            </a:rPr>
                            <a:t>x</a:t>
                          </a:r>
                          <a:r>
                            <a:rPr lang="zh-CN" altLang="en-US" sz="2000" b="1" dirty="0">
                              <a:latin typeface="+mn-ea"/>
                              <a:sym typeface="Symbol" panose="05050102010706020507" pitchFamily="18" charset="2"/>
                            </a:rPr>
                            <a:t></a:t>
                          </a:r>
                          <a:r>
                            <a:rPr lang="en-US" altLang="zh-CN" sz="2000" b="1" dirty="0">
                              <a:latin typeface="+mn-ea"/>
                            </a:rPr>
                            <a:t>y</a:t>
                          </a:r>
                          <a:r>
                            <a:rPr lang="zh-CN" altLang="en-US" sz="2000" b="1" dirty="0">
                              <a:latin typeface="+mn-ea"/>
                              <a:sym typeface="Symbol" panose="05050102010706020507" pitchFamily="18" charset="2"/>
                            </a:rPr>
                            <a:t></a:t>
                          </a:r>
                          <a:r>
                            <a:rPr lang="en-US" altLang="zh-CN" sz="2000" b="1" dirty="0">
                              <a:latin typeface="+mn-ea"/>
                            </a:rPr>
                            <a:t>z(</a:t>
                          </a:r>
                          <a:r>
                            <a:rPr lang="en-US" altLang="zh-CN" sz="2000" b="1" dirty="0" err="1">
                              <a:latin typeface="+mn-ea"/>
                            </a:rPr>
                            <a:t>x∈A∧y∈A∧z∈A</a:t>
                          </a:r>
                          <a:r>
                            <a:rPr lang="en-US" altLang="zh-CN" sz="2000" b="1" dirty="0">
                              <a:latin typeface="+mn-ea"/>
                            </a:rPr>
                            <a:t>∧(&lt;</a:t>
                          </a:r>
                          <a:r>
                            <a:rPr lang="en-US" altLang="zh-CN" sz="2000" b="1" dirty="0" err="1">
                              <a:latin typeface="+mn-ea"/>
                            </a:rPr>
                            <a:t>x,y</a:t>
                          </a:r>
                          <a:r>
                            <a:rPr lang="en-US" altLang="zh-CN" sz="2000" b="1" dirty="0">
                              <a:latin typeface="+mn-ea"/>
                            </a:rPr>
                            <a:t>&gt;∈R∧&lt;</a:t>
                          </a:r>
                          <a:r>
                            <a:rPr lang="en-US" altLang="zh-CN" sz="2000" b="1" dirty="0" err="1">
                              <a:latin typeface="+mn-ea"/>
                            </a:rPr>
                            <a:t>y,z</a:t>
                          </a:r>
                          <a:r>
                            <a:rPr lang="en-US" altLang="zh-CN" sz="2000" b="1" dirty="0">
                              <a:latin typeface="+mn-ea"/>
                            </a:rPr>
                            <a:t>&gt;∈R</a:t>
                          </a:r>
                          <a:r>
                            <a:rPr lang="zh-CN" altLang="en-US" sz="2000" b="1" dirty="0">
                              <a:latin typeface="+mn-ea"/>
                              <a:cs typeface="Times New Roman" panose="02020603050405020304" pitchFamily="18" charset="0"/>
                            </a:rPr>
                            <a:t>→</a:t>
                          </a:r>
                          <a:r>
                            <a:rPr lang="en-US" altLang="zh-CN" sz="2000" b="1" dirty="0">
                              <a:latin typeface="+mn-ea"/>
                            </a:rPr>
                            <a:t>&lt;</a:t>
                          </a:r>
                          <a:r>
                            <a:rPr lang="en-US" altLang="zh-CN" sz="2000" b="1" dirty="0" err="1">
                              <a:latin typeface="+mn-ea"/>
                            </a:rPr>
                            <a:t>x,z</a:t>
                          </a:r>
                          <a:r>
                            <a:rPr lang="en-US" altLang="zh-CN" sz="2000" b="1" dirty="0">
                              <a:latin typeface="+mn-ea"/>
                            </a:rPr>
                            <a:t>&gt;∈R))=1 </a:t>
                          </a:r>
                          <a:endParaRPr kumimoji="0" lang="zh-CN" altLang="en-US" sz="2200" b="1" i="0" u="none" strike="noStrike" kern="1200" cap="none" normalizeH="0" baseline="0" dirty="0">
                            <a:ln>
                              <a:noFill/>
                            </a:ln>
                            <a:solidFill>
                              <a:schemeClr val="tx1"/>
                            </a:solidFill>
                            <a:effectLst/>
                            <a:latin typeface="+mn-ea"/>
                            <a:ea typeface="+mn-ea"/>
                            <a:cs typeface="+mn-cs"/>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53249">
                    <a:tc>
                      <a:txBody>
                        <a:bodyPr/>
                        <a:lstStyle/>
                        <a:p>
                          <a:pPr marL="0" marR="0" lvl="0" indent="0" algn="ctr"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关</a:t>
                          </a:r>
                          <a:br>
                            <a:rPr kumimoji="0" lang="zh-CN" altLang="en-US" sz="2200" b="1" i="0" u="none" strike="noStrike" cap="none" normalizeH="0" baseline="0" dirty="0">
                              <a:ln>
                                <a:noFill/>
                              </a:ln>
                              <a:solidFill>
                                <a:srgbClr val="000000"/>
                              </a:solidFill>
                              <a:effectLst/>
                              <a:latin typeface="+mn-ea"/>
                              <a:ea typeface="+mn-ea"/>
                            </a:rPr>
                          </a:br>
                          <a:r>
                            <a:rPr kumimoji="0" lang="zh-CN" altLang="en-US" sz="2200" b="1" i="0" u="none" strike="noStrike" cap="none" normalizeH="0" baseline="0" dirty="0">
                              <a:ln>
                                <a:noFill/>
                              </a:ln>
                              <a:solidFill>
                                <a:srgbClr val="000000"/>
                              </a:solidFill>
                              <a:effectLst/>
                              <a:latin typeface="+mn-ea"/>
                              <a:ea typeface="+mn-ea"/>
                            </a:rPr>
                            <a:t>系</a:t>
                          </a:r>
                          <a:br>
                            <a:rPr kumimoji="0" lang="zh-CN" altLang="en-US" sz="2200" b="1" i="0" u="none" strike="noStrike" cap="none" normalizeH="0" baseline="0" dirty="0">
                              <a:ln>
                                <a:noFill/>
                              </a:ln>
                              <a:solidFill>
                                <a:srgbClr val="000000"/>
                              </a:solidFill>
                              <a:effectLst/>
                              <a:latin typeface="+mn-ea"/>
                              <a:ea typeface="+mn-ea"/>
                            </a:rPr>
                          </a:br>
                          <a:r>
                            <a:rPr kumimoji="0" lang="zh-CN" altLang="en-US" sz="2200" b="1" i="0" u="none" strike="noStrike" cap="none" normalizeH="0" baseline="0" dirty="0">
                              <a:ln>
                                <a:noFill/>
                              </a:ln>
                              <a:solidFill>
                                <a:srgbClr val="000000"/>
                              </a:solidFill>
                              <a:effectLst/>
                              <a:latin typeface="+mn-ea"/>
                              <a:ea typeface="+mn-ea"/>
                            </a:rPr>
                            <a:t>图</a:t>
                          </a: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每个结点都有环</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每个结点都无环</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每对结点间或有方向相反的两条边，或无任何边</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每对结点间至多有一条边存在</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任三个结点</a:t>
                          </a:r>
                          <a:r>
                            <a:rPr kumimoji="0" lang="en-US" altLang="zh-CN" sz="2200" b="1" i="0" u="none" strike="noStrike" kern="1200" cap="none" normalizeH="0" baseline="0" dirty="0" err="1">
                              <a:ln>
                                <a:noFill/>
                              </a:ln>
                              <a:solidFill>
                                <a:srgbClr val="000000"/>
                              </a:solidFill>
                              <a:effectLst/>
                              <a:latin typeface="+mn-ea"/>
                              <a:ea typeface="+mn-ea"/>
                              <a:cs typeface="+mn-cs"/>
                            </a:rPr>
                            <a:t>x,y,z</a:t>
                          </a:r>
                          <a:r>
                            <a:rPr kumimoji="0" lang="zh-CN" altLang="en-US" sz="2200" b="1" i="0" u="none" strike="noStrike" kern="1200" cap="none" normalizeH="0" baseline="0" dirty="0">
                              <a:ln>
                                <a:noFill/>
                              </a:ln>
                              <a:solidFill>
                                <a:srgbClr val="000000"/>
                              </a:solidFill>
                              <a:effectLst/>
                              <a:latin typeface="+mn-ea"/>
                              <a:ea typeface="+mn-ea"/>
                              <a:cs typeface="+mn-cs"/>
                            </a:rPr>
                            <a:t>，若从</a:t>
                          </a:r>
                          <a:r>
                            <a:rPr kumimoji="0" lang="en-US" altLang="zh-CN" sz="2200" b="1" i="0" u="none" strike="noStrike" kern="1200" cap="none" normalizeH="0" baseline="0" dirty="0">
                              <a:ln>
                                <a:noFill/>
                              </a:ln>
                              <a:solidFill>
                                <a:srgbClr val="000000"/>
                              </a:solidFill>
                              <a:effectLst/>
                              <a:latin typeface="+mn-ea"/>
                              <a:ea typeface="+mn-ea"/>
                              <a:cs typeface="+mn-cs"/>
                            </a:rPr>
                            <a:t>x</a:t>
                          </a:r>
                          <a:r>
                            <a:rPr kumimoji="0" lang="zh-CN" altLang="en-US" sz="2200" b="1" i="0" u="none" strike="noStrike" kern="1200" cap="none" normalizeH="0" baseline="0" dirty="0">
                              <a:ln>
                                <a:noFill/>
                              </a:ln>
                              <a:solidFill>
                                <a:srgbClr val="000000"/>
                              </a:solidFill>
                              <a:effectLst/>
                              <a:latin typeface="+mn-ea"/>
                              <a:ea typeface="+mn-ea"/>
                              <a:cs typeface="+mn-cs"/>
                            </a:rPr>
                            <a:t>到</a:t>
                          </a:r>
                          <a:r>
                            <a:rPr kumimoji="0" lang="en-US" altLang="zh-CN" sz="2200" b="1" i="0" u="none" strike="noStrike" kern="1200" cap="none" normalizeH="0" baseline="0" dirty="0">
                              <a:ln>
                                <a:noFill/>
                              </a:ln>
                              <a:solidFill>
                                <a:srgbClr val="000000"/>
                              </a:solidFill>
                              <a:effectLst/>
                              <a:latin typeface="+mn-ea"/>
                              <a:ea typeface="+mn-ea"/>
                              <a:cs typeface="+mn-cs"/>
                            </a:rPr>
                            <a:t>y</a:t>
                          </a:r>
                          <a:r>
                            <a:rPr kumimoji="0" lang="zh-CN" altLang="en-US" sz="2200" b="1" i="0" u="none" strike="noStrike" kern="1200" cap="none" normalizeH="0" baseline="0" dirty="0">
                              <a:ln>
                                <a:noFill/>
                              </a:ln>
                              <a:solidFill>
                                <a:srgbClr val="000000"/>
                              </a:solidFill>
                              <a:effectLst/>
                              <a:latin typeface="+mn-ea"/>
                              <a:ea typeface="+mn-ea"/>
                              <a:cs typeface="+mn-cs"/>
                            </a:rPr>
                            <a:t>有边，从</a:t>
                          </a:r>
                          <a:r>
                            <a:rPr kumimoji="0" lang="en-US" altLang="zh-CN" sz="2200" b="1" i="0" u="none" strike="noStrike" kern="1200" cap="none" normalizeH="0" baseline="0" dirty="0">
                              <a:ln>
                                <a:noFill/>
                              </a:ln>
                              <a:solidFill>
                                <a:srgbClr val="000000"/>
                              </a:solidFill>
                              <a:effectLst/>
                              <a:latin typeface="+mn-ea"/>
                              <a:ea typeface="+mn-ea"/>
                              <a:cs typeface="+mn-cs"/>
                            </a:rPr>
                            <a:t>y</a:t>
                          </a:r>
                          <a:r>
                            <a:rPr kumimoji="0" lang="zh-CN" altLang="en-US" sz="2200" b="1" i="0" u="none" strike="noStrike" kern="1200" cap="none" normalizeH="0" baseline="0" dirty="0">
                              <a:ln>
                                <a:noFill/>
                              </a:ln>
                              <a:solidFill>
                                <a:srgbClr val="000000"/>
                              </a:solidFill>
                              <a:effectLst/>
                              <a:latin typeface="+mn-ea"/>
                              <a:ea typeface="+mn-ea"/>
                              <a:cs typeface="+mn-cs"/>
                            </a:rPr>
                            <a:t>到</a:t>
                          </a:r>
                          <a:r>
                            <a:rPr kumimoji="0" lang="en-US" altLang="zh-CN" sz="2200" b="1" i="0" u="none" strike="noStrike" kern="1200" cap="none" normalizeH="0" baseline="0" dirty="0">
                              <a:ln>
                                <a:noFill/>
                              </a:ln>
                              <a:solidFill>
                                <a:srgbClr val="000000"/>
                              </a:solidFill>
                              <a:effectLst/>
                              <a:latin typeface="+mn-ea"/>
                              <a:ea typeface="+mn-ea"/>
                              <a:cs typeface="+mn-cs"/>
                            </a:rPr>
                            <a:t>z</a:t>
                          </a:r>
                          <a:r>
                            <a:rPr kumimoji="0" lang="zh-CN" altLang="en-US" sz="2200" b="1" i="0" u="none" strike="noStrike" kern="1200" cap="none" normalizeH="0" baseline="0" dirty="0">
                              <a:ln>
                                <a:noFill/>
                              </a:ln>
                              <a:solidFill>
                                <a:srgbClr val="000000"/>
                              </a:solidFill>
                              <a:effectLst/>
                              <a:latin typeface="+mn-ea"/>
                              <a:ea typeface="+mn-ea"/>
                              <a:cs typeface="+mn-cs"/>
                            </a:rPr>
                            <a:t>有边，则从</a:t>
                          </a:r>
                          <a:r>
                            <a:rPr kumimoji="0" lang="en-US" altLang="zh-CN" sz="2200" b="1" i="0" u="none" strike="noStrike" kern="1200" cap="none" normalizeH="0" baseline="0" dirty="0">
                              <a:ln>
                                <a:noFill/>
                              </a:ln>
                              <a:solidFill>
                                <a:srgbClr val="000000"/>
                              </a:solidFill>
                              <a:effectLst/>
                              <a:latin typeface="+mn-ea"/>
                              <a:ea typeface="+mn-ea"/>
                              <a:cs typeface="+mn-cs"/>
                            </a:rPr>
                            <a:t>x</a:t>
                          </a:r>
                          <a:r>
                            <a:rPr kumimoji="0" lang="zh-CN" altLang="en-US" sz="2200" b="1" i="0" u="none" strike="noStrike" kern="1200" cap="none" normalizeH="0" baseline="0" dirty="0">
                              <a:ln>
                                <a:noFill/>
                              </a:ln>
                              <a:solidFill>
                                <a:srgbClr val="000000"/>
                              </a:solidFill>
                              <a:effectLst/>
                              <a:latin typeface="+mn-ea"/>
                              <a:ea typeface="+mn-ea"/>
                              <a:cs typeface="+mn-cs"/>
                            </a:rPr>
                            <a:t>到</a:t>
                          </a:r>
                          <a:r>
                            <a:rPr kumimoji="0" lang="en-US" altLang="zh-CN" sz="2200" b="1" i="0" u="none" strike="noStrike" kern="1200" cap="none" normalizeH="0" baseline="0" dirty="0">
                              <a:ln>
                                <a:noFill/>
                              </a:ln>
                              <a:solidFill>
                                <a:srgbClr val="000000"/>
                              </a:solidFill>
                              <a:effectLst/>
                              <a:latin typeface="+mn-ea"/>
                              <a:ea typeface="+mn-ea"/>
                              <a:cs typeface="+mn-cs"/>
                            </a:rPr>
                            <a:t>z</a:t>
                          </a:r>
                          <a:r>
                            <a:rPr kumimoji="0" lang="zh-CN" altLang="en-US" sz="2200" b="1" i="0" u="none" strike="noStrike" kern="1200" cap="none" normalizeH="0" baseline="0" dirty="0">
                              <a:ln>
                                <a:noFill/>
                              </a:ln>
                              <a:solidFill>
                                <a:srgbClr val="000000"/>
                              </a:solidFill>
                              <a:effectLst/>
                              <a:latin typeface="+mn-ea"/>
                              <a:ea typeface="+mn-ea"/>
                              <a:cs typeface="+mn-cs"/>
                            </a:rPr>
                            <a:t>一定有边</a:t>
                          </a: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01757">
                    <a:tc>
                      <a:txBody>
                        <a:bodyPr/>
                        <a:lstStyle/>
                        <a:p>
                          <a:pPr marL="0" marR="0" lvl="0" indent="0" algn="ctr"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关系</a:t>
                          </a:r>
                          <a:br>
                            <a:rPr kumimoji="0" lang="zh-CN" altLang="en-US" sz="2200" b="1" i="0" u="none" strike="noStrike" cap="none" normalizeH="0" baseline="0" dirty="0">
                              <a:ln>
                                <a:noFill/>
                              </a:ln>
                              <a:solidFill>
                                <a:srgbClr val="000000"/>
                              </a:solidFill>
                              <a:effectLst/>
                              <a:latin typeface="+mn-ea"/>
                              <a:ea typeface="+mn-ea"/>
                            </a:rPr>
                          </a:br>
                          <a:r>
                            <a:rPr kumimoji="0" lang="zh-CN" altLang="en-US" sz="2200" b="1" i="0" u="none" strike="noStrike" cap="none" normalizeH="0" baseline="0" dirty="0">
                              <a:ln>
                                <a:noFill/>
                              </a:ln>
                              <a:solidFill>
                                <a:srgbClr val="000000"/>
                              </a:solidFill>
                              <a:effectLst/>
                              <a:latin typeface="+mn-ea"/>
                              <a:ea typeface="+mn-ea"/>
                            </a:rPr>
                            <a:t>矩阵</a:t>
                          </a: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ii</a:t>
                          </a:r>
                          <a:r>
                            <a:rPr kumimoji="0" lang="en-US" altLang="zh-CN" sz="2200" b="1" i="0" u="none" strike="noStrike" cap="none" normalizeH="0" baseline="0" dirty="0">
                              <a:ln>
                                <a:noFill/>
                              </a:ln>
                              <a:solidFill>
                                <a:srgbClr val="000000"/>
                              </a:solidFill>
                              <a:effectLst/>
                              <a:latin typeface="+mn-ea"/>
                              <a:ea typeface="+mn-ea"/>
                            </a:rPr>
                            <a:t>=1</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ii</a:t>
                          </a:r>
                          <a:r>
                            <a:rPr kumimoji="0" lang="en-US" altLang="zh-CN" sz="2200" b="1" i="0" u="none" strike="noStrike" cap="none" normalizeH="0" baseline="0" dirty="0">
                              <a:ln>
                                <a:noFill/>
                              </a:ln>
                              <a:solidFill>
                                <a:srgbClr val="000000"/>
                              </a:solidFill>
                              <a:effectLst/>
                              <a:latin typeface="+mn-ea"/>
                              <a:ea typeface="+mn-ea"/>
                            </a:rPr>
                            <a:t>=0</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ij</a:t>
                          </a:r>
                          <a:r>
                            <a:rPr kumimoji="0" lang="en-US" altLang="zh-CN" sz="2200" b="1" i="0" u="none" strike="noStrike" cap="none" normalizeH="0" baseline="0" dirty="0">
                              <a:ln>
                                <a:noFill/>
                              </a:ln>
                              <a:solidFill>
                                <a:srgbClr val="0000FF"/>
                              </a:solidFill>
                              <a:effectLst/>
                              <a:latin typeface="+mn-ea"/>
                              <a:ea typeface="+mn-ea"/>
                            </a:rPr>
                            <a:t>= </a:t>
                          </a: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ji</a:t>
                          </a:r>
                          <a:endParaRPr kumimoji="0" lang="zh-CN" altLang="en-US" sz="2200" b="1" i="0" u="none" strike="noStrike" cap="none" normalizeH="0" baseline="0" dirty="0">
                            <a:ln>
                              <a:noFill/>
                            </a:ln>
                            <a:solidFill>
                              <a:srgbClr val="000000"/>
                            </a:solidFill>
                            <a:effectLst/>
                            <a:latin typeface="+mn-ea"/>
                            <a:ea typeface="+mn-ea"/>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ij</a:t>
                          </a:r>
                          <a:r>
                            <a:rPr kumimoji="0" lang="en-US" altLang="en-US" sz="2200" b="1" i="0" u="none" strike="noStrike" cap="none" normalizeH="0" baseline="0" dirty="0">
                              <a:ln>
                                <a:noFill/>
                              </a:ln>
                              <a:solidFill>
                                <a:srgbClr val="0000FF"/>
                              </a:solidFill>
                              <a:effectLst/>
                              <a:latin typeface="+mn-ea"/>
                              <a:ea typeface="+mn-ea"/>
                            </a:rPr>
                            <a:t>•</a:t>
                          </a:r>
                          <a:r>
                            <a:rPr kumimoji="0" lang="en-US" altLang="zh-CN" sz="2200" b="1" i="0" u="none" strike="noStrike" cap="none" normalizeH="0" baseline="0" dirty="0">
                              <a:ln>
                                <a:noFill/>
                              </a:ln>
                              <a:solidFill>
                                <a:srgbClr val="0000FF"/>
                              </a:solidFill>
                              <a:effectLst/>
                              <a:latin typeface="+mn-ea"/>
                              <a:ea typeface="+mn-ea"/>
                            </a:rPr>
                            <a:t> </a:t>
                          </a: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ji</a:t>
                          </a:r>
                          <a:r>
                            <a:rPr kumimoji="0" lang="en-US" altLang="zh-CN" sz="2200" b="1" i="0" u="none" strike="noStrike" cap="none" normalizeH="0" baseline="0" dirty="0">
                              <a:ln>
                                <a:noFill/>
                              </a:ln>
                              <a:solidFill>
                                <a:srgbClr val="0000FF"/>
                              </a:solidFill>
                              <a:effectLst/>
                              <a:latin typeface="+mn-ea"/>
                              <a:ea typeface="+mn-ea"/>
                            </a:rPr>
                            <a:t>=0,i</a:t>
                          </a:r>
                          <a:r>
                            <a:rPr kumimoji="0" lang="en-US" altLang="en-US" sz="2200" b="1" i="0" u="none" strike="noStrike" cap="none" normalizeH="0" baseline="0" dirty="0">
                              <a:ln>
                                <a:noFill/>
                              </a:ln>
                              <a:solidFill>
                                <a:srgbClr val="0000FF"/>
                              </a:solidFill>
                              <a:effectLst/>
                              <a:latin typeface="+mn-ea"/>
                              <a:ea typeface="+mn-ea"/>
                            </a:rPr>
                            <a:t>≠</a:t>
                          </a:r>
                          <a:r>
                            <a:rPr kumimoji="0" lang="en-US" altLang="zh-CN" sz="2200" b="1" i="0" u="none" strike="noStrike" cap="none" normalizeH="0" baseline="0" dirty="0">
                              <a:ln>
                                <a:noFill/>
                              </a:ln>
                              <a:solidFill>
                                <a:srgbClr val="0000FF"/>
                              </a:solidFill>
                              <a:effectLst/>
                              <a:latin typeface="+mn-ea"/>
                              <a:ea typeface="+mn-ea"/>
                            </a:rPr>
                            <a:t>j</a:t>
                          </a:r>
                          <a:endParaRPr kumimoji="0" lang="zh-CN" altLang="en-US" sz="2200" b="1" i="0" u="none" strike="noStrike" cap="none" normalizeH="0" baseline="0" dirty="0">
                            <a:ln>
                              <a:noFill/>
                            </a:ln>
                            <a:solidFill>
                              <a:srgbClr val="0000FF"/>
                            </a:solidFill>
                            <a:effectLst/>
                            <a:latin typeface="+mn-ea"/>
                            <a:ea typeface="+mn-ea"/>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如</a:t>
                          </a:r>
                          <a:r>
                            <a:rPr kumimoji="0" lang="en-US" altLang="zh-CN" sz="2200" b="1" i="0" u="none" strike="noStrike" cap="none" normalizeH="0" baseline="0" noProof="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ij</a:t>
                          </a:r>
                          <a:r>
                            <a:rPr kumimoji="0" lang="zh-CN" altLang="en-US"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dirty="0">
                              <a:ln>
                                <a:noFill/>
                              </a:ln>
                              <a:solidFill>
                                <a:srgbClr val="000000"/>
                              </a:solidFill>
                              <a:effectLst/>
                              <a:latin typeface="+mn-ea"/>
                              <a:ea typeface="+mn-ea"/>
                            </a:rPr>
                            <a:t>1</a:t>
                          </a:r>
                          <a:r>
                            <a:rPr kumimoji="0" lang="zh-CN" altLang="en-US" sz="2200" b="1" i="0" u="none" strike="noStrike" cap="none" normalizeH="0" baseline="0" dirty="0">
                              <a:ln>
                                <a:noFill/>
                              </a:ln>
                              <a:solidFill>
                                <a:srgbClr val="000000"/>
                              </a:solidFill>
                              <a:effectLst/>
                              <a:latin typeface="+mn-ea"/>
                              <a:ea typeface="+mn-ea"/>
                            </a:rPr>
                            <a:t>且</a:t>
                          </a:r>
                          <a:r>
                            <a:rPr kumimoji="0" lang="en-US" altLang="zh-CN" sz="2200" b="1" i="0" u="none" strike="noStrike" cap="none" normalizeH="0" baseline="0" dirty="0" err="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jk</a:t>
                          </a:r>
                          <a:r>
                            <a:rPr kumimoji="0" lang="zh-CN" altLang="en-US"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dirty="0">
                              <a:ln>
                                <a:noFill/>
                              </a:ln>
                              <a:solidFill>
                                <a:srgbClr val="000000"/>
                              </a:solidFill>
                              <a:effectLst/>
                              <a:latin typeface="+mn-ea"/>
                              <a:ea typeface="+mn-ea"/>
                            </a:rPr>
                            <a:t>1</a:t>
                          </a:r>
                          <a:r>
                            <a:rPr kumimoji="0" lang="zh-CN" altLang="en-US" sz="2200" b="1" i="0" u="none" strike="noStrike" cap="none" normalizeH="0" baseline="0" dirty="0">
                              <a:ln>
                                <a:noFill/>
                              </a:ln>
                              <a:solidFill>
                                <a:srgbClr val="000000"/>
                              </a:solidFill>
                              <a:effectLst/>
                              <a:latin typeface="+mn-ea"/>
                              <a:ea typeface="+mn-ea"/>
                            </a:rPr>
                            <a:t>则</a:t>
                          </a:r>
                          <a:r>
                            <a:rPr kumimoji="0" lang="en-US" altLang="zh-CN" sz="2200" b="1" i="0" u="none" strike="noStrike" cap="none" normalizeH="0" baseline="0" noProof="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ik</a:t>
                          </a:r>
                          <a:r>
                            <a:rPr kumimoji="0" lang="zh-CN" altLang="en-US"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dirty="0">
                              <a:ln>
                                <a:noFill/>
                              </a:ln>
                              <a:solidFill>
                                <a:srgbClr val="000000"/>
                              </a:solidFill>
                              <a:effectLst/>
                              <a:latin typeface="+mn-ea"/>
                              <a:ea typeface="+mn-ea"/>
                            </a:rPr>
                            <a:t>1</a:t>
                          </a: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9389836"/>
                      </a:ext>
                    </a:extLst>
                  </a:tr>
                </a:tbl>
              </a:graphicData>
            </a:graphic>
          </p:graphicFrame>
        </mc:Choice>
        <mc:Fallback xmlns="">
          <p:graphicFrame>
            <p:nvGraphicFramePr>
              <p:cNvPr id="1564769" name="Group 97">
                <a:extLst>
                  <a:ext uri="{FF2B5EF4-FFF2-40B4-BE49-F238E27FC236}">
                    <a16:creationId xmlns:a16="http://schemas.microsoft.com/office/drawing/2014/main" id="{8851E1A0-E536-4D2B-8F4C-03F995634E61}"/>
                  </a:ext>
                </a:extLst>
              </p:cNvPr>
              <p:cNvGraphicFramePr>
                <a:graphicFrameLocks noGrp="1"/>
              </p:cNvGraphicFramePr>
              <p:nvPr>
                <p:extLst>
                  <p:ext uri="{D42A27DB-BD31-4B8C-83A1-F6EECF244321}">
                    <p14:modId xmlns:p14="http://schemas.microsoft.com/office/powerpoint/2010/main" val="2559302482"/>
                  </p:ext>
                </p:extLst>
              </p:nvPr>
            </p:nvGraphicFramePr>
            <p:xfrm>
              <a:off x="384175" y="1010725"/>
              <a:ext cx="11277600" cy="5584613"/>
            </p:xfrm>
            <a:graphic>
              <a:graphicData uri="http://schemas.openxmlformats.org/drawingml/2006/table">
                <a:tbl>
                  <a:tblPr/>
                  <a:tblGrid>
                    <a:gridCol w="917733">
                      <a:extLst>
                        <a:ext uri="{9D8B030D-6E8A-4147-A177-3AD203B41FA5}">
                          <a16:colId xmlns:a16="http://schemas.microsoft.com/office/drawing/2014/main" val="20000"/>
                        </a:ext>
                      </a:extLst>
                    </a:gridCol>
                    <a:gridCol w="1190625">
                      <a:extLst>
                        <a:ext uri="{9D8B030D-6E8A-4147-A177-3AD203B41FA5}">
                          <a16:colId xmlns:a16="http://schemas.microsoft.com/office/drawing/2014/main" val="20001"/>
                        </a:ext>
                      </a:extLst>
                    </a:gridCol>
                    <a:gridCol w="1283613">
                      <a:extLst>
                        <a:ext uri="{9D8B030D-6E8A-4147-A177-3AD203B41FA5}">
                          <a16:colId xmlns:a16="http://schemas.microsoft.com/office/drawing/2014/main" val="20002"/>
                        </a:ext>
                      </a:extLst>
                    </a:gridCol>
                    <a:gridCol w="2110381">
                      <a:extLst>
                        <a:ext uri="{9D8B030D-6E8A-4147-A177-3AD203B41FA5}">
                          <a16:colId xmlns:a16="http://schemas.microsoft.com/office/drawing/2014/main" val="20003"/>
                        </a:ext>
                      </a:extLst>
                    </a:gridCol>
                    <a:gridCol w="2672016">
                      <a:extLst>
                        <a:ext uri="{9D8B030D-6E8A-4147-A177-3AD203B41FA5}">
                          <a16:colId xmlns:a16="http://schemas.microsoft.com/office/drawing/2014/main" val="20004"/>
                        </a:ext>
                      </a:extLst>
                    </a:gridCol>
                    <a:gridCol w="3103232">
                      <a:extLst>
                        <a:ext uri="{9D8B030D-6E8A-4147-A177-3AD203B41FA5}">
                          <a16:colId xmlns:a16="http://schemas.microsoft.com/office/drawing/2014/main" val="20005"/>
                        </a:ext>
                      </a:extLst>
                    </a:gridCol>
                  </a:tblGrid>
                  <a:tr h="628109">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endParaRPr kumimoji="0" lang="zh-CN" altLang="en-US" sz="2200" b="1" i="0" u="none" strike="noStrike" cap="none" normalizeH="0" baseline="0" dirty="0">
                            <a:ln>
                              <a:noFill/>
                            </a:ln>
                            <a:solidFill>
                              <a:srgbClr val="000000"/>
                            </a:solidFill>
                            <a:effectLst/>
                            <a:latin typeface="+mn-ea"/>
                            <a:ea typeface="+mn-ea"/>
                          </a:endParaRP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自反性</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反自反性</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对称性</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反对称性</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传递性</a:t>
                          </a: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01498">
                    <a:tc>
                      <a:txBody>
                        <a:bodyPr/>
                        <a:lstStyle/>
                        <a:p>
                          <a:pPr marL="0" marR="0" lvl="0" indent="0" algn="ctr"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定</a:t>
                          </a:r>
                          <a:br>
                            <a:rPr kumimoji="0" lang="zh-CN" altLang="en-US" sz="2200" b="1" i="0" u="none" strike="noStrike" cap="none" normalizeH="0" baseline="0" dirty="0">
                              <a:ln>
                                <a:noFill/>
                              </a:ln>
                              <a:solidFill>
                                <a:srgbClr val="000000"/>
                              </a:solidFill>
                              <a:effectLst/>
                              <a:latin typeface="+mn-ea"/>
                              <a:ea typeface="+mn-ea"/>
                            </a:rPr>
                          </a:br>
                          <a:r>
                            <a:rPr kumimoji="0" lang="zh-CN" altLang="en-US" sz="2200" b="1" i="0" u="none" strike="noStrike" cap="none" normalizeH="0" baseline="0" dirty="0">
                              <a:ln>
                                <a:noFill/>
                              </a:ln>
                              <a:solidFill>
                                <a:srgbClr val="000000"/>
                              </a:solidFill>
                              <a:effectLst/>
                              <a:latin typeface="+mn-ea"/>
                              <a:ea typeface="+mn-ea"/>
                            </a:rPr>
                            <a:t>义</a:t>
                          </a: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buClr>
                              <a:srgbClr val="800080"/>
                            </a:buClr>
                            <a:buNone/>
                          </a:pPr>
                          <a:r>
                            <a:rPr lang="en-US" altLang="zh-CN" sz="2200" b="1" dirty="0">
                              <a:solidFill>
                                <a:schemeClr val="tx1"/>
                              </a:solidFill>
                              <a:latin typeface="+mn-ea"/>
                              <a:ea typeface="+mn-ea"/>
                              <a:sym typeface="Symbol" panose="05050102010706020507" pitchFamily="18" charset="2"/>
                            </a:rPr>
                            <a:t>x</a:t>
                          </a:r>
                          <a:r>
                            <a:rPr lang="en-US" altLang="zh-CN" sz="2200" b="1" dirty="0">
                              <a:solidFill>
                                <a:schemeClr val="tx1"/>
                              </a:solidFill>
                              <a:latin typeface="+mn-ea"/>
                              <a:ea typeface="+mn-ea"/>
                            </a:rPr>
                            <a:t>(</a:t>
                          </a:r>
                          <a:r>
                            <a:rPr lang="en-US" altLang="zh-CN" sz="2200" b="1" dirty="0" err="1">
                              <a:solidFill>
                                <a:schemeClr val="tx1"/>
                              </a:solidFill>
                              <a:latin typeface="+mn-ea"/>
                              <a:ea typeface="+mn-ea"/>
                            </a:rPr>
                            <a:t>x∈A</a:t>
                          </a:r>
                          <a:r>
                            <a:rPr lang="en-US" altLang="zh-CN" sz="2200" b="1" dirty="0">
                              <a:solidFill>
                                <a:schemeClr val="tx1"/>
                              </a:solidFill>
                              <a:latin typeface="+mn-ea"/>
                              <a:ea typeface="+mn-ea"/>
                            </a:rPr>
                            <a:t>→&lt;</a:t>
                          </a:r>
                          <a:r>
                            <a:rPr lang="en-US" altLang="zh-CN" sz="2200" b="1" dirty="0" err="1">
                              <a:solidFill>
                                <a:schemeClr val="tx1"/>
                              </a:solidFill>
                              <a:latin typeface="+mn-ea"/>
                              <a:ea typeface="+mn-ea"/>
                            </a:rPr>
                            <a:t>x,x</a:t>
                          </a:r>
                          <a:r>
                            <a:rPr lang="en-US" altLang="zh-CN" sz="2200" b="1" dirty="0">
                              <a:solidFill>
                                <a:schemeClr val="tx1"/>
                              </a:solidFill>
                              <a:latin typeface="+mn-ea"/>
                              <a:ea typeface="+mn-ea"/>
                            </a:rPr>
                            <a:t>&gt;∈R)=1</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165403" t="-29006" r="-624645" b="-127624"/>
                          </a:stretch>
                        </a:blipFill>
                      </a:tcPr>
                    </a:tc>
                    <a:tc>
                      <a:txBody>
                        <a:bodyPr/>
                        <a:lstStyle/>
                        <a:p>
                          <a:endParaRPr lang="zh-CN"/>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161850" t="-29006" r="-280925" b="-127624"/>
                          </a:stretch>
                        </a:blipFill>
                      </a:tcPr>
                    </a:tc>
                    <a:tc>
                      <a:txBody>
                        <a:bodyPr/>
                        <a:lstStyle/>
                        <a:p>
                          <a:endParaRPr lang="zh-CN"/>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206378" t="-29006" r="-121412" b="-127624"/>
                          </a:stretch>
                        </a:blip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lang="zh-CN" altLang="en-US" sz="2000" b="1" dirty="0">
                              <a:latin typeface="+mn-ea"/>
                              <a:sym typeface="Symbol" panose="05050102010706020507" pitchFamily="18" charset="2"/>
                            </a:rPr>
                            <a:t></a:t>
                          </a:r>
                          <a:r>
                            <a:rPr lang="en-US" altLang="zh-CN" sz="2000" b="1" dirty="0">
                              <a:latin typeface="+mn-ea"/>
                            </a:rPr>
                            <a:t>x</a:t>
                          </a:r>
                          <a:r>
                            <a:rPr lang="zh-CN" altLang="en-US" sz="2000" b="1" dirty="0">
                              <a:latin typeface="+mn-ea"/>
                              <a:sym typeface="Symbol" panose="05050102010706020507" pitchFamily="18" charset="2"/>
                            </a:rPr>
                            <a:t></a:t>
                          </a:r>
                          <a:r>
                            <a:rPr lang="en-US" altLang="zh-CN" sz="2000" b="1" dirty="0">
                              <a:latin typeface="+mn-ea"/>
                            </a:rPr>
                            <a:t>y</a:t>
                          </a:r>
                          <a:r>
                            <a:rPr lang="zh-CN" altLang="en-US" sz="2000" b="1" dirty="0">
                              <a:latin typeface="+mn-ea"/>
                              <a:sym typeface="Symbol" panose="05050102010706020507" pitchFamily="18" charset="2"/>
                            </a:rPr>
                            <a:t></a:t>
                          </a:r>
                          <a:r>
                            <a:rPr lang="en-US" altLang="zh-CN" sz="2000" b="1" dirty="0">
                              <a:latin typeface="+mn-ea"/>
                            </a:rPr>
                            <a:t>z(</a:t>
                          </a:r>
                          <a:r>
                            <a:rPr lang="en-US" altLang="zh-CN" sz="2000" b="1" dirty="0" err="1">
                              <a:latin typeface="+mn-ea"/>
                            </a:rPr>
                            <a:t>x∈A∧y∈A∧z∈A</a:t>
                          </a:r>
                          <a:r>
                            <a:rPr lang="en-US" altLang="zh-CN" sz="2000" b="1" dirty="0">
                              <a:latin typeface="+mn-ea"/>
                            </a:rPr>
                            <a:t>∧(&lt;</a:t>
                          </a:r>
                          <a:r>
                            <a:rPr lang="en-US" altLang="zh-CN" sz="2000" b="1" dirty="0" err="1">
                              <a:latin typeface="+mn-ea"/>
                            </a:rPr>
                            <a:t>x,y</a:t>
                          </a:r>
                          <a:r>
                            <a:rPr lang="en-US" altLang="zh-CN" sz="2000" b="1" dirty="0">
                              <a:latin typeface="+mn-ea"/>
                            </a:rPr>
                            <a:t>&gt;∈R∧&lt;</a:t>
                          </a:r>
                          <a:r>
                            <a:rPr lang="en-US" altLang="zh-CN" sz="2000" b="1" dirty="0" err="1">
                              <a:latin typeface="+mn-ea"/>
                            </a:rPr>
                            <a:t>y,z</a:t>
                          </a:r>
                          <a:r>
                            <a:rPr lang="en-US" altLang="zh-CN" sz="2000" b="1" dirty="0">
                              <a:latin typeface="+mn-ea"/>
                            </a:rPr>
                            <a:t>&gt;∈R</a:t>
                          </a:r>
                          <a:r>
                            <a:rPr lang="zh-CN" altLang="en-US" sz="2000" b="1" dirty="0">
                              <a:latin typeface="+mn-ea"/>
                              <a:cs typeface="Times New Roman" panose="02020603050405020304" pitchFamily="18" charset="0"/>
                            </a:rPr>
                            <a:t>→</a:t>
                          </a:r>
                          <a:r>
                            <a:rPr lang="en-US" altLang="zh-CN" sz="2000" b="1" dirty="0">
                              <a:latin typeface="+mn-ea"/>
                            </a:rPr>
                            <a:t>&lt;</a:t>
                          </a:r>
                          <a:r>
                            <a:rPr lang="en-US" altLang="zh-CN" sz="2000" b="1" dirty="0" err="1">
                              <a:latin typeface="+mn-ea"/>
                            </a:rPr>
                            <a:t>x,z</a:t>
                          </a:r>
                          <a:r>
                            <a:rPr lang="en-US" altLang="zh-CN" sz="2000" b="1" dirty="0">
                              <a:latin typeface="+mn-ea"/>
                            </a:rPr>
                            <a:t>&gt;∈R))=1 </a:t>
                          </a:r>
                          <a:endParaRPr kumimoji="0" lang="zh-CN" altLang="en-US" sz="2200" b="1" i="0" u="none" strike="noStrike" kern="1200" cap="none" normalizeH="0" baseline="0" dirty="0">
                            <a:ln>
                              <a:noFill/>
                            </a:ln>
                            <a:solidFill>
                              <a:schemeClr val="tx1"/>
                            </a:solidFill>
                            <a:effectLst/>
                            <a:latin typeface="+mn-ea"/>
                            <a:ea typeface="+mn-ea"/>
                            <a:cs typeface="+mn-cs"/>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53249">
                    <a:tc>
                      <a:txBody>
                        <a:bodyPr/>
                        <a:lstStyle/>
                        <a:p>
                          <a:pPr marL="0" marR="0" lvl="0" indent="0" algn="ctr"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关</a:t>
                          </a:r>
                          <a:br>
                            <a:rPr kumimoji="0" lang="zh-CN" altLang="en-US" sz="2200" b="1" i="0" u="none" strike="noStrike" cap="none" normalizeH="0" baseline="0" dirty="0">
                              <a:ln>
                                <a:noFill/>
                              </a:ln>
                              <a:solidFill>
                                <a:srgbClr val="000000"/>
                              </a:solidFill>
                              <a:effectLst/>
                              <a:latin typeface="+mn-ea"/>
                              <a:ea typeface="+mn-ea"/>
                            </a:rPr>
                          </a:br>
                          <a:r>
                            <a:rPr kumimoji="0" lang="zh-CN" altLang="en-US" sz="2200" b="1" i="0" u="none" strike="noStrike" cap="none" normalizeH="0" baseline="0" dirty="0">
                              <a:ln>
                                <a:noFill/>
                              </a:ln>
                              <a:solidFill>
                                <a:srgbClr val="000000"/>
                              </a:solidFill>
                              <a:effectLst/>
                              <a:latin typeface="+mn-ea"/>
                              <a:ea typeface="+mn-ea"/>
                            </a:rPr>
                            <a:t>系</a:t>
                          </a:r>
                          <a:br>
                            <a:rPr kumimoji="0" lang="zh-CN" altLang="en-US" sz="2200" b="1" i="0" u="none" strike="noStrike" cap="none" normalizeH="0" baseline="0" dirty="0">
                              <a:ln>
                                <a:noFill/>
                              </a:ln>
                              <a:solidFill>
                                <a:srgbClr val="000000"/>
                              </a:solidFill>
                              <a:effectLst/>
                              <a:latin typeface="+mn-ea"/>
                              <a:ea typeface="+mn-ea"/>
                            </a:rPr>
                          </a:br>
                          <a:r>
                            <a:rPr kumimoji="0" lang="zh-CN" altLang="en-US" sz="2200" b="1" i="0" u="none" strike="noStrike" cap="none" normalizeH="0" baseline="0" dirty="0">
                              <a:ln>
                                <a:noFill/>
                              </a:ln>
                              <a:solidFill>
                                <a:srgbClr val="000000"/>
                              </a:solidFill>
                              <a:effectLst/>
                              <a:latin typeface="+mn-ea"/>
                              <a:ea typeface="+mn-ea"/>
                            </a:rPr>
                            <a:t>图</a:t>
                          </a: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每个结点都有环</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每个结点都无环</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每对结点间或有方向相反的两条边，或无任何边</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每对结点间至多有一条边存在</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任三个结点</a:t>
                          </a:r>
                          <a:r>
                            <a:rPr kumimoji="0" lang="en-US" altLang="zh-CN" sz="2200" b="1" i="0" u="none" strike="noStrike" kern="1200" cap="none" normalizeH="0" baseline="0" dirty="0" err="1">
                              <a:ln>
                                <a:noFill/>
                              </a:ln>
                              <a:solidFill>
                                <a:srgbClr val="000000"/>
                              </a:solidFill>
                              <a:effectLst/>
                              <a:latin typeface="+mn-ea"/>
                              <a:ea typeface="+mn-ea"/>
                              <a:cs typeface="+mn-cs"/>
                            </a:rPr>
                            <a:t>x,y,z</a:t>
                          </a:r>
                          <a:r>
                            <a:rPr kumimoji="0" lang="zh-CN" altLang="en-US" sz="2200" b="1" i="0" u="none" strike="noStrike" kern="1200" cap="none" normalizeH="0" baseline="0" dirty="0">
                              <a:ln>
                                <a:noFill/>
                              </a:ln>
                              <a:solidFill>
                                <a:srgbClr val="000000"/>
                              </a:solidFill>
                              <a:effectLst/>
                              <a:latin typeface="+mn-ea"/>
                              <a:ea typeface="+mn-ea"/>
                              <a:cs typeface="+mn-cs"/>
                            </a:rPr>
                            <a:t>，若从</a:t>
                          </a:r>
                          <a:r>
                            <a:rPr kumimoji="0" lang="en-US" altLang="zh-CN" sz="2200" b="1" i="0" u="none" strike="noStrike" kern="1200" cap="none" normalizeH="0" baseline="0" dirty="0">
                              <a:ln>
                                <a:noFill/>
                              </a:ln>
                              <a:solidFill>
                                <a:srgbClr val="000000"/>
                              </a:solidFill>
                              <a:effectLst/>
                              <a:latin typeface="+mn-ea"/>
                              <a:ea typeface="+mn-ea"/>
                              <a:cs typeface="+mn-cs"/>
                            </a:rPr>
                            <a:t>x</a:t>
                          </a:r>
                          <a:r>
                            <a:rPr kumimoji="0" lang="zh-CN" altLang="en-US" sz="2200" b="1" i="0" u="none" strike="noStrike" kern="1200" cap="none" normalizeH="0" baseline="0" dirty="0">
                              <a:ln>
                                <a:noFill/>
                              </a:ln>
                              <a:solidFill>
                                <a:srgbClr val="000000"/>
                              </a:solidFill>
                              <a:effectLst/>
                              <a:latin typeface="+mn-ea"/>
                              <a:ea typeface="+mn-ea"/>
                              <a:cs typeface="+mn-cs"/>
                            </a:rPr>
                            <a:t>到</a:t>
                          </a:r>
                          <a:r>
                            <a:rPr kumimoji="0" lang="en-US" altLang="zh-CN" sz="2200" b="1" i="0" u="none" strike="noStrike" kern="1200" cap="none" normalizeH="0" baseline="0" dirty="0">
                              <a:ln>
                                <a:noFill/>
                              </a:ln>
                              <a:solidFill>
                                <a:srgbClr val="000000"/>
                              </a:solidFill>
                              <a:effectLst/>
                              <a:latin typeface="+mn-ea"/>
                              <a:ea typeface="+mn-ea"/>
                              <a:cs typeface="+mn-cs"/>
                            </a:rPr>
                            <a:t>y</a:t>
                          </a:r>
                          <a:r>
                            <a:rPr kumimoji="0" lang="zh-CN" altLang="en-US" sz="2200" b="1" i="0" u="none" strike="noStrike" kern="1200" cap="none" normalizeH="0" baseline="0" dirty="0">
                              <a:ln>
                                <a:noFill/>
                              </a:ln>
                              <a:solidFill>
                                <a:srgbClr val="000000"/>
                              </a:solidFill>
                              <a:effectLst/>
                              <a:latin typeface="+mn-ea"/>
                              <a:ea typeface="+mn-ea"/>
                              <a:cs typeface="+mn-cs"/>
                            </a:rPr>
                            <a:t>有边，从</a:t>
                          </a:r>
                          <a:r>
                            <a:rPr kumimoji="0" lang="en-US" altLang="zh-CN" sz="2200" b="1" i="0" u="none" strike="noStrike" kern="1200" cap="none" normalizeH="0" baseline="0" dirty="0">
                              <a:ln>
                                <a:noFill/>
                              </a:ln>
                              <a:solidFill>
                                <a:srgbClr val="000000"/>
                              </a:solidFill>
                              <a:effectLst/>
                              <a:latin typeface="+mn-ea"/>
                              <a:ea typeface="+mn-ea"/>
                              <a:cs typeface="+mn-cs"/>
                            </a:rPr>
                            <a:t>y</a:t>
                          </a:r>
                          <a:r>
                            <a:rPr kumimoji="0" lang="zh-CN" altLang="en-US" sz="2200" b="1" i="0" u="none" strike="noStrike" kern="1200" cap="none" normalizeH="0" baseline="0" dirty="0">
                              <a:ln>
                                <a:noFill/>
                              </a:ln>
                              <a:solidFill>
                                <a:srgbClr val="000000"/>
                              </a:solidFill>
                              <a:effectLst/>
                              <a:latin typeface="+mn-ea"/>
                              <a:ea typeface="+mn-ea"/>
                              <a:cs typeface="+mn-cs"/>
                            </a:rPr>
                            <a:t>到</a:t>
                          </a:r>
                          <a:r>
                            <a:rPr kumimoji="0" lang="en-US" altLang="zh-CN" sz="2200" b="1" i="0" u="none" strike="noStrike" kern="1200" cap="none" normalizeH="0" baseline="0" dirty="0">
                              <a:ln>
                                <a:noFill/>
                              </a:ln>
                              <a:solidFill>
                                <a:srgbClr val="000000"/>
                              </a:solidFill>
                              <a:effectLst/>
                              <a:latin typeface="+mn-ea"/>
                              <a:ea typeface="+mn-ea"/>
                              <a:cs typeface="+mn-cs"/>
                            </a:rPr>
                            <a:t>z</a:t>
                          </a:r>
                          <a:r>
                            <a:rPr kumimoji="0" lang="zh-CN" altLang="en-US" sz="2200" b="1" i="0" u="none" strike="noStrike" kern="1200" cap="none" normalizeH="0" baseline="0" dirty="0">
                              <a:ln>
                                <a:noFill/>
                              </a:ln>
                              <a:solidFill>
                                <a:srgbClr val="000000"/>
                              </a:solidFill>
                              <a:effectLst/>
                              <a:latin typeface="+mn-ea"/>
                              <a:ea typeface="+mn-ea"/>
                              <a:cs typeface="+mn-cs"/>
                            </a:rPr>
                            <a:t>有边，则从</a:t>
                          </a:r>
                          <a:r>
                            <a:rPr kumimoji="0" lang="en-US" altLang="zh-CN" sz="2200" b="1" i="0" u="none" strike="noStrike" kern="1200" cap="none" normalizeH="0" baseline="0" dirty="0">
                              <a:ln>
                                <a:noFill/>
                              </a:ln>
                              <a:solidFill>
                                <a:srgbClr val="000000"/>
                              </a:solidFill>
                              <a:effectLst/>
                              <a:latin typeface="+mn-ea"/>
                              <a:ea typeface="+mn-ea"/>
                              <a:cs typeface="+mn-cs"/>
                            </a:rPr>
                            <a:t>x</a:t>
                          </a:r>
                          <a:r>
                            <a:rPr kumimoji="0" lang="zh-CN" altLang="en-US" sz="2200" b="1" i="0" u="none" strike="noStrike" kern="1200" cap="none" normalizeH="0" baseline="0" dirty="0">
                              <a:ln>
                                <a:noFill/>
                              </a:ln>
                              <a:solidFill>
                                <a:srgbClr val="000000"/>
                              </a:solidFill>
                              <a:effectLst/>
                              <a:latin typeface="+mn-ea"/>
                              <a:ea typeface="+mn-ea"/>
                              <a:cs typeface="+mn-cs"/>
                            </a:rPr>
                            <a:t>到</a:t>
                          </a:r>
                          <a:r>
                            <a:rPr kumimoji="0" lang="en-US" altLang="zh-CN" sz="2200" b="1" i="0" u="none" strike="noStrike" kern="1200" cap="none" normalizeH="0" baseline="0" dirty="0">
                              <a:ln>
                                <a:noFill/>
                              </a:ln>
                              <a:solidFill>
                                <a:srgbClr val="000000"/>
                              </a:solidFill>
                              <a:effectLst/>
                              <a:latin typeface="+mn-ea"/>
                              <a:ea typeface="+mn-ea"/>
                              <a:cs typeface="+mn-cs"/>
                            </a:rPr>
                            <a:t>z</a:t>
                          </a:r>
                          <a:r>
                            <a:rPr kumimoji="0" lang="zh-CN" altLang="en-US" sz="2200" b="1" i="0" u="none" strike="noStrike" kern="1200" cap="none" normalizeH="0" baseline="0" dirty="0">
                              <a:ln>
                                <a:noFill/>
                              </a:ln>
                              <a:solidFill>
                                <a:srgbClr val="000000"/>
                              </a:solidFill>
                              <a:effectLst/>
                              <a:latin typeface="+mn-ea"/>
                              <a:ea typeface="+mn-ea"/>
                              <a:cs typeface="+mn-cs"/>
                            </a:rPr>
                            <a:t>一定有边</a:t>
                          </a: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01757">
                    <a:tc>
                      <a:txBody>
                        <a:bodyPr/>
                        <a:lstStyle/>
                        <a:p>
                          <a:pPr marL="0" marR="0" lvl="0" indent="0" algn="ctr"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关系</a:t>
                          </a:r>
                          <a:br>
                            <a:rPr kumimoji="0" lang="zh-CN" altLang="en-US" sz="2200" b="1" i="0" u="none" strike="noStrike" cap="none" normalizeH="0" baseline="0" dirty="0">
                              <a:ln>
                                <a:noFill/>
                              </a:ln>
                              <a:solidFill>
                                <a:srgbClr val="000000"/>
                              </a:solidFill>
                              <a:effectLst/>
                              <a:latin typeface="+mn-ea"/>
                              <a:ea typeface="+mn-ea"/>
                            </a:rPr>
                          </a:br>
                          <a:r>
                            <a:rPr kumimoji="0" lang="zh-CN" altLang="en-US" sz="2200" b="1" i="0" u="none" strike="noStrike" cap="none" normalizeH="0" baseline="0" dirty="0">
                              <a:ln>
                                <a:noFill/>
                              </a:ln>
                              <a:solidFill>
                                <a:srgbClr val="000000"/>
                              </a:solidFill>
                              <a:effectLst/>
                              <a:latin typeface="+mn-ea"/>
                              <a:ea typeface="+mn-ea"/>
                            </a:rPr>
                            <a:t>矩阵</a:t>
                          </a: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ii</a:t>
                          </a:r>
                          <a:r>
                            <a:rPr kumimoji="0" lang="en-US" altLang="zh-CN" sz="2200" b="1" i="0" u="none" strike="noStrike" cap="none" normalizeH="0" baseline="0" dirty="0">
                              <a:ln>
                                <a:noFill/>
                              </a:ln>
                              <a:solidFill>
                                <a:srgbClr val="000000"/>
                              </a:solidFill>
                              <a:effectLst/>
                              <a:latin typeface="+mn-ea"/>
                              <a:ea typeface="+mn-ea"/>
                            </a:rPr>
                            <a:t>=1</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ii</a:t>
                          </a:r>
                          <a:r>
                            <a:rPr kumimoji="0" lang="en-US" altLang="zh-CN" sz="2200" b="1" i="0" u="none" strike="noStrike" cap="none" normalizeH="0" baseline="0" dirty="0">
                              <a:ln>
                                <a:noFill/>
                              </a:ln>
                              <a:solidFill>
                                <a:srgbClr val="000000"/>
                              </a:solidFill>
                              <a:effectLst/>
                              <a:latin typeface="+mn-ea"/>
                              <a:ea typeface="+mn-ea"/>
                            </a:rPr>
                            <a:t>=0</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ij</a:t>
                          </a:r>
                          <a:r>
                            <a:rPr kumimoji="0" lang="en-US" altLang="zh-CN" sz="2200" b="1" i="0" u="none" strike="noStrike" cap="none" normalizeH="0" baseline="0" dirty="0">
                              <a:ln>
                                <a:noFill/>
                              </a:ln>
                              <a:solidFill>
                                <a:srgbClr val="0000FF"/>
                              </a:solidFill>
                              <a:effectLst/>
                              <a:latin typeface="+mn-ea"/>
                              <a:ea typeface="+mn-ea"/>
                            </a:rPr>
                            <a:t>= </a:t>
                          </a: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ji</a:t>
                          </a:r>
                          <a:endParaRPr kumimoji="0" lang="zh-CN" altLang="en-US" sz="2200" b="1" i="0" u="none" strike="noStrike" cap="none" normalizeH="0" baseline="0" dirty="0">
                            <a:ln>
                              <a:noFill/>
                            </a:ln>
                            <a:solidFill>
                              <a:srgbClr val="000000"/>
                            </a:solidFill>
                            <a:effectLst/>
                            <a:latin typeface="+mn-ea"/>
                            <a:ea typeface="+mn-ea"/>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ij</a:t>
                          </a:r>
                          <a:r>
                            <a:rPr kumimoji="0" lang="en-US" altLang="en-US" sz="2200" b="1" i="0" u="none" strike="noStrike" cap="none" normalizeH="0" baseline="0" dirty="0">
                              <a:ln>
                                <a:noFill/>
                              </a:ln>
                              <a:solidFill>
                                <a:srgbClr val="0000FF"/>
                              </a:solidFill>
                              <a:effectLst/>
                              <a:latin typeface="+mn-ea"/>
                              <a:ea typeface="+mn-ea"/>
                            </a:rPr>
                            <a:t>•</a:t>
                          </a:r>
                          <a:r>
                            <a:rPr kumimoji="0" lang="en-US" altLang="zh-CN" sz="2200" b="1" i="0" u="none" strike="noStrike" cap="none" normalizeH="0" baseline="0" dirty="0">
                              <a:ln>
                                <a:noFill/>
                              </a:ln>
                              <a:solidFill>
                                <a:srgbClr val="0000FF"/>
                              </a:solidFill>
                              <a:effectLst/>
                              <a:latin typeface="+mn-ea"/>
                              <a:ea typeface="+mn-ea"/>
                            </a:rPr>
                            <a:t> </a:t>
                          </a: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ji</a:t>
                          </a:r>
                          <a:r>
                            <a:rPr kumimoji="0" lang="en-US" altLang="zh-CN" sz="2200" b="1" i="0" u="none" strike="noStrike" cap="none" normalizeH="0" baseline="0" dirty="0">
                              <a:ln>
                                <a:noFill/>
                              </a:ln>
                              <a:solidFill>
                                <a:srgbClr val="0000FF"/>
                              </a:solidFill>
                              <a:effectLst/>
                              <a:latin typeface="+mn-ea"/>
                              <a:ea typeface="+mn-ea"/>
                            </a:rPr>
                            <a:t>=0,i</a:t>
                          </a:r>
                          <a:r>
                            <a:rPr kumimoji="0" lang="en-US" altLang="en-US" sz="2200" b="1" i="0" u="none" strike="noStrike" cap="none" normalizeH="0" baseline="0" dirty="0">
                              <a:ln>
                                <a:noFill/>
                              </a:ln>
                              <a:solidFill>
                                <a:srgbClr val="0000FF"/>
                              </a:solidFill>
                              <a:effectLst/>
                              <a:latin typeface="+mn-ea"/>
                              <a:ea typeface="+mn-ea"/>
                            </a:rPr>
                            <a:t>≠</a:t>
                          </a:r>
                          <a:r>
                            <a:rPr kumimoji="0" lang="en-US" altLang="zh-CN" sz="2200" b="1" i="0" u="none" strike="noStrike" cap="none" normalizeH="0" baseline="0" dirty="0">
                              <a:ln>
                                <a:noFill/>
                              </a:ln>
                              <a:solidFill>
                                <a:srgbClr val="0000FF"/>
                              </a:solidFill>
                              <a:effectLst/>
                              <a:latin typeface="+mn-ea"/>
                              <a:ea typeface="+mn-ea"/>
                            </a:rPr>
                            <a:t>j</a:t>
                          </a:r>
                          <a:endParaRPr kumimoji="0" lang="zh-CN" altLang="en-US" sz="2200" b="1" i="0" u="none" strike="noStrike" cap="none" normalizeH="0" baseline="0" dirty="0">
                            <a:ln>
                              <a:noFill/>
                            </a:ln>
                            <a:solidFill>
                              <a:srgbClr val="0000FF"/>
                            </a:solidFill>
                            <a:effectLst/>
                            <a:latin typeface="+mn-ea"/>
                            <a:ea typeface="+mn-ea"/>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如</a:t>
                          </a:r>
                          <a:r>
                            <a:rPr kumimoji="0" lang="en-US" altLang="zh-CN" sz="2200" b="1" i="0" u="none" strike="noStrike" cap="none" normalizeH="0" baseline="0" noProof="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ij</a:t>
                          </a:r>
                          <a:r>
                            <a:rPr kumimoji="0" lang="zh-CN" altLang="en-US"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dirty="0">
                              <a:ln>
                                <a:noFill/>
                              </a:ln>
                              <a:solidFill>
                                <a:srgbClr val="000000"/>
                              </a:solidFill>
                              <a:effectLst/>
                              <a:latin typeface="+mn-ea"/>
                              <a:ea typeface="+mn-ea"/>
                            </a:rPr>
                            <a:t>1</a:t>
                          </a:r>
                          <a:r>
                            <a:rPr kumimoji="0" lang="zh-CN" altLang="en-US" sz="2200" b="1" i="0" u="none" strike="noStrike" cap="none" normalizeH="0" baseline="0" dirty="0">
                              <a:ln>
                                <a:noFill/>
                              </a:ln>
                              <a:solidFill>
                                <a:srgbClr val="000000"/>
                              </a:solidFill>
                              <a:effectLst/>
                              <a:latin typeface="+mn-ea"/>
                              <a:ea typeface="+mn-ea"/>
                            </a:rPr>
                            <a:t>且</a:t>
                          </a:r>
                          <a:r>
                            <a:rPr kumimoji="0" lang="en-US" altLang="zh-CN" sz="2200" b="1" i="0" u="none" strike="noStrike" cap="none" normalizeH="0" baseline="0" dirty="0" err="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jk</a:t>
                          </a:r>
                          <a:r>
                            <a:rPr kumimoji="0" lang="zh-CN" altLang="en-US"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dirty="0">
                              <a:ln>
                                <a:noFill/>
                              </a:ln>
                              <a:solidFill>
                                <a:srgbClr val="000000"/>
                              </a:solidFill>
                              <a:effectLst/>
                              <a:latin typeface="+mn-ea"/>
                              <a:ea typeface="+mn-ea"/>
                            </a:rPr>
                            <a:t>1</a:t>
                          </a:r>
                          <a:r>
                            <a:rPr kumimoji="0" lang="zh-CN" altLang="en-US" sz="2200" b="1" i="0" u="none" strike="noStrike" cap="none" normalizeH="0" baseline="0" dirty="0">
                              <a:ln>
                                <a:noFill/>
                              </a:ln>
                              <a:solidFill>
                                <a:srgbClr val="000000"/>
                              </a:solidFill>
                              <a:effectLst/>
                              <a:latin typeface="+mn-ea"/>
                              <a:ea typeface="+mn-ea"/>
                            </a:rPr>
                            <a:t>则</a:t>
                          </a:r>
                          <a:r>
                            <a:rPr kumimoji="0" lang="en-US" altLang="zh-CN" sz="2200" b="1" i="0" u="none" strike="noStrike" cap="none" normalizeH="0" baseline="0" noProof="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ik</a:t>
                          </a:r>
                          <a:r>
                            <a:rPr kumimoji="0" lang="zh-CN" altLang="en-US"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dirty="0">
                              <a:ln>
                                <a:noFill/>
                              </a:ln>
                              <a:solidFill>
                                <a:srgbClr val="000000"/>
                              </a:solidFill>
                              <a:effectLst/>
                              <a:latin typeface="+mn-ea"/>
                              <a:ea typeface="+mn-ea"/>
                            </a:rPr>
                            <a:t>1</a:t>
                          </a: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9389836"/>
                      </a:ext>
                    </a:extLst>
                  </a:tr>
                </a:tbl>
              </a:graphicData>
            </a:graphic>
          </p:graphicFrame>
        </mc:Fallback>
      </mc:AlternateContent>
      <p:sp>
        <p:nvSpPr>
          <p:cNvPr id="4" name="云形标注 1">
            <a:extLst>
              <a:ext uri="{FF2B5EF4-FFF2-40B4-BE49-F238E27FC236}">
                <a16:creationId xmlns:a16="http://schemas.microsoft.com/office/drawing/2014/main" id="{3F894C20-0240-49F9-ADFB-9339A157C50D}"/>
              </a:ext>
            </a:extLst>
          </p:cNvPr>
          <p:cNvSpPr>
            <a:spLocks noChangeArrowheads="1"/>
          </p:cNvSpPr>
          <p:nvPr/>
        </p:nvSpPr>
        <p:spPr bwMode="auto">
          <a:xfrm>
            <a:off x="1450975" y="1951837"/>
            <a:ext cx="1731962" cy="652460"/>
          </a:xfrm>
          <a:prstGeom prst="cloudCallout">
            <a:avLst>
              <a:gd name="adj1" fmla="val -71389"/>
              <a:gd name="adj2" fmla="val 71589"/>
            </a:avLst>
          </a:prstGeom>
          <a:solidFill>
            <a:srgbClr val="FFFF66"/>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000" dirty="0">
                <a:solidFill>
                  <a:srgbClr val="0000CC"/>
                </a:solidFill>
                <a:latin typeface="微软雅黑" panose="020B0503020204020204" pitchFamily="34" charset="-122"/>
                <a:ea typeface="微软雅黑" panose="020B0503020204020204" pitchFamily="34" charset="-122"/>
              </a:rPr>
              <a:t>按定义判定法</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5" name="云形标注 5">
            <a:extLst>
              <a:ext uri="{FF2B5EF4-FFF2-40B4-BE49-F238E27FC236}">
                <a16:creationId xmlns:a16="http://schemas.microsoft.com/office/drawing/2014/main" id="{6664A45A-7C2C-45C1-9BA4-542D91FCE806}"/>
              </a:ext>
            </a:extLst>
          </p:cNvPr>
          <p:cNvSpPr>
            <a:spLocks noChangeArrowheads="1"/>
          </p:cNvSpPr>
          <p:nvPr/>
        </p:nvSpPr>
        <p:spPr bwMode="auto">
          <a:xfrm>
            <a:off x="1679576" y="3970339"/>
            <a:ext cx="2066924" cy="1212055"/>
          </a:xfrm>
          <a:prstGeom prst="cloudCallout">
            <a:avLst>
              <a:gd name="adj1" fmla="val -81787"/>
              <a:gd name="adj2" fmla="val 41963"/>
            </a:avLst>
          </a:prstGeom>
          <a:solidFill>
            <a:srgbClr val="FFFF66"/>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000" dirty="0">
                <a:solidFill>
                  <a:schemeClr val="folHlink"/>
                </a:solidFill>
                <a:latin typeface="微软雅黑" panose="020B0503020204020204" pitchFamily="34" charset="-122"/>
                <a:ea typeface="微软雅黑" panose="020B0503020204020204" pitchFamily="34" charset="-122"/>
              </a:rPr>
              <a:t>关系图判定法</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6" name="云形标注 6">
            <a:extLst>
              <a:ext uri="{FF2B5EF4-FFF2-40B4-BE49-F238E27FC236}">
                <a16:creationId xmlns:a16="http://schemas.microsoft.com/office/drawing/2014/main" id="{40043937-8391-46B8-8AED-813B345BE83A}"/>
              </a:ext>
            </a:extLst>
          </p:cNvPr>
          <p:cNvSpPr>
            <a:spLocks noChangeArrowheads="1"/>
          </p:cNvSpPr>
          <p:nvPr/>
        </p:nvSpPr>
        <p:spPr bwMode="auto">
          <a:xfrm>
            <a:off x="1656247" y="5570605"/>
            <a:ext cx="1990725" cy="1024733"/>
          </a:xfrm>
          <a:prstGeom prst="cloudCallout">
            <a:avLst>
              <a:gd name="adj1" fmla="val -85667"/>
              <a:gd name="adj2" fmla="val 24278"/>
            </a:avLst>
          </a:prstGeom>
          <a:solidFill>
            <a:srgbClr val="FFFF66"/>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000" dirty="0">
                <a:solidFill>
                  <a:schemeClr val="tx1"/>
                </a:solidFill>
                <a:latin typeface="微软雅黑" panose="020B0503020204020204" pitchFamily="34" charset="-122"/>
                <a:ea typeface="微软雅黑" panose="020B0503020204020204" pitchFamily="34" charset="-122"/>
              </a:rPr>
              <a:t>关系矩阵判定法</a:t>
            </a:r>
          </a:p>
        </p:txBody>
      </p:sp>
    </p:spTree>
    <p:custDataLst>
      <p:tags r:id="rId1"/>
    </p:custDataLst>
    <p:extLst>
      <p:ext uri="{BB962C8B-B14F-4D97-AF65-F5344CB8AC3E}">
        <p14:creationId xmlns:p14="http://schemas.microsoft.com/office/powerpoint/2010/main" val="337991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3.6|29.6|13.9|20.4"/>
</p:tagLst>
</file>

<file path=ppt/tags/tag10.xml><?xml version="1.0" encoding="utf-8"?>
<p:tagLst xmlns:a="http://schemas.openxmlformats.org/drawingml/2006/main" xmlns:r="http://schemas.openxmlformats.org/officeDocument/2006/relationships" xmlns:p="http://schemas.openxmlformats.org/presentationml/2006/main">
  <p:tag name="TIMING" val="|2|70.5|6.6|4.6|4.9|1"/>
</p:tagLst>
</file>

<file path=ppt/tags/tag100.xml><?xml version="1.0" encoding="utf-8"?>
<p:tagLst xmlns:a="http://schemas.openxmlformats.org/drawingml/2006/main" xmlns:r="http://schemas.openxmlformats.org/officeDocument/2006/relationships" xmlns:p="http://schemas.openxmlformats.org/presentationml/2006/main">
  <p:tag name="TIMING" val="|0|48.4|8|1.6|25.8"/>
</p:tagLst>
</file>

<file path=ppt/tags/tag101.xml><?xml version="1.0" encoding="utf-8"?>
<p:tagLst xmlns:a="http://schemas.openxmlformats.org/drawingml/2006/main" xmlns:r="http://schemas.openxmlformats.org/officeDocument/2006/relationships" xmlns:p="http://schemas.openxmlformats.org/presentationml/2006/main">
  <p:tag name="TIMING" val="|2|14.8|8.2|7.3|20.3|29.6|6.8|15.2|7"/>
</p:tagLst>
</file>

<file path=ppt/tags/tag102.xml><?xml version="1.0" encoding="utf-8"?>
<p:tagLst xmlns:a="http://schemas.openxmlformats.org/drawingml/2006/main" xmlns:r="http://schemas.openxmlformats.org/officeDocument/2006/relationships" xmlns:p="http://schemas.openxmlformats.org/presentationml/2006/main">
  <p:tag name="TIMING" val="|4.3|58.9|38.9|32.7|25|4.1|45.7"/>
</p:tagLst>
</file>

<file path=ppt/tags/tag103.xml><?xml version="1.0" encoding="utf-8"?>
<p:tagLst xmlns:a="http://schemas.openxmlformats.org/drawingml/2006/main" xmlns:r="http://schemas.openxmlformats.org/officeDocument/2006/relationships" xmlns:p="http://schemas.openxmlformats.org/presentationml/2006/main">
  <p:tag name="TIMING" val="|0.7|20.8|16.5|9.4|66.4|16.3|8.3"/>
</p:tagLst>
</file>

<file path=ppt/tags/tag104.xml><?xml version="1.0" encoding="utf-8"?>
<p:tagLst xmlns:a="http://schemas.openxmlformats.org/drawingml/2006/main" xmlns:r="http://schemas.openxmlformats.org/officeDocument/2006/relationships" xmlns:p="http://schemas.openxmlformats.org/presentationml/2006/main">
  <p:tag name="TIMING" val="|0.3|25.7|7.5|12|4.7|7.9|6.7"/>
</p:tagLst>
</file>

<file path=ppt/tags/tag105.xml><?xml version="1.0" encoding="utf-8"?>
<p:tagLst xmlns:a="http://schemas.openxmlformats.org/drawingml/2006/main" xmlns:r="http://schemas.openxmlformats.org/officeDocument/2006/relationships" xmlns:p="http://schemas.openxmlformats.org/presentationml/2006/main">
  <p:tag name="TIMING" val="|28.9"/>
</p:tagLst>
</file>

<file path=ppt/tags/tag106.xml><?xml version="1.0" encoding="utf-8"?>
<p:tagLst xmlns:a="http://schemas.openxmlformats.org/drawingml/2006/main" xmlns:r="http://schemas.openxmlformats.org/officeDocument/2006/relationships" xmlns:p="http://schemas.openxmlformats.org/presentationml/2006/main">
  <p:tag name="TIMING" val="|0.4|7.2|17.2|34.2|3.3|2.4|2.6"/>
</p:tagLst>
</file>

<file path=ppt/tags/tag107.xml><?xml version="1.0" encoding="utf-8"?>
<p:tagLst xmlns:a="http://schemas.openxmlformats.org/drawingml/2006/main" xmlns:r="http://schemas.openxmlformats.org/officeDocument/2006/relationships" xmlns:p="http://schemas.openxmlformats.org/presentationml/2006/main">
  <p:tag name="TIMING" val="|2.3|1.3|13.9|10.1|8.2|24.3|14|9.8"/>
</p:tagLst>
</file>

<file path=ppt/tags/tag108.xml><?xml version="1.0" encoding="utf-8"?>
<p:tagLst xmlns:a="http://schemas.openxmlformats.org/drawingml/2006/main" xmlns:r="http://schemas.openxmlformats.org/officeDocument/2006/relationships" xmlns:p="http://schemas.openxmlformats.org/presentationml/2006/main">
  <p:tag name="TIMING" val="|0.5|4.4|84.2|162.4|0.8|10.1"/>
</p:tagLst>
</file>

<file path=ppt/tags/tag109.xml><?xml version="1.0" encoding="utf-8"?>
<p:tagLst xmlns:a="http://schemas.openxmlformats.org/drawingml/2006/main" xmlns:r="http://schemas.openxmlformats.org/officeDocument/2006/relationships" xmlns:p="http://schemas.openxmlformats.org/presentationml/2006/main">
  <p:tag name="TIMING" val="|29.7|2"/>
</p:tagLst>
</file>

<file path=ppt/tags/tag11.xml><?xml version="1.0" encoding="utf-8"?>
<p:tagLst xmlns:a="http://schemas.openxmlformats.org/drawingml/2006/main" xmlns:r="http://schemas.openxmlformats.org/officeDocument/2006/relationships" xmlns:p="http://schemas.openxmlformats.org/presentationml/2006/main">
  <p:tag name="TIMING" val="|0.5|37.8|31.2|15.1"/>
</p:tagLst>
</file>

<file path=ppt/tags/tag110.xml><?xml version="1.0" encoding="utf-8"?>
<p:tagLst xmlns:a="http://schemas.openxmlformats.org/drawingml/2006/main" xmlns:r="http://schemas.openxmlformats.org/officeDocument/2006/relationships" xmlns:p="http://schemas.openxmlformats.org/presentationml/2006/main">
  <p:tag name="TIMING" val="|61.6|2.2"/>
</p:tagLst>
</file>

<file path=ppt/tags/tag111.xml><?xml version="1.0" encoding="utf-8"?>
<p:tagLst xmlns:a="http://schemas.openxmlformats.org/drawingml/2006/main" xmlns:r="http://schemas.openxmlformats.org/officeDocument/2006/relationships" xmlns:p="http://schemas.openxmlformats.org/presentationml/2006/main">
  <p:tag name="TIMING" val="|140.9|35.4|22.4|9.3|13.2|16.7"/>
</p:tagLst>
</file>

<file path=ppt/tags/tag112.xml><?xml version="1.0" encoding="utf-8"?>
<p:tagLst xmlns:a="http://schemas.openxmlformats.org/drawingml/2006/main" xmlns:r="http://schemas.openxmlformats.org/officeDocument/2006/relationships" xmlns:p="http://schemas.openxmlformats.org/presentationml/2006/main">
  <p:tag name="TIMING" val="|7.7|77.3"/>
</p:tagLst>
</file>

<file path=ppt/tags/tag113.xml><?xml version="1.0" encoding="utf-8"?>
<p:tagLst xmlns:a="http://schemas.openxmlformats.org/drawingml/2006/main" xmlns:r="http://schemas.openxmlformats.org/officeDocument/2006/relationships" xmlns:p="http://schemas.openxmlformats.org/presentationml/2006/main">
  <p:tag name="TIMING" val="|8.8|3.2"/>
</p:tagLst>
</file>

<file path=ppt/tags/tag12.xml><?xml version="1.0" encoding="utf-8"?>
<p:tagLst xmlns:a="http://schemas.openxmlformats.org/drawingml/2006/main" xmlns:r="http://schemas.openxmlformats.org/officeDocument/2006/relationships" xmlns:p="http://schemas.openxmlformats.org/presentationml/2006/main">
  <p:tag name="TIMING" val="|6.4|50|8.5|15.8"/>
</p:tagLst>
</file>

<file path=ppt/tags/tag13.xml><?xml version="1.0" encoding="utf-8"?>
<p:tagLst xmlns:a="http://schemas.openxmlformats.org/drawingml/2006/main" xmlns:r="http://schemas.openxmlformats.org/officeDocument/2006/relationships" xmlns:p="http://schemas.openxmlformats.org/presentationml/2006/main">
  <p:tag name="TIMING" val="|2.9|87.1|13.6|15.9|12.4|30.7|14.3"/>
</p:tagLst>
</file>

<file path=ppt/tags/tag14.xml><?xml version="1.0" encoding="utf-8"?>
<p:tagLst xmlns:a="http://schemas.openxmlformats.org/drawingml/2006/main" xmlns:r="http://schemas.openxmlformats.org/officeDocument/2006/relationships" xmlns:p="http://schemas.openxmlformats.org/presentationml/2006/main">
  <p:tag name="TIMING" val="|68.7|13.9|72.3|20.5|68"/>
</p:tagLst>
</file>

<file path=ppt/tags/tag15.xml><?xml version="1.0" encoding="utf-8"?>
<p:tagLst xmlns:a="http://schemas.openxmlformats.org/drawingml/2006/main" xmlns:r="http://schemas.openxmlformats.org/officeDocument/2006/relationships" xmlns:p="http://schemas.openxmlformats.org/presentationml/2006/main">
  <p:tag name="TIMING" val="|5.8|1|62.2|1.2|35.1|0.2|48.8"/>
</p:tagLst>
</file>

<file path=ppt/tags/tag16.xml><?xml version="1.0" encoding="utf-8"?>
<p:tagLst xmlns:a="http://schemas.openxmlformats.org/drawingml/2006/main" xmlns:r="http://schemas.openxmlformats.org/officeDocument/2006/relationships" xmlns:p="http://schemas.openxmlformats.org/presentationml/2006/main">
  <p:tag name="TIMING" val="|105.3|12.9|10.2|7.6|14.6"/>
</p:tagLst>
</file>

<file path=ppt/tags/tag17.xml><?xml version="1.0" encoding="utf-8"?>
<p:tagLst xmlns:a="http://schemas.openxmlformats.org/drawingml/2006/main" xmlns:r="http://schemas.openxmlformats.org/officeDocument/2006/relationships" xmlns:p="http://schemas.openxmlformats.org/presentationml/2006/main">
  <p:tag name="TIMING" val="|2.8|27.9|32.1|7.2|9.7|0.9|18|1.4|13.2|1|13.2|29.8|21.6|35.3"/>
</p:tagLst>
</file>

<file path=ppt/tags/tag18.xml><?xml version="1.0" encoding="utf-8"?>
<p:tagLst xmlns:a="http://schemas.openxmlformats.org/drawingml/2006/main" xmlns:r="http://schemas.openxmlformats.org/officeDocument/2006/relationships" xmlns:p="http://schemas.openxmlformats.org/presentationml/2006/main">
  <p:tag name="TIMING" val="|46.4|128|6|3.8|5.3|5.1|5.2|10|123.4|6.5|3.5|4.6|6.5|42.5"/>
</p:tagLst>
</file>

<file path=ppt/tags/tag19.xml><?xml version="1.0" encoding="utf-8"?>
<p:tagLst xmlns:a="http://schemas.openxmlformats.org/drawingml/2006/main" xmlns:r="http://schemas.openxmlformats.org/officeDocument/2006/relationships" xmlns:p="http://schemas.openxmlformats.org/presentationml/2006/main">
  <p:tag name="TIMING" val="|0.8|9|8|31.3|35.3"/>
</p:tagLst>
</file>

<file path=ppt/tags/tag2.xml><?xml version="1.0" encoding="utf-8"?>
<p:tagLst xmlns:a="http://schemas.openxmlformats.org/drawingml/2006/main" xmlns:r="http://schemas.openxmlformats.org/officeDocument/2006/relationships" xmlns:p="http://schemas.openxmlformats.org/presentationml/2006/main">
  <p:tag name="TIMING" val="|21.4|8.5|4.2|5.7|15.8|22.5"/>
</p:tagLst>
</file>

<file path=ppt/tags/tag20.xml><?xml version="1.0" encoding="utf-8"?>
<p:tagLst xmlns:a="http://schemas.openxmlformats.org/drawingml/2006/main" xmlns:r="http://schemas.openxmlformats.org/officeDocument/2006/relationships" xmlns:p="http://schemas.openxmlformats.org/presentationml/2006/main">
  <p:tag name="TIMING" val="|29.1|11.7|13.6|51.9"/>
</p:tagLst>
</file>

<file path=ppt/tags/tag21.xml><?xml version="1.0" encoding="utf-8"?>
<p:tagLst xmlns:a="http://schemas.openxmlformats.org/drawingml/2006/main" xmlns:r="http://schemas.openxmlformats.org/officeDocument/2006/relationships" xmlns:p="http://schemas.openxmlformats.org/presentationml/2006/main">
  <p:tag name="TIMING" val="|28.4|32.4|24"/>
</p:tagLst>
</file>

<file path=ppt/tags/tag22.xml><?xml version="1.0" encoding="utf-8"?>
<p:tagLst xmlns:a="http://schemas.openxmlformats.org/drawingml/2006/main" xmlns:r="http://schemas.openxmlformats.org/officeDocument/2006/relationships" xmlns:p="http://schemas.openxmlformats.org/presentationml/2006/main">
  <p:tag name="TIMING" val="|18.5|42.8|47|23.8|6.7|87|14.2"/>
</p:tagLst>
</file>

<file path=ppt/tags/tag23.xml><?xml version="1.0" encoding="utf-8"?>
<p:tagLst xmlns:a="http://schemas.openxmlformats.org/drawingml/2006/main" xmlns:r="http://schemas.openxmlformats.org/officeDocument/2006/relationships" xmlns:p="http://schemas.openxmlformats.org/presentationml/2006/main">
  <p:tag name="TIMING" val="|98.3|63.5"/>
</p:tagLst>
</file>

<file path=ppt/tags/tag24.xml><?xml version="1.0" encoding="utf-8"?>
<p:tagLst xmlns:a="http://schemas.openxmlformats.org/drawingml/2006/main" xmlns:r="http://schemas.openxmlformats.org/officeDocument/2006/relationships" xmlns:p="http://schemas.openxmlformats.org/presentationml/2006/main">
  <p:tag name="TIMING" val="|25.3"/>
</p:tagLst>
</file>

<file path=ppt/tags/tag25.xml><?xml version="1.0" encoding="utf-8"?>
<p:tagLst xmlns:a="http://schemas.openxmlformats.org/drawingml/2006/main" xmlns:r="http://schemas.openxmlformats.org/officeDocument/2006/relationships" xmlns:p="http://schemas.openxmlformats.org/presentationml/2006/main">
  <p:tag name="TIMING" val="|9.7|6.6|6.6"/>
</p:tagLst>
</file>

<file path=ppt/tags/tag26.xml><?xml version="1.0" encoding="utf-8"?>
<p:tagLst xmlns:a="http://schemas.openxmlformats.org/drawingml/2006/main" xmlns:r="http://schemas.openxmlformats.org/officeDocument/2006/relationships" xmlns:p="http://schemas.openxmlformats.org/presentationml/2006/main">
  <p:tag name="TIMING" val="|55.9|4.4|23.9|16.1"/>
</p:tagLst>
</file>

<file path=ppt/tags/tag27.xml><?xml version="1.0" encoding="utf-8"?>
<p:tagLst xmlns:a="http://schemas.openxmlformats.org/drawingml/2006/main" xmlns:r="http://schemas.openxmlformats.org/officeDocument/2006/relationships" xmlns:p="http://schemas.openxmlformats.org/presentationml/2006/main">
  <p:tag name="TIMING" val="|4.6|15.1|9.2|14.2"/>
</p:tagLst>
</file>

<file path=ppt/tags/tag28.xml><?xml version="1.0" encoding="utf-8"?>
<p:tagLst xmlns:a="http://schemas.openxmlformats.org/drawingml/2006/main" xmlns:r="http://schemas.openxmlformats.org/officeDocument/2006/relationships" xmlns:p="http://schemas.openxmlformats.org/presentationml/2006/main">
  <p:tag name="TIMING" val="|164.2|65.9|2.5|1|1.8|1.1|84.4|3.4|8.1"/>
</p:tagLst>
</file>

<file path=ppt/tags/tag29.xml><?xml version="1.0" encoding="utf-8"?>
<p:tagLst xmlns:a="http://schemas.openxmlformats.org/drawingml/2006/main" xmlns:r="http://schemas.openxmlformats.org/officeDocument/2006/relationships" xmlns:p="http://schemas.openxmlformats.org/presentationml/2006/main">
  <p:tag name="TIMING" val="|69.3|26.1|7.2|5.8|14.9|16.5|17.1"/>
</p:tagLst>
</file>

<file path=ppt/tags/tag3.xml><?xml version="1.0" encoding="utf-8"?>
<p:tagLst xmlns:a="http://schemas.openxmlformats.org/drawingml/2006/main" xmlns:r="http://schemas.openxmlformats.org/officeDocument/2006/relationships" xmlns:p="http://schemas.openxmlformats.org/presentationml/2006/main">
  <p:tag name="TIMING" val="|20|4.6"/>
</p:tagLst>
</file>

<file path=ppt/tags/tag30.xml><?xml version="1.0" encoding="utf-8"?>
<p:tagLst xmlns:a="http://schemas.openxmlformats.org/drawingml/2006/main" xmlns:r="http://schemas.openxmlformats.org/officeDocument/2006/relationships" xmlns:p="http://schemas.openxmlformats.org/presentationml/2006/main">
  <p:tag name="TIMING" val="|41.9|19.2|2.4|22.9|9.2|16.9"/>
</p:tagLst>
</file>

<file path=ppt/tags/tag31.xml><?xml version="1.0" encoding="utf-8"?>
<p:tagLst xmlns:a="http://schemas.openxmlformats.org/drawingml/2006/main" xmlns:r="http://schemas.openxmlformats.org/officeDocument/2006/relationships" xmlns:p="http://schemas.openxmlformats.org/presentationml/2006/main">
  <p:tag name="TIMING" val="|45.6|23|8.7"/>
</p:tagLst>
</file>

<file path=ppt/tags/tag32.xml><?xml version="1.0" encoding="utf-8"?>
<p:tagLst xmlns:a="http://schemas.openxmlformats.org/drawingml/2006/main" xmlns:r="http://schemas.openxmlformats.org/officeDocument/2006/relationships" xmlns:p="http://schemas.openxmlformats.org/presentationml/2006/main">
  <p:tag name="TIMING" val="|104.3|32.7|2.4|15.8|8.2|11.6"/>
</p:tagLst>
</file>

<file path=ppt/tags/tag33.xml><?xml version="1.0" encoding="utf-8"?>
<p:tagLst xmlns:a="http://schemas.openxmlformats.org/drawingml/2006/main" xmlns:r="http://schemas.openxmlformats.org/officeDocument/2006/relationships" xmlns:p="http://schemas.openxmlformats.org/presentationml/2006/main">
  <p:tag name="TIMING" val="|19.7|9.5|47.3|10.8|54.4|1.8|1.4"/>
</p:tagLst>
</file>

<file path=ppt/tags/tag34.xml><?xml version="1.0" encoding="utf-8"?>
<p:tagLst xmlns:a="http://schemas.openxmlformats.org/drawingml/2006/main" xmlns:r="http://schemas.openxmlformats.org/officeDocument/2006/relationships" xmlns:p="http://schemas.openxmlformats.org/presentationml/2006/main">
  <p:tag name="TIMING" val="|36.5|17.7|6.9"/>
</p:tagLst>
</file>

<file path=ppt/tags/tag35.xml><?xml version="1.0" encoding="utf-8"?>
<p:tagLst xmlns:a="http://schemas.openxmlformats.org/drawingml/2006/main" xmlns:r="http://schemas.openxmlformats.org/officeDocument/2006/relationships" xmlns:p="http://schemas.openxmlformats.org/presentationml/2006/main">
  <p:tag name="TIMING" val="|11|44"/>
</p:tagLst>
</file>

<file path=ppt/tags/tag36.xml><?xml version="1.0" encoding="utf-8"?>
<p:tagLst xmlns:a="http://schemas.openxmlformats.org/drawingml/2006/main" xmlns:r="http://schemas.openxmlformats.org/officeDocument/2006/relationships" xmlns:p="http://schemas.openxmlformats.org/presentationml/2006/main">
  <p:tag name="TIMING" val="|60.3|11.8|46.5"/>
</p:tagLst>
</file>

<file path=ppt/tags/tag37.xml><?xml version="1.0" encoding="utf-8"?>
<p:tagLst xmlns:a="http://schemas.openxmlformats.org/drawingml/2006/main" xmlns:r="http://schemas.openxmlformats.org/officeDocument/2006/relationships" xmlns:p="http://schemas.openxmlformats.org/presentationml/2006/main">
  <p:tag name="TIMING" val="|75.6"/>
</p:tagLst>
</file>

<file path=ppt/tags/tag38.xml><?xml version="1.0" encoding="utf-8"?>
<p:tagLst xmlns:a="http://schemas.openxmlformats.org/drawingml/2006/main" xmlns:r="http://schemas.openxmlformats.org/officeDocument/2006/relationships" xmlns:p="http://schemas.openxmlformats.org/presentationml/2006/main">
  <p:tag name="TIMING" val="|0.9|28.1|20.5"/>
</p:tagLst>
</file>

<file path=ppt/tags/tag39.xml><?xml version="1.0" encoding="utf-8"?>
<p:tagLst xmlns:a="http://schemas.openxmlformats.org/drawingml/2006/main" xmlns:r="http://schemas.openxmlformats.org/officeDocument/2006/relationships" xmlns:p="http://schemas.openxmlformats.org/presentationml/2006/main">
  <p:tag name="TIMING" val="|26.3"/>
</p:tagLst>
</file>

<file path=ppt/tags/tag4.xml><?xml version="1.0" encoding="utf-8"?>
<p:tagLst xmlns:a="http://schemas.openxmlformats.org/drawingml/2006/main" xmlns:r="http://schemas.openxmlformats.org/officeDocument/2006/relationships" xmlns:p="http://schemas.openxmlformats.org/presentationml/2006/main">
  <p:tag name="TIMING" val="|28.6|14.1|2.6|9.8|21.2|20.7"/>
</p:tagLst>
</file>

<file path=ppt/tags/tag40.xml><?xml version="1.0" encoding="utf-8"?>
<p:tagLst xmlns:a="http://schemas.openxmlformats.org/drawingml/2006/main" xmlns:r="http://schemas.openxmlformats.org/officeDocument/2006/relationships" xmlns:p="http://schemas.openxmlformats.org/presentationml/2006/main">
  <p:tag name="TIMING" val="|13.2|16.1|41.4|11.1|11.2|14.7"/>
</p:tagLst>
</file>

<file path=ppt/tags/tag41.xml><?xml version="1.0" encoding="utf-8"?>
<p:tagLst xmlns:a="http://schemas.openxmlformats.org/drawingml/2006/main" xmlns:r="http://schemas.openxmlformats.org/officeDocument/2006/relationships" xmlns:p="http://schemas.openxmlformats.org/presentationml/2006/main">
  <p:tag name="TIMING" val="|46.8|48.8|15.3|15.9|17.9|29.2|7.5|10.3"/>
</p:tagLst>
</file>

<file path=ppt/tags/tag42.xml><?xml version="1.0" encoding="utf-8"?>
<p:tagLst xmlns:a="http://schemas.openxmlformats.org/drawingml/2006/main" xmlns:r="http://schemas.openxmlformats.org/officeDocument/2006/relationships" xmlns:p="http://schemas.openxmlformats.org/presentationml/2006/main">
  <p:tag name="TIMING" val="|142.4|96|10.7|36.8"/>
</p:tagLst>
</file>

<file path=ppt/tags/tag43.xml><?xml version="1.0" encoding="utf-8"?>
<p:tagLst xmlns:a="http://schemas.openxmlformats.org/drawingml/2006/main" xmlns:r="http://schemas.openxmlformats.org/officeDocument/2006/relationships" xmlns:p="http://schemas.openxmlformats.org/presentationml/2006/main">
  <p:tag name="TIMING" val="|149.8|70.9|17"/>
</p:tagLst>
</file>

<file path=ppt/tags/tag44.xml><?xml version="1.0" encoding="utf-8"?>
<p:tagLst xmlns:a="http://schemas.openxmlformats.org/drawingml/2006/main" xmlns:r="http://schemas.openxmlformats.org/officeDocument/2006/relationships" xmlns:p="http://schemas.openxmlformats.org/presentationml/2006/main">
  <p:tag name="TIMING" val="|13.2|10.2|49|16.9|2.9"/>
</p:tagLst>
</file>

<file path=ppt/tags/tag45.xml><?xml version="1.0" encoding="utf-8"?>
<p:tagLst xmlns:a="http://schemas.openxmlformats.org/drawingml/2006/main" xmlns:r="http://schemas.openxmlformats.org/officeDocument/2006/relationships" xmlns:p="http://schemas.openxmlformats.org/presentationml/2006/main">
  <p:tag name="TIMING" val="|82.4|1.8|4.1|9.7|8.6|6.8"/>
</p:tagLst>
</file>

<file path=ppt/tags/tag46.xml><?xml version="1.0" encoding="utf-8"?>
<p:tagLst xmlns:a="http://schemas.openxmlformats.org/drawingml/2006/main" xmlns:r="http://schemas.openxmlformats.org/officeDocument/2006/relationships" xmlns:p="http://schemas.openxmlformats.org/presentationml/2006/main">
  <p:tag name="TIMING" val="|45.4|3.7|7|20.9|2.8|29.5|79.6|15.6|20.5|14.2"/>
</p:tagLst>
</file>

<file path=ppt/tags/tag47.xml><?xml version="1.0" encoding="utf-8"?>
<p:tagLst xmlns:a="http://schemas.openxmlformats.org/drawingml/2006/main" xmlns:r="http://schemas.openxmlformats.org/officeDocument/2006/relationships" xmlns:p="http://schemas.openxmlformats.org/presentationml/2006/main">
  <p:tag name="TIMING" val="|36.1|5.7|7.9|15.9|15.3|5.9|4"/>
</p:tagLst>
</file>

<file path=ppt/tags/tag48.xml><?xml version="1.0" encoding="utf-8"?>
<p:tagLst xmlns:a="http://schemas.openxmlformats.org/drawingml/2006/main" xmlns:r="http://schemas.openxmlformats.org/officeDocument/2006/relationships" xmlns:p="http://schemas.openxmlformats.org/presentationml/2006/main">
  <p:tag name="TIMING" val="|86.7|8.2|19.2|9.3|7.1|12.1|6.6|9.5|11.8|11.8|15.7|2.2"/>
</p:tagLst>
</file>

<file path=ppt/tags/tag49.xml><?xml version="1.0" encoding="utf-8"?>
<p:tagLst xmlns:a="http://schemas.openxmlformats.org/drawingml/2006/main" xmlns:r="http://schemas.openxmlformats.org/officeDocument/2006/relationships" xmlns:p="http://schemas.openxmlformats.org/presentationml/2006/main">
  <p:tag name="TIMING" val="|91.4"/>
</p:tagLst>
</file>

<file path=ppt/tags/tag5.xml><?xml version="1.0" encoding="utf-8"?>
<p:tagLst xmlns:a="http://schemas.openxmlformats.org/drawingml/2006/main" xmlns:r="http://schemas.openxmlformats.org/officeDocument/2006/relationships" xmlns:p="http://schemas.openxmlformats.org/presentationml/2006/main">
  <p:tag name="TIMING" val="|13.4|6.4"/>
</p:tagLst>
</file>

<file path=ppt/tags/tag50.xml><?xml version="1.0" encoding="utf-8"?>
<p:tagLst xmlns:a="http://schemas.openxmlformats.org/drawingml/2006/main" xmlns:r="http://schemas.openxmlformats.org/officeDocument/2006/relationships" xmlns:p="http://schemas.openxmlformats.org/presentationml/2006/main">
  <p:tag name="TIMING" val="|45.8|10.3|0"/>
</p:tagLst>
</file>

<file path=ppt/tags/tag51.xml><?xml version="1.0" encoding="utf-8"?>
<p:tagLst xmlns:a="http://schemas.openxmlformats.org/drawingml/2006/main" xmlns:r="http://schemas.openxmlformats.org/officeDocument/2006/relationships" xmlns:p="http://schemas.openxmlformats.org/presentationml/2006/main">
  <p:tag name="TIMING" val="|65.4|76.6"/>
</p:tagLst>
</file>

<file path=ppt/tags/tag52.xml><?xml version="1.0" encoding="utf-8"?>
<p:tagLst xmlns:a="http://schemas.openxmlformats.org/drawingml/2006/main" xmlns:r="http://schemas.openxmlformats.org/officeDocument/2006/relationships" xmlns:p="http://schemas.openxmlformats.org/presentationml/2006/main">
  <p:tag name="TIMING" val="|3.1|2|17.7|1.4|19.7"/>
</p:tagLst>
</file>

<file path=ppt/tags/tag53.xml><?xml version="1.0" encoding="utf-8"?>
<p:tagLst xmlns:a="http://schemas.openxmlformats.org/drawingml/2006/main" xmlns:r="http://schemas.openxmlformats.org/officeDocument/2006/relationships" xmlns:p="http://schemas.openxmlformats.org/presentationml/2006/main">
  <p:tag name="TIMING" val="|1|149.3|15.5|27.4|4.9|2.8"/>
</p:tagLst>
</file>

<file path=ppt/tags/tag54.xml><?xml version="1.0" encoding="utf-8"?>
<p:tagLst xmlns:a="http://schemas.openxmlformats.org/drawingml/2006/main" xmlns:r="http://schemas.openxmlformats.org/officeDocument/2006/relationships" xmlns:p="http://schemas.openxmlformats.org/presentationml/2006/main">
  <p:tag name="TIMING" val="|98.4|5.5|21.9|23.2|15|22.3|30.5|0.5"/>
</p:tagLst>
</file>

<file path=ppt/tags/tag55.xml><?xml version="1.0" encoding="utf-8"?>
<p:tagLst xmlns:a="http://schemas.openxmlformats.org/drawingml/2006/main" xmlns:r="http://schemas.openxmlformats.org/officeDocument/2006/relationships" xmlns:p="http://schemas.openxmlformats.org/presentationml/2006/main">
  <p:tag name="TIMING" val="|0.2|22.6|2.4|10.2|18.9|24.1"/>
</p:tagLst>
</file>

<file path=ppt/tags/tag56.xml><?xml version="1.0" encoding="utf-8"?>
<p:tagLst xmlns:a="http://schemas.openxmlformats.org/drawingml/2006/main" xmlns:r="http://schemas.openxmlformats.org/officeDocument/2006/relationships" xmlns:p="http://schemas.openxmlformats.org/presentationml/2006/main">
  <p:tag name="TIMING" val="|20.7|8.2|17.3|20.1|8.4|10.4|8.6"/>
</p:tagLst>
</file>

<file path=ppt/tags/tag57.xml><?xml version="1.0" encoding="utf-8"?>
<p:tagLst xmlns:a="http://schemas.openxmlformats.org/drawingml/2006/main" xmlns:r="http://schemas.openxmlformats.org/officeDocument/2006/relationships" xmlns:p="http://schemas.openxmlformats.org/presentationml/2006/main">
  <p:tag name="TIMING" val="|46|12.7"/>
</p:tagLst>
</file>

<file path=ppt/tags/tag58.xml><?xml version="1.0" encoding="utf-8"?>
<p:tagLst xmlns:a="http://schemas.openxmlformats.org/drawingml/2006/main" xmlns:r="http://schemas.openxmlformats.org/officeDocument/2006/relationships" xmlns:p="http://schemas.openxmlformats.org/presentationml/2006/main">
  <p:tag name="TIMING" val="|1.4|4.9|11.3|14.6|30|1.3|10.7|26.3"/>
</p:tagLst>
</file>

<file path=ppt/tags/tag59.xml><?xml version="1.0" encoding="utf-8"?>
<p:tagLst xmlns:a="http://schemas.openxmlformats.org/drawingml/2006/main" xmlns:r="http://schemas.openxmlformats.org/officeDocument/2006/relationships" xmlns:p="http://schemas.openxmlformats.org/presentationml/2006/main">
  <p:tag name="TIMING" val="|1.1|3.2|8.6|11.4|6.5|2.3|8.3|8.7"/>
</p:tagLst>
</file>

<file path=ppt/tags/tag6.xml><?xml version="1.0" encoding="utf-8"?>
<p:tagLst xmlns:a="http://schemas.openxmlformats.org/drawingml/2006/main" xmlns:r="http://schemas.openxmlformats.org/officeDocument/2006/relationships" xmlns:p="http://schemas.openxmlformats.org/presentationml/2006/main">
  <p:tag name="TIMING" val="|23.6|19.2|26.8"/>
</p:tagLst>
</file>

<file path=ppt/tags/tag60.xml><?xml version="1.0" encoding="utf-8"?>
<p:tagLst xmlns:a="http://schemas.openxmlformats.org/drawingml/2006/main" xmlns:r="http://schemas.openxmlformats.org/officeDocument/2006/relationships" xmlns:p="http://schemas.openxmlformats.org/presentationml/2006/main">
  <p:tag name="TIMING" val="|238.6|16.9|24.5|47.5|36.2"/>
</p:tagLst>
</file>

<file path=ppt/tags/tag61.xml><?xml version="1.0" encoding="utf-8"?>
<p:tagLst xmlns:a="http://schemas.openxmlformats.org/drawingml/2006/main" xmlns:r="http://schemas.openxmlformats.org/officeDocument/2006/relationships" xmlns:p="http://schemas.openxmlformats.org/presentationml/2006/main">
  <p:tag name="TIMING" val="|1.3|17.8|68|1.8|23.6|49.6|28.9"/>
</p:tagLst>
</file>

<file path=ppt/tags/tag62.xml><?xml version="1.0" encoding="utf-8"?>
<p:tagLst xmlns:a="http://schemas.openxmlformats.org/drawingml/2006/main" xmlns:r="http://schemas.openxmlformats.org/officeDocument/2006/relationships" xmlns:p="http://schemas.openxmlformats.org/presentationml/2006/main">
  <p:tag name="TIMING" val="|0.1|20.6|1"/>
</p:tagLst>
</file>

<file path=ppt/tags/tag63.xml><?xml version="1.0" encoding="utf-8"?>
<p:tagLst xmlns:a="http://schemas.openxmlformats.org/drawingml/2006/main" xmlns:r="http://schemas.openxmlformats.org/officeDocument/2006/relationships" xmlns:p="http://schemas.openxmlformats.org/presentationml/2006/main">
  <p:tag name="TIMING" val="|6.9|9.8|1.5|23.6|2.2"/>
</p:tagLst>
</file>

<file path=ppt/tags/tag64.xml><?xml version="1.0" encoding="utf-8"?>
<p:tagLst xmlns:a="http://schemas.openxmlformats.org/drawingml/2006/main" xmlns:r="http://schemas.openxmlformats.org/officeDocument/2006/relationships" xmlns:p="http://schemas.openxmlformats.org/presentationml/2006/main">
  <p:tag name="TIMING" val="|0.5|34.6|38.2|3.1|6.6|22.3"/>
</p:tagLst>
</file>

<file path=ppt/tags/tag65.xml><?xml version="1.0" encoding="utf-8"?>
<p:tagLst xmlns:a="http://schemas.openxmlformats.org/drawingml/2006/main" xmlns:r="http://schemas.openxmlformats.org/officeDocument/2006/relationships" xmlns:p="http://schemas.openxmlformats.org/presentationml/2006/main">
  <p:tag name="TIMING" val="|25.7|27|19.6|29.6"/>
</p:tagLst>
</file>

<file path=ppt/tags/tag66.xml><?xml version="1.0" encoding="utf-8"?>
<p:tagLst xmlns:a="http://schemas.openxmlformats.org/drawingml/2006/main" xmlns:r="http://schemas.openxmlformats.org/officeDocument/2006/relationships" xmlns:p="http://schemas.openxmlformats.org/presentationml/2006/main">
  <p:tag name="TIMING" val="|65.8|4.4|30.7"/>
</p:tagLst>
</file>

<file path=ppt/tags/tag67.xml><?xml version="1.0" encoding="utf-8"?>
<p:tagLst xmlns:a="http://schemas.openxmlformats.org/drawingml/2006/main" xmlns:r="http://schemas.openxmlformats.org/officeDocument/2006/relationships" xmlns:p="http://schemas.openxmlformats.org/presentationml/2006/main">
  <p:tag name="TIMING" val="|45.5|29.9|9.2"/>
</p:tagLst>
</file>

<file path=ppt/tags/tag68.xml><?xml version="1.0" encoding="utf-8"?>
<p:tagLst xmlns:a="http://schemas.openxmlformats.org/drawingml/2006/main" xmlns:r="http://schemas.openxmlformats.org/officeDocument/2006/relationships" xmlns:p="http://schemas.openxmlformats.org/presentationml/2006/main">
  <p:tag name="TIMING" val="|137.6|22|8.9"/>
</p:tagLst>
</file>

<file path=ppt/tags/tag69.xml><?xml version="1.0" encoding="utf-8"?>
<p:tagLst xmlns:a="http://schemas.openxmlformats.org/drawingml/2006/main" xmlns:r="http://schemas.openxmlformats.org/officeDocument/2006/relationships" xmlns:p="http://schemas.openxmlformats.org/presentationml/2006/main">
  <p:tag name="TIMING" val="|8|27.5|11.8|0.1|68.1"/>
</p:tagLst>
</file>

<file path=ppt/tags/tag7.xml><?xml version="1.0" encoding="utf-8"?>
<p:tagLst xmlns:a="http://schemas.openxmlformats.org/drawingml/2006/main" xmlns:r="http://schemas.openxmlformats.org/officeDocument/2006/relationships" xmlns:p="http://schemas.openxmlformats.org/presentationml/2006/main">
  <p:tag name="TIMING" val="|12|6.4|25.5|94.1"/>
</p:tagLst>
</file>

<file path=ppt/tags/tag70.xml><?xml version="1.0" encoding="utf-8"?>
<p:tagLst xmlns:a="http://schemas.openxmlformats.org/drawingml/2006/main" xmlns:r="http://schemas.openxmlformats.org/officeDocument/2006/relationships" xmlns:p="http://schemas.openxmlformats.org/presentationml/2006/main">
  <p:tag name="TIMING" val="|0.9|76.6"/>
</p:tagLst>
</file>

<file path=ppt/tags/tag71.xml><?xml version="1.0" encoding="utf-8"?>
<p:tagLst xmlns:a="http://schemas.openxmlformats.org/drawingml/2006/main" xmlns:r="http://schemas.openxmlformats.org/officeDocument/2006/relationships" xmlns:p="http://schemas.openxmlformats.org/presentationml/2006/main">
  <p:tag name="TIMING" val="|787.3|20.2|9.4|34.7|13.3|8.8|29.3|10.8"/>
</p:tagLst>
</file>

<file path=ppt/tags/tag72.xml><?xml version="1.0" encoding="utf-8"?>
<p:tagLst xmlns:a="http://schemas.openxmlformats.org/drawingml/2006/main" xmlns:r="http://schemas.openxmlformats.org/officeDocument/2006/relationships" xmlns:p="http://schemas.openxmlformats.org/presentationml/2006/main">
  <p:tag name="TIMING" val="|37.6|21.2|36.3"/>
</p:tagLst>
</file>

<file path=ppt/tags/tag73.xml><?xml version="1.0" encoding="utf-8"?>
<p:tagLst xmlns:a="http://schemas.openxmlformats.org/drawingml/2006/main" xmlns:r="http://schemas.openxmlformats.org/officeDocument/2006/relationships" xmlns:p="http://schemas.openxmlformats.org/presentationml/2006/main">
  <p:tag name="TIMING" val="|0.8|2.1|3.9|9.9|7.6|9.1"/>
</p:tagLst>
</file>

<file path=ppt/tags/tag74.xml><?xml version="1.0" encoding="utf-8"?>
<p:tagLst xmlns:a="http://schemas.openxmlformats.org/drawingml/2006/main" xmlns:r="http://schemas.openxmlformats.org/officeDocument/2006/relationships" xmlns:p="http://schemas.openxmlformats.org/presentationml/2006/main">
  <p:tag name="TIMING" val="|10.6|250.4|11.2|6"/>
</p:tagLst>
</file>

<file path=ppt/tags/tag75.xml><?xml version="1.0" encoding="utf-8"?>
<p:tagLst xmlns:a="http://schemas.openxmlformats.org/drawingml/2006/main" xmlns:r="http://schemas.openxmlformats.org/officeDocument/2006/relationships" xmlns:p="http://schemas.openxmlformats.org/presentationml/2006/main">
  <p:tag name="TIMING" val="|152.9"/>
</p:tagLst>
</file>

<file path=ppt/tags/tag76.xml><?xml version="1.0" encoding="utf-8"?>
<p:tagLst xmlns:a="http://schemas.openxmlformats.org/drawingml/2006/main" xmlns:r="http://schemas.openxmlformats.org/officeDocument/2006/relationships" xmlns:p="http://schemas.openxmlformats.org/presentationml/2006/main">
  <p:tag name="TIMING" val="|0.8|1.3|2.9|5.3|11.4|2.7"/>
</p:tagLst>
</file>

<file path=ppt/tags/tag77.xml><?xml version="1.0" encoding="utf-8"?>
<p:tagLst xmlns:a="http://schemas.openxmlformats.org/drawingml/2006/main" xmlns:r="http://schemas.openxmlformats.org/officeDocument/2006/relationships" xmlns:p="http://schemas.openxmlformats.org/presentationml/2006/main">
  <p:tag name="TIMING" val="|7.7|157.7|1.6"/>
</p:tagLst>
</file>

<file path=ppt/tags/tag78.xml><?xml version="1.0" encoding="utf-8"?>
<p:tagLst xmlns:a="http://schemas.openxmlformats.org/drawingml/2006/main" xmlns:r="http://schemas.openxmlformats.org/officeDocument/2006/relationships" xmlns:p="http://schemas.openxmlformats.org/presentationml/2006/main">
  <p:tag name="TIMING" val="|34.6|30.8|1.4"/>
</p:tagLst>
</file>

<file path=ppt/tags/tag79.xml><?xml version="1.0" encoding="utf-8"?>
<p:tagLst xmlns:a="http://schemas.openxmlformats.org/drawingml/2006/main" xmlns:r="http://schemas.openxmlformats.org/officeDocument/2006/relationships" xmlns:p="http://schemas.openxmlformats.org/presentationml/2006/main">
  <p:tag name="TIMING" val="|143.4|85.4|127.9|46.3"/>
</p:tagLst>
</file>

<file path=ppt/tags/tag8.xml><?xml version="1.0" encoding="utf-8"?>
<p:tagLst xmlns:a="http://schemas.openxmlformats.org/drawingml/2006/main" xmlns:r="http://schemas.openxmlformats.org/officeDocument/2006/relationships" xmlns:p="http://schemas.openxmlformats.org/presentationml/2006/main">
  <p:tag name="TIMING" val="|40.1|17.6|8.5|13.4|30|20.4|8.8"/>
</p:tagLst>
</file>

<file path=ppt/tags/tag80.xml><?xml version="1.0" encoding="utf-8"?>
<p:tagLst xmlns:a="http://schemas.openxmlformats.org/drawingml/2006/main" xmlns:r="http://schemas.openxmlformats.org/officeDocument/2006/relationships" xmlns:p="http://schemas.openxmlformats.org/presentationml/2006/main">
  <p:tag name="TIMING" val="|79.4|3.5|5.8"/>
</p:tagLst>
</file>

<file path=ppt/tags/tag81.xml><?xml version="1.0" encoding="utf-8"?>
<p:tagLst xmlns:a="http://schemas.openxmlformats.org/drawingml/2006/main" xmlns:r="http://schemas.openxmlformats.org/officeDocument/2006/relationships" xmlns:p="http://schemas.openxmlformats.org/presentationml/2006/main">
  <p:tag name="TIMING" val="|34.7|9.1|12.5|11.9|34.9|10.6"/>
</p:tagLst>
</file>

<file path=ppt/tags/tag82.xml><?xml version="1.0" encoding="utf-8"?>
<p:tagLst xmlns:a="http://schemas.openxmlformats.org/drawingml/2006/main" xmlns:r="http://schemas.openxmlformats.org/officeDocument/2006/relationships" xmlns:p="http://schemas.openxmlformats.org/presentationml/2006/main">
  <p:tag name="TIMING" val="|44.6|40.4|11.8"/>
</p:tagLst>
</file>

<file path=ppt/tags/tag83.xml><?xml version="1.0" encoding="utf-8"?>
<p:tagLst xmlns:a="http://schemas.openxmlformats.org/drawingml/2006/main" xmlns:r="http://schemas.openxmlformats.org/officeDocument/2006/relationships" xmlns:p="http://schemas.openxmlformats.org/presentationml/2006/main">
  <p:tag name="TIMING" val="|22.2|5.2"/>
</p:tagLst>
</file>

<file path=ppt/tags/tag84.xml><?xml version="1.0" encoding="utf-8"?>
<p:tagLst xmlns:a="http://schemas.openxmlformats.org/drawingml/2006/main" xmlns:r="http://schemas.openxmlformats.org/officeDocument/2006/relationships" xmlns:p="http://schemas.openxmlformats.org/presentationml/2006/main">
  <p:tag name="TIMING" val="|20.6|39|25.6|38.4"/>
</p:tagLst>
</file>

<file path=ppt/tags/tag85.xml><?xml version="1.0" encoding="utf-8"?>
<p:tagLst xmlns:a="http://schemas.openxmlformats.org/drawingml/2006/main" xmlns:r="http://schemas.openxmlformats.org/officeDocument/2006/relationships" xmlns:p="http://schemas.openxmlformats.org/presentationml/2006/main">
  <p:tag name="TIMING" val="|3.2|38.2|4.1|13.3|6.9|8.6|19.1|12|49|18.8"/>
</p:tagLst>
</file>

<file path=ppt/tags/tag86.xml><?xml version="1.0" encoding="utf-8"?>
<p:tagLst xmlns:a="http://schemas.openxmlformats.org/drawingml/2006/main" xmlns:r="http://schemas.openxmlformats.org/officeDocument/2006/relationships" xmlns:p="http://schemas.openxmlformats.org/presentationml/2006/main">
  <p:tag name="TIMING" val="|5.8|100.5|4.6|14.9|10.3|24.1|104.7|6.3|2.5|9.5|16.4|17.1|4.6|13.1"/>
</p:tagLst>
</file>

<file path=ppt/tags/tag87.xml><?xml version="1.0" encoding="utf-8"?>
<p:tagLst xmlns:a="http://schemas.openxmlformats.org/drawingml/2006/main" xmlns:r="http://schemas.openxmlformats.org/officeDocument/2006/relationships" xmlns:p="http://schemas.openxmlformats.org/presentationml/2006/main">
  <p:tag name="TIMING" val="|0.9|22|5.8|19.8|20.5|3.3|12|11.3|2.8|25.7|6.3|11.1"/>
</p:tagLst>
</file>

<file path=ppt/tags/tag88.xml><?xml version="1.0" encoding="utf-8"?>
<p:tagLst xmlns:a="http://schemas.openxmlformats.org/drawingml/2006/main" xmlns:r="http://schemas.openxmlformats.org/officeDocument/2006/relationships" xmlns:p="http://schemas.openxmlformats.org/presentationml/2006/main">
  <p:tag name="TIMING" val="|38.9|32.1"/>
</p:tagLst>
</file>

<file path=ppt/tags/tag89.xml><?xml version="1.0" encoding="utf-8"?>
<p:tagLst xmlns:a="http://schemas.openxmlformats.org/drawingml/2006/main" xmlns:r="http://schemas.openxmlformats.org/officeDocument/2006/relationships" xmlns:p="http://schemas.openxmlformats.org/presentationml/2006/main">
  <p:tag name="TIMING" val="|68.6"/>
</p:tagLst>
</file>

<file path=ppt/tags/tag9.xml><?xml version="1.0" encoding="utf-8"?>
<p:tagLst xmlns:a="http://schemas.openxmlformats.org/drawingml/2006/main" xmlns:r="http://schemas.openxmlformats.org/officeDocument/2006/relationships" xmlns:p="http://schemas.openxmlformats.org/presentationml/2006/main">
  <p:tag name="TIMING" val="|9.3|2.4|2.4|2.8|2.9|9.5|17.2"/>
</p:tagLst>
</file>

<file path=ppt/tags/tag90.xml><?xml version="1.0" encoding="utf-8"?>
<p:tagLst xmlns:a="http://schemas.openxmlformats.org/drawingml/2006/main" xmlns:r="http://schemas.openxmlformats.org/officeDocument/2006/relationships" xmlns:p="http://schemas.openxmlformats.org/presentationml/2006/main">
  <p:tag name="TIMING" val="|3.6|39.3|7.4|0.8|10.1|0.7|20.1|1|0.8|13.8|27.9|1.3|19.6|10.4|11.9|3|51.8"/>
</p:tagLst>
</file>

<file path=ppt/tags/tag91.xml><?xml version="1.0" encoding="utf-8"?>
<p:tagLst xmlns:a="http://schemas.openxmlformats.org/drawingml/2006/main" xmlns:r="http://schemas.openxmlformats.org/officeDocument/2006/relationships" xmlns:p="http://schemas.openxmlformats.org/presentationml/2006/main">
  <p:tag name="TIMING" val="|54.2"/>
</p:tagLst>
</file>

<file path=ppt/tags/tag92.xml><?xml version="1.0" encoding="utf-8"?>
<p:tagLst xmlns:a="http://schemas.openxmlformats.org/drawingml/2006/main" xmlns:r="http://schemas.openxmlformats.org/officeDocument/2006/relationships" xmlns:p="http://schemas.openxmlformats.org/presentationml/2006/main">
  <p:tag name="TIMING" val="|64.2|25|2.2|56.4|76.8"/>
</p:tagLst>
</file>

<file path=ppt/tags/tag93.xml><?xml version="1.0" encoding="utf-8"?>
<p:tagLst xmlns:a="http://schemas.openxmlformats.org/drawingml/2006/main" xmlns:r="http://schemas.openxmlformats.org/officeDocument/2006/relationships" xmlns:p="http://schemas.openxmlformats.org/presentationml/2006/main">
  <p:tag name="TIMING" val="|24.7|26.6|8.6"/>
</p:tagLst>
</file>

<file path=ppt/tags/tag94.xml><?xml version="1.0" encoding="utf-8"?>
<p:tagLst xmlns:a="http://schemas.openxmlformats.org/drawingml/2006/main" xmlns:r="http://schemas.openxmlformats.org/officeDocument/2006/relationships" xmlns:p="http://schemas.openxmlformats.org/presentationml/2006/main">
  <p:tag name="TIMING" val="|0.9"/>
</p:tagLst>
</file>

<file path=ppt/tags/tag95.xml><?xml version="1.0" encoding="utf-8"?>
<p:tagLst xmlns:a="http://schemas.openxmlformats.org/drawingml/2006/main" xmlns:r="http://schemas.openxmlformats.org/officeDocument/2006/relationships" xmlns:p="http://schemas.openxmlformats.org/presentationml/2006/main">
  <p:tag name="TIMING" val="|17.8|4.5|4"/>
</p:tagLst>
</file>

<file path=ppt/tags/tag96.xml><?xml version="1.0" encoding="utf-8"?>
<p:tagLst xmlns:a="http://schemas.openxmlformats.org/drawingml/2006/main" xmlns:r="http://schemas.openxmlformats.org/officeDocument/2006/relationships" xmlns:p="http://schemas.openxmlformats.org/presentationml/2006/main">
  <p:tag name="TIMING" val="|1|18.6|14.6|7.7|12.1|0.8|48.3|2.2"/>
</p:tagLst>
</file>

<file path=ppt/tags/tag97.xml><?xml version="1.0" encoding="utf-8"?>
<p:tagLst xmlns:a="http://schemas.openxmlformats.org/drawingml/2006/main" xmlns:r="http://schemas.openxmlformats.org/officeDocument/2006/relationships" xmlns:p="http://schemas.openxmlformats.org/presentationml/2006/main">
  <p:tag name="TIMING" val="|147.6"/>
</p:tagLst>
</file>

<file path=ppt/tags/tag98.xml><?xml version="1.0" encoding="utf-8"?>
<p:tagLst xmlns:a="http://schemas.openxmlformats.org/drawingml/2006/main" xmlns:r="http://schemas.openxmlformats.org/officeDocument/2006/relationships" xmlns:p="http://schemas.openxmlformats.org/presentationml/2006/main">
  <p:tag name="TIMING" val="|75.6|7.3|47|24.2|8.3|7.8"/>
</p:tagLst>
</file>

<file path=ppt/tags/tag99.xml><?xml version="1.0" encoding="utf-8"?>
<p:tagLst xmlns:a="http://schemas.openxmlformats.org/drawingml/2006/main" xmlns:r="http://schemas.openxmlformats.org/officeDocument/2006/relationships" xmlns:p="http://schemas.openxmlformats.org/presentationml/2006/main">
  <p:tag name="TIMING" val="|35.8|0.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19102</TotalTime>
  <Words>18197</Words>
  <Application>Microsoft Office PowerPoint</Application>
  <PresentationFormat>自定义</PresentationFormat>
  <Paragraphs>1713</Paragraphs>
  <Slides>147</Slides>
  <Notes>138</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147</vt:i4>
      </vt:variant>
    </vt:vector>
  </HeadingPairs>
  <TitlesOfParts>
    <vt:vector size="162" baseType="lpstr">
      <vt:lpstr>Arial Unicode MS</vt:lpstr>
      <vt:lpstr>Microsoft YaHei UI</vt:lpstr>
      <vt:lpstr>MS UI Gothic</vt:lpstr>
      <vt:lpstr>等线</vt:lpstr>
      <vt:lpstr>黑体</vt:lpstr>
      <vt:lpstr>宋体</vt:lpstr>
      <vt:lpstr>微软雅黑</vt:lpstr>
      <vt:lpstr>Arial</vt:lpstr>
      <vt:lpstr>Cambria Math</vt:lpstr>
      <vt:lpstr>Symbol</vt:lpstr>
      <vt:lpstr>Times New Roman</vt:lpstr>
      <vt:lpstr>Wingdings</vt:lpstr>
      <vt:lpstr>Office Theme</vt:lpstr>
      <vt:lpstr>1_Office Theme</vt:lpstr>
      <vt:lpstr>Equation</vt:lpstr>
      <vt:lpstr>PowerPoint 演示文稿</vt:lpstr>
      <vt:lpstr>PowerPoint 演示文稿</vt:lpstr>
      <vt:lpstr>本章导读</vt:lpstr>
      <vt:lpstr>本章导读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问题引入</vt:lpstr>
      <vt:lpstr>序偶的定义</vt:lpstr>
      <vt:lpstr>序偶相等</vt:lpstr>
      <vt:lpstr>序偶思想的推广</vt:lpstr>
      <vt:lpstr>笛卡尔乘积</vt:lpstr>
      <vt:lpstr>实例</vt:lpstr>
      <vt:lpstr>实例（续）</vt:lpstr>
      <vt:lpstr>定理4.1</vt:lpstr>
      <vt:lpstr>定理4.1 证明</vt:lpstr>
      <vt:lpstr>定理4.2</vt:lpstr>
      <vt:lpstr>笛卡尔积的推广</vt:lpstr>
      <vt:lpstr>PowerPoint 演示文稿</vt:lpstr>
      <vt:lpstr>二元关系的定义</vt:lpstr>
      <vt:lpstr>例4.3</vt:lpstr>
      <vt:lpstr>例4.4</vt:lpstr>
      <vt:lpstr>例4.5</vt:lpstr>
      <vt:lpstr>二元关系的推广</vt:lpstr>
      <vt:lpstr>问题引入</vt:lpstr>
      <vt:lpstr>关系图表示法</vt:lpstr>
      <vt:lpstr>关系图表示法（续）</vt:lpstr>
      <vt:lpstr>例4.6</vt:lpstr>
      <vt:lpstr>例4.7</vt:lpstr>
      <vt:lpstr>例4.8</vt:lpstr>
      <vt:lpstr>例4.9</vt:lpstr>
      <vt:lpstr>关系矩阵</vt:lpstr>
      <vt:lpstr>例4.10  试用关系矩阵表示例4.6的关系。</vt:lpstr>
      <vt:lpstr>例4.11 </vt:lpstr>
      <vt:lpstr>例4.11（续）</vt:lpstr>
      <vt:lpstr>布尔矩阵的运算</vt:lpstr>
      <vt:lpstr>布尔矩阵的运算(续)</vt:lpstr>
      <vt:lpstr>例4.12</vt:lpstr>
      <vt:lpstr>例4.12（续）</vt:lpstr>
      <vt:lpstr>定理4.3</vt:lpstr>
      <vt:lpstr>PowerPoint 演示文稿</vt:lpstr>
      <vt:lpstr>问题引入</vt:lpstr>
      <vt:lpstr>4.2 关系的运算</vt:lpstr>
      <vt:lpstr>例4.13 </vt:lpstr>
      <vt:lpstr>问题引入</vt:lpstr>
      <vt:lpstr>复合运算的定义</vt:lpstr>
      <vt:lpstr>例4.15</vt:lpstr>
      <vt:lpstr>例4.15（续）</vt:lpstr>
      <vt:lpstr>使用关系矩阵求复合关系</vt:lpstr>
      <vt:lpstr>使用关系图求复合关系</vt:lpstr>
      <vt:lpstr>定理4.4</vt:lpstr>
      <vt:lpstr>证明</vt:lpstr>
      <vt:lpstr>证明</vt:lpstr>
      <vt:lpstr>例4.16</vt:lpstr>
      <vt:lpstr>例4.16（续）</vt:lpstr>
      <vt:lpstr>PowerPoint 演示文稿</vt:lpstr>
      <vt:lpstr>问题引入</vt:lpstr>
      <vt:lpstr>逆运算的定义</vt:lpstr>
      <vt:lpstr>例4.17</vt:lpstr>
      <vt:lpstr>例4.17（续）</vt:lpstr>
      <vt:lpstr>例4.2.7 （续）</vt:lpstr>
      <vt:lpstr>注意</vt:lpstr>
      <vt:lpstr>定理4.6</vt:lpstr>
      <vt:lpstr>定理4.7</vt:lpstr>
      <vt:lpstr>问题引入</vt:lpstr>
      <vt:lpstr>关系幂运算的定义</vt:lpstr>
      <vt:lpstr>例4.18</vt:lpstr>
      <vt:lpstr>PowerPoint 演示文稿</vt:lpstr>
      <vt:lpstr>PowerPoint 演示文稿</vt:lpstr>
      <vt:lpstr>定理4.8</vt:lpstr>
      <vt:lpstr>证明(续1)</vt:lpstr>
      <vt:lpstr>证明(续2)</vt:lpstr>
      <vt:lpstr>例</vt:lpstr>
      <vt:lpstr>例（续）：</vt:lpstr>
      <vt:lpstr>PowerPoint 演示文稿</vt:lpstr>
      <vt:lpstr>问题引入</vt:lpstr>
      <vt:lpstr>1、自反性和反自反性</vt:lpstr>
      <vt:lpstr>解题小贴士</vt:lpstr>
      <vt:lpstr>例4.19</vt:lpstr>
      <vt:lpstr>例4.19 （续）</vt:lpstr>
      <vt:lpstr>解题小贴士</vt:lpstr>
      <vt:lpstr>例4.20</vt:lpstr>
      <vt:lpstr>2、对称性和反对称性</vt:lpstr>
      <vt:lpstr>解题小贴士</vt:lpstr>
      <vt:lpstr>例4.21</vt:lpstr>
      <vt:lpstr>例4.21 （续）</vt:lpstr>
      <vt:lpstr>例4.21 （续）</vt:lpstr>
      <vt:lpstr>解题小贴士</vt:lpstr>
      <vt:lpstr>3、传递性</vt:lpstr>
      <vt:lpstr>例4.22</vt:lpstr>
      <vt:lpstr>例4.22 解</vt:lpstr>
      <vt:lpstr>PowerPoint 演示文稿</vt:lpstr>
      <vt:lpstr>解题小贴士</vt:lpstr>
      <vt:lpstr>总结</vt:lpstr>
      <vt:lpstr>例4.23</vt:lpstr>
      <vt:lpstr>例4.24</vt:lpstr>
      <vt:lpstr>例4.25</vt:lpstr>
      <vt:lpstr>例4.26</vt:lpstr>
      <vt:lpstr>问题引入</vt:lpstr>
      <vt:lpstr>解题小贴士—关系性质的定义证明方法</vt:lpstr>
      <vt:lpstr>例4.27</vt:lpstr>
      <vt:lpstr>关系性质的定义证明方法框架</vt:lpstr>
      <vt:lpstr>定理4.9</vt:lpstr>
      <vt:lpstr>证明（2）</vt:lpstr>
      <vt:lpstr>证明（4）</vt:lpstr>
      <vt:lpstr>证明（5）</vt:lpstr>
      <vt:lpstr>问题引入</vt:lpstr>
      <vt:lpstr>4.3.3 关系性质的保守性</vt:lpstr>
      <vt:lpstr>构造反例的思路</vt:lpstr>
      <vt:lpstr>解题小贴士</vt:lpstr>
      <vt:lpstr>例4.28</vt:lpstr>
      <vt:lpstr>例4.28  分析（逆向思维）</vt:lpstr>
      <vt:lpstr>例4.28  分析 （续）</vt:lpstr>
      <vt:lpstr>例4.28 解</vt:lpstr>
      <vt:lpstr>例4.28 解（续）</vt:lpstr>
      <vt:lpstr>PowerPoint 演示文稿</vt:lpstr>
      <vt:lpstr>问题引入</vt:lpstr>
      <vt:lpstr>关系闭包的定义</vt:lpstr>
      <vt:lpstr>例4.29</vt:lpstr>
      <vt:lpstr>例4.30</vt:lpstr>
      <vt:lpstr>例4.30 （续）</vt:lpstr>
      <vt:lpstr>解题小贴士</vt:lpstr>
      <vt:lpstr>定理4.10</vt:lpstr>
      <vt:lpstr>证明(1)</vt:lpstr>
      <vt:lpstr>证明（3）</vt:lpstr>
      <vt:lpstr>证明（3）(续1)</vt:lpstr>
      <vt:lpstr>证明（3）(续2)</vt:lpstr>
      <vt:lpstr>例4.31 </vt:lpstr>
      <vt:lpstr>例4.31 （续） </vt:lpstr>
      <vt:lpstr>PowerPoint 演示文稿</vt:lpstr>
      <vt:lpstr>例4.32 </vt:lpstr>
      <vt:lpstr>例4.32 （续） </vt:lpstr>
      <vt:lpstr>例4.33 </vt:lpstr>
      <vt:lpstr>例4.33 （续） </vt:lpstr>
      <vt:lpstr>例4.34</vt:lpstr>
      <vt:lpstr>例4.35</vt:lpstr>
      <vt:lpstr>例4.36</vt:lpstr>
      <vt:lpstr>例4.37</vt:lpstr>
      <vt:lpstr>例4.38</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陈 葳亘</cp:lastModifiedBy>
  <cp:revision>689</cp:revision>
  <dcterms:created xsi:type="dcterms:W3CDTF">2006-08-16T00:00:00Z</dcterms:created>
  <dcterms:modified xsi:type="dcterms:W3CDTF">2022-05-20T08:48:53Z</dcterms:modified>
</cp:coreProperties>
</file>