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sldIdLst>
    <p:sldId id="256" r:id="rId2"/>
    <p:sldId id="1183" r:id="rId3"/>
    <p:sldId id="1184" r:id="rId4"/>
    <p:sldId id="1185" r:id="rId5"/>
    <p:sldId id="1190" r:id="rId6"/>
    <p:sldId id="1192" r:id="rId7"/>
    <p:sldId id="1193" r:id="rId8"/>
    <p:sldId id="1186" r:id="rId9"/>
    <p:sldId id="1187" r:id="rId10"/>
    <p:sldId id="1195" r:id="rId11"/>
    <p:sldId id="1188" r:id="rId12"/>
    <p:sldId id="1194" r:id="rId13"/>
    <p:sldId id="1196" r:id="rId14"/>
    <p:sldId id="118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00080"/>
    <a:srgbClr val="FF0000"/>
    <a:srgbClr val="008000"/>
    <a:srgbClr val="000000"/>
    <a:srgbClr val="99FFCC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4683" autoAdjust="0"/>
  </p:normalViewPr>
  <p:slideViewPr>
    <p:cSldViewPr>
      <p:cViewPr varScale="1">
        <p:scale>
          <a:sx n="118" d="100"/>
          <a:sy n="118" d="100"/>
        </p:scale>
        <p:origin x="197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9CAE86-ED0B-4C9B-84EA-EB76F0EE55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6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D03620-87F6-41A3-8D72-541DABAF628B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451725" y="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4" name="Picture 47" descr="n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12700"/>
            <a:ext cx="2376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6"/>
          <p:cNvSpPr>
            <a:spLocks noChangeArrowheads="1"/>
          </p:cNvSpPr>
          <p:nvPr userDrawn="1"/>
        </p:nvSpPr>
        <p:spPr bwMode="auto">
          <a:xfrm>
            <a:off x="0" y="12700"/>
            <a:ext cx="6740525" cy="422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电子科技大学离散数学课程组</a:t>
            </a:r>
            <a:r>
              <a:rPr lang="en-US" altLang="zh-CN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国家精品课程  双语示范课程</a:t>
            </a: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692150"/>
            <a:ext cx="7696200" cy="1524000"/>
          </a:xfrm>
        </p:spPr>
        <p:txBody>
          <a:bodyPr lIns="91440" tIns="0" bIns="0" anchor="b"/>
          <a:lstStyle>
            <a:lvl1pPr>
              <a:lnSpc>
                <a:spcPct val="85000"/>
              </a:lnSpc>
              <a:defRPr sz="5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17333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CF6F8-A88F-4FCE-8F6C-78DCC8EA7E71}" type="datetime1">
              <a:rPr lang="zh-CN" altLang="en-US"/>
              <a:pPr>
                <a:defRPr/>
              </a:pPr>
              <a:t>2022/2/23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13591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84F2B-EAD0-4889-8D4D-0DDD56A90EE2}" type="datetime1">
              <a:rPr lang="zh-CN" altLang="en-US"/>
              <a:pPr>
                <a:defRPr/>
              </a:pPr>
              <a:t>2022/2/23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4042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33375"/>
            <a:ext cx="806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主标题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41438"/>
            <a:ext cx="80645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 主文本标题</a:t>
            </a:r>
          </a:p>
          <a:p>
            <a:pPr lvl="1"/>
            <a:r>
              <a:rPr lang="zh-CN" altLang="en-US"/>
              <a:t>二级标题</a:t>
            </a:r>
            <a:endParaRPr lang="en-US" altLang="en-US"/>
          </a:p>
          <a:p>
            <a:pPr lvl="2"/>
            <a:r>
              <a:rPr lang="zh-CN" altLang="en-US"/>
              <a:t>三级标题</a:t>
            </a:r>
            <a:endParaRPr lang="en-US" altLang="en-US"/>
          </a:p>
          <a:p>
            <a:pPr lvl="3"/>
            <a:r>
              <a:rPr lang="zh-CN" altLang="en-US"/>
              <a:t>四级标题</a:t>
            </a:r>
            <a:endParaRPr lang="en-US" altLang="en-US"/>
          </a:p>
          <a:p>
            <a:pPr lvl="4"/>
            <a:r>
              <a:rPr lang="zh-CN" altLang="en-US"/>
              <a:t>五级标题</a:t>
            </a:r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1587" y="6538317"/>
            <a:ext cx="9137649" cy="333375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8172450" y="6552604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0" rIns="36000" bIns="0"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13-</a:t>
            </a:r>
            <a:fld id="{97996993-9978-4913-A33D-DE494620E4EB}" type="slidenum">
              <a:rPr lang="en-US" altLang="zh-CN" sz="2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2000" b="1" dirty="0">
              <a:solidFill>
                <a:srgbClr val="000099"/>
              </a:solidFill>
            </a:endParaRP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 flipV="1">
            <a:off x="611188" y="11255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5" name="Picture 14" descr="no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0"/>
            <a:ext cx="241141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7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12725" y="6552604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5E93BF3F-C612-4CED-90BD-50137C4E7E75}" type="datetime1">
              <a:rPr lang="zh-CN" altLang="en-US"/>
              <a:pPr>
                <a:defRPr/>
              </a:pPr>
              <a:t>2022/2/23</a:t>
            </a:fld>
            <a:endParaRPr lang="en-US" altLang="zh-CN" dirty="0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0" y="0"/>
            <a:ext cx="6740525" cy="422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电子科技大学离散数学课程组</a:t>
            </a:r>
            <a:r>
              <a:rPr lang="en-US" altLang="zh-CN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国家精品课程  双语示范课程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53" r:id="rId3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28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28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28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28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28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28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–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–"/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uestc.edu.cn/MOOC/index.aspx?courseId=1031" TargetMode="External"/><Relationship Id="rId2" Type="http://schemas.openxmlformats.org/officeDocument/2006/relationships/hyperlink" Target="http://www.icourses.cn/sCourse/course_6106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gray">
          <a:xfrm>
            <a:off x="684213" y="1336675"/>
            <a:ext cx="62642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95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gray">
          <a:xfrm>
            <a:off x="323850" y="3660775"/>
            <a:ext cx="3095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电子科技大学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gray">
          <a:xfrm>
            <a:off x="3563938" y="3470275"/>
            <a:ext cx="367188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di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计算机科学与工程学院</a:t>
            </a:r>
          </a:p>
          <a:p>
            <a:pPr algn="di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信息与软件工程学院</a:t>
            </a:r>
          </a:p>
        </p:txBody>
      </p:sp>
      <p:sp>
        <p:nvSpPr>
          <p:cNvPr id="4101" name="Text Box 11"/>
          <p:cNvSpPr txBox="1">
            <a:spLocks noChangeArrowheads="1"/>
          </p:cNvSpPr>
          <p:nvPr/>
        </p:nvSpPr>
        <p:spPr bwMode="auto">
          <a:xfrm>
            <a:off x="1868488" y="5811838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00256771-0CB0-4F19-A763-347730461DC5}" type="datetime3">
              <a:rPr lang="zh-CN" altLang="en-US" sz="36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2022年2月23日星期三</a:t>
            </a:fld>
            <a:endParaRPr lang="zh-CN" altLang="en-US" sz="360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7AB147-3C72-43E4-B165-1831A572D0DF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348610" name="Text Box 2"/>
          <p:cNvSpPr txBox="1">
            <a:spLocks noChangeArrowheads="1"/>
          </p:cNvSpPr>
          <p:nvPr/>
        </p:nvSpPr>
        <p:spPr bwMode="auto">
          <a:xfrm>
            <a:off x="500385" y="1150684"/>
            <a:ext cx="8248079" cy="5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离散数学及其应用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傅彦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顾小丰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王庆先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刘启和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高等教育出版社，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2019.08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离散数学实验及习题解析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傅彦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王丽杰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顾小丰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尚明生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高等教育出版社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2007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离散数学常见题型解析及模拟题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傅彦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西北工业大学出版社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2004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离散数学教程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耿素云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屈婉玲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王捍贫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北京大学出版社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2002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屈婉玲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清华大学出版社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2005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左孝凌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李为鉴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刘永才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上海科学技术出版社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1982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离散数学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李盘林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高等教育出版社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2015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Discrete mathematics 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(Seventh Edition). Richard </a:t>
            </a:r>
            <a:r>
              <a:rPr kumimoji="1" lang="en-US" altLang="zh-CN" sz="2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Johnsonbaugh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Prentice Hall. 2009</a:t>
            </a:r>
          </a:p>
          <a:p>
            <a:pPr marL="457200" indent="-457200" algn="l" eaLnBrk="1" hangingPunct="1">
              <a:lnSpc>
                <a:spcPct val="114000"/>
              </a:lnSpc>
              <a:spcBef>
                <a:spcPts val="0"/>
              </a:spcBef>
              <a:buClr>
                <a:srgbClr val="333399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Discrete mathematical structures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en-US" altLang="zh-CN" sz="2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Kolman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Bernard. Higher Education Press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Pearson Education Asia Li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2005. 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离散数学结构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科尔曼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高等教育出版社，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kumimoji="1"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kumimoji="1" lang="en-US" altLang="zh-CN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17513"/>
            <a:ext cx="8064500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参考书</a:t>
            </a:r>
          </a:p>
        </p:txBody>
      </p:sp>
    </p:spTree>
    <p:extLst>
      <p:ext uri="{BB962C8B-B14F-4D97-AF65-F5344CB8AC3E}">
        <p14:creationId xmlns:p14="http://schemas.microsoft.com/office/powerpoint/2010/main" val="4160954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147CAAA-C76D-4603-A006-5017A2410808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708025"/>
          </a:xfrm>
        </p:spPr>
        <p:txBody>
          <a:bodyPr/>
          <a:lstStyle/>
          <a:p>
            <a:pPr eaLnBrk="1" hangingPunct="1"/>
            <a:r>
              <a:rPr lang="zh-CN" altLang="en-US"/>
              <a:t>教学要求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43013"/>
            <a:ext cx="8101013" cy="4875212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上课纪律要求：</a:t>
            </a:r>
            <a:r>
              <a:rPr lang="zh-CN" altLang="en-US" dirty="0"/>
              <a:t>不能迟到、旷课、早退；不讲与上课内容无关的话。</a:t>
            </a:r>
          </a:p>
          <a:p>
            <a:pPr marL="533400" indent="-533400"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学生作业要求：</a:t>
            </a:r>
            <a:r>
              <a:rPr lang="zh-CN" altLang="en-US" dirty="0"/>
              <a:t>独立地完成作业，按时保质保量交作业。</a:t>
            </a:r>
          </a:p>
          <a:p>
            <a:pPr marL="533400" indent="-533400"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上课学习要求：</a:t>
            </a:r>
            <a:r>
              <a:rPr lang="zh-CN" altLang="en-US" dirty="0"/>
              <a:t>积极思考问题，踊跃发言，配合教师完成课堂内容。</a:t>
            </a:r>
          </a:p>
          <a:p>
            <a:pPr marL="533400" indent="-533400" eaLnBrk="1" hangingPunct="1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课程考试要求：</a:t>
            </a:r>
            <a:r>
              <a:rPr lang="zh-CN" altLang="en-US" dirty="0"/>
              <a:t>闭卷笔试。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网络学习平台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40768"/>
            <a:ext cx="8064500" cy="4173065"/>
          </a:xfrm>
        </p:spPr>
        <p:txBody>
          <a:bodyPr/>
          <a:lstStyle/>
          <a:p>
            <a:pPr lvl="0" algn="l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</a:rPr>
              <a:t>离散数学概论（</a:t>
            </a:r>
            <a:r>
              <a:rPr lang="en-US" altLang="zh-CN" sz="2400" dirty="0">
                <a:solidFill>
                  <a:srgbClr val="0000FF"/>
                </a:solidFill>
              </a:rPr>
              <a:t>2022</a:t>
            </a:r>
            <a:r>
              <a:rPr lang="zh-CN" altLang="en-US" sz="2400" dirty="0">
                <a:solidFill>
                  <a:srgbClr val="0000FF"/>
                </a:solidFill>
              </a:rPr>
              <a:t>春）</a:t>
            </a:r>
            <a:r>
              <a:rPr lang="zh-CN" altLang="en-US" sz="2400" dirty="0"/>
              <a:t> </a:t>
            </a:r>
            <a:r>
              <a:rPr lang="en-US" altLang="zh-CN" sz="2400" dirty="0"/>
              <a:t>- </a:t>
            </a:r>
            <a:r>
              <a:rPr lang="zh-CN" altLang="en-US" sz="2400" dirty="0"/>
              <a:t>电子科技大学 </a:t>
            </a:r>
            <a:r>
              <a:rPr lang="en-US" altLang="zh-CN" sz="2400" dirty="0"/>
              <a:t>- </a:t>
            </a:r>
            <a:r>
              <a:rPr lang="zh-CN" altLang="en-US" sz="2400" dirty="0">
                <a:solidFill>
                  <a:srgbClr val="800080"/>
                </a:solidFill>
              </a:rPr>
              <a:t>学堂在线  </a:t>
            </a:r>
            <a:r>
              <a:rPr lang="en-US" altLang="zh-CN" sz="2400" dirty="0"/>
              <a:t>https://www.xuetangx.com/course/EST07011001151/10321785?channel=i.area.course_list_all</a:t>
            </a: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离散数学</a:t>
            </a:r>
            <a:r>
              <a:rPr lang="en-US" altLang="zh-CN" sz="2400" dirty="0"/>
              <a:t>-</a:t>
            </a:r>
            <a:r>
              <a:rPr lang="zh-CN" altLang="en-US" sz="2400" dirty="0"/>
              <a:t>国家精品资源共享课</a:t>
            </a:r>
            <a:r>
              <a:rPr lang="en-US" altLang="zh-CN" sz="2400" dirty="0"/>
              <a:t>-</a:t>
            </a:r>
            <a:r>
              <a:rPr lang="zh-CN" altLang="en-US" sz="2400" dirty="0"/>
              <a:t>爱课程</a:t>
            </a:r>
            <a:endParaRPr lang="en-US" altLang="zh-CN" sz="2400" dirty="0"/>
          </a:p>
          <a:p>
            <a:pPr marL="400050" lvl="1" indent="0" algn="l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 dirty="0">
                <a:hlinkClick r:id="rId2"/>
              </a:rPr>
              <a:t>http://www.icourses.cn/sCourse/course_6106.html</a:t>
            </a:r>
            <a:endParaRPr lang="en-US" altLang="zh-CN" sz="2400" dirty="0"/>
          </a:p>
          <a:p>
            <a:pPr lvl="0" algn="l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离散数学</a:t>
            </a:r>
            <a:r>
              <a:rPr lang="en-US" altLang="zh-CN" sz="2400" dirty="0"/>
              <a:t>-</a:t>
            </a:r>
            <a:r>
              <a:rPr lang="zh-CN" altLang="en-US" sz="2400" dirty="0"/>
              <a:t>成电慕课</a:t>
            </a:r>
            <a:endParaRPr lang="en-US" altLang="zh-CN" sz="2400" dirty="0"/>
          </a:p>
          <a:p>
            <a:pPr marL="400050" lvl="1" indent="0" algn="l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hlinkClick r:id="rId3"/>
              </a:rPr>
              <a:t>http://study.uestc.edu.cn/MOOC/index.aspx?courseId=1031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CCF6F8-A88F-4FCE-8F6C-78DCC8EA7E71}" type="datetime1">
              <a:rPr lang="zh-CN" altLang="en-US" smtClean="0"/>
              <a:pPr>
                <a:defRPr/>
              </a:pPr>
              <a:t>2022/2/23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70712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kumimoji="1" lang="en-US" altLang="zh-CN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kumimoji="1" lang="zh-CN" altLang="en-US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40768"/>
            <a:ext cx="8064500" cy="592213"/>
          </a:xfrm>
        </p:spPr>
        <p:txBody>
          <a:bodyPr/>
          <a:lstStyle/>
          <a:p>
            <a:pPr marL="0" lvl="0" indent="0" algn="l">
              <a:lnSpc>
                <a:spcPct val="130000"/>
              </a:lnSpc>
              <a:spcBef>
                <a:spcPts val="1200"/>
              </a:spcBef>
              <a:buClr>
                <a:srgbClr val="00FF00"/>
              </a:buClr>
              <a:buNone/>
              <a:defRPr/>
            </a:pPr>
            <a:r>
              <a:rPr kumimoji="1" lang="zh-CN" altLang="en-US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群号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dirty="0">
                <a:solidFill>
                  <a:srgbClr val="FF0000"/>
                </a:solidFill>
                <a:latin typeface="Times New Roman"/>
                <a:ea typeface="宋体"/>
              </a:rPr>
              <a:t>195319411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kumimoji="1" lang="zh-CN" altLang="en-US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CCF6F8-A88F-4FCE-8F6C-78DCC8EA7E71}" type="datetime1">
              <a:rPr lang="zh-CN" altLang="en-US" smtClean="0"/>
              <a:pPr>
                <a:defRPr/>
              </a:pPr>
              <a:t>2022/2/23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5B898-3BA9-4EEE-8CF6-20101424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32" y="2047869"/>
            <a:ext cx="2690813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699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WordArt 2"/>
          <p:cNvSpPr>
            <a:spLocks noChangeArrowheads="1" noChangeShapeType="1" noTextEdit="1"/>
          </p:cNvSpPr>
          <p:nvPr/>
        </p:nvSpPr>
        <p:spPr bwMode="gray">
          <a:xfrm>
            <a:off x="1704975" y="1988840"/>
            <a:ext cx="4953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EXAM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067817"/>
            <a:ext cx="3282925" cy="345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B3F8C4E-33C5-4605-B98D-8ABBB129BDB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离散数学的研究对象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603375"/>
            <a:ext cx="7086600" cy="3468688"/>
          </a:xfrm>
          <a:noFill/>
        </p:spPr>
        <p:txBody>
          <a:bodyPr/>
          <a:lstStyle/>
          <a:p>
            <a:pPr marL="0" indent="0" algn="dist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  </a:t>
            </a:r>
            <a:r>
              <a:rPr lang="zh-CN" altLang="en-US" dirty="0"/>
              <a:t>离散数学是研究各种各样的</a:t>
            </a:r>
          </a:p>
          <a:p>
            <a:pPr marL="0" indent="0" algn="dist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离散量的结构及离散量之间的关</a:t>
            </a:r>
          </a:p>
          <a:p>
            <a:pPr marL="0" indent="0" algn="dist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系</a:t>
            </a:r>
            <a:r>
              <a:rPr lang="zh-CN" altLang="en-US" dirty="0"/>
              <a:t>的一门学科，是计算机科学中</a:t>
            </a:r>
          </a:p>
          <a:p>
            <a:pPr marL="0" indent="0" algn="dist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基础理论的</a:t>
            </a:r>
            <a:r>
              <a:rPr lang="zh-CN" altLang="en-US" dirty="0">
                <a:solidFill>
                  <a:srgbClr val="FF3300"/>
                </a:solidFill>
              </a:rPr>
              <a:t>核心课程</a:t>
            </a:r>
            <a:r>
              <a:rPr lang="zh-CN" altLang="en-US" dirty="0"/>
              <a:t>。  </a:t>
            </a:r>
            <a:r>
              <a:rPr lang="zh-CN" altLang="en-US" sz="3200" dirty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9C943B4-DA2C-4712-8ED3-FFA743EA2AC1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28625"/>
            <a:ext cx="7558088" cy="719138"/>
          </a:xfrm>
        </p:spPr>
        <p:txBody>
          <a:bodyPr/>
          <a:lstStyle/>
          <a:p>
            <a:pPr eaLnBrk="1" hangingPunct="1"/>
            <a:r>
              <a:rPr lang="zh-CN" altLang="en-US"/>
              <a:t>离散数学的构成</a:t>
            </a:r>
          </a:p>
        </p:txBody>
      </p:sp>
      <p:sp>
        <p:nvSpPr>
          <p:cNvPr id="1345539" name="AutoShape 3"/>
          <p:cNvSpPr>
            <a:spLocks/>
          </p:cNvSpPr>
          <p:nvPr/>
        </p:nvSpPr>
        <p:spPr bwMode="auto">
          <a:xfrm>
            <a:off x="1890713" y="1830388"/>
            <a:ext cx="533400" cy="4038600"/>
          </a:xfrm>
          <a:prstGeom prst="leftBrace">
            <a:avLst>
              <a:gd name="adj1" fmla="val 63095"/>
              <a:gd name="adj2" fmla="val 50000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34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79675" y="1462088"/>
            <a:ext cx="2190750" cy="6762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</a:rPr>
              <a:t>数理逻辑</a:t>
            </a:r>
          </a:p>
        </p:txBody>
      </p:sp>
      <p:sp>
        <p:nvSpPr>
          <p:cNvPr id="1345541" name="Rectangle 5"/>
          <p:cNvSpPr>
            <a:spLocks noChangeArrowheads="1"/>
          </p:cNvSpPr>
          <p:nvPr/>
        </p:nvSpPr>
        <p:spPr bwMode="auto">
          <a:xfrm>
            <a:off x="2479675" y="2757488"/>
            <a:ext cx="1927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>
                <a:solidFill>
                  <a:srgbClr val="0000CC"/>
                </a:solidFill>
                <a:latin typeface="Impact" panose="020B0806030902050204" pitchFamily="34" charset="0"/>
              </a:rPr>
              <a:t>集  合  论</a:t>
            </a:r>
          </a:p>
        </p:txBody>
      </p:sp>
      <p:sp>
        <p:nvSpPr>
          <p:cNvPr id="1345542" name="Rectangle 6"/>
          <p:cNvSpPr>
            <a:spLocks noChangeArrowheads="1"/>
          </p:cNvSpPr>
          <p:nvPr/>
        </p:nvSpPr>
        <p:spPr bwMode="auto">
          <a:xfrm>
            <a:off x="2479675" y="4129088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>
                <a:solidFill>
                  <a:srgbClr val="0000CC"/>
                </a:solidFill>
                <a:latin typeface="Impact" panose="020B0806030902050204" pitchFamily="34" charset="0"/>
              </a:rPr>
              <a:t>图          论</a:t>
            </a:r>
          </a:p>
        </p:txBody>
      </p:sp>
      <p:sp>
        <p:nvSpPr>
          <p:cNvPr id="1345543" name="Rectangle 7"/>
          <p:cNvSpPr>
            <a:spLocks noChangeArrowheads="1"/>
          </p:cNvSpPr>
          <p:nvPr/>
        </p:nvSpPr>
        <p:spPr bwMode="auto">
          <a:xfrm>
            <a:off x="2408238" y="5576888"/>
            <a:ext cx="226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3200" dirty="0">
                <a:solidFill>
                  <a:srgbClr val="0000CC"/>
                </a:solidFill>
              </a:rPr>
              <a:t>……</a:t>
            </a:r>
            <a:endParaRPr kumimoji="1"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345544" name="AutoShape 8"/>
          <p:cNvSpPr>
            <a:spLocks/>
          </p:cNvSpPr>
          <p:nvPr/>
        </p:nvSpPr>
        <p:spPr bwMode="auto">
          <a:xfrm>
            <a:off x="4284663" y="1474788"/>
            <a:ext cx="228600" cy="539750"/>
          </a:xfrm>
          <a:prstGeom prst="leftBrace">
            <a:avLst>
              <a:gd name="adj1" fmla="val 19676"/>
              <a:gd name="adj2" fmla="val 50000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345545" name="Rectangle 9"/>
          <p:cNvSpPr>
            <a:spLocks noChangeArrowheads="1"/>
          </p:cNvSpPr>
          <p:nvPr/>
        </p:nvSpPr>
        <p:spPr bwMode="auto">
          <a:xfrm>
            <a:off x="4572000" y="1246188"/>
            <a:ext cx="2057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命题逻辑</a:t>
            </a:r>
          </a:p>
        </p:txBody>
      </p:sp>
      <p:sp>
        <p:nvSpPr>
          <p:cNvPr id="1345546" name="Rectangle 10"/>
          <p:cNvSpPr>
            <a:spLocks noChangeArrowheads="1"/>
          </p:cNvSpPr>
          <p:nvPr/>
        </p:nvSpPr>
        <p:spPr bwMode="auto">
          <a:xfrm>
            <a:off x="4572000" y="1733550"/>
            <a:ext cx="2057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谓词逻辑</a:t>
            </a:r>
          </a:p>
        </p:txBody>
      </p:sp>
      <p:sp>
        <p:nvSpPr>
          <p:cNvPr id="1345547" name="AutoShape 11"/>
          <p:cNvSpPr>
            <a:spLocks/>
          </p:cNvSpPr>
          <p:nvPr/>
        </p:nvSpPr>
        <p:spPr bwMode="auto">
          <a:xfrm>
            <a:off x="4284663" y="2465388"/>
            <a:ext cx="211137" cy="1066800"/>
          </a:xfrm>
          <a:prstGeom prst="leftBrace">
            <a:avLst>
              <a:gd name="adj1" fmla="val 42105"/>
              <a:gd name="adj2" fmla="val 50000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345548" name="Rectangle 12"/>
          <p:cNvSpPr>
            <a:spLocks noChangeArrowheads="1"/>
          </p:cNvSpPr>
          <p:nvPr/>
        </p:nvSpPr>
        <p:spPr bwMode="auto">
          <a:xfrm>
            <a:off x="4648200" y="2220913"/>
            <a:ext cx="914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集合</a:t>
            </a:r>
          </a:p>
        </p:txBody>
      </p:sp>
      <p:sp>
        <p:nvSpPr>
          <p:cNvPr id="1345549" name="Rectangle 13"/>
          <p:cNvSpPr>
            <a:spLocks noChangeArrowheads="1"/>
          </p:cNvSpPr>
          <p:nvPr/>
        </p:nvSpPr>
        <p:spPr bwMode="auto">
          <a:xfrm>
            <a:off x="4648200" y="2708275"/>
            <a:ext cx="83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关系</a:t>
            </a:r>
          </a:p>
        </p:txBody>
      </p:sp>
      <p:sp>
        <p:nvSpPr>
          <p:cNvPr id="1345550" name="AutoShape 14"/>
          <p:cNvSpPr>
            <a:spLocks/>
          </p:cNvSpPr>
          <p:nvPr/>
        </p:nvSpPr>
        <p:spPr bwMode="auto">
          <a:xfrm>
            <a:off x="4271963" y="391318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345551" name="Rectangle 15"/>
          <p:cNvSpPr>
            <a:spLocks noChangeArrowheads="1"/>
          </p:cNvSpPr>
          <p:nvPr/>
        </p:nvSpPr>
        <p:spPr bwMode="auto">
          <a:xfrm>
            <a:off x="4643438" y="3684588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图的基本概念</a:t>
            </a:r>
          </a:p>
        </p:txBody>
      </p:sp>
      <p:sp>
        <p:nvSpPr>
          <p:cNvPr id="1345552" name="Rectangle 16"/>
          <p:cNvSpPr>
            <a:spLocks noChangeArrowheads="1"/>
          </p:cNvSpPr>
          <p:nvPr/>
        </p:nvSpPr>
        <p:spPr bwMode="auto">
          <a:xfrm>
            <a:off x="4598988" y="4659313"/>
            <a:ext cx="2133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几个特殊图</a:t>
            </a:r>
          </a:p>
        </p:txBody>
      </p:sp>
      <p:sp>
        <p:nvSpPr>
          <p:cNvPr id="1345556" name="Text Box 20"/>
          <p:cNvSpPr txBox="1">
            <a:spLocks noChangeArrowheads="1"/>
          </p:cNvSpPr>
          <p:nvPr/>
        </p:nvSpPr>
        <p:spPr bwMode="auto">
          <a:xfrm>
            <a:off x="1149350" y="2541588"/>
            <a:ext cx="658813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4800">
                <a:solidFill>
                  <a:srgbClr val="FF3300"/>
                </a:solidFill>
                <a:latin typeface="隶书" panose="02010509060101010101" pitchFamily="49" charset="-122"/>
                <a:sym typeface="Symbol" panose="05050102010706020507" pitchFamily="18" charset="2"/>
              </a:rPr>
              <a:t>离散数学</a:t>
            </a:r>
          </a:p>
        </p:txBody>
      </p:sp>
      <p:sp>
        <p:nvSpPr>
          <p:cNvPr id="1345557" name="Rectangle 21"/>
          <p:cNvSpPr>
            <a:spLocks noChangeArrowheads="1"/>
          </p:cNvSpPr>
          <p:nvPr/>
        </p:nvSpPr>
        <p:spPr bwMode="auto">
          <a:xfrm>
            <a:off x="4648200" y="3195638"/>
            <a:ext cx="914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函数</a:t>
            </a:r>
          </a:p>
        </p:txBody>
      </p:sp>
      <p:sp>
        <p:nvSpPr>
          <p:cNvPr id="1345558" name="Rectangle 22"/>
          <p:cNvSpPr>
            <a:spLocks noChangeArrowheads="1"/>
          </p:cNvSpPr>
          <p:nvPr/>
        </p:nvSpPr>
        <p:spPr bwMode="auto">
          <a:xfrm>
            <a:off x="4643438" y="4171950"/>
            <a:ext cx="2057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latin typeface="Impact" panose="020B0806030902050204" pitchFamily="34" charset="0"/>
              </a:rPr>
              <a:t>图的连通性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4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4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4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4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34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4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34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4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4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34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34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4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34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34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34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3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animBg="1"/>
      <p:bldP spid="1345540" grpId="0" build="p" autoUpdateAnimBg="0" advAuto="0"/>
      <p:bldP spid="1345541" grpId="0" autoUpdateAnimBg="0"/>
      <p:bldP spid="1345542" grpId="0" autoUpdateAnimBg="0"/>
      <p:bldP spid="1345543" grpId="0" autoUpdateAnimBg="0"/>
      <p:bldP spid="1345544" grpId="0" animBg="1"/>
      <p:bldP spid="1345545" grpId="0" autoUpdateAnimBg="0"/>
      <p:bldP spid="1345546" grpId="0" autoUpdateAnimBg="0"/>
      <p:bldP spid="1345547" grpId="0" animBg="1"/>
      <p:bldP spid="1345548" grpId="0" autoUpdateAnimBg="0"/>
      <p:bldP spid="1345549" grpId="0" autoUpdateAnimBg="0"/>
      <p:bldP spid="1345550" grpId="0" animBg="1"/>
      <p:bldP spid="1345551" grpId="0" autoUpdateAnimBg="0"/>
      <p:bldP spid="1345552" grpId="0" autoUpdateAnimBg="0"/>
      <p:bldP spid="1345556" grpId="0"/>
      <p:bldP spid="1345557" grpId="0" autoUpdateAnimBg="0"/>
      <p:bldP spid="13455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5B3C194-7CC7-4675-9C8D-5705F0671E3C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学习目的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7800"/>
            <a:ext cx="7993062" cy="4019550"/>
          </a:xfrm>
          <a:noFill/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/>
              <a:t>掌握离散数学知识，为后续课程（如数据结构、操作系统、编译理论、数字逻辑理论、密码学基础、逻辑程序设计、人工智能等）的学习</a:t>
            </a:r>
            <a:r>
              <a:rPr lang="zh-CN" altLang="en-US">
                <a:solidFill>
                  <a:srgbClr val="FF3300"/>
                </a:solidFill>
              </a:rPr>
              <a:t>打下坚实的理论基础</a:t>
            </a:r>
            <a:r>
              <a:rPr lang="zh-CN" altLang="en-US"/>
              <a:t>；</a:t>
            </a:r>
          </a:p>
          <a:p>
            <a:pPr marL="533400" indent="-533400" eaLnBrk="1" hangingPunct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zh-CN" altLang="en-US"/>
              <a:t>通过离散数学知识的学习，掌握</a:t>
            </a:r>
            <a:r>
              <a:rPr lang="zh-CN" altLang="en-US">
                <a:solidFill>
                  <a:srgbClr val="0000CC"/>
                </a:solidFill>
              </a:rPr>
              <a:t>证明问题的方法，</a:t>
            </a:r>
            <a:r>
              <a:rPr lang="zh-CN" altLang="en-US"/>
              <a:t>培养</a:t>
            </a:r>
            <a:r>
              <a:rPr lang="zh-CN" altLang="en-US">
                <a:solidFill>
                  <a:srgbClr val="0000CC"/>
                </a:solidFill>
              </a:rPr>
              <a:t>抽象思维</a:t>
            </a:r>
            <a:r>
              <a:rPr lang="zh-CN" altLang="en-US"/>
              <a:t>的能力、</a:t>
            </a:r>
            <a:r>
              <a:rPr lang="zh-CN" altLang="en-US">
                <a:solidFill>
                  <a:srgbClr val="0000CC"/>
                </a:solidFill>
              </a:rPr>
              <a:t>慎密概括</a:t>
            </a:r>
            <a:r>
              <a:rPr lang="zh-CN" altLang="en-US"/>
              <a:t>的能力</a:t>
            </a:r>
            <a:r>
              <a:rPr lang="zh-CN" altLang="en-US">
                <a:solidFill>
                  <a:srgbClr val="0000CC"/>
                </a:solidFill>
              </a:rPr>
              <a:t>和严密逻辑推理</a:t>
            </a:r>
            <a:r>
              <a:rPr lang="zh-CN" altLang="en-US"/>
              <a:t>的能力。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FF6B117-6115-4E63-9D3A-6A7B29CBC673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教学目标</a:t>
            </a:r>
            <a:endParaRPr lang="zh-CN" altLang="en-US" dirty="0"/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975"/>
            <a:ext cx="8208000" cy="5505738"/>
          </a:xfrm>
          <a:noFill/>
        </p:spPr>
        <p:txBody>
          <a:bodyPr/>
          <a:lstStyle/>
          <a:p>
            <a:pPr marL="0" indent="53340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400" dirty="0"/>
              <a:t>离散数学是一门</a:t>
            </a:r>
            <a:r>
              <a:rPr lang="zh-CN" altLang="zh-CN" sz="2400" dirty="0">
                <a:solidFill>
                  <a:srgbClr val="0000FF"/>
                </a:solidFill>
              </a:rPr>
              <a:t>理论兼实际应用</a:t>
            </a:r>
            <a:r>
              <a:rPr lang="zh-CN" altLang="zh-CN" sz="2400" dirty="0"/>
              <a:t>的综合性学科，即具有严备的理论基础，又具备应用科学的特点。它是计算机科学和其他应用科学的</a:t>
            </a:r>
            <a:r>
              <a:rPr lang="zh-CN" altLang="zh-CN" sz="2400" dirty="0">
                <a:solidFill>
                  <a:srgbClr val="FF0000"/>
                </a:solidFill>
              </a:rPr>
              <a:t>基础理论课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533400" eaLnBrk="1" hangingPunct="1">
              <a:spcBef>
                <a:spcPts val="0"/>
              </a:spcBef>
              <a:buNone/>
            </a:pPr>
            <a:r>
              <a:rPr lang="zh-CN" altLang="zh-CN" sz="2400" dirty="0"/>
              <a:t>在课堂教学中，不仅要求学生掌握离散数学具体内容，更重要的是强调离散数学课程的</a:t>
            </a:r>
            <a:r>
              <a:rPr lang="zh-CN" altLang="zh-CN" sz="2400" dirty="0">
                <a:solidFill>
                  <a:srgbClr val="800080"/>
                </a:solidFill>
              </a:rPr>
              <a:t>思想</a:t>
            </a:r>
            <a:r>
              <a:rPr lang="zh-CN" altLang="zh-CN" sz="2400" dirty="0"/>
              <a:t>，特别是离散数学中</a:t>
            </a:r>
            <a:r>
              <a:rPr lang="zh-CN" altLang="zh-CN" sz="2400" dirty="0">
                <a:solidFill>
                  <a:srgbClr val="FF0000"/>
                </a:solidFill>
              </a:rPr>
              <a:t>逻辑</a:t>
            </a:r>
            <a:r>
              <a:rPr lang="zh-CN" altLang="zh-CN" sz="2400" dirty="0"/>
              <a:t>的概念可以说是贯穿到整个教学中。</a:t>
            </a:r>
            <a:endParaRPr lang="en-US" altLang="zh-CN" sz="2400" dirty="0"/>
          </a:p>
          <a:p>
            <a:pPr marL="0" indent="533400" eaLnBrk="1" hangingPunct="1">
              <a:spcBef>
                <a:spcPts val="0"/>
              </a:spcBef>
              <a:buNone/>
            </a:pPr>
            <a:r>
              <a:rPr lang="zh-CN" altLang="en-US" sz="2400" dirty="0"/>
              <a:t>通过本课程学习，培养和训练学生的</a:t>
            </a:r>
            <a:r>
              <a:rPr lang="zh-CN" altLang="en-US" sz="2400" dirty="0">
                <a:solidFill>
                  <a:srgbClr val="0000FF"/>
                </a:solidFill>
              </a:rPr>
              <a:t>抽象思维能力</a:t>
            </a:r>
            <a:r>
              <a:rPr lang="zh-CN" altLang="en-US" sz="2400" dirty="0"/>
              <a:t>和严格的</a:t>
            </a:r>
            <a:r>
              <a:rPr lang="zh-CN" altLang="en-US" sz="2400" dirty="0">
                <a:solidFill>
                  <a:srgbClr val="0000FF"/>
                </a:solidFill>
              </a:rPr>
              <a:t>逻辑推理能力</a:t>
            </a:r>
            <a:r>
              <a:rPr lang="zh-CN" altLang="en-US" sz="2400" dirty="0"/>
              <a:t>，使学生了解离散数学在计算机学科和日常生活中的作用，为今后处理离散信息以及用计算机处理大量的日常事物和科研项目，从事计算机科学和应用打下</a:t>
            </a:r>
            <a:r>
              <a:rPr lang="zh-CN" altLang="en-US" sz="2400" dirty="0">
                <a:solidFill>
                  <a:srgbClr val="FF0000"/>
                </a:solidFill>
              </a:rPr>
              <a:t>坚实基础</a:t>
            </a:r>
            <a:r>
              <a:rPr lang="zh-CN" altLang="en-US" sz="2400" dirty="0"/>
              <a:t>，特别是对那些从事计算机科学与理论研究的高层次计算机人员来说，更是一门必不可少的</a:t>
            </a:r>
            <a:r>
              <a:rPr lang="zh-CN" altLang="en-US" sz="2400" dirty="0">
                <a:solidFill>
                  <a:srgbClr val="800080"/>
                </a:solidFill>
              </a:rPr>
              <a:t>基础理论工具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C645D3-17F0-4187-9D6B-067FA070CDE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课程目标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752"/>
            <a:ext cx="8064500" cy="512448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CO1</a:t>
            </a:r>
            <a:r>
              <a:rPr lang="zh-CN" altLang="en-US" sz="2400" dirty="0"/>
              <a:t>：掌握离散结构的基本概念、描述工具和处理方法。</a:t>
            </a:r>
          </a:p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CO2</a:t>
            </a:r>
            <a:r>
              <a:rPr lang="zh-CN" altLang="en-US" sz="2400" dirty="0"/>
              <a:t>：掌握问题的形式化语言描述，学会利用逻辑表达式进行公式的演算与推理，培养学生的逻辑思维能力和抽象思维能力。</a:t>
            </a:r>
          </a:p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CO3</a:t>
            </a:r>
            <a:r>
              <a:rPr lang="zh-CN" altLang="en-US" sz="2400" dirty="0"/>
              <a:t>：掌握集合的基本概念和运算方法，二元关系的基本概念、运算和性质，并将集合论的知识用于解决实际问题，培养学生的抽象思维能力。</a:t>
            </a:r>
          </a:p>
          <a:p>
            <a:pPr marL="533400" indent="-5334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CO4</a:t>
            </a:r>
            <a:r>
              <a:rPr lang="zh-CN" altLang="en-US" sz="2400" dirty="0"/>
              <a:t>：掌握图的表示方法，利用各种图来描述元素之间的关系，理解图论在解决实际问题当中的应用，培养学生的抽象思维能力。</a:t>
            </a:r>
          </a:p>
        </p:txBody>
      </p:sp>
    </p:spTree>
    <p:extLst>
      <p:ext uri="{BB962C8B-B14F-4D97-AF65-F5344CB8AC3E}">
        <p14:creationId xmlns:p14="http://schemas.microsoft.com/office/powerpoint/2010/main" val="335773156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C645D3-17F0-4187-9D6B-067FA070CDE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64500" cy="923925"/>
          </a:xfrm>
        </p:spPr>
        <p:txBody>
          <a:bodyPr/>
          <a:lstStyle/>
          <a:p>
            <a:pPr eaLnBrk="1" hangingPunct="1"/>
            <a:r>
              <a:rPr lang="zh-CN" altLang="en-US" dirty="0"/>
              <a:t>指标点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870354"/>
            <a:ext cx="8640960" cy="3621184"/>
          </a:xfrm>
          <a:noFill/>
        </p:spPr>
        <p:txBody>
          <a:bodyPr/>
          <a:lstStyle/>
          <a:p>
            <a:pPr marL="540000" indent="-5400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PO1</a:t>
            </a:r>
            <a:r>
              <a:rPr lang="en-US" altLang="zh-CN" sz="2000" dirty="0"/>
              <a:t> </a:t>
            </a:r>
            <a:r>
              <a:rPr lang="zh-CN" altLang="en-US" sz="2000" dirty="0"/>
              <a:t>理解并坚守职业道德规范，具有社会责任感，有意愿并有能力服务社会</a:t>
            </a:r>
            <a:endParaRPr lang="en-US" altLang="zh-CN" sz="2000" dirty="0"/>
          </a:p>
          <a:p>
            <a:pPr marL="540000" indent="-5400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PO4</a:t>
            </a:r>
            <a:r>
              <a:rPr lang="en-US" altLang="zh-CN" sz="2000" dirty="0"/>
              <a:t> </a:t>
            </a:r>
            <a:r>
              <a:rPr lang="zh-CN" altLang="en-US" sz="2000" dirty="0"/>
              <a:t>能够在一个设计、开发或科研团队中担任组织管理角色或骨干成员角色</a:t>
            </a:r>
            <a:endParaRPr lang="en-US" altLang="zh-CN" sz="2000" dirty="0"/>
          </a:p>
          <a:p>
            <a:pPr marL="540000" indent="-5400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GR1</a:t>
            </a:r>
            <a:r>
              <a:rPr lang="en-US" altLang="zh-CN" sz="2000" dirty="0"/>
              <a:t> </a:t>
            </a:r>
            <a:r>
              <a:rPr lang="zh-CN" altLang="en-US" sz="2000" dirty="0"/>
              <a:t>具备完整的软件工程知识结构，能够将数学、自然科学、工程基础、专业知识用于解决复杂软件系统工程问题</a:t>
            </a:r>
            <a:endParaRPr lang="en-US" altLang="zh-CN" sz="2000" dirty="0"/>
          </a:p>
          <a:p>
            <a:pPr marL="1008000" indent="-10080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00FF"/>
                </a:solidFill>
              </a:rPr>
              <a:t>GR1.4</a:t>
            </a:r>
            <a:r>
              <a:rPr lang="en-US" altLang="zh-CN" sz="2000" dirty="0"/>
              <a:t> </a:t>
            </a:r>
            <a:r>
              <a:rPr lang="zh-CN" altLang="en-US" sz="2000" dirty="0"/>
              <a:t>掌握专业知识，能选择恰当的数学模型，能用于描述复杂软件工程，  对模型进行推理和求解</a:t>
            </a:r>
            <a:endParaRPr lang="en-US" altLang="zh-CN" sz="2000" dirty="0"/>
          </a:p>
          <a:p>
            <a:pPr marL="540000" indent="-5400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</a:rPr>
              <a:t>GR12</a:t>
            </a:r>
            <a:r>
              <a:rPr lang="en-US" altLang="zh-CN" sz="2000" dirty="0"/>
              <a:t> </a:t>
            </a:r>
            <a:r>
              <a:rPr lang="zh-CN" altLang="en-US" sz="2000" dirty="0"/>
              <a:t>具有自主学习和终身学习的意识，有不断学习和适应发展的能力</a:t>
            </a:r>
            <a:endParaRPr lang="en-US" altLang="zh-CN" sz="2000" dirty="0"/>
          </a:p>
          <a:p>
            <a:pPr marL="540000" indent="-5400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00FF"/>
                </a:solidFill>
              </a:rPr>
              <a:t>GR12.2</a:t>
            </a:r>
            <a:r>
              <a:rPr lang="en-US" altLang="zh-CN" sz="2000" dirty="0"/>
              <a:t> </a:t>
            </a:r>
            <a:r>
              <a:rPr lang="zh-CN" altLang="en-US" sz="2000" dirty="0"/>
              <a:t>掌握自主学习的方法，了解拓展知识和能力的途径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95656"/>
              </p:ext>
            </p:extLst>
          </p:nvPr>
        </p:nvGraphicFramePr>
        <p:xfrm>
          <a:off x="1259631" y="1196752"/>
          <a:ext cx="6840376" cy="1388745"/>
        </p:xfrm>
        <a:graphic>
          <a:graphicData uri="http://schemas.openxmlformats.org/drawingml/2006/table">
            <a:tbl>
              <a:tblPr firstRow="1" firstCol="1" bandRow="1"/>
              <a:tblGrid>
                <a:gridCol w="177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培养目标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毕业要求</a:t>
                      </a:r>
                      <a:endParaRPr lang="zh-CN" sz="2000" b="1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指标点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PO1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GR1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20395" algn="l"/>
                        </a:tabLst>
                      </a:pPr>
                      <a:r>
                        <a:rPr lang="en-US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GR1.4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PO4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GR12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GR12.2</a:t>
                      </a:r>
                      <a:endParaRPr lang="zh-CN" sz="20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8653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8C4DF02-FCA0-4235-A3BB-7C6D5886D84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064500" cy="708025"/>
          </a:xfrm>
        </p:spPr>
        <p:txBody>
          <a:bodyPr/>
          <a:lstStyle/>
          <a:p>
            <a:pPr eaLnBrk="1" hangingPunct="1"/>
            <a:r>
              <a:rPr lang="zh-CN" altLang="en-US"/>
              <a:t>教学安排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3175"/>
            <a:ext cx="8351837" cy="496135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CC"/>
                </a:solidFill>
              </a:rPr>
              <a:t>授课</a:t>
            </a:r>
            <a:r>
              <a:rPr lang="en-US" altLang="zh-CN" dirty="0">
                <a:solidFill>
                  <a:srgbClr val="FF0000"/>
                </a:solidFill>
              </a:rPr>
              <a:t>48</a:t>
            </a:r>
            <a:r>
              <a:rPr lang="zh-CN" altLang="en-US" dirty="0">
                <a:solidFill>
                  <a:srgbClr val="0000CC"/>
                </a:solidFill>
              </a:rPr>
              <a:t>学时</a:t>
            </a:r>
            <a:endParaRPr lang="zh-CN" altLang="en-US" b="0" dirty="0"/>
          </a:p>
          <a:p>
            <a:pPr marL="990600" lvl="1" indent="-533400" eaLnBrk="1" hangingPunct="1">
              <a:lnSpc>
                <a:spcPct val="150000"/>
              </a:lnSpc>
              <a:spcBef>
                <a:spcPct val="0"/>
              </a:spcBef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zh-CN" altLang="en-US" dirty="0">
                <a:solidFill>
                  <a:srgbClr val="0000FF"/>
                </a:solidFill>
              </a:rPr>
              <a:t>集合论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学时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00FF"/>
                </a:solidFill>
              </a:rPr>
              <a:t>数理逻辑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/>
              <a:t>学时</a:t>
            </a:r>
          </a:p>
          <a:p>
            <a:pPr marL="990600" lvl="1" indent="-533400" eaLnBrk="1" hangingPunct="1">
              <a:lnSpc>
                <a:spcPct val="150000"/>
              </a:lnSpc>
              <a:spcBef>
                <a:spcPct val="0"/>
              </a:spcBef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zh-CN" altLang="en-US" dirty="0">
                <a:solidFill>
                  <a:srgbClr val="0000FF"/>
                </a:solidFill>
              </a:rPr>
              <a:t>二元关系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en-US" dirty="0"/>
              <a:t>学时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00FF"/>
                </a:solidFill>
              </a:rPr>
              <a:t>图论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en-US" dirty="0"/>
              <a:t>学时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CC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21</a:t>
            </a:r>
            <a:r>
              <a:rPr lang="zh-CN" altLang="en-US" dirty="0">
                <a:solidFill>
                  <a:srgbClr val="0000CC"/>
                </a:solidFill>
              </a:rPr>
              <a:t>次</a:t>
            </a:r>
            <a:endParaRPr lang="en-US" altLang="zh-CN" dirty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CC"/>
                </a:solidFill>
              </a:rPr>
              <a:t>课堂测验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次</a:t>
            </a:r>
            <a:r>
              <a:rPr lang="zh-CN" altLang="en-US" dirty="0"/>
              <a:t>（包括期中考试）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CC"/>
                </a:solidFill>
              </a:rPr>
              <a:t>期末考试</a:t>
            </a:r>
            <a:r>
              <a:rPr lang="zh-CN" altLang="en-US" dirty="0"/>
              <a:t>：闭卷笔试</a:t>
            </a:r>
            <a:endParaRPr lang="en-US" altLang="zh-CN" dirty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CC"/>
                </a:solidFill>
              </a:rPr>
              <a:t>成绩比例</a:t>
            </a:r>
            <a:r>
              <a:rPr lang="zh-CN" altLang="en-US" dirty="0"/>
              <a:t>：平时成绩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％</a:t>
            </a:r>
            <a:r>
              <a:rPr lang="zh-CN" altLang="en-US" dirty="0"/>
              <a:t>＋期末考试</a:t>
            </a:r>
            <a:r>
              <a:rPr lang="en-US" altLang="zh-CN" dirty="0">
                <a:solidFill>
                  <a:srgbClr val="FF0000"/>
                </a:solidFill>
              </a:rPr>
              <a:t>70</a:t>
            </a:r>
            <a:r>
              <a:rPr lang="zh-CN" altLang="en-US" dirty="0">
                <a:solidFill>
                  <a:srgbClr val="FF0000"/>
                </a:solidFill>
              </a:rPr>
              <a:t>％</a:t>
            </a:r>
            <a:endParaRPr lang="zh-CN" altLang="en-US" dirty="0"/>
          </a:p>
        </p:txBody>
      </p:sp>
      <p:pic>
        <p:nvPicPr>
          <p:cNvPr id="5" name="Picture 9" descr="PE01561_">
            <a:extLst>
              <a:ext uri="{FF2B5EF4-FFF2-40B4-BE49-F238E27FC236}">
                <a16:creationId xmlns:a16="http://schemas.microsoft.com/office/drawing/2014/main" id="{8FBA8A96-4139-4AA1-803D-921B68E9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59" y="3933056"/>
            <a:ext cx="381635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1">
            <a:extLst>
              <a:ext uri="{FF2B5EF4-FFF2-40B4-BE49-F238E27FC236}">
                <a16:creationId xmlns:a16="http://schemas.microsoft.com/office/drawing/2014/main" id="{6DAD0881-6058-4775-8C96-F15D1764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309" y="4664893"/>
            <a:ext cx="738187" cy="1003300"/>
          </a:xfrm>
          <a:prstGeom prst="rect">
            <a:avLst/>
          </a:prstGeom>
          <a:gradFill rotWithShape="0">
            <a:gsLst>
              <a:gs pos="0">
                <a:srgbClr val="CFBE19"/>
              </a:gs>
              <a:gs pos="50000">
                <a:srgbClr val="FFFFCC"/>
              </a:gs>
              <a:gs pos="100000">
                <a:srgbClr val="CFBE1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7" grpId="0" uiExpand="1" build="p" autoUpdateAnimBg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7AB147-3C72-43E4-B165-1831A572D0DF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2022/2/23</a:t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348610" name="Text Box 2"/>
          <p:cNvSpPr txBox="1">
            <a:spLocks noChangeArrowheads="1"/>
          </p:cNvSpPr>
          <p:nvPr/>
        </p:nvSpPr>
        <p:spPr bwMode="auto">
          <a:xfrm>
            <a:off x="611187" y="1196975"/>
            <a:ext cx="8064501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离散数学（微课版）</a:t>
            </a:r>
            <a:r>
              <a:rPr kumimoji="1"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r>
              <a:rPr kumimoji="1"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003300"/>
                </a:solidFill>
                <a:sym typeface="Symbol" panose="05050102010706020507" pitchFamily="18" charset="2"/>
              </a:rPr>
              <a:t>王庆先</a:t>
            </a:r>
            <a:r>
              <a:rPr kumimoji="1" lang="en-US" altLang="zh-CN" dirty="0">
                <a:solidFill>
                  <a:srgbClr val="003300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olidFill>
                  <a:srgbClr val="003300"/>
                </a:solidFill>
                <a:sym typeface="Symbol" panose="05050102010706020507" pitchFamily="18" charset="2"/>
              </a:rPr>
              <a:t>顾小丰</a:t>
            </a:r>
            <a:r>
              <a:rPr kumimoji="1" lang="en-US" altLang="zh-CN" dirty="0">
                <a:solidFill>
                  <a:srgbClr val="003300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olidFill>
                  <a:srgbClr val="003300"/>
                </a:solidFill>
                <a:sym typeface="Symbol" panose="05050102010706020507" pitchFamily="18" charset="2"/>
              </a:rPr>
              <a:t>王丽杰</a:t>
            </a:r>
            <a:r>
              <a:rPr kumimoji="1" lang="en-US" altLang="zh-CN" dirty="0">
                <a:solidFill>
                  <a:srgbClr val="003300"/>
                </a:solidFill>
                <a:sym typeface="Symbol" panose="05050102010706020507" pitchFamily="18" charset="2"/>
              </a:rPr>
              <a:t>. </a:t>
            </a:r>
            <a:r>
              <a:rPr kumimoji="1" lang="zh-CN" altLang="en-US" dirty="0">
                <a:solidFill>
                  <a:srgbClr val="003300"/>
                </a:solidFill>
                <a:sym typeface="Symbol" panose="05050102010706020507" pitchFamily="18" charset="2"/>
              </a:rPr>
              <a:t>人民邮电出版社，</a:t>
            </a:r>
            <a:r>
              <a:rPr kumimoji="1" lang="en-US" altLang="zh-CN" dirty="0">
                <a:solidFill>
                  <a:srgbClr val="003300"/>
                </a:solidFill>
                <a:sym typeface="Symbol" panose="05050102010706020507" pitchFamily="18" charset="2"/>
              </a:rPr>
              <a:t>2021.12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17513"/>
            <a:ext cx="8064500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教材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93327-5305-4938-B528-EE2BEE1DB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55" y="2434499"/>
            <a:ext cx="2889164" cy="396000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0" grpId="0" build="p" autoUpdateAnimBg="0"/>
    </p:bldLst>
  </p:timing>
</p:sld>
</file>

<file path=ppt/theme/theme1.xml><?xml version="1.0" encoding="utf-8"?>
<a:theme xmlns:a="http://schemas.openxmlformats.org/drawingml/2006/main" name="电子科技大学离散数学课程组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电子科技大学离散数学课程组</Template>
  <TotalTime>2403</TotalTime>
  <Words>979</Words>
  <Application>Microsoft Office PowerPoint</Application>
  <PresentationFormat>全屏显示(4:3)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Monotype Sorts</vt:lpstr>
      <vt:lpstr>黑体</vt:lpstr>
      <vt:lpstr>华文楷体</vt:lpstr>
      <vt:lpstr>华文新魏</vt:lpstr>
      <vt:lpstr>隶书</vt:lpstr>
      <vt:lpstr>Arial</vt:lpstr>
      <vt:lpstr>Impact</vt:lpstr>
      <vt:lpstr>Times New Roman</vt:lpstr>
      <vt:lpstr>Wingdings</vt:lpstr>
      <vt:lpstr>电子科技大学离散数学课程组</vt:lpstr>
      <vt:lpstr>PowerPoint 演示文稿</vt:lpstr>
      <vt:lpstr>离散数学的研究对象</vt:lpstr>
      <vt:lpstr>离散数学的构成</vt:lpstr>
      <vt:lpstr>学习目的</vt:lpstr>
      <vt:lpstr>教学目标</vt:lpstr>
      <vt:lpstr>课程目标</vt:lpstr>
      <vt:lpstr>指标点</vt:lpstr>
      <vt:lpstr>教学安排</vt:lpstr>
      <vt:lpstr>教材</vt:lpstr>
      <vt:lpstr>参考书</vt:lpstr>
      <vt:lpstr>教学要求</vt:lpstr>
      <vt:lpstr>网络学习平台</vt:lpstr>
      <vt:lpstr>课程QQ群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顾小丰</dc:creator>
  <cp:lastModifiedBy>Gu XF</cp:lastModifiedBy>
  <cp:revision>64</cp:revision>
  <dcterms:created xsi:type="dcterms:W3CDTF">2008-02-21T03:51:14Z</dcterms:created>
  <dcterms:modified xsi:type="dcterms:W3CDTF">2022-02-23T00:50:56Z</dcterms:modified>
</cp:coreProperties>
</file>